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</p:sldMasterIdLst>
  <p:notesMasterIdLst>
    <p:notesMasterId r:id="rId12"/>
  </p:notesMasterIdLst>
  <p:sldIdLst>
    <p:sldId id="278" r:id="rId3"/>
    <p:sldId id="290" r:id="rId4"/>
    <p:sldId id="279" r:id="rId5"/>
    <p:sldId id="280" r:id="rId6"/>
    <p:sldId id="281" r:id="rId7"/>
    <p:sldId id="282" r:id="rId8"/>
    <p:sldId id="283" r:id="rId9"/>
    <p:sldId id="284" r:id="rId10"/>
    <p:sldId id="28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2" autoAdjust="0"/>
    <p:restoredTop sz="94660"/>
  </p:normalViewPr>
  <p:slideViewPr>
    <p:cSldViewPr>
      <p:cViewPr>
        <p:scale>
          <a:sx n="75" d="100"/>
          <a:sy n="75" d="100"/>
        </p:scale>
        <p:origin x="-100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BF2D93-31F1-4F22-895A-1827E07DD6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FE581-F599-4C27-946C-342FB243B5AF}" type="slidenum">
              <a:rPr lang="en-US"/>
              <a:pPr/>
              <a:t>5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60463" y="712788"/>
            <a:ext cx="4557712" cy="34178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344988"/>
            <a:ext cx="5548312" cy="4129087"/>
          </a:xfrm>
        </p:spPr>
        <p:txBody>
          <a:bodyPr/>
          <a:lstStyle/>
          <a:p>
            <a:endParaRPr lang="ko-KR" altLang="en-US" sz="1400">
              <a:ea typeface="굴림" pitchFamily="34" charset="-127"/>
            </a:endParaRPr>
          </a:p>
          <a:p>
            <a:r>
              <a:rPr lang="en-US" altLang="ko-KR" sz="1600" b="1">
                <a:ea typeface="굴림" pitchFamily="34" charset="-127"/>
              </a:rPr>
              <a:t>This is an application / of White color project </a:t>
            </a:r>
          </a:p>
          <a:p>
            <a:r>
              <a:rPr lang="en-US" altLang="ko-KR" sz="1600" b="1">
                <a:ea typeface="굴림" pitchFamily="34" charset="-127"/>
              </a:rPr>
              <a:t>We recently / get order from / our strategic region, </a:t>
            </a:r>
          </a:p>
          <a:p>
            <a:r>
              <a:rPr lang="en-US" altLang="ko-KR" sz="1600" b="1">
                <a:ea typeface="굴림" pitchFamily="34" charset="-127"/>
              </a:rPr>
              <a:t>in china  </a:t>
            </a:r>
          </a:p>
          <a:p>
            <a:endParaRPr lang="en-US" altLang="ko-KR" sz="1600" b="1">
              <a:ea typeface="굴림" pitchFamily="34" charset="-127"/>
            </a:endParaRPr>
          </a:p>
          <a:p>
            <a:endParaRPr lang="ko-KR" altLang="en-US" sz="1600" b="1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015A5-ECF9-4387-84A7-E8911F90E3C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4EB3A-A248-4FE9-A924-9E2B0DD630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B0ABF-F1C1-4B55-A6FD-B5668542A6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9D12D-8F48-4FCB-8553-6755E75237D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06C16-ABC4-4B5F-9B1D-1AB85EC657C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8E4BE-44D8-4817-A765-FB8548496A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63320-2843-4DDD-917C-1A03127E10C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B8A4A-66DD-4846-9082-8D4A772BAB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52C5-3A44-4280-BE27-BEE1AB23115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0E334-0034-44C4-88FB-79ED4E668B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DC1A6-ACD2-4E27-B727-CB6EF0A8CA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kumimoji="1" sz="140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>
                <a:latin typeface="+mn-lt"/>
                <a:ea typeface="+mn-ea"/>
              </a:defRPr>
            </a:lvl1pPr>
          </a:lstStyle>
          <a:p>
            <a:fld id="{086F591D-8ADB-407E-BB85-F053C3ECAB73}" type="slidenum">
              <a:rPr lang="en-US" altLang="ko-KR"/>
              <a:pPr/>
              <a:t>‹#›</a:t>
            </a:fld>
            <a:endParaRPr lang="en-US" altLang="ko-KR"/>
          </a:p>
        </p:txBody>
      </p:sp>
      <p:pic>
        <p:nvPicPr>
          <p:cNvPr id="33799" name="Picture 7" descr="Theme"/>
          <p:cNvPicPr>
            <a:picLocks noChangeAspect="1" noChangeArrowheads="1"/>
          </p:cNvPicPr>
          <p:nvPr userDrawn="1"/>
        </p:nvPicPr>
        <p:blipFill>
          <a:blip r:embed="rId13">
            <a:lum bright="66000" contrast="6000"/>
          </a:blip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31" name="Rectangle 7"/>
          <p:cNvSpPr>
            <a:spLocks noChangeArrowheads="1"/>
          </p:cNvSpPr>
          <p:nvPr userDrawn="1"/>
        </p:nvSpPr>
        <p:spPr bwMode="auto">
          <a:xfrm>
            <a:off x="0" y="6499225"/>
            <a:ext cx="9144000" cy="35877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latinLnBrk="1">
              <a:defRPr/>
            </a:pPr>
            <a:endParaRPr kumimoji="1"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itchFamily="34" charset="-127"/>
              <a:ea typeface="굴림" pitchFamily="34" charset="-127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ransition>
    <p:fade thruBlk="1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jpe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2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4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hyperlink" Target="http://www.holiday-inn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1010045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4788" y="2857500"/>
            <a:ext cx="1916112" cy="1293813"/>
          </a:xfrm>
          <a:prstGeom prst="rect">
            <a:avLst/>
          </a:prstGeom>
          <a:noFill/>
        </p:spPr>
      </p:pic>
      <p:pic>
        <p:nvPicPr>
          <p:cNvPr id="46083" name="Picture 3" descr="P1010081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3825" y="2882900"/>
            <a:ext cx="2295525" cy="1270000"/>
          </a:xfrm>
          <a:prstGeom prst="rect">
            <a:avLst/>
          </a:prstGeom>
          <a:noFill/>
        </p:spPr>
      </p:pic>
      <p:pic>
        <p:nvPicPr>
          <p:cNvPr id="46084" name="Picture 4" descr="S3500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60675"/>
            <a:ext cx="1587500" cy="1270000"/>
          </a:xfrm>
          <a:prstGeom prst="rect">
            <a:avLst/>
          </a:prstGeom>
          <a:noFill/>
        </p:spPr>
      </p:pic>
      <p:pic>
        <p:nvPicPr>
          <p:cNvPr id="46085" name="Picture 5" descr="00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61225" y="2878138"/>
            <a:ext cx="1887538" cy="1274762"/>
          </a:xfrm>
          <a:prstGeom prst="rect">
            <a:avLst/>
          </a:prstGeom>
          <a:noFill/>
        </p:spPr>
      </p:pic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3416300" y="2870200"/>
          <a:ext cx="1935163" cy="1292225"/>
        </p:xfrm>
        <a:graphic>
          <a:graphicData uri="http://schemas.openxmlformats.org/presentationml/2006/ole">
            <p:oleObj spid="_x0000_s46086" name="훈민정음" r:id="rId7" imgW="1533590" imgH="1028865" progId="hunmin.doc">
              <p:embed/>
            </p:oleObj>
          </a:graphicData>
        </a:graphic>
      </p:graphicFrame>
      <p:pic>
        <p:nvPicPr>
          <p:cNvPr id="46087" name="Picture 10" descr="npo00007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5913" y="4148138"/>
            <a:ext cx="183991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088" name="Picture 11" descr="npo00008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59638" y="4175125"/>
            <a:ext cx="18891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089" name="Picture 12" descr="npo00008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9400" y="4175125"/>
            <a:ext cx="19240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090" name="Picture 15" descr="npo00008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63" y="4119563"/>
            <a:ext cx="1609725" cy="1189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6091" name="Picture 16" descr="npo00008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13125" y="4159250"/>
            <a:ext cx="1962150" cy="1176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585913" y="0"/>
            <a:ext cx="608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ru-RU" altLang="ko-K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</a:t>
            </a:r>
            <a:r>
              <a:rPr kumimoji="1" lang="en-US" altLang="ko-KR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DVM</a:t>
            </a:r>
            <a:endParaRPr kumimoji="1" lang="en-US" altLang="ko-KR" sz="3200" b="1" i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895600" y="1042988"/>
            <a:ext cx="2622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Бизнес- центр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Москва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- 18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блоков,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- 140 внутренних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886200" y="2895600"/>
            <a:ext cx="2495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ТЦ  Громада, </a:t>
            </a:r>
            <a:r>
              <a:rPr lang="ru-RU" b="1">
                <a:solidFill>
                  <a:srgbClr val="000000"/>
                </a:solidFill>
              </a:rPr>
              <a:t>Москва</a:t>
            </a:r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- 5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блоков,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- 16 внутренних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России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74761" name="Picture 9" descr="DSC0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362200"/>
            <a:ext cx="1885950" cy="2514600"/>
          </a:xfrm>
          <a:prstGeom prst="rect">
            <a:avLst/>
          </a:prstGeom>
          <a:noFill/>
        </p:spPr>
      </p:pic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3048000" y="4953000"/>
            <a:ext cx="2622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Бизнес- центр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Москва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- 16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блоков,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- 75 внутренних</a:t>
            </a:r>
          </a:p>
        </p:txBody>
      </p:sp>
      <p:pic>
        <p:nvPicPr>
          <p:cNvPr id="74763" name="Picture 11" descr="IMG_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14400"/>
            <a:ext cx="1773238" cy="2362200"/>
          </a:xfrm>
          <a:prstGeom prst="rect">
            <a:avLst/>
          </a:prstGeom>
          <a:noFill/>
        </p:spPr>
      </p:pic>
      <p:pic>
        <p:nvPicPr>
          <p:cNvPr id="74764" name="Picture 12" descr="P10100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19600"/>
            <a:ext cx="2546350" cy="19097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MG_1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1295400"/>
            <a:ext cx="2030412" cy="3084513"/>
          </a:xfrm>
          <a:prstGeom prst="rect">
            <a:avLst/>
          </a:prstGeom>
          <a:noFill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909888" y="1511300"/>
            <a:ext cx="5248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Отель:</a:t>
            </a: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Tupolev Plaza (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Москва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), 14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832100" y="3124200"/>
            <a:ext cx="27305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Санаторий "Демидково" (Пермь)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8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DVM</a:t>
            </a: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120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внутренних блоков</a:t>
            </a:r>
          </a:p>
        </p:txBody>
      </p:sp>
      <p:pic>
        <p:nvPicPr>
          <p:cNvPr id="47109" name="Picture 5" descr="Пермь_Санат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900" y="2400300"/>
            <a:ext cx="3365500" cy="2524125"/>
          </a:xfrm>
          <a:prstGeom prst="rect">
            <a:avLst/>
          </a:prstGeom>
          <a:noFill/>
        </p:spPr>
      </p:pic>
      <p:pic>
        <p:nvPicPr>
          <p:cNvPr id="47110" name="Picture 6" descr="Отель Перм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4927600"/>
            <a:ext cx="2006600" cy="1506538"/>
          </a:xfrm>
          <a:prstGeom prst="rect">
            <a:avLst/>
          </a:prstGeo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2995613" y="5249863"/>
            <a:ext cx="3284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Отель "Габриэль" (Пермь)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6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DVM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80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внутренних блоков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Объекты в России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itibank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2349500" cy="1762125"/>
          </a:xfrm>
          <a:prstGeom prst="rect">
            <a:avLst/>
          </a:prstGeom>
          <a:noFill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895600" y="1042988"/>
            <a:ext cx="2622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Ситибанк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Москва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- 11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блоков,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- 110 внутренних</a:t>
            </a:r>
          </a:p>
        </p:txBody>
      </p:sp>
      <p:pic>
        <p:nvPicPr>
          <p:cNvPr id="48132" name="Picture 4" descr="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1463" y="2044700"/>
            <a:ext cx="3525837" cy="2644775"/>
          </a:xfrm>
          <a:prstGeom prst="rect">
            <a:avLst/>
          </a:prstGeom>
          <a:noFill/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692400" y="2820988"/>
            <a:ext cx="2622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ТЦ , Тюмень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- 42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блоков,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- 250 внутренних</a:t>
            </a:r>
          </a:p>
        </p:txBody>
      </p:sp>
      <p:pic>
        <p:nvPicPr>
          <p:cNvPr id="48134" name="Picture 6" descr="IMG_08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52800"/>
            <a:ext cx="2343150" cy="3124200"/>
          </a:xfrm>
          <a:prstGeom prst="rect">
            <a:avLst/>
          </a:prstGeom>
          <a:noFill/>
        </p:spPr>
      </p:pic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2971800" y="5233988"/>
            <a:ext cx="46815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Бизнес центр "Сенатор"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,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Санкт-Петербург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- 8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блоков,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- 90 внутренних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России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1010045000"/>
          <p:cNvPicPr>
            <a:picLocks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6863" y="2003425"/>
            <a:ext cx="2684462" cy="1812925"/>
          </a:xfrm>
          <a:noFill/>
        </p:spPr>
      </p:pic>
      <p:pic>
        <p:nvPicPr>
          <p:cNvPr id="49155" name="Picture 3" descr="P1010081000"/>
          <p:cNvPicPr>
            <a:picLocks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14950" y="4005263"/>
            <a:ext cx="1931988" cy="1292225"/>
          </a:xfrm>
          <a:noFill/>
        </p:spPr>
      </p:pic>
      <p:pic>
        <p:nvPicPr>
          <p:cNvPr id="49156" name="Picture 4" descr="S3500007"/>
          <p:cNvPicPr>
            <a:picLocks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-4763" y="4025900"/>
            <a:ext cx="1612901" cy="1270000"/>
          </a:xfrm>
          <a:noFill/>
        </p:spPr>
      </p:pic>
      <p:pic>
        <p:nvPicPr>
          <p:cNvPr id="49157" name="Picture 5" descr="spain유치원"/>
          <p:cNvPicPr>
            <a:picLocks noChangeAspect="1" noChangeArrowheads="1"/>
          </p:cNvPicPr>
          <p:nvPr>
            <p:ph sz="quarter" idx="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62100" y="4014788"/>
            <a:ext cx="1816100" cy="1296987"/>
          </a:xfrm>
          <a:noFill/>
        </p:spPr>
      </p:pic>
      <p:pic>
        <p:nvPicPr>
          <p:cNvPr id="49158" name="Picture 6" descr="11111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72213" y="1979613"/>
            <a:ext cx="2574925" cy="1846262"/>
          </a:xfrm>
          <a:prstGeom prst="rect">
            <a:avLst/>
          </a:prstGeom>
          <a:noFill/>
        </p:spPr>
      </p:pic>
      <p:pic>
        <p:nvPicPr>
          <p:cNvPr id="49159" name="Picture 7" descr="00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56463" y="3992563"/>
            <a:ext cx="1887537" cy="1325562"/>
          </a:xfrm>
          <a:prstGeom prst="rect">
            <a:avLst/>
          </a:prstGeom>
          <a:noFill/>
        </p:spPr>
      </p:pic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3373438" y="4010025"/>
          <a:ext cx="1998662" cy="1317625"/>
        </p:xfrm>
        <a:graphic>
          <a:graphicData uri="http://schemas.openxmlformats.org/presentationml/2006/ole">
            <p:oleObj spid="_x0000_s49160" name="훈민정음" r:id="rId10" imgW="1533590" imgH="1028865" progId="hunmin.doc">
              <p:embed/>
            </p:oleObj>
          </a:graphicData>
        </a:graphic>
      </p:graphicFrame>
      <p:pic>
        <p:nvPicPr>
          <p:cNvPr id="49161" name="Picture 10" descr="npo00007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00200" y="5287963"/>
            <a:ext cx="1820863" cy="120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62" name="Picture 11" descr="npo00008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54875" y="5251450"/>
            <a:ext cx="1889125" cy="121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63" name="Picture 12" descr="npo00008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54638" y="5264150"/>
            <a:ext cx="1924050" cy="121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64" name="Picture 15" descr="npo00008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284788"/>
            <a:ext cx="1571625" cy="1176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65" name="Picture 16" descr="npo00008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408363" y="5299075"/>
            <a:ext cx="1962150" cy="1176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49166" name="Picture 14" descr="DSCF007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62325" y="1973263"/>
            <a:ext cx="2517775" cy="1849437"/>
          </a:xfrm>
          <a:prstGeom prst="rect">
            <a:avLst/>
          </a:prstGeom>
          <a:noFill/>
        </p:spPr>
      </p:pic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Европе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98500" y="812800"/>
            <a:ext cx="8001000" cy="88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Великобритания</a:t>
            </a:r>
            <a:r>
              <a:rPr kumimoji="1" lang="en-US" altLang="ko-KR" sz="2000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Франция</a:t>
            </a:r>
            <a:r>
              <a:rPr kumimoji="1" lang="en-US" altLang="ko-KR" sz="2000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Италия</a:t>
            </a:r>
            <a:r>
              <a:rPr kumimoji="1" lang="en-US" altLang="ko-KR" sz="2000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Испания</a:t>
            </a:r>
            <a:r>
              <a:rPr kumimoji="1" lang="en-US" altLang="ko-KR" sz="2000" b="1">
                <a:solidFill>
                  <a:srgbClr val="000000"/>
                </a:solidFill>
                <a:latin typeface="Arial Unicode MS" pitchFamily="34" charset="-128"/>
              </a:rPr>
              <a:t>,</a:t>
            </a: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 Португалия</a:t>
            </a:r>
            <a:r>
              <a:rPr kumimoji="1" lang="en-US" altLang="ko-KR" sz="2000" b="1">
                <a:solidFill>
                  <a:srgbClr val="000000"/>
                </a:solidFill>
                <a:latin typeface="Arial Unicode MS" pitchFamily="34" charset="-128"/>
              </a:rPr>
              <a:t>, </a:t>
            </a: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Голландия, Греция...</a:t>
            </a:r>
            <a:endParaRPr kumimoji="1" lang="en-US" altLang="ko-KR" sz="2000" b="1">
              <a:solidFill>
                <a:srgbClr val="000000"/>
              </a:solidFill>
              <a:latin typeface="Arial Unicode MS" pitchFamily="34" charset="-128"/>
            </a:endParaRPr>
          </a:p>
          <a:p>
            <a:pPr latinLnBrk="1">
              <a:lnSpc>
                <a:spcPct val="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Более</a:t>
            </a:r>
            <a:r>
              <a:rPr kumimoji="1" lang="en-US" altLang="ko-KR" sz="2000" b="1">
                <a:solidFill>
                  <a:srgbClr val="000000"/>
                </a:solidFill>
                <a:latin typeface="Arial Unicode MS" pitchFamily="34" charset="-128"/>
              </a:rPr>
              <a:t> 1000 </a:t>
            </a:r>
            <a:r>
              <a:rPr kumimoji="1" lang="ru-RU" altLang="ko-KR" sz="2000" b="1">
                <a:solidFill>
                  <a:srgbClr val="000000"/>
                </a:solidFill>
                <a:latin typeface="Arial Unicode MS" pitchFamily="34" charset="-128"/>
              </a:rPr>
              <a:t>объектов (отели, офисы, магазины и т.д.)</a:t>
            </a:r>
            <a:endParaRPr kumimoji="1" lang="en-US" altLang="ko-KR" sz="2000" b="1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824038"/>
            <a:ext cx="3157538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8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отель "</a:t>
            </a:r>
            <a:r>
              <a:rPr lang="en-GB" sz="18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Henry VIII</a:t>
            </a:r>
            <a:r>
              <a:rPr lang="ru-RU" sz="18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"</a:t>
            </a:r>
            <a:r>
              <a:rPr lang="en-GB" sz="18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r>
              <a:rPr lang="ru-RU" sz="1800" b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около 100 внутренних блоков</a:t>
            </a:r>
            <a:endParaRPr lang="en-US" sz="1800" b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1203" name="Picture 3" descr="The Henry VIII Hot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85800"/>
            <a:ext cx="2298700" cy="2971800"/>
          </a:xfrm>
          <a:noFill/>
          <a:ln>
            <a:miter lim="800000"/>
            <a:headEnd/>
            <a:tailEnd/>
          </a:ln>
        </p:spPr>
      </p:pic>
      <p:pic>
        <p:nvPicPr>
          <p:cNvPr id="51204" name="Picture 4" descr="The Henry VIII Hot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600200"/>
            <a:ext cx="2667000" cy="2028825"/>
          </a:xfrm>
          <a:noFill/>
          <a:ln>
            <a:miter lim="800000"/>
            <a:headEnd/>
            <a:tailEnd/>
          </a:ln>
        </p:spPr>
      </p:pic>
      <p:pic>
        <p:nvPicPr>
          <p:cNvPr id="51205" name="Picture 5" descr="Holiday Inn Hotels &amp; Resort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13" y="3810000"/>
            <a:ext cx="3024187" cy="1347788"/>
          </a:xfrm>
          <a:prstGeom prst="rect">
            <a:avLst/>
          </a:prstGeom>
          <a:noFill/>
        </p:spPr>
      </p:pic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0" y="5105400"/>
            <a:ext cx="33782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buClr>
                <a:schemeClr val="tx1"/>
              </a:buClr>
            </a:pPr>
            <a:r>
              <a:rPr kumimoji="1" lang="en-US" altLang="ko-KR" b="1">
                <a:solidFill>
                  <a:srgbClr val="000000"/>
                </a:solidFill>
                <a:latin typeface="Arial Unicode MS" pitchFamily="34" charset="-128"/>
              </a:rPr>
              <a:t>9 </a:t>
            </a:r>
            <a:r>
              <a:rPr kumimoji="1" lang="ru-RU" altLang="ko-KR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kumimoji="1" lang="en-US" altLang="ko-KR" b="1">
                <a:solidFill>
                  <a:srgbClr val="000000"/>
                </a:solidFill>
                <a:latin typeface="Arial Unicode MS" pitchFamily="34" charset="-128"/>
              </a:rPr>
              <a:t>RVMR</a:t>
            </a:r>
            <a:endParaRPr kumimoji="1" lang="ru-RU" altLang="ko-KR" b="1">
              <a:solidFill>
                <a:srgbClr val="000000"/>
              </a:solidFill>
              <a:latin typeface="Arial Unicode MS" pitchFamily="34" charset="-128"/>
            </a:endParaRPr>
          </a:p>
          <a:p>
            <a:pPr marL="269875" indent="-269875">
              <a:buClr>
                <a:schemeClr val="tx1"/>
              </a:buClr>
            </a:pPr>
            <a:r>
              <a:rPr kumimoji="1" lang="ru-RU" altLang="ko-KR" b="1">
                <a:solidFill>
                  <a:srgbClr val="000000"/>
                </a:solidFill>
                <a:latin typeface="Arial Unicode MS" pitchFamily="34" charset="-128"/>
              </a:rPr>
              <a:t>(с рекуперацией тепла)</a:t>
            </a:r>
            <a:endParaRPr kumimoji="1" lang="en-US" altLang="ko-KR" b="1">
              <a:solidFill>
                <a:srgbClr val="000000"/>
              </a:solidFill>
              <a:latin typeface="Arial Unicode MS" pitchFamily="34" charset="-128"/>
            </a:endParaRPr>
          </a:p>
          <a:p>
            <a:pPr marL="269875" indent="-269875" latinLnBrk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</a:pPr>
            <a:r>
              <a:rPr kumimoji="1" lang="en-US" altLang="ko-KR" b="1">
                <a:solidFill>
                  <a:srgbClr val="000000"/>
                </a:solidFill>
                <a:latin typeface="Arial Unicode MS" pitchFamily="34" charset="-128"/>
              </a:rPr>
              <a:t>119 </a:t>
            </a:r>
            <a:r>
              <a:rPr kumimoji="1" lang="ru-RU" altLang="ko-KR" b="1">
                <a:solidFill>
                  <a:srgbClr val="000000"/>
                </a:solidFill>
                <a:latin typeface="Arial Unicode MS" pitchFamily="34" charset="-128"/>
              </a:rPr>
              <a:t> кассетных </a:t>
            </a:r>
            <a:r>
              <a:rPr kumimoji="1" lang="en-US" altLang="ko-KR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kumimoji="1" lang="ru-RU" altLang="ko-KR" b="1">
                <a:solidFill>
                  <a:srgbClr val="000000"/>
                </a:solidFill>
                <a:latin typeface="Arial Unicode MS" pitchFamily="34" charset="-128"/>
              </a:rPr>
              <a:t>и настенных блоков </a:t>
            </a:r>
            <a:endParaRPr kumimoji="1" lang="en-US" altLang="ko-KR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1207" name="Picture 7" descr="SV40005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114800"/>
            <a:ext cx="2003425" cy="2060575"/>
          </a:xfrm>
          <a:prstGeom prst="rect">
            <a:avLst/>
          </a:prstGeom>
          <a:noFill/>
        </p:spPr>
      </p:pic>
      <p:pic>
        <p:nvPicPr>
          <p:cNvPr id="51208" name="Picture 8" descr="SV4000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1148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393825" y="0"/>
            <a:ext cx="6584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Великобритании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3201988"/>
            <a:ext cx="3255963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2692400" y="3962400"/>
            <a:ext cx="1727200" cy="2057400"/>
          </a:xfrm>
          <a:prstGeom prst="wedgeRectCallout">
            <a:avLst>
              <a:gd name="adj1" fmla="val -101287"/>
              <a:gd name="adj2" fmla="val -3811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Arial Unicode MS" pitchFamily="34" charset="-128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52400" y="863600"/>
          <a:ext cx="4140200" cy="2273300"/>
        </p:xfrm>
        <a:graphic>
          <a:graphicData uri="http://schemas.openxmlformats.org/presentationml/2006/ole">
            <p:oleObj spid="_x0000_s52228" name="훈민정음" r:id="rId4" imgW="3781440" imgH="2076480" progId="hunmin.doc">
              <p:embed/>
            </p:oleObj>
          </a:graphicData>
        </a:graphic>
      </p:graphicFrame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724400" y="865188"/>
            <a:ext cx="3308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"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Силиконовая долина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"</a:t>
            </a: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2 872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DVM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13222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внутренних блока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038600"/>
            <a:ext cx="1622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4572000" y="4217988"/>
            <a:ext cx="33083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"The White colour"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2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000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DVM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2 000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внутренних блоков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Китае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4535488" y="1819275"/>
            <a:ext cx="3922712" cy="2981325"/>
          </a:xfrm>
          <a:prstGeom prst="wedgeRectCallout">
            <a:avLst>
              <a:gd name="adj1" fmla="val -101801"/>
              <a:gd name="adj2" fmla="val -512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Arial Unicode MS" pitchFamily="34" charset="-128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4384675" y="5045075"/>
            <a:ext cx="31178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"Gallery palace"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920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DVM</a:t>
            </a: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4 700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внутренних блока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3690938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 descr="Korea 0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3275" y="1898650"/>
            <a:ext cx="37687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3581400" y="685800"/>
            <a:ext cx="36052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Комплекс зданий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"Tower palace"</a:t>
            </a: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  <a:p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3 600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 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DVM</a:t>
            </a:r>
          </a:p>
          <a:p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1</a:t>
            </a:r>
            <a:r>
              <a:rPr lang="en-US" b="1">
                <a:solidFill>
                  <a:srgbClr val="000000"/>
                </a:solidFill>
                <a:latin typeface="Arial Unicode MS" pitchFamily="34" charset="-128"/>
              </a:rPr>
              <a:t>7 700 </a:t>
            </a:r>
            <a:r>
              <a:rPr lang="ru-RU" b="1">
                <a:solidFill>
                  <a:srgbClr val="000000"/>
                </a:solidFill>
                <a:latin typeface="Arial Unicode MS" pitchFamily="34" charset="-128"/>
              </a:rPr>
              <a:t>внутренних блока</a:t>
            </a:r>
          </a:p>
          <a:p>
            <a:endParaRPr lang="ru-RU" b="1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Корее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Korea 01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300" y="630238"/>
            <a:ext cx="2643188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1970088" y="3830638"/>
            <a:ext cx="2400300" cy="2570162"/>
          </a:xfrm>
          <a:prstGeom prst="wedgeRectCallout">
            <a:avLst>
              <a:gd name="adj1" fmla="val -47356"/>
              <a:gd name="adj2" fmla="val -10157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>
              <a:latin typeface="Arial Unicode MS" pitchFamily="34" charset="-128"/>
            </a:endParaRPr>
          </a:p>
        </p:txBody>
      </p:sp>
      <p:pic>
        <p:nvPicPr>
          <p:cNvPr id="73732" name="Picture 4" descr="Korea 0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6275" y="3794125"/>
            <a:ext cx="23955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267200" y="914400"/>
            <a:ext cx="342900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ru-RU" b="1">
                <a:solidFill>
                  <a:srgbClr val="000000"/>
                </a:solidFill>
                <a:latin typeface="Arial Unicode MS" pitchFamily="34" charset="-128"/>
              </a:rPr>
              <a:t>Здание «</a:t>
            </a:r>
            <a:r>
              <a:rPr kumimoji="1" lang="en-US" b="1">
                <a:solidFill>
                  <a:srgbClr val="000000"/>
                </a:solidFill>
                <a:latin typeface="Arial Unicode MS" pitchFamily="34" charset="-128"/>
              </a:rPr>
              <a:t>HQ Samsung</a:t>
            </a:r>
            <a:r>
              <a:rPr kumimoji="1" lang="ru-RU" b="1">
                <a:solidFill>
                  <a:srgbClr val="000000"/>
                </a:solidFill>
                <a:latin typeface="Arial Unicode MS" pitchFamily="34" charset="-128"/>
              </a:rPr>
              <a:t>»</a:t>
            </a:r>
            <a:endParaRPr kumimoji="1" lang="en-US" b="1">
              <a:solidFill>
                <a:srgbClr val="000000"/>
              </a:solidFill>
              <a:latin typeface="Arial Unicode MS" pitchFamily="34" charset="-128"/>
            </a:endParaRPr>
          </a:p>
          <a:p>
            <a:pPr latinLnBrk="1">
              <a:spcBef>
                <a:spcPct val="50000"/>
              </a:spcBef>
            </a:pPr>
            <a:r>
              <a:rPr kumimoji="1" lang="en-US" b="1">
                <a:solidFill>
                  <a:srgbClr val="000000"/>
                </a:solidFill>
                <a:latin typeface="Arial Unicode MS" pitchFamily="34" charset="-128"/>
              </a:rPr>
              <a:t>350 </a:t>
            </a:r>
            <a:r>
              <a:rPr kumimoji="1" lang="ru-RU" b="1">
                <a:solidFill>
                  <a:srgbClr val="000000"/>
                </a:solidFill>
                <a:latin typeface="Arial Unicode MS" pitchFamily="34" charset="-128"/>
              </a:rPr>
              <a:t>наружных блоков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130425" y="0"/>
            <a:ext cx="4070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latinLnBrk="1"/>
            <a:r>
              <a:rPr kumimoji="1" lang="ru-RU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Объекты в Корее</a:t>
            </a:r>
            <a:endParaRPr kumimoji="1" lang="en-US" sz="32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pic>
        <p:nvPicPr>
          <p:cNvPr id="73735" name="Picture 7" descr="크기변환_회전_S35000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81200"/>
            <a:ext cx="3168650" cy="39592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기본 디자인">
  <a:themeElements>
    <a:clrScheme name="4_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기본 디자인">
  <a:themeElements>
    <a:clrScheme name="5_기본 디자인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Words>286</Words>
  <Application>Microsoft PowerPoint</Application>
  <PresentationFormat>On-screen Show (4:3)</PresentationFormat>
  <Paragraphs>71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굴림</vt:lpstr>
      <vt:lpstr>Times New Roman</vt:lpstr>
      <vt:lpstr>Arial Unicode MS</vt:lpstr>
      <vt:lpstr>Wingdings</vt:lpstr>
      <vt:lpstr>4_기본 디자인</vt:lpstr>
      <vt:lpstr>5_기본 디자인</vt:lpstr>
      <vt:lpstr>훈민정음 문서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SAMSUNG ELECTRONICS</cp:lastModifiedBy>
  <cp:revision>50</cp:revision>
  <cp:lastPrinted>1601-01-01T00:00:00Z</cp:lastPrinted>
  <dcterms:created xsi:type="dcterms:W3CDTF">1601-01-01T00:00:00Z</dcterms:created>
  <dcterms:modified xsi:type="dcterms:W3CDTF">2009-07-29T12:28:52Z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