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450" r:id="rId3"/>
    <p:sldId id="451" r:id="rId4"/>
    <p:sldId id="452" r:id="rId5"/>
    <p:sldId id="473" r:id="rId6"/>
    <p:sldId id="472" r:id="rId7"/>
    <p:sldId id="478" r:id="rId8"/>
    <p:sldId id="454" r:id="rId9"/>
    <p:sldId id="474" r:id="rId10"/>
    <p:sldId id="470" r:id="rId11"/>
    <p:sldId id="475" r:id="rId12"/>
    <p:sldId id="476" r:id="rId13"/>
    <p:sldId id="477" r:id="rId14"/>
    <p:sldId id="455" r:id="rId15"/>
    <p:sldId id="456" r:id="rId16"/>
    <p:sldId id="457" r:id="rId17"/>
    <p:sldId id="459" r:id="rId18"/>
    <p:sldId id="462" r:id="rId19"/>
    <p:sldId id="460" r:id="rId20"/>
    <p:sldId id="440" r:id="rId21"/>
    <p:sldId id="448" r:id="rId22"/>
    <p:sldId id="435" r:id="rId23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763"/>
    <a:srgbClr val="2C658C"/>
    <a:srgbClr val="FF3300"/>
    <a:srgbClr val="CC99FF"/>
    <a:srgbClr val="996633"/>
    <a:srgbClr val="FFCC66"/>
    <a:srgbClr val="FF4747"/>
    <a:srgbClr val="D915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8" autoAdjust="0"/>
    <p:restoredTop sz="81667" autoAdjust="0"/>
  </p:normalViewPr>
  <p:slideViewPr>
    <p:cSldViewPr>
      <p:cViewPr>
        <p:scale>
          <a:sx n="60" d="100"/>
          <a:sy n="60" d="100"/>
        </p:scale>
        <p:origin x="-139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9507186-5A83-4C2B-9336-E4247D625C9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FCC09D2-3086-4F06-A0E8-90150F5EBB0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Картер</a:t>
            </a:r>
            <a:r>
              <a:rPr lang="ru-RU" baseline="0" dirty="0" smtClean="0"/>
              <a:t> низкого давления. Защита от попадания хладагента обратно в компрессор. </a:t>
            </a:r>
            <a:r>
              <a:rPr lang="en-US" baseline="0" dirty="0" smtClean="0"/>
              <a:t>IPR</a:t>
            </a:r>
            <a:r>
              <a:rPr lang="ru-RU" baseline="0" dirty="0" smtClean="0"/>
              <a:t>. Тихая остановка.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09D2-3086-4F06-A0E8-90150F5EBB0E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09D2-3086-4F06-A0E8-90150F5EBB0E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09D2-3086-4F06-A0E8-90150F5EBB0E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Klixon</a:t>
            </a:r>
            <a:r>
              <a:rPr lang="ru-RU" dirty="0" smtClean="0"/>
              <a:t>™ является подразделением </a:t>
            </a:r>
            <a:r>
              <a:rPr lang="ru-RU" dirty="0" err="1" smtClean="0"/>
              <a:t>Texas</a:t>
            </a:r>
            <a:r>
              <a:rPr lang="ru-RU" dirty="0" smtClean="0"/>
              <a:t> </a:t>
            </a:r>
            <a:r>
              <a:rPr lang="ru-RU" dirty="0" err="1" smtClean="0"/>
              <a:t>Instruments</a:t>
            </a:r>
            <a:r>
              <a:rPr lang="ru-RU" dirty="0" smtClean="0"/>
              <a:t> и имеет свыше 35 лет богатого опыта разработки и производства биметаллических термостатов и устройств защиты для электродвигателей. </a:t>
            </a:r>
            <a:r>
              <a:rPr lang="ru-RU" b="1" dirty="0" err="1" smtClean="0"/>
              <a:t>Klixon</a:t>
            </a:r>
            <a:r>
              <a:rPr lang="ru-RU" dirty="0" smtClean="0"/>
              <a:t>™ это мировой лидер в этой области.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09D2-3086-4F06-A0E8-90150F5EBB0E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7338"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4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</a:rPr>
              <a:t>Samsung Digital Scroll C </a:t>
            </a: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</a:rPr>
              <a:t>ближе к линейной</a:t>
            </a:r>
            <a:r>
              <a:rPr lang="ru-RU" altLang="ko-KR" sz="1400" b="1" baseline="0" dirty="0" smtClean="0">
                <a:solidFill>
                  <a:srgbClr val="FF3300"/>
                </a:solidFill>
                <a:latin typeface="Arial" pitchFamily="34" charset="0"/>
              </a:rPr>
              <a:t> характеристике чем инверторный компрессор</a:t>
            </a:r>
            <a:r>
              <a:rPr lang="en-US" altLang="ko-KR" sz="1400" b="1" dirty="0" smtClean="0">
                <a:solidFill>
                  <a:srgbClr val="003366"/>
                </a:solidFill>
                <a:latin typeface="Arial" pitchFamily="34" charset="0"/>
              </a:rPr>
              <a:t>.</a:t>
            </a:r>
          </a:p>
          <a:p>
            <a:pPr marL="287338" lvl="1">
              <a:lnSpc>
                <a:spcPts val="2000"/>
              </a:lnSpc>
              <a:buFont typeface="Wingdings" pitchFamily="2" charset="2"/>
              <a:buNone/>
            </a:pPr>
            <a:r>
              <a:rPr lang="ru-RU" altLang="ko-KR" sz="1400" b="1" dirty="0" smtClean="0">
                <a:solidFill>
                  <a:srgbClr val="003366"/>
                </a:solidFill>
                <a:latin typeface="Arial" pitchFamily="34" charset="0"/>
              </a:rPr>
              <a:t>Инверторный компрессор имеет свою</a:t>
            </a:r>
            <a:r>
              <a:rPr lang="ru-RU" altLang="ko-KR" sz="1400" b="1" baseline="0" dirty="0" smtClean="0">
                <a:solidFill>
                  <a:srgbClr val="003366"/>
                </a:solidFill>
                <a:latin typeface="Arial" pitchFamily="34" charset="0"/>
              </a:rPr>
              <a:t> резонансную частоту, на которой он не может работать. Управление инвертором построено так, чтобы избегать работы на критических частотах и таким образом и не может обеспечить полноценный линейный </a:t>
            </a:r>
            <a:r>
              <a:rPr lang="ru-RU" altLang="ko-KR" sz="1400" b="1" baseline="0" smtClean="0">
                <a:solidFill>
                  <a:srgbClr val="003366"/>
                </a:solidFill>
                <a:latin typeface="Arial" pitchFamily="34" charset="0"/>
              </a:rPr>
              <a:t>контроль производительности.</a:t>
            </a:r>
            <a:endParaRPr lang="en-US" altLang="ko-KR" sz="1400" b="1" dirty="0" smtClean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09D2-3086-4F06-A0E8-90150F5EBB0E}" type="slidenum">
              <a:rPr lang="en-US" altLang="ko-KR" smtClean="0"/>
              <a:pPr/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9525" cap="rnd">
            <a:solidFill>
              <a:srgbClr val="2F6E9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762000" y="0"/>
            <a:ext cx="8382000" cy="9318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762000" y="762000"/>
            <a:ext cx="7696200" cy="1651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8470900" y="-6350"/>
            <a:ext cx="0" cy="920750"/>
          </a:xfrm>
          <a:prstGeom prst="line">
            <a:avLst/>
          </a:prstGeom>
          <a:noFill/>
          <a:ln w="28575">
            <a:solidFill>
              <a:srgbClr val="CDE1E7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cheglakov_m\My%20Documents\Samsung%20Video\DVM%20video\Reliable%20Comp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20" name="Picture 28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3071813"/>
            <a:ext cx="3119438" cy="3800475"/>
          </a:xfrm>
          <a:prstGeom prst="rect">
            <a:avLst/>
          </a:prstGeom>
          <a:noFill/>
        </p:spPr>
      </p:pic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1752600" y="0"/>
            <a:ext cx="7391400" cy="1905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1752600" y="1524000"/>
            <a:ext cx="6934200" cy="381000"/>
          </a:xfrm>
          <a:prstGeom prst="rect">
            <a:avLst/>
          </a:prstGeom>
          <a:solidFill>
            <a:srgbClr val="8182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1752600" y="1524000"/>
            <a:ext cx="6934200" cy="3810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8686800" y="-1588"/>
            <a:ext cx="0" cy="1909763"/>
          </a:xfrm>
          <a:prstGeom prst="line">
            <a:avLst/>
          </a:prstGeom>
          <a:noFill/>
          <a:ln w="28575">
            <a:solidFill>
              <a:srgbClr val="CDE1E7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 cap="rnd">
            <a:solidFill>
              <a:srgbClr val="2F6E9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23850" y="2060575"/>
            <a:ext cx="8569325" cy="11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rgbClr val="336699"/>
                </a:solidFill>
                <a:latin typeface="Arial" pitchFamily="34" charset="0"/>
                <a:ea typeface="HY울릉도L" pitchFamily="18" charset="-127"/>
              </a:rPr>
              <a:t>Компрессор </a:t>
            </a:r>
            <a:r>
              <a:rPr lang="en-US" altLang="ko-KR" sz="3600" b="1" dirty="0" smtClean="0">
                <a:solidFill>
                  <a:srgbClr val="336699"/>
                </a:solidFill>
                <a:latin typeface="Arial" pitchFamily="34" charset="0"/>
                <a:ea typeface="HY울릉도L" pitchFamily="18" charset="-127"/>
              </a:rPr>
              <a:t>Digital Scroll</a:t>
            </a:r>
            <a:endParaRPr lang="en-US" altLang="ko-KR" sz="3600" b="1" dirty="0">
              <a:solidFill>
                <a:srgbClr val="336699"/>
              </a:solidFill>
              <a:latin typeface="Arial" pitchFamily="34" charset="0"/>
              <a:ea typeface="HY울릉도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72" name="Group 68"/>
          <p:cNvGrpSpPr>
            <a:grpSpLocks/>
          </p:cNvGrpSpPr>
          <p:nvPr/>
        </p:nvGrpSpPr>
        <p:grpSpPr bwMode="auto">
          <a:xfrm>
            <a:off x="500063" y="3327400"/>
            <a:ext cx="6938962" cy="3341688"/>
            <a:chOff x="315" y="1869"/>
            <a:chExt cx="4371" cy="2105"/>
          </a:xfrm>
        </p:grpSpPr>
        <p:sp>
          <p:nvSpPr>
            <p:cNvPr id="277509" name="Oval 5"/>
            <p:cNvSpPr>
              <a:spLocks noChangeArrowheads="1"/>
            </p:cNvSpPr>
            <p:nvPr/>
          </p:nvSpPr>
          <p:spPr bwMode="auto">
            <a:xfrm>
              <a:off x="431" y="1869"/>
              <a:ext cx="2177" cy="2105"/>
            </a:xfrm>
            <a:prstGeom prst="ellips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7510" name="Group 6"/>
            <p:cNvGrpSpPr>
              <a:grpSpLocks/>
            </p:cNvGrpSpPr>
            <p:nvPr/>
          </p:nvGrpSpPr>
          <p:grpSpPr bwMode="auto">
            <a:xfrm>
              <a:off x="1190" y="2668"/>
              <a:ext cx="347" cy="1242"/>
              <a:chOff x="3174" y="1616"/>
              <a:chExt cx="347" cy="1242"/>
            </a:xfrm>
          </p:grpSpPr>
          <p:sp>
            <p:nvSpPr>
              <p:cNvPr id="277511" name="Rectangle 7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272" cy="1180"/>
              </a:xfrm>
              <a:prstGeom prst="rect">
                <a:avLst/>
              </a:prstGeom>
              <a:solidFill>
                <a:srgbClr val="436397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2" name="AutoShape 8"/>
              <p:cNvSpPr>
                <a:spLocks noChangeArrowheads="1"/>
              </p:cNvSpPr>
              <p:nvPr/>
            </p:nvSpPr>
            <p:spPr bwMode="auto">
              <a:xfrm>
                <a:off x="3174" y="2579"/>
                <a:ext cx="347" cy="279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7513" name="Group 9"/>
            <p:cNvGrpSpPr>
              <a:grpSpLocks/>
            </p:cNvGrpSpPr>
            <p:nvPr/>
          </p:nvGrpSpPr>
          <p:grpSpPr bwMode="auto">
            <a:xfrm>
              <a:off x="760" y="2300"/>
              <a:ext cx="1588" cy="1652"/>
              <a:chOff x="2744" y="1117"/>
              <a:chExt cx="1588" cy="1652"/>
            </a:xfrm>
          </p:grpSpPr>
          <p:sp>
            <p:nvSpPr>
              <p:cNvPr id="277514" name="Rectangle 10"/>
              <p:cNvSpPr>
                <a:spLocks noChangeArrowheads="1"/>
              </p:cNvSpPr>
              <p:nvPr/>
            </p:nvSpPr>
            <p:spPr bwMode="auto">
              <a:xfrm>
                <a:off x="2834" y="1207"/>
                <a:ext cx="1407" cy="272"/>
              </a:xfrm>
              <a:prstGeom prst="rect">
                <a:avLst/>
              </a:prstGeom>
              <a:solidFill>
                <a:srgbClr val="7DBE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5" name="Oval 11"/>
              <p:cNvSpPr>
                <a:spLocks noChangeArrowheads="1"/>
              </p:cNvSpPr>
              <p:nvPr/>
            </p:nvSpPr>
            <p:spPr bwMode="auto">
              <a:xfrm>
                <a:off x="274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6" name="Rectangle 12"/>
              <p:cNvSpPr>
                <a:spLocks noChangeArrowheads="1"/>
              </p:cNvSpPr>
              <p:nvPr/>
            </p:nvSpPr>
            <p:spPr bwMode="auto">
              <a:xfrm>
                <a:off x="3606" y="1479"/>
                <a:ext cx="272" cy="1180"/>
              </a:xfrm>
              <a:prstGeom prst="rect">
                <a:avLst/>
              </a:prstGeom>
              <a:solidFill>
                <a:srgbClr val="7DB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7" name="AutoShape 13"/>
              <p:cNvSpPr>
                <a:spLocks noChangeArrowheads="1"/>
              </p:cNvSpPr>
              <p:nvPr/>
            </p:nvSpPr>
            <p:spPr bwMode="auto">
              <a:xfrm>
                <a:off x="3576" y="2432"/>
                <a:ext cx="347" cy="337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18" name="Oval 14"/>
              <p:cNvSpPr>
                <a:spLocks noChangeArrowheads="1"/>
              </p:cNvSpPr>
              <p:nvPr/>
            </p:nvSpPr>
            <p:spPr bwMode="auto">
              <a:xfrm>
                <a:off x="401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7519" name="Line 15"/>
            <p:cNvSpPr>
              <a:spLocks noChangeShapeType="1"/>
            </p:cNvSpPr>
            <p:nvPr/>
          </p:nvSpPr>
          <p:spPr bwMode="auto">
            <a:xfrm>
              <a:off x="2018" y="2549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20" name="Rectangle 16"/>
            <p:cNvSpPr>
              <a:spLocks noChangeArrowheads="1"/>
            </p:cNvSpPr>
            <p:nvPr/>
          </p:nvSpPr>
          <p:spPr bwMode="auto">
            <a:xfrm>
              <a:off x="315" y="2968"/>
              <a:ext cx="8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Подвижная </a:t>
              </a:r>
              <a:r>
                <a:rPr lang="ru-RU" altLang="ko-KR" sz="1400" b="1" dirty="0" smtClean="0">
                  <a:latin typeface="Arial" pitchFamily="34" charset="0"/>
                </a:rPr>
                <a:t>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77521" name="Rectangle 17"/>
            <p:cNvSpPr>
              <a:spLocks noChangeArrowheads="1"/>
            </p:cNvSpPr>
            <p:nvPr/>
          </p:nvSpPr>
          <p:spPr bwMode="auto">
            <a:xfrm>
              <a:off x="1138" y="2113"/>
              <a:ext cx="8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Неподвижная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54" name="Rectangle 17"/>
            <p:cNvSpPr>
              <a:spLocks noChangeArrowheads="1"/>
            </p:cNvSpPr>
            <p:nvPr/>
          </p:nvSpPr>
          <p:spPr bwMode="auto">
            <a:xfrm>
              <a:off x="3825" y="1998"/>
              <a:ext cx="86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Неподвижная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</p:grpSp>
      <p:sp>
        <p:nvSpPr>
          <p:cNvPr id="277522" name="AutoShape 18"/>
          <p:cNvSpPr>
            <a:spLocks noChangeArrowheads="1"/>
          </p:cNvSpPr>
          <p:nvPr/>
        </p:nvSpPr>
        <p:spPr bwMode="auto">
          <a:xfrm>
            <a:off x="1285852" y="2787650"/>
            <a:ext cx="2611435" cy="427036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Статическое уплотнение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77523" name="Group 19"/>
          <p:cNvGrpSpPr>
            <a:grpSpLocks/>
          </p:cNvGrpSpPr>
          <p:nvPr/>
        </p:nvGrpSpPr>
        <p:grpSpPr bwMode="auto">
          <a:xfrm>
            <a:off x="4487863" y="3327400"/>
            <a:ext cx="3971925" cy="3341688"/>
            <a:chOff x="2827" y="1979"/>
            <a:chExt cx="2502" cy="2105"/>
          </a:xfrm>
        </p:grpSpPr>
        <p:sp>
          <p:nvSpPr>
            <p:cNvPr id="277524" name="Oval 20"/>
            <p:cNvSpPr>
              <a:spLocks noChangeArrowheads="1"/>
            </p:cNvSpPr>
            <p:nvPr/>
          </p:nvSpPr>
          <p:spPr bwMode="auto">
            <a:xfrm>
              <a:off x="3152" y="1979"/>
              <a:ext cx="2177" cy="2105"/>
            </a:xfrm>
            <a:prstGeom prst="ellips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7525" name="Group 21"/>
            <p:cNvGrpSpPr>
              <a:grpSpLocks/>
            </p:cNvGrpSpPr>
            <p:nvPr/>
          </p:nvGrpSpPr>
          <p:grpSpPr bwMode="auto">
            <a:xfrm>
              <a:off x="3911" y="2711"/>
              <a:ext cx="347" cy="1242"/>
              <a:chOff x="3174" y="1616"/>
              <a:chExt cx="347" cy="1242"/>
            </a:xfrm>
          </p:grpSpPr>
          <p:sp>
            <p:nvSpPr>
              <p:cNvPr id="277526" name="Rectangle 22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272" cy="1180"/>
              </a:xfrm>
              <a:prstGeom prst="rect">
                <a:avLst/>
              </a:prstGeom>
              <a:solidFill>
                <a:srgbClr val="436397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27" name="AutoShape 23"/>
              <p:cNvSpPr>
                <a:spLocks noChangeArrowheads="1"/>
              </p:cNvSpPr>
              <p:nvPr/>
            </p:nvSpPr>
            <p:spPr bwMode="auto">
              <a:xfrm>
                <a:off x="3174" y="2579"/>
                <a:ext cx="347" cy="279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7528" name="Group 24"/>
            <p:cNvGrpSpPr>
              <a:grpSpLocks/>
            </p:cNvGrpSpPr>
            <p:nvPr/>
          </p:nvGrpSpPr>
          <p:grpSpPr bwMode="auto">
            <a:xfrm>
              <a:off x="3481" y="2297"/>
              <a:ext cx="1588" cy="1652"/>
              <a:chOff x="2744" y="1117"/>
              <a:chExt cx="1588" cy="1652"/>
            </a:xfrm>
          </p:grpSpPr>
          <p:sp>
            <p:nvSpPr>
              <p:cNvPr id="277529" name="Rectangle 25"/>
              <p:cNvSpPr>
                <a:spLocks noChangeArrowheads="1"/>
              </p:cNvSpPr>
              <p:nvPr/>
            </p:nvSpPr>
            <p:spPr bwMode="auto">
              <a:xfrm>
                <a:off x="2834" y="1207"/>
                <a:ext cx="1407" cy="272"/>
              </a:xfrm>
              <a:prstGeom prst="rect">
                <a:avLst/>
              </a:prstGeom>
              <a:solidFill>
                <a:srgbClr val="7DBE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0" name="Oval 26"/>
              <p:cNvSpPr>
                <a:spLocks noChangeArrowheads="1"/>
              </p:cNvSpPr>
              <p:nvPr/>
            </p:nvSpPr>
            <p:spPr bwMode="auto">
              <a:xfrm>
                <a:off x="274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1" name="Rectangle 27"/>
              <p:cNvSpPr>
                <a:spLocks noChangeArrowheads="1"/>
              </p:cNvSpPr>
              <p:nvPr/>
            </p:nvSpPr>
            <p:spPr bwMode="auto">
              <a:xfrm>
                <a:off x="3606" y="1479"/>
                <a:ext cx="272" cy="1180"/>
              </a:xfrm>
              <a:prstGeom prst="rect">
                <a:avLst/>
              </a:prstGeom>
              <a:solidFill>
                <a:srgbClr val="7DB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2" name="AutoShape 28"/>
              <p:cNvSpPr>
                <a:spLocks noChangeArrowheads="1"/>
              </p:cNvSpPr>
              <p:nvPr/>
            </p:nvSpPr>
            <p:spPr bwMode="auto">
              <a:xfrm>
                <a:off x="3576" y="2432"/>
                <a:ext cx="347" cy="337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533" name="Oval 29"/>
              <p:cNvSpPr>
                <a:spLocks noChangeArrowheads="1"/>
              </p:cNvSpPr>
              <p:nvPr/>
            </p:nvSpPr>
            <p:spPr bwMode="auto">
              <a:xfrm>
                <a:off x="401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7534" name="Rectangle 30"/>
            <p:cNvSpPr>
              <a:spLocks noChangeArrowheads="1"/>
            </p:cNvSpPr>
            <p:nvPr/>
          </p:nvSpPr>
          <p:spPr bwMode="auto">
            <a:xfrm>
              <a:off x="4007" y="2711"/>
              <a:ext cx="136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535" name="Rectangle 31"/>
            <p:cNvSpPr>
              <a:spLocks noChangeArrowheads="1"/>
            </p:cNvSpPr>
            <p:nvPr/>
          </p:nvSpPr>
          <p:spPr bwMode="auto">
            <a:xfrm>
              <a:off x="4015" y="2661"/>
              <a:ext cx="113" cy="24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536" name="Line 32"/>
            <p:cNvSpPr>
              <a:spLocks noChangeShapeType="1"/>
            </p:cNvSpPr>
            <p:nvPr/>
          </p:nvSpPr>
          <p:spPr bwMode="auto">
            <a:xfrm flipV="1">
              <a:off x="4071" y="2920"/>
              <a:ext cx="0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37" name="Line 33"/>
            <p:cNvSpPr>
              <a:spLocks noChangeShapeType="1"/>
            </p:cNvSpPr>
            <p:nvPr/>
          </p:nvSpPr>
          <p:spPr bwMode="auto">
            <a:xfrm>
              <a:off x="3651" y="2780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39" name="Rectangle 35"/>
            <p:cNvSpPr>
              <a:spLocks noChangeArrowheads="1"/>
            </p:cNvSpPr>
            <p:nvPr/>
          </p:nvSpPr>
          <p:spPr bwMode="auto">
            <a:xfrm>
              <a:off x="2827" y="2852"/>
              <a:ext cx="104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ru-RU" altLang="ko-KR" sz="1400" b="1" dirty="0" smtClean="0">
                  <a:latin typeface="Arial" pitchFamily="34" charset="0"/>
                </a:rPr>
                <a:t>Уплотнительный наконечник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77540" name="Rectangle 36"/>
            <p:cNvSpPr>
              <a:spLocks noChangeArrowheads="1"/>
            </p:cNvSpPr>
            <p:nvPr/>
          </p:nvSpPr>
          <p:spPr bwMode="auto">
            <a:xfrm>
              <a:off x="2970" y="3348"/>
              <a:ext cx="9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Подвижная </a:t>
              </a:r>
              <a:r>
                <a:rPr lang="ru-RU" altLang="ko-KR" sz="1400" b="1" dirty="0" smtClean="0">
                  <a:latin typeface="Arial" pitchFamily="34" charset="0"/>
                </a:rPr>
                <a:t>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</p:grpSp>
      <p:sp>
        <p:nvSpPr>
          <p:cNvPr id="277542" name="AutoShape 38"/>
          <p:cNvSpPr>
            <a:spLocks noChangeArrowheads="1"/>
          </p:cNvSpPr>
          <p:nvPr/>
        </p:nvSpPr>
        <p:spPr bwMode="auto">
          <a:xfrm>
            <a:off x="5495922" y="2779712"/>
            <a:ext cx="2576540" cy="43497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Динамическое уплотнение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77567" name="Group 63"/>
          <p:cNvGraphicFramePr>
            <a:graphicFrameLocks noGrp="1"/>
          </p:cNvGraphicFramePr>
          <p:nvPr/>
        </p:nvGraphicFramePr>
        <p:xfrm>
          <a:off x="331788" y="1628775"/>
          <a:ext cx="8482012" cy="887413"/>
        </p:xfrm>
        <a:graphic>
          <a:graphicData uri="http://schemas.openxmlformats.org/drawingml/2006/table">
            <a:tbl>
              <a:tblPr/>
              <a:tblGrid>
                <a:gridCol w="4271962"/>
                <a:gridCol w="4210050"/>
              </a:tblGrid>
              <a:tr h="442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Осевая совместимость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SAMSUNG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65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Другая Компания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277570" name="Text Box 66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Герметичность спиралей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Принцип работы компрессора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</a:rPr>
              <a:t>Digital Scroll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84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700213"/>
            <a:ext cx="2519363" cy="1870075"/>
          </a:xfrm>
          <a:prstGeom prst="rect">
            <a:avLst/>
          </a:prstGeom>
          <a:noFill/>
        </p:spPr>
      </p:pic>
      <p:sp>
        <p:nvSpPr>
          <p:cNvPr id="284679" name="Line 7"/>
          <p:cNvSpPr>
            <a:spLocks noChangeShapeType="1"/>
          </p:cNvSpPr>
          <p:nvPr/>
        </p:nvSpPr>
        <p:spPr bwMode="auto">
          <a:xfrm>
            <a:off x="5291138" y="2093913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>
            <a:off x="4284663" y="4725988"/>
            <a:ext cx="6477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4681" name="Group 9"/>
          <p:cNvGrpSpPr>
            <a:grpSpLocks/>
          </p:cNvGrpSpPr>
          <p:nvPr/>
        </p:nvGrpSpPr>
        <p:grpSpPr bwMode="auto">
          <a:xfrm>
            <a:off x="204787" y="3182938"/>
            <a:ext cx="3575051" cy="3341687"/>
            <a:chOff x="129" y="2005"/>
            <a:chExt cx="2252" cy="2105"/>
          </a:xfrm>
        </p:grpSpPr>
        <p:sp>
          <p:nvSpPr>
            <p:cNvPr id="284682" name="Oval 10"/>
            <p:cNvSpPr>
              <a:spLocks noChangeArrowheads="1"/>
            </p:cNvSpPr>
            <p:nvPr/>
          </p:nvSpPr>
          <p:spPr bwMode="auto">
            <a:xfrm>
              <a:off x="204" y="2005"/>
              <a:ext cx="2177" cy="2105"/>
            </a:xfrm>
            <a:prstGeom prst="ellips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4683" name="Group 11"/>
            <p:cNvGrpSpPr>
              <a:grpSpLocks/>
            </p:cNvGrpSpPr>
            <p:nvPr/>
          </p:nvGrpSpPr>
          <p:grpSpPr bwMode="auto">
            <a:xfrm>
              <a:off x="963" y="2795"/>
              <a:ext cx="347" cy="1242"/>
              <a:chOff x="3174" y="1616"/>
              <a:chExt cx="347" cy="1242"/>
            </a:xfrm>
          </p:grpSpPr>
          <p:sp>
            <p:nvSpPr>
              <p:cNvPr id="284684" name="Rectangle 12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272" cy="1180"/>
              </a:xfrm>
              <a:prstGeom prst="rect">
                <a:avLst/>
              </a:prstGeom>
              <a:solidFill>
                <a:srgbClr val="436397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685" name="AutoShape 13"/>
              <p:cNvSpPr>
                <a:spLocks noChangeArrowheads="1"/>
              </p:cNvSpPr>
              <p:nvPr/>
            </p:nvSpPr>
            <p:spPr bwMode="auto">
              <a:xfrm>
                <a:off x="3174" y="2579"/>
                <a:ext cx="347" cy="279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4686" name="Line 14"/>
            <p:cNvSpPr>
              <a:spLocks noChangeShapeType="1"/>
            </p:cNvSpPr>
            <p:nvPr/>
          </p:nvSpPr>
          <p:spPr bwMode="auto">
            <a:xfrm>
              <a:off x="351" y="2798"/>
              <a:ext cx="896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51" y="2674"/>
              <a:ext cx="817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470" y="2674"/>
              <a:ext cx="0" cy="13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689" name="Rectangle 17"/>
            <p:cNvSpPr>
              <a:spLocks noChangeArrowheads="1"/>
            </p:cNvSpPr>
            <p:nvPr/>
          </p:nvSpPr>
          <p:spPr bwMode="auto">
            <a:xfrm>
              <a:off x="534" y="2646"/>
              <a:ext cx="27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lnSpc>
                  <a:spcPct val="150000"/>
                </a:lnSpc>
              </a:pPr>
              <a:r>
                <a:rPr lang="en-US" altLang="ko-KR" sz="1000" b="1" dirty="0" smtClean="0">
                  <a:latin typeface="Arial" pitchFamily="34" charset="0"/>
                </a:rPr>
                <a:t>1</a:t>
              </a:r>
              <a:r>
                <a:rPr lang="ru-RU" altLang="ko-KR" sz="1200" b="1" dirty="0" smtClean="0">
                  <a:latin typeface="Arial" pitchFamily="34" charset="0"/>
                </a:rPr>
                <a:t>мм</a:t>
              </a:r>
              <a:endParaRPr lang="en-US" altLang="ko-KR" sz="1200" b="1" dirty="0">
                <a:latin typeface="Arial" pitchFamily="34" charset="0"/>
              </a:endParaRPr>
            </a:p>
          </p:txBody>
        </p:sp>
        <p:grpSp>
          <p:nvGrpSpPr>
            <p:cNvPr id="284690" name="Group 18"/>
            <p:cNvGrpSpPr>
              <a:grpSpLocks/>
            </p:cNvGrpSpPr>
            <p:nvPr/>
          </p:nvGrpSpPr>
          <p:grpSpPr bwMode="auto">
            <a:xfrm>
              <a:off x="533" y="2317"/>
              <a:ext cx="1588" cy="1652"/>
              <a:chOff x="2744" y="1117"/>
              <a:chExt cx="1588" cy="1652"/>
            </a:xfrm>
          </p:grpSpPr>
          <p:sp>
            <p:nvSpPr>
              <p:cNvPr id="284691" name="Rectangle 19"/>
              <p:cNvSpPr>
                <a:spLocks noChangeArrowheads="1"/>
              </p:cNvSpPr>
              <p:nvPr/>
            </p:nvSpPr>
            <p:spPr bwMode="auto">
              <a:xfrm>
                <a:off x="2834" y="1207"/>
                <a:ext cx="1407" cy="272"/>
              </a:xfrm>
              <a:prstGeom prst="rect">
                <a:avLst/>
              </a:prstGeom>
              <a:solidFill>
                <a:srgbClr val="7DBE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692" name="Oval 20"/>
              <p:cNvSpPr>
                <a:spLocks noChangeArrowheads="1"/>
              </p:cNvSpPr>
              <p:nvPr/>
            </p:nvSpPr>
            <p:spPr bwMode="auto">
              <a:xfrm>
                <a:off x="274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693" name="Rectangle 21"/>
              <p:cNvSpPr>
                <a:spLocks noChangeArrowheads="1"/>
              </p:cNvSpPr>
              <p:nvPr/>
            </p:nvSpPr>
            <p:spPr bwMode="auto">
              <a:xfrm>
                <a:off x="3606" y="1479"/>
                <a:ext cx="272" cy="1180"/>
              </a:xfrm>
              <a:prstGeom prst="rect">
                <a:avLst/>
              </a:prstGeom>
              <a:solidFill>
                <a:srgbClr val="7DB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694" name="AutoShape 22"/>
              <p:cNvSpPr>
                <a:spLocks noChangeArrowheads="1"/>
              </p:cNvSpPr>
              <p:nvPr/>
            </p:nvSpPr>
            <p:spPr bwMode="auto">
              <a:xfrm>
                <a:off x="3576" y="2432"/>
                <a:ext cx="347" cy="337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695" name="Oval 23"/>
              <p:cNvSpPr>
                <a:spLocks noChangeArrowheads="1"/>
              </p:cNvSpPr>
              <p:nvPr/>
            </p:nvSpPr>
            <p:spPr bwMode="auto">
              <a:xfrm>
                <a:off x="401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4696" name="Rectangle 24"/>
            <p:cNvSpPr>
              <a:spLocks noChangeArrowheads="1"/>
            </p:cNvSpPr>
            <p:nvPr/>
          </p:nvSpPr>
          <p:spPr bwMode="auto">
            <a:xfrm>
              <a:off x="129" y="3160"/>
              <a:ext cx="8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Подвижная </a:t>
              </a:r>
              <a:r>
                <a:rPr lang="ru-RU" altLang="ko-KR" sz="1400" b="1" dirty="0" smtClean="0">
                  <a:latin typeface="Arial" pitchFamily="34" charset="0"/>
                </a:rPr>
                <a:t>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84697" name="Rectangle 25"/>
            <p:cNvSpPr>
              <a:spLocks noChangeArrowheads="1"/>
            </p:cNvSpPr>
            <p:nvPr/>
          </p:nvSpPr>
          <p:spPr bwMode="auto">
            <a:xfrm>
              <a:off x="930" y="2146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Верхняя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</p:grpSp>
      <p:sp>
        <p:nvSpPr>
          <p:cNvPr id="284698" name="Rectangle 26"/>
          <p:cNvSpPr>
            <a:spLocks noChangeArrowheads="1"/>
          </p:cNvSpPr>
          <p:nvPr/>
        </p:nvSpPr>
        <p:spPr bwMode="auto">
          <a:xfrm>
            <a:off x="5795963" y="1949450"/>
            <a:ext cx="299087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altLang="ko-KR" sz="1400" b="1" dirty="0" smtClean="0">
                <a:latin typeface="Arial" pitchFamily="34" charset="0"/>
              </a:rPr>
              <a:t>Верхняя спираль перемещается относительно нижней</a:t>
            </a:r>
            <a:endParaRPr lang="en-US" altLang="ko-KR" sz="1400" b="1" dirty="0">
              <a:latin typeface="Arial" pitchFamily="34" charset="0"/>
            </a:endParaRPr>
          </a:p>
        </p:txBody>
      </p:sp>
      <p:grpSp>
        <p:nvGrpSpPr>
          <p:cNvPr id="284699" name="Group 27"/>
          <p:cNvGrpSpPr>
            <a:grpSpLocks/>
          </p:cNvGrpSpPr>
          <p:nvPr/>
        </p:nvGrpSpPr>
        <p:grpSpPr bwMode="auto">
          <a:xfrm>
            <a:off x="5143501" y="3181350"/>
            <a:ext cx="3605214" cy="3341688"/>
            <a:chOff x="3104" y="2004"/>
            <a:chExt cx="2271" cy="2105"/>
          </a:xfrm>
        </p:grpSpPr>
        <p:sp>
          <p:nvSpPr>
            <p:cNvPr id="284700" name="Oval 28"/>
            <p:cNvSpPr>
              <a:spLocks noChangeArrowheads="1"/>
            </p:cNvSpPr>
            <p:nvPr/>
          </p:nvSpPr>
          <p:spPr bwMode="auto">
            <a:xfrm>
              <a:off x="3198" y="2004"/>
              <a:ext cx="2177" cy="2105"/>
            </a:xfrm>
            <a:prstGeom prst="ellips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4701" name="Group 29"/>
            <p:cNvGrpSpPr>
              <a:grpSpLocks/>
            </p:cNvGrpSpPr>
            <p:nvPr/>
          </p:nvGrpSpPr>
          <p:grpSpPr bwMode="auto">
            <a:xfrm>
              <a:off x="3957" y="2803"/>
              <a:ext cx="347" cy="1242"/>
              <a:chOff x="3174" y="1616"/>
              <a:chExt cx="347" cy="1242"/>
            </a:xfrm>
          </p:grpSpPr>
          <p:sp>
            <p:nvSpPr>
              <p:cNvPr id="284702" name="Rectangle 30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272" cy="1180"/>
              </a:xfrm>
              <a:prstGeom prst="rect">
                <a:avLst/>
              </a:prstGeom>
              <a:solidFill>
                <a:srgbClr val="436397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703" name="AutoShape 31"/>
              <p:cNvSpPr>
                <a:spLocks noChangeArrowheads="1"/>
              </p:cNvSpPr>
              <p:nvPr/>
            </p:nvSpPr>
            <p:spPr bwMode="auto">
              <a:xfrm>
                <a:off x="3174" y="2579"/>
                <a:ext cx="347" cy="279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4704" name="Group 32"/>
            <p:cNvGrpSpPr>
              <a:grpSpLocks/>
            </p:cNvGrpSpPr>
            <p:nvPr/>
          </p:nvGrpSpPr>
          <p:grpSpPr bwMode="auto">
            <a:xfrm>
              <a:off x="3527" y="2435"/>
              <a:ext cx="1588" cy="1652"/>
              <a:chOff x="2744" y="1117"/>
              <a:chExt cx="1588" cy="1652"/>
            </a:xfrm>
          </p:grpSpPr>
          <p:sp>
            <p:nvSpPr>
              <p:cNvPr id="284705" name="Rectangle 33"/>
              <p:cNvSpPr>
                <a:spLocks noChangeArrowheads="1"/>
              </p:cNvSpPr>
              <p:nvPr/>
            </p:nvSpPr>
            <p:spPr bwMode="auto">
              <a:xfrm>
                <a:off x="2834" y="1207"/>
                <a:ext cx="1407" cy="272"/>
              </a:xfrm>
              <a:prstGeom prst="rect">
                <a:avLst/>
              </a:prstGeom>
              <a:solidFill>
                <a:srgbClr val="7DBE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706" name="Oval 34"/>
              <p:cNvSpPr>
                <a:spLocks noChangeArrowheads="1"/>
              </p:cNvSpPr>
              <p:nvPr/>
            </p:nvSpPr>
            <p:spPr bwMode="auto">
              <a:xfrm>
                <a:off x="274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707" name="Rectangle 35"/>
              <p:cNvSpPr>
                <a:spLocks noChangeArrowheads="1"/>
              </p:cNvSpPr>
              <p:nvPr/>
            </p:nvSpPr>
            <p:spPr bwMode="auto">
              <a:xfrm>
                <a:off x="3606" y="1479"/>
                <a:ext cx="272" cy="1180"/>
              </a:xfrm>
              <a:prstGeom prst="rect">
                <a:avLst/>
              </a:prstGeom>
              <a:solidFill>
                <a:srgbClr val="7DB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708" name="AutoShape 36"/>
              <p:cNvSpPr>
                <a:spLocks noChangeArrowheads="1"/>
              </p:cNvSpPr>
              <p:nvPr/>
            </p:nvSpPr>
            <p:spPr bwMode="auto">
              <a:xfrm>
                <a:off x="3576" y="2432"/>
                <a:ext cx="347" cy="337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709" name="Oval 37"/>
              <p:cNvSpPr>
                <a:spLocks noChangeArrowheads="1"/>
              </p:cNvSpPr>
              <p:nvPr/>
            </p:nvSpPr>
            <p:spPr bwMode="auto">
              <a:xfrm>
                <a:off x="401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>
              <a:off x="4785" y="2684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711" name="Rectangle 39"/>
            <p:cNvSpPr>
              <a:spLocks noChangeArrowheads="1"/>
            </p:cNvSpPr>
            <p:nvPr/>
          </p:nvSpPr>
          <p:spPr bwMode="auto">
            <a:xfrm>
              <a:off x="3104" y="3113"/>
              <a:ext cx="8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Подвижная </a:t>
              </a:r>
              <a:r>
                <a:rPr lang="ru-RU" altLang="ko-KR" sz="1400" b="1" dirty="0" smtClean="0">
                  <a:latin typeface="Arial" pitchFamily="34" charset="0"/>
                </a:rPr>
                <a:t>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84712" name="Rectangle 40"/>
            <p:cNvSpPr>
              <a:spLocks noChangeArrowheads="1"/>
            </p:cNvSpPr>
            <p:nvPr/>
          </p:nvSpPr>
          <p:spPr bwMode="auto">
            <a:xfrm>
              <a:off x="4106" y="2226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Верхняя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</p:grpSp>
      <p:sp>
        <p:nvSpPr>
          <p:cNvPr id="284713" name="AutoShape 41"/>
          <p:cNvSpPr>
            <a:spLocks noChangeArrowheads="1"/>
          </p:cNvSpPr>
          <p:nvPr/>
        </p:nvSpPr>
        <p:spPr bwMode="auto">
          <a:xfrm>
            <a:off x="571472" y="2636838"/>
            <a:ext cx="2282853" cy="43497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Статическое уплотнение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4714" name="AutoShape 42"/>
          <p:cNvSpPr>
            <a:spLocks noChangeArrowheads="1"/>
          </p:cNvSpPr>
          <p:nvPr/>
        </p:nvSpPr>
        <p:spPr bwMode="auto">
          <a:xfrm>
            <a:off x="6203950" y="2641600"/>
            <a:ext cx="2368578" cy="43021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Статическое уплотнение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4716" name="Text Box 44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96300" cy="36933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Принцип работы инверторного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</a:rPr>
              <a:t>Scroll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компрессора</a:t>
            </a:r>
            <a:endParaRPr lang="en-US" altLang="ko-KR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85702" name="Group 6"/>
          <p:cNvGrpSpPr>
            <a:grpSpLocks/>
          </p:cNvGrpSpPr>
          <p:nvPr/>
        </p:nvGrpSpPr>
        <p:grpSpPr bwMode="auto">
          <a:xfrm>
            <a:off x="3276600" y="1700213"/>
            <a:ext cx="2592388" cy="1800225"/>
            <a:chOff x="204" y="890"/>
            <a:chExt cx="3024" cy="1967"/>
          </a:xfrm>
        </p:grpSpPr>
        <p:pic>
          <p:nvPicPr>
            <p:cNvPr id="28570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890"/>
              <a:ext cx="3024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5704" name="Group 8"/>
            <p:cNvGrpSpPr>
              <a:grpSpLocks/>
            </p:cNvGrpSpPr>
            <p:nvPr/>
          </p:nvGrpSpPr>
          <p:grpSpPr bwMode="auto">
            <a:xfrm>
              <a:off x="497" y="1426"/>
              <a:ext cx="2292" cy="1431"/>
              <a:chOff x="2097" y="862"/>
              <a:chExt cx="2292" cy="1431"/>
            </a:xfrm>
          </p:grpSpPr>
          <p:pic>
            <p:nvPicPr>
              <p:cNvPr id="285705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" y="863"/>
                <a:ext cx="126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5706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60" y="863"/>
                <a:ext cx="126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5707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8" y="863"/>
                <a:ext cx="126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5708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31" y="863"/>
                <a:ext cx="126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5709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52" y="862"/>
                <a:ext cx="126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5710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63" y="863"/>
                <a:ext cx="126" cy="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5711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97" y="1525"/>
                <a:ext cx="2292" cy="76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5712" name="AutoShape 16"/>
          <p:cNvSpPr>
            <a:spLocks noChangeArrowheads="1"/>
          </p:cNvSpPr>
          <p:nvPr/>
        </p:nvSpPr>
        <p:spPr bwMode="auto">
          <a:xfrm>
            <a:off x="4284663" y="4725988"/>
            <a:ext cx="6477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5713" name="Group 17"/>
          <p:cNvGrpSpPr>
            <a:grpSpLocks/>
          </p:cNvGrpSpPr>
          <p:nvPr/>
        </p:nvGrpSpPr>
        <p:grpSpPr bwMode="auto">
          <a:xfrm>
            <a:off x="5000626" y="3141663"/>
            <a:ext cx="3892551" cy="3341687"/>
            <a:chOff x="2877" y="1979"/>
            <a:chExt cx="2452" cy="2105"/>
          </a:xfrm>
        </p:grpSpPr>
        <p:sp>
          <p:nvSpPr>
            <p:cNvPr id="285714" name="Oval 18"/>
            <p:cNvSpPr>
              <a:spLocks noChangeArrowheads="1"/>
            </p:cNvSpPr>
            <p:nvPr/>
          </p:nvSpPr>
          <p:spPr bwMode="auto">
            <a:xfrm>
              <a:off x="3152" y="1979"/>
              <a:ext cx="2177" cy="2105"/>
            </a:xfrm>
            <a:prstGeom prst="ellips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5715" name="Group 19"/>
            <p:cNvGrpSpPr>
              <a:grpSpLocks/>
            </p:cNvGrpSpPr>
            <p:nvPr/>
          </p:nvGrpSpPr>
          <p:grpSpPr bwMode="auto">
            <a:xfrm>
              <a:off x="3911" y="2711"/>
              <a:ext cx="347" cy="1242"/>
              <a:chOff x="3174" y="1616"/>
              <a:chExt cx="347" cy="1242"/>
            </a:xfrm>
          </p:grpSpPr>
          <p:sp>
            <p:nvSpPr>
              <p:cNvPr id="285716" name="Rectangle 20"/>
              <p:cNvSpPr>
                <a:spLocks noChangeArrowheads="1"/>
              </p:cNvSpPr>
              <p:nvPr/>
            </p:nvSpPr>
            <p:spPr bwMode="auto">
              <a:xfrm>
                <a:off x="3197" y="1616"/>
                <a:ext cx="272" cy="1180"/>
              </a:xfrm>
              <a:prstGeom prst="rect">
                <a:avLst/>
              </a:prstGeom>
              <a:solidFill>
                <a:srgbClr val="436397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717" name="AutoShape 21"/>
              <p:cNvSpPr>
                <a:spLocks noChangeArrowheads="1"/>
              </p:cNvSpPr>
              <p:nvPr/>
            </p:nvSpPr>
            <p:spPr bwMode="auto">
              <a:xfrm>
                <a:off x="3174" y="2579"/>
                <a:ext cx="347" cy="279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5718" name="Group 22"/>
            <p:cNvGrpSpPr>
              <a:grpSpLocks/>
            </p:cNvGrpSpPr>
            <p:nvPr/>
          </p:nvGrpSpPr>
          <p:grpSpPr bwMode="auto">
            <a:xfrm>
              <a:off x="3481" y="2297"/>
              <a:ext cx="1588" cy="1652"/>
              <a:chOff x="2744" y="1117"/>
              <a:chExt cx="1588" cy="1652"/>
            </a:xfrm>
          </p:grpSpPr>
          <p:sp>
            <p:nvSpPr>
              <p:cNvPr id="285719" name="Rectangle 23"/>
              <p:cNvSpPr>
                <a:spLocks noChangeArrowheads="1"/>
              </p:cNvSpPr>
              <p:nvPr/>
            </p:nvSpPr>
            <p:spPr bwMode="auto">
              <a:xfrm>
                <a:off x="2834" y="1207"/>
                <a:ext cx="1407" cy="272"/>
              </a:xfrm>
              <a:prstGeom prst="rect">
                <a:avLst/>
              </a:prstGeom>
              <a:solidFill>
                <a:srgbClr val="7DBE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720" name="Oval 24"/>
              <p:cNvSpPr>
                <a:spLocks noChangeArrowheads="1"/>
              </p:cNvSpPr>
              <p:nvPr/>
            </p:nvSpPr>
            <p:spPr bwMode="auto">
              <a:xfrm>
                <a:off x="274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721" name="Rectangle 25"/>
              <p:cNvSpPr>
                <a:spLocks noChangeArrowheads="1"/>
              </p:cNvSpPr>
              <p:nvPr/>
            </p:nvSpPr>
            <p:spPr bwMode="auto">
              <a:xfrm>
                <a:off x="3606" y="1479"/>
                <a:ext cx="272" cy="1180"/>
              </a:xfrm>
              <a:prstGeom prst="rect">
                <a:avLst/>
              </a:prstGeom>
              <a:solidFill>
                <a:srgbClr val="7DB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722" name="AutoShape 26"/>
              <p:cNvSpPr>
                <a:spLocks noChangeArrowheads="1"/>
              </p:cNvSpPr>
              <p:nvPr/>
            </p:nvSpPr>
            <p:spPr bwMode="auto">
              <a:xfrm>
                <a:off x="3576" y="2432"/>
                <a:ext cx="347" cy="337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723" name="Oval 27"/>
              <p:cNvSpPr>
                <a:spLocks noChangeArrowheads="1"/>
              </p:cNvSpPr>
              <p:nvPr/>
            </p:nvSpPr>
            <p:spPr bwMode="auto">
              <a:xfrm>
                <a:off x="4014" y="111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5724" name="Rectangle 28"/>
            <p:cNvSpPr>
              <a:spLocks noChangeArrowheads="1"/>
            </p:cNvSpPr>
            <p:nvPr/>
          </p:nvSpPr>
          <p:spPr bwMode="auto">
            <a:xfrm>
              <a:off x="4007" y="2711"/>
              <a:ext cx="136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25" name="Rectangle 29"/>
            <p:cNvSpPr>
              <a:spLocks noChangeArrowheads="1"/>
            </p:cNvSpPr>
            <p:nvPr/>
          </p:nvSpPr>
          <p:spPr bwMode="auto">
            <a:xfrm>
              <a:off x="4015" y="2661"/>
              <a:ext cx="113" cy="24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26" name="Line 30"/>
            <p:cNvSpPr>
              <a:spLocks noChangeShapeType="1"/>
            </p:cNvSpPr>
            <p:nvPr/>
          </p:nvSpPr>
          <p:spPr bwMode="auto">
            <a:xfrm flipV="1">
              <a:off x="4071" y="2920"/>
              <a:ext cx="0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5729" name="Rectangle 33"/>
            <p:cNvSpPr>
              <a:spLocks noChangeArrowheads="1"/>
            </p:cNvSpPr>
            <p:nvPr/>
          </p:nvSpPr>
          <p:spPr bwMode="auto">
            <a:xfrm>
              <a:off x="2877" y="2745"/>
              <a:ext cx="104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Уплотнительный наконечник</a:t>
              </a:r>
              <a:endParaRPr lang="en-US" altLang="ko-KR" sz="1400" b="1" dirty="0" smtClean="0">
                <a:latin typeface="Arial" pitchFamily="34" charset="0"/>
              </a:endParaRPr>
            </a:p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поднимается вверх</a:t>
              </a:r>
              <a:r>
                <a:rPr lang="en-US" altLang="ko-KR" sz="1400" b="1" dirty="0" smtClean="0">
                  <a:latin typeface="Arial" pitchFamily="34" charset="0"/>
                </a:rPr>
                <a:t>.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85730" name="Rectangle 34"/>
            <p:cNvSpPr>
              <a:spLocks noChangeArrowheads="1"/>
            </p:cNvSpPr>
            <p:nvPr/>
          </p:nvSpPr>
          <p:spPr bwMode="auto">
            <a:xfrm>
              <a:off x="2967" y="3418"/>
              <a:ext cx="98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Подвижная </a:t>
              </a:r>
              <a:r>
                <a:rPr lang="ru-RU" altLang="ko-KR" sz="1400" b="1" dirty="0" smtClean="0">
                  <a:latin typeface="Arial" pitchFamily="34" charset="0"/>
                </a:rPr>
                <a:t>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85731" name="Rectangle 35"/>
            <p:cNvSpPr>
              <a:spLocks noChangeArrowheads="1"/>
            </p:cNvSpPr>
            <p:nvPr/>
          </p:nvSpPr>
          <p:spPr bwMode="auto">
            <a:xfrm>
              <a:off x="3838" y="2070"/>
              <a:ext cx="8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Верхняя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</p:grpSp>
      <p:grpSp>
        <p:nvGrpSpPr>
          <p:cNvPr id="285732" name="Group 36"/>
          <p:cNvGrpSpPr>
            <a:grpSpLocks/>
          </p:cNvGrpSpPr>
          <p:nvPr/>
        </p:nvGrpSpPr>
        <p:grpSpPr bwMode="auto">
          <a:xfrm>
            <a:off x="0" y="3141663"/>
            <a:ext cx="4176713" cy="3341687"/>
            <a:chOff x="91" y="1979"/>
            <a:chExt cx="2631" cy="2105"/>
          </a:xfrm>
        </p:grpSpPr>
        <p:sp>
          <p:nvSpPr>
            <p:cNvPr id="285733" name="Oval 37"/>
            <p:cNvSpPr>
              <a:spLocks noChangeArrowheads="1"/>
            </p:cNvSpPr>
            <p:nvPr/>
          </p:nvSpPr>
          <p:spPr bwMode="auto">
            <a:xfrm>
              <a:off x="249" y="1979"/>
              <a:ext cx="2177" cy="2105"/>
            </a:xfrm>
            <a:prstGeom prst="ellips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34" name="Rectangle 38"/>
            <p:cNvSpPr>
              <a:spLocks noChangeArrowheads="1"/>
            </p:cNvSpPr>
            <p:nvPr/>
          </p:nvSpPr>
          <p:spPr bwMode="auto">
            <a:xfrm>
              <a:off x="1031" y="2733"/>
              <a:ext cx="272" cy="1180"/>
            </a:xfrm>
            <a:prstGeom prst="rect">
              <a:avLst/>
            </a:prstGeom>
            <a:solidFill>
              <a:srgbClr val="436397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35" name="AutoShape 39"/>
            <p:cNvSpPr>
              <a:spLocks noChangeArrowheads="1"/>
            </p:cNvSpPr>
            <p:nvPr/>
          </p:nvSpPr>
          <p:spPr bwMode="auto">
            <a:xfrm>
              <a:off x="1008" y="3696"/>
              <a:ext cx="347" cy="279"/>
            </a:xfrm>
            <a:prstGeom prst="flowChartPunchedTap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36" name="Rectangle 40"/>
            <p:cNvSpPr>
              <a:spLocks noChangeArrowheads="1"/>
            </p:cNvSpPr>
            <p:nvPr/>
          </p:nvSpPr>
          <p:spPr bwMode="auto">
            <a:xfrm>
              <a:off x="668" y="2387"/>
              <a:ext cx="1407" cy="272"/>
            </a:xfrm>
            <a:prstGeom prst="rect">
              <a:avLst/>
            </a:prstGeom>
            <a:solidFill>
              <a:srgbClr val="7DBE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37" name="Oval 41"/>
            <p:cNvSpPr>
              <a:spLocks noChangeArrowheads="1"/>
            </p:cNvSpPr>
            <p:nvPr/>
          </p:nvSpPr>
          <p:spPr bwMode="auto">
            <a:xfrm>
              <a:off x="578" y="2297"/>
              <a:ext cx="318" cy="22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38" name="Rectangle 42"/>
            <p:cNvSpPr>
              <a:spLocks noChangeArrowheads="1"/>
            </p:cNvSpPr>
            <p:nvPr/>
          </p:nvSpPr>
          <p:spPr bwMode="auto">
            <a:xfrm>
              <a:off x="1440" y="2659"/>
              <a:ext cx="272" cy="1180"/>
            </a:xfrm>
            <a:prstGeom prst="rect">
              <a:avLst/>
            </a:prstGeom>
            <a:solidFill>
              <a:srgbClr val="7DBE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39" name="AutoShape 43"/>
            <p:cNvSpPr>
              <a:spLocks noChangeArrowheads="1"/>
            </p:cNvSpPr>
            <p:nvPr/>
          </p:nvSpPr>
          <p:spPr bwMode="auto">
            <a:xfrm>
              <a:off x="1410" y="3612"/>
              <a:ext cx="347" cy="337"/>
            </a:xfrm>
            <a:prstGeom prst="flowChartPunchedTap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40" name="Oval 44"/>
            <p:cNvSpPr>
              <a:spLocks noChangeArrowheads="1"/>
            </p:cNvSpPr>
            <p:nvPr/>
          </p:nvSpPr>
          <p:spPr bwMode="auto">
            <a:xfrm>
              <a:off x="1848" y="2297"/>
              <a:ext cx="318" cy="22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41" name="Rectangle 45"/>
            <p:cNvSpPr>
              <a:spLocks noChangeArrowheads="1"/>
            </p:cNvSpPr>
            <p:nvPr/>
          </p:nvSpPr>
          <p:spPr bwMode="auto">
            <a:xfrm>
              <a:off x="1104" y="2729"/>
              <a:ext cx="136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42" name="Rectangle 46"/>
            <p:cNvSpPr>
              <a:spLocks noChangeArrowheads="1"/>
            </p:cNvSpPr>
            <p:nvPr/>
          </p:nvSpPr>
          <p:spPr bwMode="auto">
            <a:xfrm>
              <a:off x="1116" y="2757"/>
              <a:ext cx="113" cy="24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743" name="Line 47"/>
            <p:cNvSpPr>
              <a:spLocks noChangeShapeType="1"/>
            </p:cNvSpPr>
            <p:nvPr/>
          </p:nvSpPr>
          <p:spPr bwMode="auto">
            <a:xfrm flipH="1">
              <a:off x="1261" y="2790"/>
              <a:ext cx="45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5744" name="Rectangle 48"/>
            <p:cNvSpPr>
              <a:spLocks noChangeArrowheads="1"/>
            </p:cNvSpPr>
            <p:nvPr/>
          </p:nvSpPr>
          <p:spPr bwMode="auto">
            <a:xfrm>
              <a:off x="1756" y="2700"/>
              <a:ext cx="96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Уплотнительный наконечник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85745" name="Rectangle 49"/>
            <p:cNvSpPr>
              <a:spLocks noChangeArrowheads="1"/>
            </p:cNvSpPr>
            <p:nvPr/>
          </p:nvSpPr>
          <p:spPr bwMode="auto">
            <a:xfrm>
              <a:off x="91" y="3420"/>
              <a:ext cx="9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Подвижная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  <p:sp>
          <p:nvSpPr>
            <p:cNvPr id="285746" name="Rectangle 50"/>
            <p:cNvSpPr>
              <a:spLocks noChangeArrowheads="1"/>
            </p:cNvSpPr>
            <p:nvPr/>
          </p:nvSpPr>
          <p:spPr bwMode="auto">
            <a:xfrm>
              <a:off x="895" y="2070"/>
              <a:ext cx="8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altLang="ko-KR" sz="1400" b="1" dirty="0" smtClean="0">
                  <a:latin typeface="Arial" pitchFamily="34" charset="0"/>
                </a:rPr>
                <a:t>Верхняя спираль</a:t>
              </a:r>
              <a:endParaRPr lang="en-US" altLang="ko-KR" sz="1400" b="1" dirty="0">
                <a:latin typeface="Arial" pitchFamily="34" charset="0"/>
              </a:endParaRPr>
            </a:p>
          </p:txBody>
        </p:sp>
      </p:grpSp>
      <p:sp>
        <p:nvSpPr>
          <p:cNvPr id="285747" name="AutoShape 51"/>
          <p:cNvSpPr>
            <a:spLocks noChangeArrowheads="1"/>
          </p:cNvSpPr>
          <p:nvPr/>
        </p:nvSpPr>
        <p:spPr bwMode="auto">
          <a:xfrm>
            <a:off x="500034" y="2570163"/>
            <a:ext cx="2714644" cy="43020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Динамическое уплотнение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5748" name="AutoShape 52"/>
          <p:cNvSpPr>
            <a:spLocks noChangeArrowheads="1"/>
          </p:cNvSpPr>
          <p:nvPr/>
        </p:nvSpPr>
        <p:spPr bwMode="auto">
          <a:xfrm>
            <a:off x="6143636" y="2565400"/>
            <a:ext cx="2571768" cy="43497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Динамическое уплотнение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5750" name="Text Box 54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7072330" y="1938338"/>
            <a:ext cx="1627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spcBef>
                <a:spcPct val="50000"/>
              </a:spcBef>
            </a:pPr>
            <a:r>
              <a:rPr kumimoji="0" lang="ru-RU" sz="1400" b="1" dirty="0" smtClean="0">
                <a:latin typeface="Arial" pitchFamily="34" charset="0"/>
              </a:rPr>
              <a:t>Всасывание</a:t>
            </a:r>
            <a:r>
              <a:rPr kumimoji="0" lang="en-US" sz="1400" b="1" dirty="0" smtClean="0">
                <a:latin typeface="Arial" pitchFamily="34" charset="0"/>
              </a:rPr>
              <a:t> </a:t>
            </a:r>
            <a:endParaRPr kumimoji="0" lang="en-US" sz="1400" b="1" dirty="0">
              <a:latin typeface="Arial" pitchFamily="34" charset="0"/>
            </a:endParaRPr>
          </a:p>
        </p:txBody>
      </p:sp>
      <p:grpSp>
        <p:nvGrpSpPr>
          <p:cNvPr id="286726" name="Group 6"/>
          <p:cNvGrpSpPr>
            <a:grpSpLocks/>
          </p:cNvGrpSpPr>
          <p:nvPr/>
        </p:nvGrpSpPr>
        <p:grpSpPr bwMode="auto">
          <a:xfrm>
            <a:off x="4484688" y="2460625"/>
            <a:ext cx="4119562" cy="877888"/>
            <a:chOff x="2309" y="1496"/>
            <a:chExt cx="3111" cy="553"/>
          </a:xfrm>
        </p:grpSpPr>
        <p:sp>
          <p:nvSpPr>
            <p:cNvPr id="286727" name="Rectangle 7"/>
            <p:cNvSpPr>
              <a:spLocks noChangeArrowheads="1"/>
            </p:cNvSpPr>
            <p:nvPr/>
          </p:nvSpPr>
          <p:spPr bwMode="auto">
            <a:xfrm>
              <a:off x="2309" y="1496"/>
              <a:ext cx="3111" cy="5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28" name="Rectangle 8"/>
            <p:cNvSpPr>
              <a:spLocks noChangeArrowheads="1"/>
            </p:cNvSpPr>
            <p:nvPr/>
          </p:nvSpPr>
          <p:spPr bwMode="auto">
            <a:xfrm>
              <a:off x="2596" y="1496"/>
              <a:ext cx="2824" cy="3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2949" y="1540"/>
              <a:ext cx="2471" cy="3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30" name="Text Box 10"/>
            <p:cNvSpPr txBox="1">
              <a:spLocks noChangeArrowheads="1"/>
            </p:cNvSpPr>
            <p:nvPr/>
          </p:nvSpPr>
          <p:spPr bwMode="auto">
            <a:xfrm>
              <a:off x="3434" y="1521"/>
              <a:ext cx="15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ru-RU" sz="1400" b="1" dirty="0" smtClean="0">
                  <a:latin typeface="Arial" pitchFamily="34" charset="0"/>
                </a:rPr>
                <a:t>Уплотнительный наконечник</a:t>
              </a:r>
              <a:endParaRPr kumimoji="0" lang="en-US" sz="1400" b="1" dirty="0">
                <a:latin typeface="Arial" pitchFamily="34" charset="0"/>
              </a:endParaRPr>
            </a:p>
          </p:txBody>
        </p:sp>
      </p:grpSp>
      <p:sp>
        <p:nvSpPr>
          <p:cNvPr id="286731" name="Line 11"/>
          <p:cNvSpPr>
            <a:spLocks noChangeShapeType="1"/>
          </p:cNvSpPr>
          <p:nvPr/>
        </p:nvSpPr>
        <p:spPr bwMode="auto">
          <a:xfrm>
            <a:off x="4503738" y="2259013"/>
            <a:ext cx="4208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4538663" y="1949450"/>
            <a:ext cx="12018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Нагнетание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4356100" y="3397250"/>
            <a:ext cx="414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solidFill>
                  <a:srgbClr val="000000"/>
                </a:solidFill>
                <a:latin typeface="Arial" pitchFamily="34" charset="0"/>
              </a:rPr>
              <a:t>Наконечник опускается в вырез верхней части спирали.</a:t>
            </a:r>
            <a:endParaRPr kumimoji="0"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6735" name="Text Box 15"/>
          <p:cNvSpPr txBox="1">
            <a:spLocks noChangeArrowheads="1"/>
          </p:cNvSpPr>
          <p:nvPr/>
        </p:nvSpPr>
        <p:spPr bwMode="auto">
          <a:xfrm>
            <a:off x="3130550" y="4857750"/>
            <a:ext cx="1428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ru-RU" sz="1400" b="1" dirty="0" smtClean="0">
                <a:solidFill>
                  <a:srgbClr val="000000"/>
                </a:solidFill>
                <a:latin typeface="Arial" pitchFamily="34" charset="0"/>
              </a:rPr>
              <a:t>Работает</a:t>
            </a:r>
            <a:endParaRPr kumimoji="0"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6736" name="Text Box 16"/>
          <p:cNvSpPr txBox="1">
            <a:spLocks noChangeArrowheads="1"/>
          </p:cNvSpPr>
          <p:nvPr/>
        </p:nvSpPr>
        <p:spPr bwMode="auto">
          <a:xfrm>
            <a:off x="3111500" y="2714625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ru-RU" sz="1400" b="1" dirty="0" smtClean="0">
                <a:solidFill>
                  <a:srgbClr val="000000"/>
                </a:solidFill>
                <a:latin typeface="Arial" pitchFamily="34" charset="0"/>
              </a:rPr>
              <a:t>Выключен</a:t>
            </a:r>
            <a:endParaRPr kumimoji="0"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6737" name="Rectangle 17"/>
          <p:cNvSpPr>
            <a:spLocks noChangeArrowheads="1"/>
          </p:cNvSpPr>
          <p:nvPr/>
        </p:nvSpPr>
        <p:spPr bwMode="auto">
          <a:xfrm>
            <a:off x="4356100" y="5629274"/>
            <a:ext cx="4700588" cy="942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 smtClean="0">
                <a:latin typeface="Arial" pitchFamily="34" charset="0"/>
              </a:rPr>
              <a:t>Высокое давление на линии нагнетания </a:t>
            </a:r>
            <a:r>
              <a:rPr lang="ru-RU" altLang="ko-KR" sz="1400" b="1" dirty="0" smtClean="0">
                <a:latin typeface="Arial" pitchFamily="34" charset="0"/>
              </a:rPr>
              <a:t>проходит под уплотнительными наконечником, </a:t>
            </a:r>
            <a:r>
              <a:rPr lang="ru-RU" altLang="ko-KR" sz="1400" b="1" dirty="0" err="1" smtClean="0">
                <a:latin typeface="Arial" pitchFamily="34" charset="0"/>
              </a:rPr>
              <a:t>выталкивая</a:t>
            </a:r>
            <a:r>
              <a:rPr lang="ru-RU" sz="1400" b="1" dirty="0" err="1" smtClean="0">
                <a:latin typeface="Arial" pitchFamily="34" charset="0"/>
              </a:rPr>
              <a:t>его</a:t>
            </a:r>
            <a:r>
              <a:rPr lang="ru-RU" sz="1400" b="1" dirty="0" smtClean="0">
                <a:latin typeface="Arial" pitchFamily="34" charset="0"/>
              </a:rPr>
              <a:t> вверх</a:t>
            </a:r>
            <a:r>
              <a:rPr lang="en-US" sz="1400" b="1" dirty="0" smtClean="0">
                <a:latin typeface="Arial" pitchFamily="34" charset="0"/>
              </a:rPr>
              <a:t>, </a:t>
            </a:r>
            <a:r>
              <a:rPr lang="ru-RU" altLang="ko-KR" sz="1400" b="1" dirty="0" smtClean="0">
                <a:latin typeface="Arial" pitchFamily="34" charset="0"/>
              </a:rPr>
              <a:t>создавая уплотнение за счет физического контакта.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286738" name="Line 18"/>
          <p:cNvSpPr>
            <a:spLocks noChangeShapeType="1"/>
          </p:cNvSpPr>
          <p:nvPr/>
        </p:nvSpPr>
        <p:spPr bwMode="auto">
          <a:xfrm>
            <a:off x="3340100" y="4105275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5541963" y="4203700"/>
            <a:ext cx="0" cy="3952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6740" name="Picture 20" descr="DSC0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4825"/>
            <a:ext cx="2952750" cy="2212975"/>
          </a:xfrm>
          <a:prstGeom prst="rect">
            <a:avLst/>
          </a:prstGeom>
          <a:noFill/>
        </p:spPr>
      </p:pic>
      <p:pic>
        <p:nvPicPr>
          <p:cNvPr id="286741" name="Picture 21" descr="DSC0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22750"/>
            <a:ext cx="2952750" cy="2212975"/>
          </a:xfrm>
          <a:prstGeom prst="rect">
            <a:avLst/>
          </a:prstGeom>
          <a:noFill/>
        </p:spPr>
      </p:pic>
      <p:sp>
        <p:nvSpPr>
          <p:cNvPr id="286746" name="Text Box 26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Принцип работы инверторного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</a:rPr>
              <a:t>Scroll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компрессора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86747" name="Group 27"/>
          <p:cNvGrpSpPr>
            <a:grpSpLocks/>
          </p:cNvGrpSpPr>
          <p:nvPr/>
        </p:nvGrpSpPr>
        <p:grpSpPr bwMode="auto">
          <a:xfrm>
            <a:off x="4143375" y="4211638"/>
            <a:ext cx="4460875" cy="1382712"/>
            <a:chOff x="2610" y="2653"/>
            <a:chExt cx="2810" cy="871"/>
          </a:xfrm>
        </p:grpSpPr>
        <p:sp>
          <p:nvSpPr>
            <p:cNvPr id="286748" name="Rectangle 28"/>
            <p:cNvSpPr>
              <a:spLocks noChangeArrowheads="1"/>
            </p:cNvSpPr>
            <p:nvPr/>
          </p:nvSpPr>
          <p:spPr bwMode="auto">
            <a:xfrm>
              <a:off x="2816" y="2971"/>
              <a:ext cx="2604" cy="5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49" name="Rectangle 29"/>
            <p:cNvSpPr>
              <a:spLocks noChangeArrowheads="1"/>
            </p:cNvSpPr>
            <p:nvPr/>
          </p:nvSpPr>
          <p:spPr bwMode="auto">
            <a:xfrm>
              <a:off x="3056" y="2971"/>
              <a:ext cx="2364" cy="3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50" name="Rectangle 30"/>
            <p:cNvSpPr>
              <a:spLocks noChangeArrowheads="1"/>
            </p:cNvSpPr>
            <p:nvPr/>
          </p:nvSpPr>
          <p:spPr bwMode="auto">
            <a:xfrm>
              <a:off x="3351" y="2895"/>
              <a:ext cx="2069" cy="3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51" name="Line 31"/>
            <p:cNvSpPr>
              <a:spLocks noChangeShapeType="1"/>
            </p:cNvSpPr>
            <p:nvPr/>
          </p:nvSpPr>
          <p:spPr bwMode="auto">
            <a:xfrm flipH="1" flipV="1">
              <a:off x="4000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2" name="Line 32"/>
            <p:cNvSpPr>
              <a:spLocks noChangeShapeType="1"/>
            </p:cNvSpPr>
            <p:nvPr/>
          </p:nvSpPr>
          <p:spPr bwMode="auto">
            <a:xfrm flipV="1">
              <a:off x="4111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3" name="Line 33"/>
            <p:cNvSpPr>
              <a:spLocks noChangeShapeType="1"/>
            </p:cNvSpPr>
            <p:nvPr/>
          </p:nvSpPr>
          <p:spPr bwMode="auto">
            <a:xfrm flipV="1">
              <a:off x="4211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4" name="Line 34"/>
            <p:cNvSpPr>
              <a:spLocks noChangeShapeType="1"/>
            </p:cNvSpPr>
            <p:nvPr/>
          </p:nvSpPr>
          <p:spPr bwMode="auto">
            <a:xfrm flipV="1">
              <a:off x="4312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5" name="Line 35"/>
            <p:cNvSpPr>
              <a:spLocks noChangeShapeType="1"/>
            </p:cNvSpPr>
            <p:nvPr/>
          </p:nvSpPr>
          <p:spPr bwMode="auto">
            <a:xfrm>
              <a:off x="4512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6" name="Line 36"/>
            <p:cNvSpPr>
              <a:spLocks noChangeShapeType="1"/>
            </p:cNvSpPr>
            <p:nvPr/>
          </p:nvSpPr>
          <p:spPr bwMode="auto">
            <a:xfrm flipV="1">
              <a:off x="4613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7" name="Line 37"/>
            <p:cNvSpPr>
              <a:spLocks noChangeShapeType="1"/>
            </p:cNvSpPr>
            <p:nvPr/>
          </p:nvSpPr>
          <p:spPr bwMode="auto">
            <a:xfrm flipV="1">
              <a:off x="4723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8" name="Line 38"/>
            <p:cNvSpPr>
              <a:spLocks noChangeShapeType="1"/>
            </p:cNvSpPr>
            <p:nvPr/>
          </p:nvSpPr>
          <p:spPr bwMode="auto">
            <a:xfrm flipH="1" flipV="1">
              <a:off x="4824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59" name="Line 39"/>
            <p:cNvSpPr>
              <a:spLocks noChangeShapeType="1"/>
            </p:cNvSpPr>
            <p:nvPr/>
          </p:nvSpPr>
          <p:spPr bwMode="auto">
            <a:xfrm flipV="1">
              <a:off x="4924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0" name="Line 40"/>
            <p:cNvSpPr>
              <a:spLocks noChangeShapeType="1"/>
            </p:cNvSpPr>
            <p:nvPr/>
          </p:nvSpPr>
          <p:spPr bwMode="auto">
            <a:xfrm flipV="1">
              <a:off x="5035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1" name="Line 41"/>
            <p:cNvSpPr>
              <a:spLocks noChangeShapeType="1"/>
            </p:cNvSpPr>
            <p:nvPr/>
          </p:nvSpPr>
          <p:spPr bwMode="auto">
            <a:xfrm flipV="1">
              <a:off x="5135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2" name="Line 42"/>
            <p:cNvSpPr>
              <a:spLocks noChangeShapeType="1"/>
            </p:cNvSpPr>
            <p:nvPr/>
          </p:nvSpPr>
          <p:spPr bwMode="auto">
            <a:xfrm flipV="1">
              <a:off x="5236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3" name="Line 43"/>
            <p:cNvSpPr>
              <a:spLocks noChangeShapeType="1"/>
            </p:cNvSpPr>
            <p:nvPr/>
          </p:nvSpPr>
          <p:spPr bwMode="auto">
            <a:xfrm>
              <a:off x="4419" y="2724"/>
              <a:ext cx="1" cy="17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4" name="Line 44"/>
            <p:cNvSpPr>
              <a:spLocks noChangeShapeType="1"/>
            </p:cNvSpPr>
            <p:nvPr/>
          </p:nvSpPr>
          <p:spPr bwMode="auto">
            <a:xfrm>
              <a:off x="5331" y="2801"/>
              <a:ext cx="1" cy="91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5" name="Line 45"/>
            <p:cNvSpPr>
              <a:spLocks noChangeShapeType="1"/>
            </p:cNvSpPr>
            <p:nvPr/>
          </p:nvSpPr>
          <p:spPr bwMode="auto">
            <a:xfrm flipH="1" flipV="1">
              <a:off x="5336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6" name="Text Box 46"/>
            <p:cNvSpPr txBox="1">
              <a:spLocks noChangeArrowheads="1"/>
            </p:cNvSpPr>
            <p:nvPr/>
          </p:nvSpPr>
          <p:spPr bwMode="auto">
            <a:xfrm>
              <a:off x="3757" y="2880"/>
              <a:ext cx="123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ru-RU" sz="1400" b="1" dirty="0" smtClean="0">
                  <a:latin typeface="Arial" pitchFamily="34" charset="0"/>
                </a:rPr>
                <a:t>Уплотнительный наконечник</a:t>
              </a:r>
              <a:endParaRPr kumimoji="0" lang="en-US" sz="1400" b="1" dirty="0">
                <a:latin typeface="Arial" pitchFamily="34" charset="0"/>
              </a:endParaRPr>
            </a:p>
          </p:txBody>
        </p:sp>
        <p:sp>
          <p:nvSpPr>
            <p:cNvPr id="286767" name="Text Box 47"/>
            <p:cNvSpPr txBox="1">
              <a:spLocks noChangeArrowheads="1"/>
            </p:cNvSpPr>
            <p:nvPr/>
          </p:nvSpPr>
          <p:spPr bwMode="auto">
            <a:xfrm>
              <a:off x="2610" y="2706"/>
              <a:ext cx="7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sz="1400" b="1" dirty="0" smtClean="0">
                  <a:solidFill>
                    <a:schemeClr val="accent2"/>
                  </a:solidFill>
                  <a:latin typeface="Arial" pitchFamily="34" charset="0"/>
                </a:rPr>
                <a:t>Давление</a:t>
              </a:r>
              <a:endParaRPr kumimoji="0" lang="en-US" sz="14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86768" name="Line 48"/>
            <p:cNvSpPr>
              <a:spLocks noChangeShapeType="1"/>
            </p:cNvSpPr>
            <p:nvPr/>
          </p:nvSpPr>
          <p:spPr bwMode="auto">
            <a:xfrm>
              <a:off x="3176" y="3270"/>
              <a:ext cx="392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69" name="Line 49"/>
            <p:cNvSpPr>
              <a:spLocks noChangeShapeType="1"/>
            </p:cNvSpPr>
            <p:nvPr/>
          </p:nvSpPr>
          <p:spPr bwMode="auto">
            <a:xfrm>
              <a:off x="3176" y="2912"/>
              <a:ext cx="0" cy="35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0" name="Line 50"/>
            <p:cNvSpPr>
              <a:spLocks noChangeShapeType="1"/>
            </p:cNvSpPr>
            <p:nvPr/>
          </p:nvSpPr>
          <p:spPr bwMode="auto">
            <a:xfrm>
              <a:off x="4412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1" name="Line 51"/>
            <p:cNvSpPr>
              <a:spLocks noChangeShapeType="1"/>
            </p:cNvSpPr>
            <p:nvPr/>
          </p:nvSpPr>
          <p:spPr bwMode="auto">
            <a:xfrm flipH="1" flipV="1">
              <a:off x="3900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2" name="Line 52"/>
            <p:cNvSpPr>
              <a:spLocks noChangeShapeType="1"/>
            </p:cNvSpPr>
            <p:nvPr/>
          </p:nvSpPr>
          <p:spPr bwMode="auto">
            <a:xfrm flipH="1" flipV="1">
              <a:off x="3799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3" name="Line 53"/>
            <p:cNvSpPr>
              <a:spLocks noChangeShapeType="1"/>
            </p:cNvSpPr>
            <p:nvPr/>
          </p:nvSpPr>
          <p:spPr bwMode="auto">
            <a:xfrm flipV="1">
              <a:off x="3699" y="3210"/>
              <a:ext cx="0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4" name="Line 54"/>
            <p:cNvSpPr>
              <a:spLocks noChangeShapeType="1"/>
            </p:cNvSpPr>
            <p:nvPr/>
          </p:nvSpPr>
          <p:spPr bwMode="auto">
            <a:xfrm>
              <a:off x="3476" y="2653"/>
              <a:ext cx="1859" cy="133"/>
            </a:xfrm>
            <a:prstGeom prst="line">
              <a:avLst/>
            </a:prstGeom>
            <a:noFill/>
            <a:ln w="15875">
              <a:solidFill>
                <a:srgbClr val="2C65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5" name="Line 55"/>
            <p:cNvSpPr>
              <a:spLocks noChangeShapeType="1"/>
            </p:cNvSpPr>
            <p:nvPr/>
          </p:nvSpPr>
          <p:spPr bwMode="auto">
            <a:xfrm>
              <a:off x="3959" y="2689"/>
              <a:ext cx="1" cy="204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76" name="Line 56"/>
            <p:cNvSpPr>
              <a:spLocks noChangeShapeType="1"/>
            </p:cNvSpPr>
            <p:nvPr/>
          </p:nvSpPr>
          <p:spPr bwMode="auto">
            <a:xfrm>
              <a:off x="4875" y="2764"/>
              <a:ext cx="1" cy="1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78" name="Text Box 58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graphicFrame>
        <p:nvGraphicFramePr>
          <p:cNvPr id="262175" name="Group 31"/>
          <p:cNvGraphicFramePr>
            <a:graphicFrameLocks noGrp="1"/>
          </p:cNvGraphicFramePr>
          <p:nvPr/>
        </p:nvGraphicFramePr>
        <p:xfrm>
          <a:off x="338138" y="1773238"/>
          <a:ext cx="8482012" cy="4752976"/>
        </p:xfrm>
        <a:graphic>
          <a:graphicData uri="http://schemas.openxmlformats.org/drawingml/2006/table">
            <a:tbl>
              <a:tblPr/>
              <a:tblGrid>
                <a:gridCol w="4271962"/>
                <a:gridCol w="4210050"/>
              </a:tblGrid>
              <a:tr h="442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Осевое уплотнение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SAMSUNG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65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Другая Компания 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31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Обеспечивает стабильную герметичность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Снижает утечки.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Запатентованный  дизайн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Несбаллансированное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давление в местах уплотнений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Возможность утечки хладагента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Отсутствует износ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.</a:t>
                      </a:r>
                      <a:endParaRPr kumimoji="1" lang="ru-RU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Выше надежность.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Износ уплотнительного элемента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Чувствителен к попаданию жидкости.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Больше вероятность выхода из строя при перегреве.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62176" name="Text Box 32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Заключение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2676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3851275" y="1700213"/>
            <a:ext cx="4592638" cy="121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latinLnBrk="0" hangingPunct="0">
              <a:lnSpc>
                <a:spcPct val="130000"/>
              </a:lnSpc>
              <a:buClr>
                <a:schemeClr val="tx1"/>
              </a:buClr>
              <a:buFontTx/>
              <a:buChar char="•"/>
            </a:pPr>
            <a:r>
              <a:rPr kumimoji="0" lang="en-AU" sz="1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kumimoji="0" lang="ru-RU" sz="1400" b="1" dirty="0" smtClean="0">
                <a:solidFill>
                  <a:srgbClr val="000000"/>
                </a:solidFill>
                <a:latin typeface="Arial" pitchFamily="34" charset="0"/>
              </a:rPr>
              <a:t>Надежный контакт спиралей.</a:t>
            </a:r>
            <a:endParaRPr kumimoji="0" lang="en-AU" sz="14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latinLnBrk="0" hangingPunct="0">
              <a:lnSpc>
                <a:spcPct val="130000"/>
              </a:lnSpc>
              <a:buFontTx/>
              <a:buChar char="•"/>
            </a:pPr>
            <a:r>
              <a:rPr kumimoji="0" lang="ru-RU" sz="1400" b="1" dirty="0" smtClean="0">
                <a:solidFill>
                  <a:srgbClr val="000000"/>
                </a:solidFill>
                <a:latin typeface="Arial" pitchFamily="34" charset="0"/>
              </a:rPr>
              <a:t>  Примеси  и жидкость не приводят к выходу из строя  (зазор между боковыми поверхностями спиралей).</a:t>
            </a:r>
            <a:endParaRPr kumimoji="0" lang="en-AU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3207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11488"/>
            <a:ext cx="43926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208" name="Text Box 40"/>
          <p:cNvSpPr txBox="1">
            <a:spLocks noChangeArrowheads="1"/>
          </p:cNvSpPr>
          <p:nvPr/>
        </p:nvSpPr>
        <p:spPr bwMode="auto">
          <a:xfrm>
            <a:off x="323850" y="1125538"/>
            <a:ext cx="8496300" cy="40011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latin typeface="Arial" pitchFamily="34" charset="0"/>
              </a:rPr>
              <a:t>Радиальное уплотнение</a:t>
            </a:r>
            <a:endParaRPr lang="en-US" altLang="ko-KR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graphicFrame>
        <p:nvGraphicFramePr>
          <p:cNvPr id="264271" name="Group 79"/>
          <p:cNvGraphicFramePr>
            <a:graphicFrameLocks noGrp="1"/>
          </p:cNvGraphicFramePr>
          <p:nvPr/>
        </p:nvGraphicFramePr>
        <p:xfrm>
          <a:off x="395288" y="1597025"/>
          <a:ext cx="8482012" cy="4112896"/>
        </p:xfrm>
        <a:graphic>
          <a:graphicData uri="http://schemas.openxmlformats.org/drawingml/2006/table">
            <a:tbl>
              <a:tblPr/>
              <a:tblGrid>
                <a:gridCol w="2808287"/>
                <a:gridCol w="5673725"/>
              </a:tblGrid>
              <a:tr h="525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Преимущества </a:t>
                      </a: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Digital Scroll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Высокая эффективность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Минимальный износ подшипников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Стабильная производительность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1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Высокая надежность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Устойчив к попаданию жидкости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Устойчив к попаданию грязи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Низкий уровень шума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Гладкий спектр шума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1" name="Text Box 51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pic>
        <p:nvPicPr>
          <p:cNvPr id="266298" name="Picture 58" descr="Quan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700213"/>
            <a:ext cx="3446462" cy="4897437"/>
          </a:xfrm>
          <a:prstGeom prst="rect">
            <a:avLst/>
          </a:prstGeom>
          <a:noFill/>
        </p:spPr>
      </p:pic>
      <p:sp>
        <p:nvSpPr>
          <p:cNvPr id="266303" name="Line 63"/>
          <p:cNvSpPr>
            <a:spLocks noChangeShapeType="1"/>
          </p:cNvSpPr>
          <p:nvPr/>
        </p:nvSpPr>
        <p:spPr bwMode="auto">
          <a:xfrm>
            <a:off x="2195513" y="3040063"/>
            <a:ext cx="1733545" cy="9604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1" name="Line 71"/>
          <p:cNvSpPr>
            <a:spLocks noChangeShapeType="1"/>
          </p:cNvSpPr>
          <p:nvPr/>
        </p:nvSpPr>
        <p:spPr bwMode="auto">
          <a:xfrm>
            <a:off x="2195513" y="3573462"/>
            <a:ext cx="1733545" cy="641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2" name="Line 72"/>
          <p:cNvSpPr>
            <a:spLocks noChangeShapeType="1"/>
          </p:cNvSpPr>
          <p:nvPr/>
        </p:nvSpPr>
        <p:spPr bwMode="auto">
          <a:xfrm flipV="1">
            <a:off x="2071670" y="4357694"/>
            <a:ext cx="1857388" cy="16271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1" name="AutoShape 81"/>
          <p:cNvSpPr>
            <a:spLocks noChangeArrowheads="1"/>
          </p:cNvSpPr>
          <p:nvPr/>
        </p:nvSpPr>
        <p:spPr bwMode="auto">
          <a:xfrm>
            <a:off x="4000496" y="3929066"/>
            <a:ext cx="1368425" cy="57626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Подшипники</a:t>
            </a: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скольжения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66323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692789"/>
            <a:ext cx="2747951" cy="209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4" name="Text Box 84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Подшипники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graphicFrame>
        <p:nvGraphicFramePr>
          <p:cNvPr id="21" name="Group 63"/>
          <p:cNvGraphicFramePr>
            <a:graphicFrameLocks noGrp="1"/>
          </p:cNvGraphicFramePr>
          <p:nvPr/>
        </p:nvGraphicFramePr>
        <p:xfrm>
          <a:off x="5857884" y="1535952"/>
          <a:ext cx="2714644" cy="44450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SAMSUNG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65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Group 63"/>
          <p:cNvGraphicFramePr>
            <a:graphicFrameLocks noGrp="1"/>
          </p:cNvGraphicFramePr>
          <p:nvPr/>
        </p:nvGraphicFramePr>
        <p:xfrm>
          <a:off x="5857884" y="4198946"/>
          <a:ext cx="2714644" cy="44450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Другая Компания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36018"/>
            <a:ext cx="2643206" cy="196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6661150" y="3919538"/>
            <a:ext cx="23034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latinLnBrk="0" hangingPunct="0">
              <a:spcBef>
                <a:spcPct val="50000"/>
              </a:spcBef>
            </a:pPr>
            <a:r>
              <a:rPr kumimoji="0"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PTFE = DuPont “Teflon”</a:t>
            </a:r>
          </a:p>
        </p:txBody>
      </p:sp>
      <p:graphicFrame>
        <p:nvGraphicFramePr>
          <p:cNvPr id="269318" name="Group 6"/>
          <p:cNvGraphicFramePr>
            <a:graphicFrameLocks noGrp="1"/>
          </p:cNvGraphicFramePr>
          <p:nvPr/>
        </p:nvGraphicFramePr>
        <p:xfrm>
          <a:off x="3635375" y="1557338"/>
          <a:ext cx="5256213" cy="2883408"/>
        </p:xfrm>
        <a:graphic>
          <a:graphicData uri="http://schemas.openxmlformats.org/drawingml/2006/table">
            <a:tbl>
              <a:tblPr/>
              <a:tblGrid>
                <a:gridCol w="2508261"/>
                <a:gridCol w="274795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DU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подшипники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Износостойкий материал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Пористая бронза -1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PTFE-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покрытие -2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Увеличенный ресурс работы с недостаточным уровнем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смазки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Исключительно низкий коэффициент трения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Точки применения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Верхний основной подшипник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Орбитальный эксцентрик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179388" y="2357430"/>
            <a:ext cx="1282700" cy="350046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1550988" y="2368550"/>
            <a:ext cx="1511300" cy="3492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9337" name="Freeform 25"/>
          <p:cNvSpPr>
            <a:spLocks/>
          </p:cNvSpPr>
          <p:nvPr/>
        </p:nvSpPr>
        <p:spPr bwMode="auto">
          <a:xfrm>
            <a:off x="1735138" y="2362200"/>
            <a:ext cx="715962" cy="825500"/>
          </a:xfrm>
          <a:custGeom>
            <a:avLst/>
            <a:gdLst/>
            <a:ahLst/>
            <a:cxnLst>
              <a:cxn ang="0">
                <a:pos x="168" y="0"/>
              </a:cxn>
              <a:cxn ang="0">
                <a:pos x="120" y="39"/>
              </a:cxn>
              <a:cxn ang="0">
                <a:pos x="75" y="69"/>
              </a:cxn>
              <a:cxn ang="0">
                <a:pos x="45" y="114"/>
              </a:cxn>
              <a:cxn ang="0">
                <a:pos x="15" y="159"/>
              </a:cxn>
              <a:cxn ang="0">
                <a:pos x="0" y="204"/>
              </a:cxn>
              <a:cxn ang="0">
                <a:pos x="15" y="249"/>
              </a:cxn>
              <a:cxn ang="0">
                <a:pos x="15" y="294"/>
              </a:cxn>
              <a:cxn ang="0">
                <a:pos x="30" y="339"/>
              </a:cxn>
              <a:cxn ang="0">
                <a:pos x="45" y="384"/>
              </a:cxn>
              <a:cxn ang="0">
                <a:pos x="90" y="429"/>
              </a:cxn>
              <a:cxn ang="0">
                <a:pos x="135" y="459"/>
              </a:cxn>
              <a:cxn ang="0">
                <a:pos x="180" y="489"/>
              </a:cxn>
              <a:cxn ang="0">
                <a:pos x="225" y="519"/>
              </a:cxn>
              <a:cxn ang="0">
                <a:pos x="270" y="519"/>
              </a:cxn>
              <a:cxn ang="0">
                <a:pos x="315" y="519"/>
              </a:cxn>
              <a:cxn ang="0">
                <a:pos x="360" y="504"/>
              </a:cxn>
              <a:cxn ang="0">
                <a:pos x="405" y="474"/>
              </a:cxn>
              <a:cxn ang="0">
                <a:pos x="435" y="429"/>
              </a:cxn>
              <a:cxn ang="0">
                <a:pos x="450" y="384"/>
              </a:cxn>
              <a:cxn ang="0">
                <a:pos x="450" y="339"/>
              </a:cxn>
              <a:cxn ang="0">
                <a:pos x="435" y="294"/>
              </a:cxn>
              <a:cxn ang="0">
                <a:pos x="435" y="249"/>
              </a:cxn>
              <a:cxn ang="0">
                <a:pos x="450" y="204"/>
              </a:cxn>
              <a:cxn ang="0">
                <a:pos x="420" y="159"/>
              </a:cxn>
              <a:cxn ang="0">
                <a:pos x="375" y="114"/>
              </a:cxn>
              <a:cxn ang="0">
                <a:pos x="330" y="84"/>
              </a:cxn>
              <a:cxn ang="0">
                <a:pos x="285" y="54"/>
              </a:cxn>
              <a:cxn ang="0">
                <a:pos x="240" y="39"/>
              </a:cxn>
              <a:cxn ang="0">
                <a:pos x="195" y="24"/>
              </a:cxn>
              <a:cxn ang="0">
                <a:pos x="150" y="24"/>
              </a:cxn>
            </a:cxnLst>
            <a:rect l="0" t="0" r="r" b="b"/>
            <a:pathLst>
              <a:path w="451" h="520">
                <a:moveTo>
                  <a:pt x="168" y="0"/>
                </a:moveTo>
                <a:lnTo>
                  <a:pt x="120" y="39"/>
                </a:lnTo>
                <a:lnTo>
                  <a:pt x="75" y="69"/>
                </a:lnTo>
                <a:lnTo>
                  <a:pt x="45" y="114"/>
                </a:lnTo>
                <a:lnTo>
                  <a:pt x="15" y="159"/>
                </a:lnTo>
                <a:lnTo>
                  <a:pt x="0" y="204"/>
                </a:lnTo>
                <a:lnTo>
                  <a:pt x="15" y="249"/>
                </a:lnTo>
                <a:lnTo>
                  <a:pt x="15" y="294"/>
                </a:lnTo>
                <a:lnTo>
                  <a:pt x="30" y="339"/>
                </a:lnTo>
                <a:lnTo>
                  <a:pt x="45" y="384"/>
                </a:lnTo>
                <a:lnTo>
                  <a:pt x="90" y="429"/>
                </a:lnTo>
                <a:lnTo>
                  <a:pt x="135" y="459"/>
                </a:lnTo>
                <a:lnTo>
                  <a:pt x="180" y="489"/>
                </a:lnTo>
                <a:lnTo>
                  <a:pt x="225" y="519"/>
                </a:lnTo>
                <a:lnTo>
                  <a:pt x="270" y="519"/>
                </a:lnTo>
                <a:lnTo>
                  <a:pt x="315" y="519"/>
                </a:lnTo>
                <a:lnTo>
                  <a:pt x="360" y="504"/>
                </a:lnTo>
                <a:lnTo>
                  <a:pt x="405" y="474"/>
                </a:lnTo>
                <a:lnTo>
                  <a:pt x="435" y="429"/>
                </a:lnTo>
                <a:lnTo>
                  <a:pt x="450" y="384"/>
                </a:lnTo>
                <a:lnTo>
                  <a:pt x="450" y="339"/>
                </a:lnTo>
                <a:lnTo>
                  <a:pt x="435" y="294"/>
                </a:lnTo>
                <a:lnTo>
                  <a:pt x="435" y="249"/>
                </a:lnTo>
                <a:lnTo>
                  <a:pt x="450" y="204"/>
                </a:lnTo>
                <a:lnTo>
                  <a:pt x="420" y="159"/>
                </a:lnTo>
                <a:lnTo>
                  <a:pt x="375" y="114"/>
                </a:lnTo>
                <a:lnTo>
                  <a:pt x="330" y="84"/>
                </a:lnTo>
                <a:lnTo>
                  <a:pt x="285" y="54"/>
                </a:lnTo>
                <a:lnTo>
                  <a:pt x="240" y="39"/>
                </a:lnTo>
                <a:lnTo>
                  <a:pt x="195" y="24"/>
                </a:lnTo>
                <a:lnTo>
                  <a:pt x="150" y="24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38" name="Freeform 26"/>
          <p:cNvSpPr>
            <a:spLocks/>
          </p:cNvSpPr>
          <p:nvPr/>
        </p:nvSpPr>
        <p:spPr bwMode="auto">
          <a:xfrm>
            <a:off x="2354263" y="2614613"/>
            <a:ext cx="644525" cy="906462"/>
          </a:xfrm>
          <a:custGeom>
            <a:avLst/>
            <a:gdLst/>
            <a:ahLst/>
            <a:cxnLst>
              <a:cxn ang="0">
                <a:pos x="258" y="33"/>
              </a:cxn>
              <a:cxn ang="0">
                <a:pos x="210" y="15"/>
              </a:cxn>
              <a:cxn ang="0">
                <a:pos x="165" y="45"/>
              </a:cxn>
              <a:cxn ang="0">
                <a:pos x="120" y="75"/>
              </a:cxn>
              <a:cxn ang="0">
                <a:pos x="90" y="120"/>
              </a:cxn>
              <a:cxn ang="0">
                <a:pos x="60" y="165"/>
              </a:cxn>
              <a:cxn ang="0">
                <a:pos x="30" y="210"/>
              </a:cxn>
              <a:cxn ang="0">
                <a:pos x="0" y="255"/>
              </a:cxn>
              <a:cxn ang="0">
                <a:pos x="15" y="300"/>
              </a:cxn>
              <a:cxn ang="0">
                <a:pos x="15" y="345"/>
              </a:cxn>
              <a:cxn ang="0">
                <a:pos x="15" y="390"/>
              </a:cxn>
              <a:cxn ang="0">
                <a:pos x="30" y="435"/>
              </a:cxn>
              <a:cxn ang="0">
                <a:pos x="45" y="480"/>
              </a:cxn>
              <a:cxn ang="0">
                <a:pos x="90" y="525"/>
              </a:cxn>
              <a:cxn ang="0">
                <a:pos x="135" y="540"/>
              </a:cxn>
              <a:cxn ang="0">
                <a:pos x="180" y="555"/>
              </a:cxn>
              <a:cxn ang="0">
                <a:pos x="225" y="570"/>
              </a:cxn>
              <a:cxn ang="0">
                <a:pos x="270" y="555"/>
              </a:cxn>
              <a:cxn ang="0">
                <a:pos x="315" y="540"/>
              </a:cxn>
              <a:cxn ang="0">
                <a:pos x="345" y="495"/>
              </a:cxn>
              <a:cxn ang="0">
                <a:pos x="390" y="465"/>
              </a:cxn>
              <a:cxn ang="0">
                <a:pos x="405" y="420"/>
              </a:cxn>
              <a:cxn ang="0">
                <a:pos x="390" y="375"/>
              </a:cxn>
              <a:cxn ang="0">
                <a:pos x="405" y="330"/>
              </a:cxn>
              <a:cxn ang="0">
                <a:pos x="390" y="285"/>
              </a:cxn>
              <a:cxn ang="0">
                <a:pos x="390" y="240"/>
              </a:cxn>
              <a:cxn ang="0">
                <a:pos x="405" y="195"/>
              </a:cxn>
              <a:cxn ang="0">
                <a:pos x="405" y="150"/>
              </a:cxn>
              <a:cxn ang="0">
                <a:pos x="375" y="105"/>
              </a:cxn>
              <a:cxn ang="0">
                <a:pos x="345" y="60"/>
              </a:cxn>
              <a:cxn ang="0">
                <a:pos x="300" y="30"/>
              </a:cxn>
              <a:cxn ang="0">
                <a:pos x="255" y="15"/>
              </a:cxn>
              <a:cxn ang="0">
                <a:pos x="210" y="0"/>
              </a:cxn>
            </a:cxnLst>
            <a:rect l="0" t="0" r="r" b="b"/>
            <a:pathLst>
              <a:path w="406" h="571">
                <a:moveTo>
                  <a:pt x="258" y="33"/>
                </a:moveTo>
                <a:lnTo>
                  <a:pt x="210" y="15"/>
                </a:lnTo>
                <a:lnTo>
                  <a:pt x="165" y="45"/>
                </a:lnTo>
                <a:lnTo>
                  <a:pt x="120" y="75"/>
                </a:lnTo>
                <a:lnTo>
                  <a:pt x="90" y="120"/>
                </a:lnTo>
                <a:lnTo>
                  <a:pt x="60" y="165"/>
                </a:lnTo>
                <a:lnTo>
                  <a:pt x="30" y="210"/>
                </a:lnTo>
                <a:lnTo>
                  <a:pt x="0" y="255"/>
                </a:lnTo>
                <a:lnTo>
                  <a:pt x="15" y="300"/>
                </a:lnTo>
                <a:lnTo>
                  <a:pt x="15" y="345"/>
                </a:lnTo>
                <a:lnTo>
                  <a:pt x="15" y="390"/>
                </a:lnTo>
                <a:lnTo>
                  <a:pt x="30" y="435"/>
                </a:lnTo>
                <a:lnTo>
                  <a:pt x="45" y="480"/>
                </a:lnTo>
                <a:lnTo>
                  <a:pt x="90" y="525"/>
                </a:lnTo>
                <a:lnTo>
                  <a:pt x="135" y="540"/>
                </a:lnTo>
                <a:lnTo>
                  <a:pt x="180" y="555"/>
                </a:lnTo>
                <a:lnTo>
                  <a:pt x="225" y="570"/>
                </a:lnTo>
                <a:lnTo>
                  <a:pt x="270" y="555"/>
                </a:lnTo>
                <a:lnTo>
                  <a:pt x="315" y="540"/>
                </a:lnTo>
                <a:lnTo>
                  <a:pt x="345" y="495"/>
                </a:lnTo>
                <a:lnTo>
                  <a:pt x="390" y="465"/>
                </a:lnTo>
                <a:lnTo>
                  <a:pt x="405" y="420"/>
                </a:lnTo>
                <a:lnTo>
                  <a:pt x="390" y="375"/>
                </a:lnTo>
                <a:lnTo>
                  <a:pt x="405" y="330"/>
                </a:lnTo>
                <a:lnTo>
                  <a:pt x="390" y="285"/>
                </a:lnTo>
                <a:lnTo>
                  <a:pt x="390" y="240"/>
                </a:lnTo>
                <a:lnTo>
                  <a:pt x="405" y="195"/>
                </a:lnTo>
                <a:lnTo>
                  <a:pt x="405" y="150"/>
                </a:lnTo>
                <a:lnTo>
                  <a:pt x="375" y="105"/>
                </a:lnTo>
                <a:lnTo>
                  <a:pt x="345" y="60"/>
                </a:lnTo>
                <a:lnTo>
                  <a:pt x="300" y="30"/>
                </a:lnTo>
                <a:lnTo>
                  <a:pt x="255" y="15"/>
                </a:lnTo>
                <a:lnTo>
                  <a:pt x="210" y="0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39" name="Freeform 27"/>
          <p:cNvSpPr>
            <a:spLocks/>
          </p:cNvSpPr>
          <p:nvPr/>
        </p:nvSpPr>
        <p:spPr bwMode="auto">
          <a:xfrm>
            <a:off x="1735138" y="3276600"/>
            <a:ext cx="787400" cy="673100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75" y="33"/>
              </a:cxn>
              <a:cxn ang="0">
                <a:pos x="45" y="78"/>
              </a:cxn>
              <a:cxn ang="0">
                <a:pos x="15" y="123"/>
              </a:cxn>
              <a:cxn ang="0">
                <a:pos x="15" y="168"/>
              </a:cxn>
              <a:cxn ang="0">
                <a:pos x="0" y="213"/>
              </a:cxn>
              <a:cxn ang="0">
                <a:pos x="0" y="258"/>
              </a:cxn>
              <a:cxn ang="0">
                <a:pos x="0" y="303"/>
              </a:cxn>
              <a:cxn ang="0">
                <a:pos x="30" y="348"/>
              </a:cxn>
              <a:cxn ang="0">
                <a:pos x="75" y="378"/>
              </a:cxn>
              <a:cxn ang="0">
                <a:pos x="120" y="408"/>
              </a:cxn>
              <a:cxn ang="0">
                <a:pos x="165" y="408"/>
              </a:cxn>
              <a:cxn ang="0">
                <a:pos x="210" y="408"/>
              </a:cxn>
              <a:cxn ang="0">
                <a:pos x="255" y="423"/>
              </a:cxn>
              <a:cxn ang="0">
                <a:pos x="300" y="423"/>
              </a:cxn>
              <a:cxn ang="0">
                <a:pos x="345" y="423"/>
              </a:cxn>
              <a:cxn ang="0">
                <a:pos x="390" y="423"/>
              </a:cxn>
              <a:cxn ang="0">
                <a:pos x="405" y="378"/>
              </a:cxn>
              <a:cxn ang="0">
                <a:pos x="420" y="333"/>
              </a:cxn>
              <a:cxn ang="0">
                <a:pos x="420" y="288"/>
              </a:cxn>
              <a:cxn ang="0">
                <a:pos x="465" y="258"/>
              </a:cxn>
              <a:cxn ang="0">
                <a:pos x="480" y="213"/>
              </a:cxn>
              <a:cxn ang="0">
                <a:pos x="495" y="168"/>
              </a:cxn>
              <a:cxn ang="0">
                <a:pos x="450" y="138"/>
              </a:cxn>
              <a:cxn ang="0">
                <a:pos x="420" y="93"/>
              </a:cxn>
              <a:cxn ang="0">
                <a:pos x="375" y="78"/>
              </a:cxn>
              <a:cxn ang="0">
                <a:pos x="330" y="63"/>
              </a:cxn>
              <a:cxn ang="0">
                <a:pos x="285" y="48"/>
              </a:cxn>
              <a:cxn ang="0">
                <a:pos x="240" y="18"/>
              </a:cxn>
              <a:cxn ang="0">
                <a:pos x="195" y="18"/>
              </a:cxn>
              <a:cxn ang="0">
                <a:pos x="150" y="3"/>
              </a:cxn>
              <a:cxn ang="0">
                <a:pos x="105" y="3"/>
              </a:cxn>
            </a:cxnLst>
            <a:rect l="0" t="0" r="r" b="b"/>
            <a:pathLst>
              <a:path w="496" h="424">
                <a:moveTo>
                  <a:pt x="120" y="0"/>
                </a:moveTo>
                <a:lnTo>
                  <a:pt x="75" y="33"/>
                </a:lnTo>
                <a:lnTo>
                  <a:pt x="45" y="78"/>
                </a:lnTo>
                <a:lnTo>
                  <a:pt x="15" y="123"/>
                </a:lnTo>
                <a:lnTo>
                  <a:pt x="15" y="168"/>
                </a:lnTo>
                <a:lnTo>
                  <a:pt x="0" y="213"/>
                </a:lnTo>
                <a:lnTo>
                  <a:pt x="0" y="258"/>
                </a:lnTo>
                <a:lnTo>
                  <a:pt x="0" y="303"/>
                </a:lnTo>
                <a:lnTo>
                  <a:pt x="30" y="348"/>
                </a:lnTo>
                <a:lnTo>
                  <a:pt x="75" y="378"/>
                </a:lnTo>
                <a:lnTo>
                  <a:pt x="120" y="408"/>
                </a:lnTo>
                <a:lnTo>
                  <a:pt x="165" y="408"/>
                </a:lnTo>
                <a:lnTo>
                  <a:pt x="210" y="408"/>
                </a:lnTo>
                <a:lnTo>
                  <a:pt x="255" y="423"/>
                </a:lnTo>
                <a:lnTo>
                  <a:pt x="300" y="423"/>
                </a:lnTo>
                <a:lnTo>
                  <a:pt x="345" y="423"/>
                </a:lnTo>
                <a:lnTo>
                  <a:pt x="390" y="423"/>
                </a:lnTo>
                <a:lnTo>
                  <a:pt x="405" y="378"/>
                </a:lnTo>
                <a:lnTo>
                  <a:pt x="420" y="333"/>
                </a:lnTo>
                <a:lnTo>
                  <a:pt x="420" y="288"/>
                </a:lnTo>
                <a:lnTo>
                  <a:pt x="465" y="258"/>
                </a:lnTo>
                <a:lnTo>
                  <a:pt x="480" y="213"/>
                </a:lnTo>
                <a:lnTo>
                  <a:pt x="495" y="168"/>
                </a:lnTo>
                <a:lnTo>
                  <a:pt x="450" y="138"/>
                </a:lnTo>
                <a:lnTo>
                  <a:pt x="420" y="93"/>
                </a:lnTo>
                <a:lnTo>
                  <a:pt x="375" y="78"/>
                </a:lnTo>
                <a:lnTo>
                  <a:pt x="330" y="63"/>
                </a:lnTo>
                <a:lnTo>
                  <a:pt x="285" y="48"/>
                </a:lnTo>
                <a:lnTo>
                  <a:pt x="240" y="18"/>
                </a:lnTo>
                <a:lnTo>
                  <a:pt x="195" y="18"/>
                </a:lnTo>
                <a:lnTo>
                  <a:pt x="150" y="3"/>
                </a:lnTo>
                <a:lnTo>
                  <a:pt x="105" y="3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0" name="Freeform 28"/>
          <p:cNvSpPr>
            <a:spLocks/>
          </p:cNvSpPr>
          <p:nvPr/>
        </p:nvSpPr>
        <p:spPr bwMode="auto">
          <a:xfrm>
            <a:off x="2378075" y="3662363"/>
            <a:ext cx="620713" cy="715962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195" y="45"/>
              </a:cxn>
              <a:cxn ang="0">
                <a:pos x="150" y="45"/>
              </a:cxn>
              <a:cxn ang="0">
                <a:pos x="105" y="60"/>
              </a:cxn>
              <a:cxn ang="0">
                <a:pos x="60" y="105"/>
              </a:cxn>
              <a:cxn ang="0">
                <a:pos x="45" y="150"/>
              </a:cxn>
              <a:cxn ang="0">
                <a:pos x="30" y="195"/>
              </a:cxn>
              <a:cxn ang="0">
                <a:pos x="15" y="240"/>
              </a:cxn>
              <a:cxn ang="0">
                <a:pos x="0" y="285"/>
              </a:cxn>
              <a:cxn ang="0">
                <a:pos x="0" y="330"/>
              </a:cxn>
              <a:cxn ang="0">
                <a:pos x="0" y="375"/>
              </a:cxn>
              <a:cxn ang="0">
                <a:pos x="45" y="390"/>
              </a:cxn>
              <a:cxn ang="0">
                <a:pos x="90" y="405"/>
              </a:cxn>
              <a:cxn ang="0">
                <a:pos x="135" y="405"/>
              </a:cxn>
              <a:cxn ang="0">
                <a:pos x="180" y="420"/>
              </a:cxn>
              <a:cxn ang="0">
                <a:pos x="225" y="435"/>
              </a:cxn>
              <a:cxn ang="0">
                <a:pos x="270" y="450"/>
              </a:cxn>
              <a:cxn ang="0">
                <a:pos x="315" y="435"/>
              </a:cxn>
              <a:cxn ang="0">
                <a:pos x="360" y="405"/>
              </a:cxn>
              <a:cxn ang="0">
                <a:pos x="375" y="360"/>
              </a:cxn>
              <a:cxn ang="0">
                <a:pos x="390" y="315"/>
              </a:cxn>
              <a:cxn ang="0">
                <a:pos x="390" y="270"/>
              </a:cxn>
              <a:cxn ang="0">
                <a:pos x="360" y="225"/>
              </a:cxn>
              <a:cxn ang="0">
                <a:pos x="360" y="180"/>
              </a:cxn>
              <a:cxn ang="0">
                <a:pos x="375" y="135"/>
              </a:cxn>
              <a:cxn ang="0">
                <a:pos x="360" y="90"/>
              </a:cxn>
              <a:cxn ang="0">
                <a:pos x="345" y="45"/>
              </a:cxn>
              <a:cxn ang="0">
                <a:pos x="300" y="15"/>
              </a:cxn>
              <a:cxn ang="0">
                <a:pos x="255" y="0"/>
              </a:cxn>
              <a:cxn ang="0">
                <a:pos x="210" y="0"/>
              </a:cxn>
              <a:cxn ang="0">
                <a:pos x="165" y="30"/>
              </a:cxn>
              <a:cxn ang="0">
                <a:pos x="135" y="75"/>
              </a:cxn>
            </a:cxnLst>
            <a:rect l="0" t="0" r="r" b="b"/>
            <a:pathLst>
              <a:path w="391" h="451">
                <a:moveTo>
                  <a:pt x="243" y="45"/>
                </a:moveTo>
                <a:lnTo>
                  <a:pt x="195" y="45"/>
                </a:lnTo>
                <a:lnTo>
                  <a:pt x="150" y="45"/>
                </a:lnTo>
                <a:lnTo>
                  <a:pt x="105" y="60"/>
                </a:lnTo>
                <a:lnTo>
                  <a:pt x="60" y="105"/>
                </a:lnTo>
                <a:lnTo>
                  <a:pt x="45" y="150"/>
                </a:lnTo>
                <a:lnTo>
                  <a:pt x="30" y="195"/>
                </a:lnTo>
                <a:lnTo>
                  <a:pt x="15" y="240"/>
                </a:lnTo>
                <a:lnTo>
                  <a:pt x="0" y="285"/>
                </a:lnTo>
                <a:lnTo>
                  <a:pt x="0" y="330"/>
                </a:lnTo>
                <a:lnTo>
                  <a:pt x="0" y="375"/>
                </a:lnTo>
                <a:lnTo>
                  <a:pt x="45" y="390"/>
                </a:lnTo>
                <a:lnTo>
                  <a:pt x="90" y="405"/>
                </a:lnTo>
                <a:lnTo>
                  <a:pt x="135" y="405"/>
                </a:lnTo>
                <a:lnTo>
                  <a:pt x="180" y="420"/>
                </a:lnTo>
                <a:lnTo>
                  <a:pt x="225" y="435"/>
                </a:lnTo>
                <a:lnTo>
                  <a:pt x="270" y="450"/>
                </a:lnTo>
                <a:lnTo>
                  <a:pt x="315" y="435"/>
                </a:lnTo>
                <a:lnTo>
                  <a:pt x="360" y="405"/>
                </a:lnTo>
                <a:lnTo>
                  <a:pt x="375" y="360"/>
                </a:lnTo>
                <a:lnTo>
                  <a:pt x="390" y="315"/>
                </a:lnTo>
                <a:lnTo>
                  <a:pt x="390" y="270"/>
                </a:lnTo>
                <a:lnTo>
                  <a:pt x="360" y="225"/>
                </a:lnTo>
                <a:lnTo>
                  <a:pt x="360" y="180"/>
                </a:lnTo>
                <a:lnTo>
                  <a:pt x="375" y="135"/>
                </a:lnTo>
                <a:lnTo>
                  <a:pt x="360" y="90"/>
                </a:lnTo>
                <a:lnTo>
                  <a:pt x="345" y="45"/>
                </a:lnTo>
                <a:lnTo>
                  <a:pt x="300" y="15"/>
                </a:lnTo>
                <a:lnTo>
                  <a:pt x="255" y="0"/>
                </a:lnTo>
                <a:lnTo>
                  <a:pt x="210" y="0"/>
                </a:lnTo>
                <a:lnTo>
                  <a:pt x="165" y="30"/>
                </a:lnTo>
                <a:lnTo>
                  <a:pt x="135" y="75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1" name="Freeform 29"/>
          <p:cNvSpPr>
            <a:spLocks/>
          </p:cNvSpPr>
          <p:nvPr/>
        </p:nvSpPr>
        <p:spPr bwMode="auto">
          <a:xfrm>
            <a:off x="1782763" y="4038600"/>
            <a:ext cx="549275" cy="601663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225" y="48"/>
              </a:cxn>
              <a:cxn ang="0">
                <a:pos x="180" y="63"/>
              </a:cxn>
              <a:cxn ang="0">
                <a:pos x="135" y="63"/>
              </a:cxn>
              <a:cxn ang="0">
                <a:pos x="90" y="48"/>
              </a:cxn>
              <a:cxn ang="0">
                <a:pos x="45" y="63"/>
              </a:cxn>
              <a:cxn ang="0">
                <a:pos x="15" y="108"/>
              </a:cxn>
              <a:cxn ang="0">
                <a:pos x="0" y="153"/>
              </a:cxn>
              <a:cxn ang="0">
                <a:pos x="0" y="198"/>
              </a:cxn>
              <a:cxn ang="0">
                <a:pos x="0" y="243"/>
              </a:cxn>
              <a:cxn ang="0">
                <a:pos x="15" y="288"/>
              </a:cxn>
              <a:cxn ang="0">
                <a:pos x="60" y="303"/>
              </a:cxn>
              <a:cxn ang="0">
                <a:pos x="105" y="333"/>
              </a:cxn>
              <a:cxn ang="0">
                <a:pos x="150" y="363"/>
              </a:cxn>
              <a:cxn ang="0">
                <a:pos x="195" y="378"/>
              </a:cxn>
              <a:cxn ang="0">
                <a:pos x="240" y="378"/>
              </a:cxn>
              <a:cxn ang="0">
                <a:pos x="285" y="348"/>
              </a:cxn>
              <a:cxn ang="0">
                <a:pos x="300" y="303"/>
              </a:cxn>
              <a:cxn ang="0">
                <a:pos x="330" y="258"/>
              </a:cxn>
              <a:cxn ang="0">
                <a:pos x="345" y="213"/>
              </a:cxn>
              <a:cxn ang="0">
                <a:pos x="345" y="168"/>
              </a:cxn>
              <a:cxn ang="0">
                <a:pos x="315" y="123"/>
              </a:cxn>
              <a:cxn ang="0">
                <a:pos x="270" y="108"/>
              </a:cxn>
              <a:cxn ang="0">
                <a:pos x="255" y="63"/>
              </a:cxn>
              <a:cxn ang="0">
                <a:pos x="210" y="48"/>
              </a:cxn>
              <a:cxn ang="0">
                <a:pos x="165" y="63"/>
              </a:cxn>
              <a:cxn ang="0">
                <a:pos x="120" y="63"/>
              </a:cxn>
            </a:cxnLst>
            <a:rect l="0" t="0" r="r" b="b"/>
            <a:pathLst>
              <a:path w="346" h="379">
                <a:moveTo>
                  <a:pt x="234" y="0"/>
                </a:moveTo>
                <a:lnTo>
                  <a:pt x="225" y="48"/>
                </a:lnTo>
                <a:lnTo>
                  <a:pt x="180" y="63"/>
                </a:lnTo>
                <a:lnTo>
                  <a:pt x="135" y="63"/>
                </a:lnTo>
                <a:lnTo>
                  <a:pt x="90" y="48"/>
                </a:lnTo>
                <a:lnTo>
                  <a:pt x="45" y="63"/>
                </a:lnTo>
                <a:lnTo>
                  <a:pt x="15" y="108"/>
                </a:lnTo>
                <a:lnTo>
                  <a:pt x="0" y="153"/>
                </a:lnTo>
                <a:lnTo>
                  <a:pt x="0" y="198"/>
                </a:lnTo>
                <a:lnTo>
                  <a:pt x="0" y="243"/>
                </a:lnTo>
                <a:lnTo>
                  <a:pt x="15" y="288"/>
                </a:lnTo>
                <a:lnTo>
                  <a:pt x="60" y="303"/>
                </a:lnTo>
                <a:lnTo>
                  <a:pt x="105" y="333"/>
                </a:lnTo>
                <a:lnTo>
                  <a:pt x="150" y="363"/>
                </a:lnTo>
                <a:lnTo>
                  <a:pt x="195" y="378"/>
                </a:lnTo>
                <a:lnTo>
                  <a:pt x="240" y="378"/>
                </a:lnTo>
                <a:lnTo>
                  <a:pt x="285" y="348"/>
                </a:lnTo>
                <a:lnTo>
                  <a:pt x="300" y="303"/>
                </a:lnTo>
                <a:lnTo>
                  <a:pt x="330" y="258"/>
                </a:lnTo>
                <a:lnTo>
                  <a:pt x="345" y="213"/>
                </a:lnTo>
                <a:lnTo>
                  <a:pt x="345" y="168"/>
                </a:lnTo>
                <a:lnTo>
                  <a:pt x="315" y="123"/>
                </a:lnTo>
                <a:lnTo>
                  <a:pt x="270" y="108"/>
                </a:lnTo>
                <a:lnTo>
                  <a:pt x="255" y="63"/>
                </a:lnTo>
                <a:lnTo>
                  <a:pt x="210" y="48"/>
                </a:lnTo>
                <a:lnTo>
                  <a:pt x="165" y="63"/>
                </a:lnTo>
                <a:lnTo>
                  <a:pt x="120" y="63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2" name="Freeform 30"/>
          <p:cNvSpPr>
            <a:spLocks/>
          </p:cNvSpPr>
          <p:nvPr/>
        </p:nvSpPr>
        <p:spPr bwMode="auto">
          <a:xfrm>
            <a:off x="2401888" y="4424363"/>
            <a:ext cx="906462" cy="668337"/>
          </a:xfrm>
          <a:custGeom>
            <a:avLst/>
            <a:gdLst/>
            <a:ahLst/>
            <a:cxnLst>
              <a:cxn ang="0">
                <a:pos x="132" y="45"/>
              </a:cxn>
              <a:cxn ang="0">
                <a:pos x="75" y="45"/>
              </a:cxn>
              <a:cxn ang="0">
                <a:pos x="45" y="90"/>
              </a:cxn>
              <a:cxn ang="0">
                <a:pos x="0" y="120"/>
              </a:cxn>
              <a:cxn ang="0">
                <a:pos x="0" y="165"/>
              </a:cxn>
              <a:cxn ang="0">
                <a:pos x="15" y="210"/>
              </a:cxn>
              <a:cxn ang="0">
                <a:pos x="30" y="255"/>
              </a:cxn>
              <a:cxn ang="0">
                <a:pos x="60" y="300"/>
              </a:cxn>
              <a:cxn ang="0">
                <a:pos x="105" y="315"/>
              </a:cxn>
              <a:cxn ang="0">
                <a:pos x="150" y="345"/>
              </a:cxn>
              <a:cxn ang="0">
                <a:pos x="195" y="375"/>
              </a:cxn>
              <a:cxn ang="0">
                <a:pos x="240" y="405"/>
              </a:cxn>
              <a:cxn ang="0">
                <a:pos x="285" y="420"/>
              </a:cxn>
              <a:cxn ang="0">
                <a:pos x="330" y="420"/>
              </a:cxn>
              <a:cxn ang="0">
                <a:pos x="375" y="420"/>
              </a:cxn>
              <a:cxn ang="0">
                <a:pos x="420" y="420"/>
              </a:cxn>
              <a:cxn ang="0">
                <a:pos x="465" y="405"/>
              </a:cxn>
              <a:cxn ang="0">
                <a:pos x="480" y="360"/>
              </a:cxn>
              <a:cxn ang="0">
                <a:pos x="525" y="315"/>
              </a:cxn>
              <a:cxn ang="0">
                <a:pos x="540" y="270"/>
              </a:cxn>
              <a:cxn ang="0">
                <a:pos x="570" y="225"/>
              </a:cxn>
              <a:cxn ang="0">
                <a:pos x="570" y="180"/>
              </a:cxn>
              <a:cxn ang="0">
                <a:pos x="540" y="135"/>
              </a:cxn>
              <a:cxn ang="0">
                <a:pos x="510" y="90"/>
              </a:cxn>
              <a:cxn ang="0">
                <a:pos x="480" y="45"/>
              </a:cxn>
              <a:cxn ang="0">
                <a:pos x="435" y="15"/>
              </a:cxn>
              <a:cxn ang="0">
                <a:pos x="390" y="0"/>
              </a:cxn>
              <a:cxn ang="0">
                <a:pos x="345" y="0"/>
              </a:cxn>
              <a:cxn ang="0">
                <a:pos x="300" y="15"/>
              </a:cxn>
              <a:cxn ang="0">
                <a:pos x="255" y="15"/>
              </a:cxn>
              <a:cxn ang="0">
                <a:pos x="210" y="30"/>
              </a:cxn>
              <a:cxn ang="0">
                <a:pos x="165" y="30"/>
              </a:cxn>
              <a:cxn ang="0">
                <a:pos x="120" y="30"/>
              </a:cxn>
            </a:cxnLst>
            <a:rect l="0" t="0" r="r" b="b"/>
            <a:pathLst>
              <a:path w="571" h="421">
                <a:moveTo>
                  <a:pt x="132" y="45"/>
                </a:moveTo>
                <a:lnTo>
                  <a:pt x="75" y="45"/>
                </a:lnTo>
                <a:lnTo>
                  <a:pt x="45" y="90"/>
                </a:lnTo>
                <a:lnTo>
                  <a:pt x="0" y="120"/>
                </a:lnTo>
                <a:lnTo>
                  <a:pt x="0" y="165"/>
                </a:lnTo>
                <a:lnTo>
                  <a:pt x="15" y="210"/>
                </a:lnTo>
                <a:lnTo>
                  <a:pt x="30" y="255"/>
                </a:lnTo>
                <a:lnTo>
                  <a:pt x="60" y="300"/>
                </a:lnTo>
                <a:lnTo>
                  <a:pt x="105" y="315"/>
                </a:lnTo>
                <a:lnTo>
                  <a:pt x="150" y="345"/>
                </a:lnTo>
                <a:lnTo>
                  <a:pt x="195" y="375"/>
                </a:lnTo>
                <a:lnTo>
                  <a:pt x="240" y="405"/>
                </a:lnTo>
                <a:lnTo>
                  <a:pt x="285" y="420"/>
                </a:lnTo>
                <a:lnTo>
                  <a:pt x="330" y="420"/>
                </a:lnTo>
                <a:lnTo>
                  <a:pt x="375" y="420"/>
                </a:lnTo>
                <a:lnTo>
                  <a:pt x="420" y="420"/>
                </a:lnTo>
                <a:lnTo>
                  <a:pt x="465" y="405"/>
                </a:lnTo>
                <a:lnTo>
                  <a:pt x="480" y="360"/>
                </a:lnTo>
                <a:lnTo>
                  <a:pt x="525" y="315"/>
                </a:lnTo>
                <a:lnTo>
                  <a:pt x="540" y="270"/>
                </a:lnTo>
                <a:lnTo>
                  <a:pt x="570" y="225"/>
                </a:lnTo>
                <a:lnTo>
                  <a:pt x="570" y="180"/>
                </a:lnTo>
                <a:lnTo>
                  <a:pt x="540" y="135"/>
                </a:lnTo>
                <a:lnTo>
                  <a:pt x="510" y="90"/>
                </a:lnTo>
                <a:lnTo>
                  <a:pt x="480" y="45"/>
                </a:lnTo>
                <a:lnTo>
                  <a:pt x="435" y="15"/>
                </a:lnTo>
                <a:lnTo>
                  <a:pt x="390" y="0"/>
                </a:lnTo>
                <a:lnTo>
                  <a:pt x="345" y="0"/>
                </a:lnTo>
                <a:lnTo>
                  <a:pt x="300" y="15"/>
                </a:lnTo>
                <a:lnTo>
                  <a:pt x="255" y="15"/>
                </a:lnTo>
                <a:lnTo>
                  <a:pt x="210" y="30"/>
                </a:lnTo>
                <a:lnTo>
                  <a:pt x="165" y="30"/>
                </a:lnTo>
                <a:lnTo>
                  <a:pt x="120" y="30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3" name="Rectangle 31"/>
          <p:cNvSpPr>
            <a:spLocks noChangeArrowheads="1"/>
          </p:cNvSpPr>
          <p:nvPr/>
        </p:nvSpPr>
        <p:spPr bwMode="auto">
          <a:xfrm>
            <a:off x="3074988" y="2368550"/>
            <a:ext cx="444500" cy="3492500"/>
          </a:xfrm>
          <a:prstGeom prst="rect">
            <a:avLst/>
          </a:prstGeom>
          <a:solidFill>
            <a:srgbClr val="CECECE"/>
          </a:solidFill>
          <a:ln w="12700">
            <a:solidFill>
              <a:srgbClr val="CECEC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9344" name="Freeform 32"/>
          <p:cNvSpPr>
            <a:spLocks/>
          </p:cNvSpPr>
          <p:nvPr/>
        </p:nvSpPr>
        <p:spPr bwMode="auto">
          <a:xfrm>
            <a:off x="1711325" y="4686300"/>
            <a:ext cx="977900" cy="906463"/>
          </a:xfrm>
          <a:custGeom>
            <a:avLst/>
            <a:gdLst/>
            <a:ahLst/>
            <a:cxnLst>
              <a:cxn ang="0">
                <a:pos x="135" y="24"/>
              </a:cxn>
              <a:cxn ang="0">
                <a:pos x="90" y="45"/>
              </a:cxn>
              <a:cxn ang="0">
                <a:pos x="45" y="75"/>
              </a:cxn>
              <a:cxn ang="0">
                <a:pos x="45" y="120"/>
              </a:cxn>
              <a:cxn ang="0">
                <a:pos x="30" y="165"/>
              </a:cxn>
              <a:cxn ang="0">
                <a:pos x="15" y="210"/>
              </a:cxn>
              <a:cxn ang="0">
                <a:pos x="0" y="255"/>
              </a:cxn>
              <a:cxn ang="0">
                <a:pos x="0" y="300"/>
              </a:cxn>
              <a:cxn ang="0">
                <a:pos x="15" y="345"/>
              </a:cxn>
              <a:cxn ang="0">
                <a:pos x="30" y="390"/>
              </a:cxn>
              <a:cxn ang="0">
                <a:pos x="75" y="405"/>
              </a:cxn>
              <a:cxn ang="0">
                <a:pos x="120" y="450"/>
              </a:cxn>
              <a:cxn ang="0">
                <a:pos x="165" y="480"/>
              </a:cxn>
              <a:cxn ang="0">
                <a:pos x="210" y="525"/>
              </a:cxn>
              <a:cxn ang="0">
                <a:pos x="255" y="540"/>
              </a:cxn>
              <a:cxn ang="0">
                <a:pos x="300" y="540"/>
              </a:cxn>
              <a:cxn ang="0">
                <a:pos x="345" y="555"/>
              </a:cxn>
              <a:cxn ang="0">
                <a:pos x="390" y="570"/>
              </a:cxn>
              <a:cxn ang="0">
                <a:pos x="435" y="570"/>
              </a:cxn>
              <a:cxn ang="0">
                <a:pos x="480" y="555"/>
              </a:cxn>
              <a:cxn ang="0">
                <a:pos x="525" y="555"/>
              </a:cxn>
              <a:cxn ang="0">
                <a:pos x="570" y="510"/>
              </a:cxn>
              <a:cxn ang="0">
                <a:pos x="585" y="465"/>
              </a:cxn>
              <a:cxn ang="0">
                <a:pos x="615" y="420"/>
              </a:cxn>
              <a:cxn ang="0">
                <a:pos x="615" y="375"/>
              </a:cxn>
              <a:cxn ang="0">
                <a:pos x="615" y="330"/>
              </a:cxn>
              <a:cxn ang="0">
                <a:pos x="585" y="285"/>
              </a:cxn>
              <a:cxn ang="0">
                <a:pos x="570" y="240"/>
              </a:cxn>
              <a:cxn ang="0">
                <a:pos x="555" y="195"/>
              </a:cxn>
              <a:cxn ang="0">
                <a:pos x="540" y="150"/>
              </a:cxn>
              <a:cxn ang="0">
                <a:pos x="495" y="105"/>
              </a:cxn>
              <a:cxn ang="0">
                <a:pos x="450" y="75"/>
              </a:cxn>
              <a:cxn ang="0">
                <a:pos x="405" y="45"/>
              </a:cxn>
              <a:cxn ang="0">
                <a:pos x="360" y="15"/>
              </a:cxn>
              <a:cxn ang="0">
                <a:pos x="315" y="0"/>
              </a:cxn>
              <a:cxn ang="0">
                <a:pos x="270" y="0"/>
              </a:cxn>
              <a:cxn ang="0">
                <a:pos x="225" y="15"/>
              </a:cxn>
              <a:cxn ang="0">
                <a:pos x="180" y="15"/>
              </a:cxn>
              <a:cxn ang="0">
                <a:pos x="135" y="15"/>
              </a:cxn>
            </a:cxnLst>
            <a:rect l="0" t="0" r="r" b="b"/>
            <a:pathLst>
              <a:path w="616" h="571">
                <a:moveTo>
                  <a:pt x="135" y="24"/>
                </a:moveTo>
                <a:lnTo>
                  <a:pt x="90" y="45"/>
                </a:lnTo>
                <a:lnTo>
                  <a:pt x="45" y="75"/>
                </a:lnTo>
                <a:lnTo>
                  <a:pt x="45" y="120"/>
                </a:lnTo>
                <a:lnTo>
                  <a:pt x="30" y="165"/>
                </a:lnTo>
                <a:lnTo>
                  <a:pt x="15" y="210"/>
                </a:lnTo>
                <a:lnTo>
                  <a:pt x="0" y="255"/>
                </a:lnTo>
                <a:lnTo>
                  <a:pt x="0" y="300"/>
                </a:lnTo>
                <a:lnTo>
                  <a:pt x="15" y="345"/>
                </a:lnTo>
                <a:lnTo>
                  <a:pt x="30" y="390"/>
                </a:lnTo>
                <a:lnTo>
                  <a:pt x="75" y="405"/>
                </a:lnTo>
                <a:lnTo>
                  <a:pt x="120" y="450"/>
                </a:lnTo>
                <a:lnTo>
                  <a:pt x="165" y="480"/>
                </a:lnTo>
                <a:lnTo>
                  <a:pt x="210" y="525"/>
                </a:lnTo>
                <a:lnTo>
                  <a:pt x="255" y="540"/>
                </a:lnTo>
                <a:lnTo>
                  <a:pt x="300" y="540"/>
                </a:lnTo>
                <a:lnTo>
                  <a:pt x="345" y="555"/>
                </a:lnTo>
                <a:lnTo>
                  <a:pt x="390" y="570"/>
                </a:lnTo>
                <a:lnTo>
                  <a:pt x="435" y="570"/>
                </a:lnTo>
                <a:lnTo>
                  <a:pt x="480" y="555"/>
                </a:lnTo>
                <a:lnTo>
                  <a:pt x="525" y="555"/>
                </a:lnTo>
                <a:lnTo>
                  <a:pt x="570" y="510"/>
                </a:lnTo>
                <a:lnTo>
                  <a:pt x="585" y="465"/>
                </a:lnTo>
                <a:lnTo>
                  <a:pt x="615" y="420"/>
                </a:lnTo>
                <a:lnTo>
                  <a:pt x="615" y="375"/>
                </a:lnTo>
                <a:lnTo>
                  <a:pt x="615" y="330"/>
                </a:lnTo>
                <a:lnTo>
                  <a:pt x="585" y="285"/>
                </a:lnTo>
                <a:lnTo>
                  <a:pt x="570" y="240"/>
                </a:lnTo>
                <a:lnTo>
                  <a:pt x="555" y="195"/>
                </a:lnTo>
                <a:lnTo>
                  <a:pt x="540" y="150"/>
                </a:lnTo>
                <a:lnTo>
                  <a:pt x="495" y="105"/>
                </a:lnTo>
                <a:lnTo>
                  <a:pt x="450" y="75"/>
                </a:lnTo>
                <a:lnTo>
                  <a:pt x="405" y="45"/>
                </a:lnTo>
                <a:lnTo>
                  <a:pt x="360" y="15"/>
                </a:lnTo>
                <a:lnTo>
                  <a:pt x="315" y="0"/>
                </a:lnTo>
                <a:lnTo>
                  <a:pt x="270" y="0"/>
                </a:lnTo>
                <a:lnTo>
                  <a:pt x="225" y="15"/>
                </a:lnTo>
                <a:lnTo>
                  <a:pt x="180" y="15"/>
                </a:lnTo>
                <a:lnTo>
                  <a:pt x="135" y="15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5" name="Freeform 33"/>
          <p:cNvSpPr>
            <a:spLocks/>
          </p:cNvSpPr>
          <p:nvPr/>
        </p:nvSpPr>
        <p:spPr bwMode="auto">
          <a:xfrm>
            <a:off x="1849438" y="5567363"/>
            <a:ext cx="887412" cy="311150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18" y="135"/>
              </a:cxn>
              <a:cxn ang="0">
                <a:pos x="18" y="90"/>
              </a:cxn>
              <a:cxn ang="0">
                <a:pos x="33" y="45"/>
              </a:cxn>
              <a:cxn ang="0">
                <a:pos x="78" y="30"/>
              </a:cxn>
              <a:cxn ang="0">
                <a:pos x="123" y="0"/>
              </a:cxn>
              <a:cxn ang="0">
                <a:pos x="168" y="0"/>
              </a:cxn>
              <a:cxn ang="0">
                <a:pos x="213" y="0"/>
              </a:cxn>
              <a:cxn ang="0">
                <a:pos x="258" y="15"/>
              </a:cxn>
              <a:cxn ang="0">
                <a:pos x="303" y="30"/>
              </a:cxn>
              <a:cxn ang="0">
                <a:pos x="348" y="45"/>
              </a:cxn>
              <a:cxn ang="0">
                <a:pos x="393" y="60"/>
              </a:cxn>
              <a:cxn ang="0">
                <a:pos x="438" y="75"/>
              </a:cxn>
              <a:cxn ang="0">
                <a:pos x="483" y="75"/>
              </a:cxn>
              <a:cxn ang="0">
                <a:pos x="528" y="105"/>
              </a:cxn>
              <a:cxn ang="0">
                <a:pos x="543" y="150"/>
              </a:cxn>
              <a:cxn ang="0">
                <a:pos x="558" y="195"/>
              </a:cxn>
              <a:cxn ang="0">
                <a:pos x="0" y="189"/>
              </a:cxn>
            </a:cxnLst>
            <a:rect l="0" t="0" r="r" b="b"/>
            <a:pathLst>
              <a:path w="559" h="196">
                <a:moveTo>
                  <a:pt x="0" y="189"/>
                </a:moveTo>
                <a:lnTo>
                  <a:pt x="18" y="135"/>
                </a:lnTo>
                <a:lnTo>
                  <a:pt x="18" y="90"/>
                </a:lnTo>
                <a:lnTo>
                  <a:pt x="33" y="45"/>
                </a:lnTo>
                <a:lnTo>
                  <a:pt x="78" y="30"/>
                </a:lnTo>
                <a:lnTo>
                  <a:pt x="123" y="0"/>
                </a:lnTo>
                <a:lnTo>
                  <a:pt x="168" y="0"/>
                </a:lnTo>
                <a:lnTo>
                  <a:pt x="213" y="0"/>
                </a:lnTo>
                <a:lnTo>
                  <a:pt x="258" y="15"/>
                </a:lnTo>
                <a:lnTo>
                  <a:pt x="303" y="30"/>
                </a:lnTo>
                <a:lnTo>
                  <a:pt x="348" y="45"/>
                </a:lnTo>
                <a:lnTo>
                  <a:pt x="393" y="60"/>
                </a:lnTo>
                <a:lnTo>
                  <a:pt x="438" y="75"/>
                </a:lnTo>
                <a:lnTo>
                  <a:pt x="483" y="75"/>
                </a:lnTo>
                <a:lnTo>
                  <a:pt x="528" y="105"/>
                </a:lnTo>
                <a:lnTo>
                  <a:pt x="543" y="150"/>
                </a:lnTo>
                <a:lnTo>
                  <a:pt x="558" y="195"/>
                </a:lnTo>
                <a:lnTo>
                  <a:pt x="0" y="189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6" name="Freeform 34"/>
          <p:cNvSpPr>
            <a:spLocks/>
          </p:cNvSpPr>
          <p:nvPr/>
        </p:nvSpPr>
        <p:spPr bwMode="auto">
          <a:xfrm>
            <a:off x="2687638" y="5305425"/>
            <a:ext cx="382587" cy="563563"/>
          </a:xfrm>
          <a:custGeom>
            <a:avLst/>
            <a:gdLst/>
            <a:ahLst/>
            <a:cxnLst>
              <a:cxn ang="0">
                <a:pos x="240" y="18"/>
              </a:cxn>
              <a:cxn ang="0">
                <a:pos x="195" y="0"/>
              </a:cxn>
              <a:cxn ang="0">
                <a:pos x="150" y="15"/>
              </a:cxn>
              <a:cxn ang="0">
                <a:pos x="135" y="60"/>
              </a:cxn>
              <a:cxn ang="0">
                <a:pos x="135" y="105"/>
              </a:cxn>
              <a:cxn ang="0">
                <a:pos x="120" y="150"/>
              </a:cxn>
              <a:cxn ang="0">
                <a:pos x="90" y="195"/>
              </a:cxn>
              <a:cxn ang="0">
                <a:pos x="90" y="240"/>
              </a:cxn>
              <a:cxn ang="0">
                <a:pos x="45" y="255"/>
              </a:cxn>
              <a:cxn ang="0">
                <a:pos x="15" y="300"/>
              </a:cxn>
              <a:cxn ang="0">
                <a:pos x="0" y="345"/>
              </a:cxn>
              <a:cxn ang="0">
                <a:pos x="192" y="354"/>
              </a:cxn>
              <a:cxn ang="0">
                <a:pos x="240" y="354"/>
              </a:cxn>
              <a:cxn ang="0">
                <a:pos x="240" y="18"/>
              </a:cxn>
            </a:cxnLst>
            <a:rect l="0" t="0" r="r" b="b"/>
            <a:pathLst>
              <a:path w="241" h="355">
                <a:moveTo>
                  <a:pt x="240" y="18"/>
                </a:moveTo>
                <a:lnTo>
                  <a:pt x="195" y="0"/>
                </a:lnTo>
                <a:lnTo>
                  <a:pt x="150" y="15"/>
                </a:lnTo>
                <a:lnTo>
                  <a:pt x="135" y="60"/>
                </a:lnTo>
                <a:lnTo>
                  <a:pt x="135" y="105"/>
                </a:lnTo>
                <a:lnTo>
                  <a:pt x="120" y="150"/>
                </a:lnTo>
                <a:lnTo>
                  <a:pt x="90" y="195"/>
                </a:lnTo>
                <a:lnTo>
                  <a:pt x="90" y="240"/>
                </a:lnTo>
                <a:lnTo>
                  <a:pt x="45" y="255"/>
                </a:lnTo>
                <a:lnTo>
                  <a:pt x="15" y="300"/>
                </a:lnTo>
                <a:lnTo>
                  <a:pt x="0" y="345"/>
                </a:lnTo>
                <a:lnTo>
                  <a:pt x="192" y="354"/>
                </a:lnTo>
                <a:lnTo>
                  <a:pt x="240" y="354"/>
                </a:lnTo>
                <a:lnTo>
                  <a:pt x="240" y="18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>
            <a:off x="2778125" y="5867400"/>
            <a:ext cx="201613" cy="0"/>
          </a:xfrm>
          <a:prstGeom prst="line">
            <a:avLst/>
          </a:prstGeom>
          <a:noFill/>
          <a:ln w="12700">
            <a:solidFill>
              <a:srgbClr val="FEC6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9348" name="Freeform 36"/>
          <p:cNvSpPr>
            <a:spLocks/>
          </p:cNvSpPr>
          <p:nvPr/>
        </p:nvSpPr>
        <p:spPr bwMode="auto">
          <a:xfrm>
            <a:off x="2449513" y="2362200"/>
            <a:ext cx="620712" cy="3016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54"/>
              </a:cxn>
              <a:cxn ang="0">
                <a:pos x="45" y="84"/>
              </a:cxn>
              <a:cxn ang="0">
                <a:pos x="90" y="99"/>
              </a:cxn>
              <a:cxn ang="0">
                <a:pos x="135" y="114"/>
              </a:cxn>
              <a:cxn ang="0">
                <a:pos x="180" y="129"/>
              </a:cxn>
              <a:cxn ang="0">
                <a:pos x="225" y="144"/>
              </a:cxn>
              <a:cxn ang="0">
                <a:pos x="270" y="159"/>
              </a:cxn>
              <a:cxn ang="0">
                <a:pos x="315" y="174"/>
              </a:cxn>
              <a:cxn ang="0">
                <a:pos x="360" y="189"/>
              </a:cxn>
              <a:cxn ang="0">
                <a:pos x="390" y="0"/>
              </a:cxn>
              <a:cxn ang="0">
                <a:pos x="6" y="0"/>
              </a:cxn>
            </a:cxnLst>
            <a:rect l="0" t="0" r="r" b="b"/>
            <a:pathLst>
              <a:path w="391" h="190">
                <a:moveTo>
                  <a:pt x="6" y="0"/>
                </a:moveTo>
                <a:lnTo>
                  <a:pt x="0" y="54"/>
                </a:lnTo>
                <a:lnTo>
                  <a:pt x="45" y="84"/>
                </a:lnTo>
                <a:lnTo>
                  <a:pt x="90" y="99"/>
                </a:lnTo>
                <a:lnTo>
                  <a:pt x="135" y="114"/>
                </a:lnTo>
                <a:lnTo>
                  <a:pt x="180" y="129"/>
                </a:lnTo>
                <a:lnTo>
                  <a:pt x="225" y="144"/>
                </a:lnTo>
                <a:lnTo>
                  <a:pt x="270" y="159"/>
                </a:lnTo>
                <a:lnTo>
                  <a:pt x="315" y="174"/>
                </a:lnTo>
                <a:lnTo>
                  <a:pt x="360" y="189"/>
                </a:lnTo>
                <a:lnTo>
                  <a:pt x="390" y="0"/>
                </a:lnTo>
                <a:lnTo>
                  <a:pt x="6" y="0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49" name="Line 37"/>
          <p:cNvSpPr>
            <a:spLocks noChangeShapeType="1"/>
          </p:cNvSpPr>
          <p:nvPr/>
        </p:nvSpPr>
        <p:spPr bwMode="auto">
          <a:xfrm>
            <a:off x="3068638" y="2465388"/>
            <a:ext cx="0" cy="176212"/>
          </a:xfrm>
          <a:prstGeom prst="line">
            <a:avLst/>
          </a:prstGeom>
          <a:noFill/>
          <a:ln w="25400">
            <a:solidFill>
              <a:srgbClr val="FEC61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9350" name="Freeform 38"/>
          <p:cNvSpPr>
            <a:spLocks/>
          </p:cNvSpPr>
          <p:nvPr/>
        </p:nvSpPr>
        <p:spPr bwMode="auto">
          <a:xfrm>
            <a:off x="2906713" y="3429000"/>
            <a:ext cx="163512" cy="315913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84" y="6"/>
              </a:cxn>
              <a:cxn ang="0">
                <a:pos x="66" y="6"/>
              </a:cxn>
              <a:cxn ang="0">
                <a:pos x="48" y="6"/>
              </a:cxn>
              <a:cxn ang="0">
                <a:pos x="42" y="24"/>
              </a:cxn>
              <a:cxn ang="0">
                <a:pos x="24" y="36"/>
              </a:cxn>
              <a:cxn ang="0">
                <a:pos x="12" y="54"/>
              </a:cxn>
              <a:cxn ang="0">
                <a:pos x="0" y="72"/>
              </a:cxn>
              <a:cxn ang="0">
                <a:pos x="0" y="90"/>
              </a:cxn>
              <a:cxn ang="0">
                <a:pos x="0" y="108"/>
              </a:cxn>
              <a:cxn ang="0">
                <a:pos x="6" y="126"/>
              </a:cxn>
              <a:cxn ang="0">
                <a:pos x="18" y="144"/>
              </a:cxn>
              <a:cxn ang="0">
                <a:pos x="30" y="162"/>
              </a:cxn>
              <a:cxn ang="0">
                <a:pos x="48" y="174"/>
              </a:cxn>
              <a:cxn ang="0">
                <a:pos x="66" y="186"/>
              </a:cxn>
              <a:cxn ang="0">
                <a:pos x="84" y="198"/>
              </a:cxn>
              <a:cxn ang="0">
                <a:pos x="102" y="192"/>
              </a:cxn>
              <a:cxn ang="0">
                <a:pos x="102" y="0"/>
              </a:cxn>
            </a:cxnLst>
            <a:rect l="0" t="0" r="r" b="b"/>
            <a:pathLst>
              <a:path w="103" h="199">
                <a:moveTo>
                  <a:pt x="102" y="0"/>
                </a:moveTo>
                <a:lnTo>
                  <a:pt x="84" y="6"/>
                </a:lnTo>
                <a:lnTo>
                  <a:pt x="66" y="6"/>
                </a:lnTo>
                <a:lnTo>
                  <a:pt x="48" y="6"/>
                </a:lnTo>
                <a:lnTo>
                  <a:pt x="42" y="24"/>
                </a:lnTo>
                <a:lnTo>
                  <a:pt x="24" y="36"/>
                </a:lnTo>
                <a:lnTo>
                  <a:pt x="12" y="54"/>
                </a:lnTo>
                <a:lnTo>
                  <a:pt x="0" y="72"/>
                </a:lnTo>
                <a:lnTo>
                  <a:pt x="0" y="90"/>
                </a:lnTo>
                <a:lnTo>
                  <a:pt x="0" y="108"/>
                </a:lnTo>
                <a:lnTo>
                  <a:pt x="6" y="126"/>
                </a:lnTo>
                <a:lnTo>
                  <a:pt x="18" y="144"/>
                </a:lnTo>
                <a:lnTo>
                  <a:pt x="30" y="162"/>
                </a:lnTo>
                <a:lnTo>
                  <a:pt x="48" y="174"/>
                </a:lnTo>
                <a:lnTo>
                  <a:pt x="66" y="186"/>
                </a:lnTo>
                <a:lnTo>
                  <a:pt x="84" y="198"/>
                </a:lnTo>
                <a:lnTo>
                  <a:pt x="102" y="192"/>
                </a:lnTo>
                <a:lnTo>
                  <a:pt x="102" y="0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51" name="Freeform 39"/>
          <p:cNvSpPr>
            <a:spLocks/>
          </p:cNvSpPr>
          <p:nvPr/>
        </p:nvSpPr>
        <p:spPr bwMode="auto">
          <a:xfrm>
            <a:off x="2992438" y="3286125"/>
            <a:ext cx="77787" cy="1444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6" y="72"/>
              </a:cxn>
              <a:cxn ang="0">
                <a:pos x="18" y="54"/>
              </a:cxn>
              <a:cxn ang="0">
                <a:pos x="24" y="36"/>
              </a:cxn>
              <a:cxn ang="0">
                <a:pos x="30" y="18"/>
              </a:cxn>
              <a:cxn ang="0">
                <a:pos x="42" y="0"/>
              </a:cxn>
              <a:cxn ang="0">
                <a:pos x="48" y="90"/>
              </a:cxn>
              <a:cxn ang="0">
                <a:pos x="0" y="90"/>
              </a:cxn>
            </a:cxnLst>
            <a:rect l="0" t="0" r="r" b="b"/>
            <a:pathLst>
              <a:path w="49" h="91">
                <a:moveTo>
                  <a:pt x="0" y="90"/>
                </a:moveTo>
                <a:lnTo>
                  <a:pt x="6" y="72"/>
                </a:lnTo>
                <a:lnTo>
                  <a:pt x="18" y="54"/>
                </a:lnTo>
                <a:lnTo>
                  <a:pt x="24" y="36"/>
                </a:lnTo>
                <a:lnTo>
                  <a:pt x="30" y="18"/>
                </a:lnTo>
                <a:lnTo>
                  <a:pt x="42" y="0"/>
                </a:lnTo>
                <a:lnTo>
                  <a:pt x="48" y="90"/>
                </a:lnTo>
                <a:lnTo>
                  <a:pt x="0" y="90"/>
                </a:lnTo>
              </a:path>
            </a:pathLst>
          </a:custGeom>
          <a:solidFill>
            <a:srgbClr val="FEC610"/>
          </a:solidFill>
          <a:ln w="12700" cap="rnd" cmpd="sng">
            <a:solidFill>
              <a:srgbClr val="FEC6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9352" name="Rectangle 40"/>
          <p:cNvSpPr>
            <a:spLocks noChangeArrowheads="1"/>
          </p:cNvSpPr>
          <p:nvPr/>
        </p:nvSpPr>
        <p:spPr bwMode="auto">
          <a:xfrm>
            <a:off x="-32" y="1428736"/>
            <a:ext cx="3786214" cy="571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latinLnBrk="0" hangingPunct="0"/>
            <a:r>
              <a:rPr kumimoji="0"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Поверхность скольжения</a:t>
            </a:r>
            <a:endParaRPr kumimoji="0" lang="en-US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pitchFamily="34" charset="0"/>
            </a:endParaRPr>
          </a:p>
        </p:txBody>
      </p:sp>
      <p:sp>
        <p:nvSpPr>
          <p:cNvPr id="269353" name="Rectangle 41"/>
          <p:cNvSpPr>
            <a:spLocks noChangeArrowheads="1"/>
          </p:cNvSpPr>
          <p:nvPr/>
        </p:nvSpPr>
        <p:spPr bwMode="auto">
          <a:xfrm>
            <a:off x="2520950" y="2911475"/>
            <a:ext cx="3794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en-US" sz="2800">
                <a:solidFill>
                  <a:schemeClr val="hlin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69354" name="Rectangle 42"/>
          <p:cNvSpPr>
            <a:spLocks noChangeArrowheads="1"/>
          </p:cNvSpPr>
          <p:nvPr/>
        </p:nvSpPr>
        <p:spPr bwMode="auto">
          <a:xfrm>
            <a:off x="1455738" y="3948113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en-AU" sz="2800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69356" name="Text Box 44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pic>
        <p:nvPicPr>
          <p:cNvPr id="269358" name="Picture 46"/>
          <p:cNvPicPr>
            <a:picLocks noChangeAspect="1" noChangeArrowheads="1"/>
          </p:cNvPicPr>
          <p:nvPr/>
        </p:nvPicPr>
        <p:blipFill>
          <a:blip r:embed="rId2"/>
          <a:srcRect b="10051"/>
          <a:stretch>
            <a:fillRect/>
          </a:stretch>
        </p:blipFill>
        <p:spPr bwMode="auto">
          <a:xfrm>
            <a:off x="6000760" y="4725987"/>
            <a:ext cx="2868612" cy="19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61" name="Text Box 49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</a:rPr>
              <a:t>DU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подшипники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6" name="Line 72"/>
          <p:cNvSpPr>
            <a:spLocks noChangeShapeType="1"/>
          </p:cNvSpPr>
          <p:nvPr/>
        </p:nvSpPr>
        <p:spPr bwMode="auto">
          <a:xfrm flipV="1">
            <a:off x="1142976" y="1857364"/>
            <a:ext cx="428628" cy="57150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72"/>
          <p:cNvSpPr>
            <a:spLocks noChangeShapeType="1"/>
          </p:cNvSpPr>
          <p:nvPr/>
        </p:nvSpPr>
        <p:spPr bwMode="auto">
          <a:xfrm flipH="1" flipV="1">
            <a:off x="2928926" y="1857364"/>
            <a:ext cx="357190" cy="57150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314" name="Group 50"/>
          <p:cNvGraphicFramePr>
            <a:graphicFrameLocks noGrp="1"/>
          </p:cNvGraphicFramePr>
          <p:nvPr/>
        </p:nvGraphicFramePr>
        <p:xfrm>
          <a:off x="2916238" y="2492375"/>
          <a:ext cx="5976937" cy="3724339"/>
        </p:xfrm>
        <a:graphic>
          <a:graphicData uri="http://schemas.openxmlformats.org/drawingml/2006/table">
            <a:tbl>
              <a:tblPr/>
              <a:tblGrid>
                <a:gridCol w="1727200"/>
                <a:gridCol w="4249737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Элементы защиты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Внутренняя защита по току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Термо-реле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. Токовое реле.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Защита от пониженного напряжения и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пропадания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фазы.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Плавающее уплотнение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Защита от работы под вакуумом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Термо-пластина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Защита по высокой температуре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Internal Pressure Relief (IPR)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Клапан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Защита по высокому давлению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 (внутренний клапан)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67302" name="Text Box 38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pic>
        <p:nvPicPr>
          <p:cNvPr id="267312" name="Picture 48" descr="Quan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63813"/>
            <a:ext cx="2449513" cy="3481387"/>
          </a:xfrm>
          <a:prstGeom prst="rect">
            <a:avLst/>
          </a:prstGeom>
          <a:noFill/>
        </p:spPr>
      </p:pic>
      <p:sp>
        <p:nvSpPr>
          <p:cNvPr id="267315" name="Rectangle 51"/>
          <p:cNvSpPr>
            <a:spLocks noChangeArrowheads="1"/>
          </p:cNvSpPr>
          <p:nvPr/>
        </p:nvSpPr>
        <p:spPr bwMode="auto">
          <a:xfrm>
            <a:off x="344488" y="1628775"/>
            <a:ext cx="265143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Биметаллическая пластина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67316" name="Rectangle 52"/>
          <p:cNvSpPr>
            <a:spLocks noChangeArrowheads="1"/>
          </p:cNvSpPr>
          <p:nvPr/>
        </p:nvSpPr>
        <p:spPr bwMode="auto">
          <a:xfrm>
            <a:off x="214282" y="2074863"/>
            <a:ext cx="115474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en-US" sz="1400" b="1" dirty="0">
                <a:latin typeface="Arial" pitchFamily="34" charset="0"/>
              </a:rPr>
              <a:t>IPR </a:t>
            </a:r>
            <a:r>
              <a:rPr kumimoji="0" lang="ru-RU" sz="1400" b="1" dirty="0" smtClean="0">
                <a:latin typeface="Arial" pitchFamily="34" charset="0"/>
              </a:rPr>
              <a:t>клапан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67317" name="Rectangle 53"/>
          <p:cNvSpPr>
            <a:spLocks noChangeArrowheads="1"/>
          </p:cNvSpPr>
          <p:nvPr/>
        </p:nvSpPr>
        <p:spPr bwMode="auto">
          <a:xfrm>
            <a:off x="2278063" y="2157413"/>
            <a:ext cx="232794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Плавающее уплотнение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67318" name="Line 54"/>
          <p:cNvSpPr>
            <a:spLocks noChangeShapeType="1"/>
          </p:cNvSpPr>
          <p:nvPr/>
        </p:nvSpPr>
        <p:spPr bwMode="auto">
          <a:xfrm>
            <a:off x="257175" y="3957638"/>
            <a:ext cx="0" cy="2519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19" name="Line 55"/>
          <p:cNvSpPr>
            <a:spLocks noChangeShapeType="1"/>
          </p:cNvSpPr>
          <p:nvPr/>
        </p:nvSpPr>
        <p:spPr bwMode="auto">
          <a:xfrm flipV="1">
            <a:off x="846138" y="2333625"/>
            <a:ext cx="1587" cy="534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0" name="Line 56"/>
          <p:cNvSpPr>
            <a:spLocks noChangeShapeType="1"/>
          </p:cNvSpPr>
          <p:nvPr/>
        </p:nvSpPr>
        <p:spPr bwMode="auto">
          <a:xfrm flipH="1">
            <a:off x="250825" y="3957638"/>
            <a:ext cx="5032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1" name="Line 57"/>
          <p:cNvSpPr>
            <a:spLocks noChangeShapeType="1"/>
          </p:cNvSpPr>
          <p:nvPr/>
        </p:nvSpPr>
        <p:spPr bwMode="auto">
          <a:xfrm flipV="1">
            <a:off x="1674813" y="2301875"/>
            <a:ext cx="1587" cy="5667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2" name="Line 58"/>
          <p:cNvSpPr>
            <a:spLocks noChangeShapeType="1"/>
          </p:cNvSpPr>
          <p:nvPr/>
        </p:nvSpPr>
        <p:spPr bwMode="auto">
          <a:xfrm>
            <a:off x="1673225" y="23114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3" name="Line 59"/>
          <p:cNvSpPr>
            <a:spLocks noChangeShapeType="1"/>
          </p:cNvSpPr>
          <p:nvPr/>
        </p:nvSpPr>
        <p:spPr bwMode="auto">
          <a:xfrm flipV="1">
            <a:off x="1357313" y="1901825"/>
            <a:ext cx="3175" cy="1038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6" name="Text Box 62"/>
          <p:cNvSpPr txBox="1">
            <a:spLocks noChangeArrowheads="1"/>
          </p:cNvSpPr>
          <p:nvPr/>
        </p:nvSpPr>
        <p:spPr bwMode="auto">
          <a:xfrm>
            <a:off x="831850" y="6335933"/>
            <a:ext cx="2642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Защита двигателя «</a:t>
            </a:r>
            <a:r>
              <a:rPr kumimoji="0" lang="en-AU" sz="1400" b="1" dirty="0" err="1" smtClean="0">
                <a:latin typeface="Arial" pitchFamily="34" charset="0"/>
              </a:rPr>
              <a:t>Klixon</a:t>
            </a:r>
            <a:r>
              <a:rPr kumimoji="0" lang="ru-RU" sz="1400" b="1" dirty="0" smtClean="0">
                <a:latin typeface="Arial" pitchFamily="34" charset="0"/>
              </a:rPr>
              <a:t>»</a:t>
            </a:r>
            <a:r>
              <a:rPr kumimoji="0" lang="en-AU" sz="1400" b="1" dirty="0" smtClean="0">
                <a:latin typeface="Arial" pitchFamily="34" charset="0"/>
              </a:rPr>
              <a:t> </a:t>
            </a:r>
            <a:endParaRPr kumimoji="0" lang="en-AU" sz="1400" b="1" dirty="0">
              <a:latin typeface="Arial" pitchFamily="34" charset="0"/>
            </a:endParaRPr>
          </a:p>
        </p:txBody>
      </p:sp>
      <p:sp>
        <p:nvSpPr>
          <p:cNvPr id="267327" name="Line 63"/>
          <p:cNvSpPr>
            <a:spLocks noChangeShapeType="1"/>
          </p:cNvSpPr>
          <p:nvPr/>
        </p:nvSpPr>
        <p:spPr bwMode="auto">
          <a:xfrm>
            <a:off x="250825" y="64770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8" name="Text Box 64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Элементы защиты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56" name="Object 3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00338" y="1558925"/>
          <a:ext cx="4032250" cy="5183188"/>
        </p:xfrm>
        <a:graphic>
          <a:graphicData uri="http://schemas.openxmlformats.org/presentationml/2006/ole">
            <p:oleObj spid="_x0000_s257056" name="비트맵 이미지" r:id="rId4" imgW="5885714" imgH="7621064" progId="PBrush">
              <p:embed/>
            </p:oleObj>
          </a:graphicData>
        </a:graphic>
      </p:graphicFrame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1.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254000" y="1500174"/>
            <a:ext cx="231319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Биметаллический диск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500034" y="2071678"/>
            <a:ext cx="11717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en-US" sz="1400" b="1" dirty="0" smtClean="0">
                <a:latin typeface="Arial" pitchFamily="34" charset="0"/>
              </a:rPr>
              <a:t>IPR </a:t>
            </a:r>
            <a:r>
              <a:rPr kumimoji="0" lang="ru-RU" sz="1400" b="1" dirty="0" smtClean="0">
                <a:latin typeface="Arial" pitchFamily="34" charset="0"/>
              </a:rPr>
              <a:t>Клапан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285720" y="3214686"/>
            <a:ext cx="220336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Неподвижная спираль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142844" y="3695292"/>
            <a:ext cx="199497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Подвижна</a:t>
            </a:r>
            <a:r>
              <a:rPr kumimoji="0" lang="ru-RU" sz="1400" b="1" dirty="0" smtClean="0">
                <a:latin typeface="Arial" pitchFamily="34" charset="0"/>
              </a:rPr>
              <a:t>я </a:t>
            </a:r>
            <a:r>
              <a:rPr kumimoji="0" lang="ru-RU" sz="1400" b="1" dirty="0" smtClean="0">
                <a:latin typeface="Arial" pitchFamily="34" charset="0"/>
              </a:rPr>
              <a:t>спираль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357158" y="4286256"/>
            <a:ext cx="196964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Корпус подшипника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7067550" y="1582738"/>
            <a:ext cx="17751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Обратный клапан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6786578" y="4143380"/>
            <a:ext cx="213603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Основной подшипник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335713" y="5434013"/>
            <a:ext cx="193726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Нижний подшипник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>
            <a:off x="2411413" y="1773238"/>
            <a:ext cx="1935162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>
            <a:off x="1476375" y="2339975"/>
            <a:ext cx="2303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2" name="Line 18"/>
          <p:cNvSpPr>
            <a:spLocks noChangeShapeType="1"/>
          </p:cNvSpPr>
          <p:nvPr/>
        </p:nvSpPr>
        <p:spPr bwMode="auto">
          <a:xfrm flipV="1">
            <a:off x="1619250" y="2590800"/>
            <a:ext cx="21955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V="1">
            <a:off x="1835150" y="2781300"/>
            <a:ext cx="229235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 flipH="1">
            <a:off x="5292725" y="1773238"/>
            <a:ext cx="180022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5" name="Line 21"/>
          <p:cNvSpPr>
            <a:spLocks noChangeShapeType="1"/>
          </p:cNvSpPr>
          <p:nvPr/>
        </p:nvSpPr>
        <p:spPr bwMode="auto">
          <a:xfrm flipH="1" flipV="1">
            <a:off x="4591050" y="2933700"/>
            <a:ext cx="2546350" cy="1090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flipH="1" flipV="1">
            <a:off x="4643438" y="3308350"/>
            <a:ext cx="2449512" cy="696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7" name="Line 23"/>
          <p:cNvSpPr>
            <a:spLocks noChangeShapeType="1"/>
          </p:cNvSpPr>
          <p:nvPr/>
        </p:nvSpPr>
        <p:spPr bwMode="auto">
          <a:xfrm flipH="1">
            <a:off x="4643438" y="5643563"/>
            <a:ext cx="1708150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8" name="Rectangle 24"/>
          <p:cNvSpPr>
            <a:spLocks noChangeArrowheads="1"/>
          </p:cNvSpPr>
          <p:nvPr/>
        </p:nvSpPr>
        <p:spPr bwMode="auto">
          <a:xfrm>
            <a:off x="6816054" y="2928934"/>
            <a:ext cx="232794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/>
            <a:r>
              <a:rPr kumimoji="0" lang="ru-RU" sz="1400" b="1" dirty="0" smtClean="0">
                <a:latin typeface="Arial" pitchFamily="34" charset="0"/>
              </a:rPr>
              <a:t>Плавающее уплотнение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859338" y="2190750"/>
            <a:ext cx="2305050" cy="735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50" name="Rectangle 26"/>
          <p:cNvSpPr>
            <a:spLocks noChangeArrowheads="1"/>
          </p:cNvSpPr>
          <p:nvPr/>
        </p:nvSpPr>
        <p:spPr bwMode="auto">
          <a:xfrm>
            <a:off x="221382" y="5086350"/>
            <a:ext cx="3207610" cy="1544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latinLnBrk="0" hangingPunct="0">
              <a:lnSpc>
                <a:spcPct val="135000"/>
              </a:lnSpc>
              <a:buFontTx/>
              <a:buChar char="•"/>
            </a:pPr>
            <a:r>
              <a:rPr kumimoji="0" lang="en-US" sz="14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kumimoji="0" lang="ru-RU" sz="1400" b="1" dirty="0" smtClean="0">
                <a:solidFill>
                  <a:schemeClr val="accent2"/>
                </a:solidFill>
                <a:latin typeface="Arial" pitchFamily="34" charset="0"/>
              </a:rPr>
              <a:t>Картер низкого давления</a:t>
            </a:r>
            <a:endParaRPr kumimoji="0" lang="en-US" sz="14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latinLnBrk="0" hangingPunct="0">
              <a:lnSpc>
                <a:spcPct val="135000"/>
              </a:lnSpc>
              <a:buFontTx/>
              <a:buChar char="•"/>
            </a:pPr>
            <a:r>
              <a:rPr kumimoji="0" lang="en-US" sz="14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kumimoji="0" lang="ru-RU" sz="1400" b="1" dirty="0" smtClean="0">
                <a:solidFill>
                  <a:schemeClr val="accent2"/>
                </a:solidFill>
                <a:latin typeface="Arial" pitchFamily="34" charset="0"/>
              </a:rPr>
              <a:t>Встроенный защитный клапан</a:t>
            </a:r>
            <a:endParaRPr kumimoji="0" lang="en-US" sz="14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latinLnBrk="0" hangingPunct="0">
              <a:lnSpc>
                <a:spcPct val="135000"/>
              </a:lnSpc>
              <a:buFontTx/>
              <a:buChar char="•"/>
            </a:pPr>
            <a:r>
              <a:rPr kumimoji="0" lang="en-US" sz="14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kumimoji="0" lang="ru-RU" sz="1400" b="1" dirty="0" smtClean="0">
                <a:solidFill>
                  <a:schemeClr val="accent2"/>
                </a:solidFill>
                <a:latin typeface="Arial" pitchFamily="34" charset="0"/>
              </a:rPr>
              <a:t>Защита от работы под вакуумом</a:t>
            </a:r>
            <a:endParaRPr kumimoji="0" lang="en-US" sz="14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latinLnBrk="0" hangingPunct="0">
              <a:lnSpc>
                <a:spcPct val="135000"/>
              </a:lnSpc>
              <a:buFontTx/>
              <a:buChar char="•"/>
            </a:pPr>
            <a:r>
              <a:rPr kumimoji="0" lang="en-US" sz="14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kumimoji="0" lang="ru-RU" sz="1400" b="1" dirty="0" smtClean="0">
                <a:solidFill>
                  <a:schemeClr val="accent2"/>
                </a:solidFill>
                <a:latin typeface="Arial" pitchFamily="34" charset="0"/>
              </a:rPr>
              <a:t>Низкий уровень шума</a:t>
            </a:r>
            <a:endParaRPr kumimoji="0" lang="en-US" sz="14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latinLnBrk="0" hangingPunct="0">
              <a:lnSpc>
                <a:spcPct val="135000"/>
              </a:lnSpc>
              <a:buFontTx/>
              <a:buChar char="•"/>
            </a:pPr>
            <a:r>
              <a:rPr kumimoji="0" lang="en-US" sz="14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kumimoji="0" lang="ru-RU" sz="1400" b="1" dirty="0" smtClean="0">
                <a:solidFill>
                  <a:schemeClr val="accent2"/>
                </a:solidFill>
                <a:latin typeface="Arial" pitchFamily="34" charset="0"/>
              </a:rPr>
              <a:t>Встроенная защита по току.</a:t>
            </a:r>
            <a:endParaRPr kumimoji="0" lang="en-US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 flipV="1">
            <a:off x="1835150" y="3141663"/>
            <a:ext cx="1897063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 flipH="1">
            <a:off x="2527300" y="3914775"/>
            <a:ext cx="798513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53" name="Rectangle 29"/>
          <p:cNvSpPr>
            <a:spLocks noChangeArrowheads="1"/>
          </p:cNvSpPr>
          <p:nvPr/>
        </p:nvSpPr>
        <p:spPr bwMode="auto">
          <a:xfrm>
            <a:off x="1000100" y="4786322"/>
            <a:ext cx="14557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ru-RU" sz="1400" b="1" dirty="0" smtClean="0">
                <a:latin typeface="Arial" pitchFamily="34" charset="0"/>
              </a:rPr>
              <a:t>Питание</a:t>
            </a:r>
            <a:endParaRPr kumimoji="0" lang="en-US" sz="1400" b="1" dirty="0">
              <a:latin typeface="Arial" pitchFamily="34" charset="0"/>
            </a:endParaRPr>
          </a:p>
        </p:txBody>
      </p:sp>
      <p:sp>
        <p:nvSpPr>
          <p:cNvPr id="257058" name="Text Box 34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Состав компрессора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682625" y="68263"/>
            <a:ext cx="7489825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Управление производительностью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69850" y="30163"/>
            <a:ext cx="56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ru-RU" altLang="ko-KR" sz="3600" b="1" dirty="0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3</a:t>
            </a:r>
            <a:r>
              <a:rPr lang="en-US" altLang="ko-KR" sz="3600" b="1" dirty="0" smtClean="0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.</a:t>
            </a:r>
            <a:endParaRPr lang="en-US" altLang="ko-KR" sz="3600" b="1" dirty="0">
              <a:solidFill>
                <a:srgbClr val="2C658C"/>
              </a:solidFill>
              <a:latin typeface="Arial" pitchFamily="34" charset="0"/>
              <a:ea typeface="견고딕" pitchFamily="18" charset="-127"/>
            </a:endParaRPr>
          </a:p>
        </p:txBody>
      </p:sp>
      <p:sp>
        <p:nvSpPr>
          <p:cNvPr id="245794" name="Line 34"/>
          <p:cNvSpPr>
            <a:spLocks noChangeShapeType="1"/>
          </p:cNvSpPr>
          <p:nvPr/>
        </p:nvSpPr>
        <p:spPr bwMode="auto">
          <a:xfrm rot="2700000" flipH="1">
            <a:off x="3197225" y="2566988"/>
            <a:ext cx="0" cy="388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95" name="Line 35"/>
          <p:cNvSpPr>
            <a:spLocks noChangeShapeType="1"/>
          </p:cNvSpPr>
          <p:nvPr/>
        </p:nvSpPr>
        <p:spPr bwMode="auto">
          <a:xfrm>
            <a:off x="1812925" y="5884863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96" name="Line 36"/>
          <p:cNvSpPr>
            <a:spLocks noChangeShapeType="1"/>
          </p:cNvSpPr>
          <p:nvPr/>
        </p:nvSpPr>
        <p:spPr bwMode="auto">
          <a:xfrm flipV="1">
            <a:off x="1822450" y="2870200"/>
            <a:ext cx="0" cy="30241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97" name="AutoShape 37"/>
          <p:cNvSpPr>
            <a:spLocks noChangeArrowheads="1"/>
          </p:cNvSpPr>
          <p:nvPr/>
        </p:nvSpPr>
        <p:spPr bwMode="auto">
          <a:xfrm rot="18900000">
            <a:off x="2166938" y="4652963"/>
            <a:ext cx="11874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8" name="AutoShape 38"/>
          <p:cNvSpPr>
            <a:spLocks noChangeArrowheads="1"/>
          </p:cNvSpPr>
          <p:nvPr/>
        </p:nvSpPr>
        <p:spPr bwMode="auto">
          <a:xfrm>
            <a:off x="2124075" y="1339850"/>
            <a:ext cx="3876685" cy="576263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</a:rPr>
              <a:t>- 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Компрессор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</a:rPr>
              <a:t>Digital 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</a:rPr>
              <a:t>Scroll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Повышение нагрузочной способности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3676650" y="5876925"/>
            <a:ext cx="1555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Требуемая нагрузка</a:t>
            </a:r>
            <a:endParaRPr kumimoji="0" lang="en-US" altLang="ko-KR" sz="1200" b="1" dirty="0"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428596" y="2571744"/>
            <a:ext cx="133985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Нагрузочная способность</a:t>
            </a:r>
            <a:endParaRPr kumimoji="0" lang="en-US" altLang="ko-KR" sz="1200" b="1" dirty="0">
              <a:latin typeface="Arial" pitchFamily="34" charset="0"/>
              <a:sym typeface="Wingdings 3" pitchFamily="18" charset="2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2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или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Переменная частота</a:t>
            </a:r>
            <a:endParaRPr kumimoji="0" lang="en-US" altLang="ko-KR" sz="1200" b="1" dirty="0">
              <a:latin typeface="Arial" pitchFamily="34" charset="0"/>
              <a:sym typeface="Wingdings 3" pitchFamily="18" charset="2"/>
            </a:endParaRPr>
          </a:p>
        </p:txBody>
      </p:sp>
      <p:pic>
        <p:nvPicPr>
          <p:cNvPr id="24580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4227513"/>
            <a:ext cx="733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5" name="Text Box 45"/>
          <p:cNvSpPr txBox="1">
            <a:spLocks noChangeArrowheads="1"/>
          </p:cNvSpPr>
          <p:nvPr/>
        </p:nvSpPr>
        <p:spPr bwMode="auto">
          <a:xfrm>
            <a:off x="3203575" y="2205038"/>
            <a:ext cx="4105275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kumimoji="0" lang="en-US" altLang="ko-KR" sz="1400" b="1" dirty="0">
                <a:latin typeface="Arial" pitchFamily="34" charset="0"/>
                <a:sym typeface="Wingdings 3" pitchFamily="18" charset="2"/>
              </a:rPr>
              <a:t> 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Изменение нагрузочной способности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  <a:p>
            <a:pPr>
              <a:spcBef>
                <a:spcPct val="20000"/>
              </a:spcBef>
            </a:pPr>
            <a:r>
              <a:rPr kumimoji="0" lang="en-US" altLang="ko-KR" sz="1400" b="1" dirty="0">
                <a:latin typeface="Arial" pitchFamily="34" charset="0"/>
                <a:sym typeface="Wingdings 3" pitchFamily="18" charset="2"/>
              </a:rPr>
              <a:t>  : 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Загрузка / </a:t>
            </a:r>
            <a:r>
              <a:rPr kumimoji="0" lang="ru-RU" altLang="ko-KR" sz="1400" b="1" dirty="0" err="1" smtClean="0">
                <a:latin typeface="Arial" pitchFamily="34" charset="0"/>
                <a:sym typeface="Wingdings 3" pitchFamily="18" charset="2"/>
              </a:rPr>
              <a:t>Рагрузка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 </a:t>
            </a:r>
            <a:r>
              <a:rPr kumimoji="0" lang="en-US" altLang="ko-KR" sz="1400" b="1" dirty="0" smtClean="0">
                <a:latin typeface="Arial" pitchFamily="34" charset="0"/>
                <a:sym typeface="Wingdings 3" pitchFamily="18" charset="2"/>
              </a:rPr>
              <a:t>(20 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шагов</a:t>
            </a:r>
            <a:r>
              <a:rPr kumimoji="0" lang="en-US" altLang="ko-KR" sz="1400" b="1" dirty="0" smtClean="0">
                <a:latin typeface="Arial" pitchFamily="34" charset="0"/>
                <a:sym typeface="Wingdings 3" pitchFamily="18" charset="2"/>
              </a:rPr>
              <a:t>)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  <a:p>
            <a:pPr>
              <a:spcBef>
                <a:spcPct val="20000"/>
              </a:spcBef>
            </a:pPr>
            <a:r>
              <a:rPr kumimoji="0" lang="en-US" altLang="ko-KR" sz="1400" b="1" dirty="0">
                <a:latin typeface="Arial" pitchFamily="34" charset="0"/>
                <a:sym typeface="Wingdings 3" pitchFamily="18" charset="2"/>
              </a:rPr>
              <a:t>  : </a:t>
            </a:r>
            <a:r>
              <a:rPr kumimoji="0" lang="ru-RU" altLang="ko-KR" sz="1400" b="1" dirty="0" smtClean="0">
                <a:solidFill>
                  <a:srgbClr val="002060"/>
                </a:solidFill>
                <a:latin typeface="Arial" pitchFamily="34" charset="0"/>
                <a:sym typeface="Wingdings 3" pitchFamily="18" charset="2"/>
              </a:rPr>
              <a:t>Практически линейное изменение</a:t>
            </a:r>
            <a:endParaRPr kumimoji="0" lang="en-US" altLang="ko-KR" sz="1400" b="1" dirty="0">
              <a:solidFill>
                <a:srgbClr val="00206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5807" name="Text Box 47"/>
          <p:cNvSpPr txBox="1">
            <a:spLocks noChangeArrowheads="1"/>
          </p:cNvSpPr>
          <p:nvPr/>
        </p:nvSpPr>
        <p:spPr bwMode="auto">
          <a:xfrm>
            <a:off x="5891213" y="4508500"/>
            <a:ext cx="3038505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kumimoji="0" lang="en-US" altLang="ko-KR" sz="1400" b="1" dirty="0">
                <a:latin typeface="Arial" pitchFamily="34" charset="0"/>
                <a:sym typeface="Wingdings 3" pitchFamily="18" charset="2"/>
              </a:rPr>
              <a:t> 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Изменение частоты вращения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  <a:p>
            <a:pPr>
              <a:spcBef>
                <a:spcPct val="20000"/>
              </a:spcBef>
            </a:pPr>
            <a:r>
              <a:rPr kumimoji="0" lang="en-US" altLang="ko-KR" sz="1400" b="1" dirty="0">
                <a:latin typeface="Arial" pitchFamily="34" charset="0"/>
                <a:sym typeface="Wingdings 3" pitchFamily="18" charset="2"/>
              </a:rPr>
              <a:t>  : 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Контроль частоты  </a:t>
            </a:r>
            <a:r>
              <a:rPr kumimoji="0" lang="en-US" altLang="ko-KR" sz="1400" b="1" dirty="0" smtClean="0">
                <a:latin typeface="Arial" pitchFamily="34" charset="0"/>
                <a:sym typeface="Wingdings 3" pitchFamily="18" charset="2"/>
              </a:rPr>
              <a:t>(20 </a:t>
            </a: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шагов</a:t>
            </a:r>
            <a:r>
              <a:rPr kumimoji="0" lang="en-US" altLang="ko-KR" sz="1400" b="1" dirty="0" smtClean="0">
                <a:latin typeface="Arial" pitchFamily="34" charset="0"/>
                <a:sym typeface="Wingdings 3" pitchFamily="18" charset="2"/>
              </a:rPr>
              <a:t>) 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  <a:p>
            <a:pPr>
              <a:spcBef>
                <a:spcPct val="20000"/>
              </a:spcBef>
            </a:pPr>
            <a:r>
              <a:rPr kumimoji="0" lang="en-US" altLang="ko-KR" sz="1400" b="1" dirty="0">
                <a:latin typeface="Arial" pitchFamily="34" charset="0"/>
                <a:sym typeface="Wingdings 3" pitchFamily="18" charset="2"/>
              </a:rPr>
              <a:t>  :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Нелинейное изменение</a:t>
            </a:r>
            <a:r>
              <a:rPr kumimoji="0" lang="en-US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.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5808" name="AutoShape 48"/>
          <p:cNvSpPr>
            <a:spLocks noChangeArrowheads="1"/>
          </p:cNvSpPr>
          <p:nvPr/>
        </p:nvSpPr>
        <p:spPr bwMode="auto">
          <a:xfrm flipH="1">
            <a:off x="1870075" y="3168650"/>
            <a:ext cx="2698750" cy="2698750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9" name="AutoShape 39"/>
          <p:cNvSpPr>
            <a:spLocks noChangeArrowheads="1"/>
          </p:cNvSpPr>
          <p:nvPr/>
        </p:nvSpPr>
        <p:spPr bwMode="auto">
          <a:xfrm>
            <a:off x="5207000" y="3571875"/>
            <a:ext cx="2339975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</a:rPr>
              <a:t>- Inverter Scroll -</a:t>
            </a: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Повышение частоты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45809" name="Picture 49" descr="压缩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0" r="2399" b="1942"/>
          <a:stretch>
            <a:fillRect/>
          </a:stretch>
        </p:blipFill>
        <p:spPr bwMode="auto">
          <a:xfrm>
            <a:off x="2398713" y="1916113"/>
            <a:ext cx="733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ru-RU" altLang="ko-KR" sz="3600" b="1" dirty="0" smtClean="0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3</a:t>
            </a:r>
            <a:r>
              <a:rPr lang="en-US" altLang="ko-KR" sz="3600" b="1" dirty="0" smtClean="0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.</a:t>
            </a:r>
            <a:endParaRPr lang="en-US" altLang="ko-KR" sz="3600" b="1" dirty="0">
              <a:solidFill>
                <a:srgbClr val="2C658C"/>
              </a:solidFill>
              <a:latin typeface="Arial" pitchFamily="34" charset="0"/>
              <a:ea typeface="견고딕" pitchFamily="18" charset="-127"/>
            </a:endParaRPr>
          </a:p>
        </p:txBody>
      </p:sp>
      <p:sp>
        <p:nvSpPr>
          <p:cNvPr id="254983" name="AutoShape 7"/>
          <p:cNvSpPr>
            <a:spLocks noChangeArrowheads="1"/>
          </p:cNvSpPr>
          <p:nvPr/>
        </p:nvSpPr>
        <p:spPr bwMode="auto">
          <a:xfrm>
            <a:off x="250825" y="1285860"/>
            <a:ext cx="1800225" cy="57626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</a:rPr>
              <a:t>Digital Scroll</a:t>
            </a:r>
          </a:p>
          <a:p>
            <a:pPr algn="ctr"/>
            <a:r>
              <a:rPr lang="ru-RU" altLang="ko-KR" sz="1400" b="1" dirty="0">
                <a:solidFill>
                  <a:schemeClr val="bg1"/>
                </a:solidFill>
                <a:latin typeface="Arial" pitchFamily="34" charset="0"/>
              </a:rPr>
              <a:t>к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омпрессор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549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084763"/>
            <a:ext cx="733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985" name="AutoShape 9"/>
          <p:cNvSpPr>
            <a:spLocks noChangeArrowheads="1"/>
          </p:cNvSpPr>
          <p:nvPr/>
        </p:nvSpPr>
        <p:spPr bwMode="auto">
          <a:xfrm>
            <a:off x="250825" y="4365625"/>
            <a:ext cx="1800225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</a:rPr>
              <a:t>Inverter Scroll</a:t>
            </a: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компрессор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54986" name="Picture 10" descr="压缩机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0" r="2399" b="1942"/>
          <a:stretch>
            <a:fillRect/>
          </a:stretch>
        </p:blipFill>
        <p:spPr bwMode="auto">
          <a:xfrm>
            <a:off x="755650" y="2004997"/>
            <a:ext cx="733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276600" y="2652697"/>
            <a:ext cx="50403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276600" y="6076950"/>
            <a:ext cx="50403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276600" y="1916113"/>
            <a:ext cx="0" cy="4608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2500298" y="4429132"/>
            <a:ext cx="519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Гц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2338389" y="1341422"/>
            <a:ext cx="876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Время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3276600" y="184148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>
            <a:off x="3276600" y="1770047"/>
            <a:ext cx="100806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995" name="Text Box 19"/>
          <p:cNvSpPr txBox="1">
            <a:spLocks noChangeArrowheads="1"/>
          </p:cNvSpPr>
          <p:nvPr/>
        </p:nvSpPr>
        <p:spPr bwMode="auto">
          <a:xfrm>
            <a:off x="7742238" y="6076950"/>
            <a:ext cx="1044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Время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7742238" y="2647935"/>
            <a:ext cx="973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Время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>
            <a:off x="4284663" y="1831960"/>
            <a:ext cx="0" cy="827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3276600" y="5549900"/>
            <a:ext cx="14398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H="1">
            <a:off x="4706938" y="2124075"/>
            <a:ext cx="0" cy="4392613"/>
          </a:xfrm>
          <a:prstGeom prst="line">
            <a:avLst/>
          </a:prstGeom>
          <a:noFill/>
          <a:ln w="15875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>
            <a:off x="4275138" y="2654285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02" name="Text Box 26"/>
          <p:cNvSpPr txBox="1">
            <a:spLocks noChangeArrowheads="1"/>
          </p:cNvSpPr>
          <p:nvPr/>
        </p:nvSpPr>
        <p:spPr bwMode="auto">
          <a:xfrm>
            <a:off x="3987800" y="5295900"/>
            <a:ext cx="728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ko-KR" sz="1200" b="1" dirty="0">
                <a:latin typeface="Arial" pitchFamily="34" charset="0"/>
                <a:sym typeface="Wingdings 3" pitchFamily="18" charset="2"/>
              </a:rPr>
              <a:t>144 </a:t>
            </a: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Гц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04" name="Text Box 28"/>
          <p:cNvSpPr txBox="1">
            <a:spLocks noChangeArrowheads="1"/>
          </p:cNvSpPr>
          <p:nvPr/>
        </p:nvSpPr>
        <p:spPr bwMode="auto">
          <a:xfrm>
            <a:off x="3405188" y="1539860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ko-KR" sz="1200" b="1" dirty="0">
                <a:latin typeface="Arial" pitchFamily="34" charset="0"/>
                <a:sym typeface="Wingdings 3" pitchFamily="18" charset="2"/>
              </a:rPr>
              <a:t>14 </a:t>
            </a: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сек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05" name="Line 29"/>
          <p:cNvSpPr>
            <a:spLocks noChangeShapeType="1"/>
          </p:cNvSpPr>
          <p:nvPr/>
        </p:nvSpPr>
        <p:spPr bwMode="auto">
          <a:xfrm>
            <a:off x="4286250" y="2654285"/>
            <a:ext cx="0" cy="4318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06" name="Line 30"/>
          <p:cNvSpPr>
            <a:spLocks noChangeShapeType="1"/>
          </p:cNvSpPr>
          <p:nvPr/>
        </p:nvSpPr>
        <p:spPr bwMode="auto">
          <a:xfrm>
            <a:off x="4279900" y="2903522"/>
            <a:ext cx="4318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07" name="Text Box 31"/>
          <p:cNvSpPr txBox="1">
            <a:spLocks noChangeArrowheads="1"/>
          </p:cNvSpPr>
          <p:nvPr/>
        </p:nvSpPr>
        <p:spPr bwMode="auto">
          <a:xfrm>
            <a:off x="4205288" y="2657460"/>
            <a:ext cx="574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ko-KR" sz="1200" b="1" dirty="0">
                <a:latin typeface="Arial" pitchFamily="34" charset="0"/>
                <a:sym typeface="Wingdings 3" pitchFamily="18" charset="2"/>
              </a:rPr>
              <a:t>6 </a:t>
            </a: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сек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08" name="Line 32"/>
          <p:cNvSpPr>
            <a:spLocks noChangeShapeType="1"/>
          </p:cNvSpPr>
          <p:nvPr/>
        </p:nvSpPr>
        <p:spPr bwMode="auto">
          <a:xfrm>
            <a:off x="4284663" y="1573197"/>
            <a:ext cx="0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09" name="Rectangle 33"/>
          <p:cNvSpPr>
            <a:spLocks noChangeArrowheads="1"/>
          </p:cNvSpPr>
          <p:nvPr/>
        </p:nvSpPr>
        <p:spPr bwMode="auto">
          <a:xfrm>
            <a:off x="3295650" y="1862122"/>
            <a:ext cx="971550" cy="784225"/>
          </a:xfrm>
          <a:prstGeom prst="rect">
            <a:avLst/>
          </a:prstGeom>
          <a:pattFill prst="wdUpDiag">
            <a:fgClr>
              <a:srgbClr val="2C658C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5010" name="Rectangle 34"/>
          <p:cNvSpPr>
            <a:spLocks noChangeArrowheads="1"/>
          </p:cNvSpPr>
          <p:nvPr/>
        </p:nvSpPr>
        <p:spPr bwMode="auto">
          <a:xfrm>
            <a:off x="3290888" y="5572125"/>
            <a:ext cx="1403350" cy="493713"/>
          </a:xfrm>
          <a:prstGeom prst="rect">
            <a:avLst/>
          </a:prstGeom>
          <a:pattFill prst="wdUpDiag">
            <a:fgClr>
              <a:srgbClr val="2C658C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5011" name="Line 35"/>
          <p:cNvSpPr>
            <a:spLocks noChangeShapeType="1"/>
          </p:cNvSpPr>
          <p:nvPr/>
        </p:nvSpPr>
        <p:spPr bwMode="auto">
          <a:xfrm>
            <a:off x="4706938" y="5308600"/>
            <a:ext cx="14398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13" name="Line 37"/>
          <p:cNvSpPr>
            <a:spLocks noChangeShapeType="1"/>
          </p:cNvSpPr>
          <p:nvPr/>
        </p:nvSpPr>
        <p:spPr bwMode="auto">
          <a:xfrm flipH="1">
            <a:off x="6137275" y="2124075"/>
            <a:ext cx="0" cy="4392613"/>
          </a:xfrm>
          <a:prstGeom prst="line">
            <a:avLst/>
          </a:prstGeom>
          <a:noFill/>
          <a:ln w="15875" cap="rnd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14" name="Line 38"/>
          <p:cNvSpPr>
            <a:spLocks noChangeShapeType="1"/>
          </p:cNvSpPr>
          <p:nvPr/>
        </p:nvSpPr>
        <p:spPr bwMode="auto">
          <a:xfrm>
            <a:off x="4721225" y="1846247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4716463" y="1774810"/>
            <a:ext cx="12954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>
            <a:off x="6007100" y="1836722"/>
            <a:ext cx="0" cy="827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17" name="Line 41"/>
          <p:cNvSpPr>
            <a:spLocks noChangeShapeType="1"/>
          </p:cNvSpPr>
          <p:nvPr/>
        </p:nvSpPr>
        <p:spPr bwMode="auto">
          <a:xfrm>
            <a:off x="5992813" y="2659047"/>
            <a:ext cx="1444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18" name="Text Box 42"/>
          <p:cNvSpPr txBox="1">
            <a:spLocks noChangeArrowheads="1"/>
          </p:cNvSpPr>
          <p:nvPr/>
        </p:nvSpPr>
        <p:spPr bwMode="auto">
          <a:xfrm>
            <a:off x="5013325" y="1544622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ko-KR" sz="1200" b="1" dirty="0">
                <a:latin typeface="Arial" pitchFamily="34" charset="0"/>
                <a:sym typeface="Wingdings 3" pitchFamily="18" charset="2"/>
              </a:rPr>
              <a:t>18 </a:t>
            </a: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сек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>
            <a:off x="6011863" y="1577960"/>
            <a:ext cx="0" cy="2841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20" name="Rectangle 44" descr="넓은 상향 대각선"/>
          <p:cNvSpPr>
            <a:spLocks noChangeArrowheads="1"/>
          </p:cNvSpPr>
          <p:nvPr/>
        </p:nvSpPr>
        <p:spPr bwMode="auto">
          <a:xfrm>
            <a:off x="4721225" y="1862122"/>
            <a:ext cx="1277938" cy="784225"/>
          </a:xfrm>
          <a:prstGeom prst="rect">
            <a:avLst/>
          </a:prstGeom>
          <a:pattFill prst="wdUpDiag">
            <a:fgClr>
              <a:srgbClr val="D915C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>
            <a:off x="4711700" y="1831960"/>
            <a:ext cx="0" cy="827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6002338" y="2900347"/>
            <a:ext cx="14446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23" name="Text Box 47"/>
          <p:cNvSpPr txBox="1">
            <a:spLocks noChangeArrowheads="1"/>
          </p:cNvSpPr>
          <p:nvPr/>
        </p:nvSpPr>
        <p:spPr bwMode="auto">
          <a:xfrm>
            <a:off x="5437188" y="2654285"/>
            <a:ext cx="574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ko-KR" sz="1200" b="1" dirty="0">
                <a:latin typeface="Arial" pitchFamily="34" charset="0"/>
                <a:sym typeface="Wingdings 3" pitchFamily="18" charset="2"/>
              </a:rPr>
              <a:t>2 </a:t>
            </a: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сек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6007100" y="2654285"/>
            <a:ext cx="0" cy="4318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25" name="Text Box 49"/>
          <p:cNvSpPr txBox="1">
            <a:spLocks noChangeArrowheads="1"/>
          </p:cNvSpPr>
          <p:nvPr/>
        </p:nvSpPr>
        <p:spPr bwMode="auto">
          <a:xfrm>
            <a:off x="5435600" y="5049838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ko-KR" sz="1200" b="1" dirty="0">
                <a:latin typeface="Arial" pitchFamily="34" charset="0"/>
                <a:sym typeface="Wingdings 3" pitchFamily="18" charset="2"/>
              </a:rPr>
              <a:t>188 </a:t>
            </a: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Гц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26" name="Line 50"/>
          <p:cNvSpPr>
            <a:spLocks noChangeShapeType="1"/>
          </p:cNvSpPr>
          <p:nvPr/>
        </p:nvSpPr>
        <p:spPr bwMode="auto">
          <a:xfrm>
            <a:off x="4699000" y="5300663"/>
            <a:ext cx="0" cy="25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27" name="Rectangle 51" descr="넓은 상향 대각선"/>
          <p:cNvSpPr>
            <a:spLocks noChangeArrowheads="1"/>
          </p:cNvSpPr>
          <p:nvPr/>
        </p:nvSpPr>
        <p:spPr bwMode="auto">
          <a:xfrm>
            <a:off x="4716463" y="5324475"/>
            <a:ext cx="1403350" cy="749300"/>
          </a:xfrm>
          <a:prstGeom prst="rect">
            <a:avLst/>
          </a:prstGeom>
          <a:pattFill prst="wdUpDiag">
            <a:fgClr>
              <a:srgbClr val="D915C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5028" name="Line 52"/>
          <p:cNvSpPr>
            <a:spLocks noChangeShapeType="1"/>
          </p:cNvSpPr>
          <p:nvPr/>
        </p:nvSpPr>
        <p:spPr bwMode="auto">
          <a:xfrm flipV="1">
            <a:off x="3843338" y="2436797"/>
            <a:ext cx="1587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29" name="Line 53"/>
          <p:cNvSpPr>
            <a:spLocks noChangeShapeType="1"/>
          </p:cNvSpPr>
          <p:nvPr/>
        </p:nvSpPr>
        <p:spPr bwMode="auto">
          <a:xfrm flipH="1">
            <a:off x="3851275" y="4437063"/>
            <a:ext cx="1588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32" name="Line 56"/>
          <p:cNvSpPr>
            <a:spLocks noChangeShapeType="1"/>
          </p:cNvSpPr>
          <p:nvPr/>
        </p:nvSpPr>
        <p:spPr bwMode="auto">
          <a:xfrm flipV="1">
            <a:off x="5138738" y="2436797"/>
            <a:ext cx="1587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flipH="1">
            <a:off x="5146675" y="4437063"/>
            <a:ext cx="1588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5034" name="AutoShape 58"/>
          <p:cNvSpPr>
            <a:spLocks noChangeArrowheads="1"/>
          </p:cNvSpPr>
          <p:nvPr/>
        </p:nvSpPr>
        <p:spPr bwMode="auto">
          <a:xfrm>
            <a:off x="6215074" y="5157788"/>
            <a:ext cx="2714644" cy="6286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Изменение частоты вращения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5035" name="Text Box 59"/>
          <p:cNvSpPr txBox="1">
            <a:spLocks noChangeArrowheads="1"/>
          </p:cNvSpPr>
          <p:nvPr/>
        </p:nvSpPr>
        <p:spPr bwMode="auto">
          <a:xfrm>
            <a:off x="3328988" y="1323960"/>
            <a:ext cx="884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Загрузка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36" name="Text Box 60"/>
          <p:cNvSpPr txBox="1">
            <a:spLocks noChangeArrowheads="1"/>
          </p:cNvSpPr>
          <p:nvPr/>
        </p:nvSpPr>
        <p:spPr bwMode="auto">
          <a:xfrm>
            <a:off x="4048125" y="1323960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altLang="ko-KR" sz="1200" b="1" dirty="0" smtClean="0">
                <a:latin typeface="Arial" pitchFamily="34" charset="0"/>
                <a:sym typeface="Wingdings 3" pitchFamily="18" charset="2"/>
              </a:rPr>
              <a:t>Разгрузка</a:t>
            </a:r>
            <a:endParaRPr kumimoji="0" lang="en-US" altLang="ko-KR" sz="12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55037" name="AutoShape 61"/>
          <p:cNvSpPr>
            <a:spLocks noChangeArrowheads="1"/>
          </p:cNvSpPr>
          <p:nvPr/>
        </p:nvSpPr>
        <p:spPr bwMode="auto">
          <a:xfrm>
            <a:off x="6143636" y="1644635"/>
            <a:ext cx="2786082" cy="569919"/>
          </a:xfrm>
          <a:prstGeom prst="roundRect">
            <a:avLst>
              <a:gd name="adj" fmla="val 16667"/>
            </a:avLst>
          </a:prstGeom>
          <a:solidFill>
            <a:srgbClr val="2C658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Изменение времени загрузки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5038" name="AutoShape 62"/>
          <p:cNvSpPr>
            <a:spLocks noChangeArrowheads="1"/>
          </p:cNvSpPr>
          <p:nvPr/>
        </p:nvSpPr>
        <p:spPr bwMode="auto">
          <a:xfrm>
            <a:off x="5724525" y="3590910"/>
            <a:ext cx="647700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5039" name="AutoShape 63"/>
          <p:cNvSpPr>
            <a:spLocks noChangeArrowheads="1"/>
          </p:cNvSpPr>
          <p:nvPr/>
        </p:nvSpPr>
        <p:spPr bwMode="auto">
          <a:xfrm>
            <a:off x="6445250" y="3446447"/>
            <a:ext cx="2087563" cy="576263"/>
          </a:xfrm>
          <a:prstGeom prst="roundRect">
            <a:avLst>
              <a:gd name="adj" fmla="val 16667"/>
            </a:avLst>
          </a:prstGeom>
          <a:solidFill>
            <a:srgbClr val="FF47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Результат одинаков!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5031" name="AutoShape 55"/>
          <p:cNvSpPr>
            <a:spLocks noChangeArrowheads="1"/>
          </p:cNvSpPr>
          <p:nvPr/>
        </p:nvSpPr>
        <p:spPr bwMode="auto">
          <a:xfrm>
            <a:off x="2928926" y="3446447"/>
            <a:ext cx="2579699" cy="57626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Объем сжатого хладагента </a:t>
            </a: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идентичен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682625" y="68263"/>
            <a:ext cx="7489825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Управление производительностью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5292725" y="4899025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 flipV="1">
            <a:off x="5302250" y="1884363"/>
            <a:ext cx="0" cy="30241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7156450" y="4891088"/>
            <a:ext cx="155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Нагрузка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</p:txBody>
      </p:sp>
      <p:grpSp>
        <p:nvGrpSpPr>
          <p:cNvPr id="240679" name="Group 39"/>
          <p:cNvGrpSpPr>
            <a:grpSpLocks/>
          </p:cNvGrpSpPr>
          <p:nvPr/>
        </p:nvGrpSpPr>
        <p:grpSpPr bwMode="auto">
          <a:xfrm>
            <a:off x="6308725" y="3478213"/>
            <a:ext cx="287338" cy="431800"/>
            <a:chOff x="3742" y="1253"/>
            <a:chExt cx="181" cy="272"/>
          </a:xfrm>
        </p:grpSpPr>
        <p:sp>
          <p:nvSpPr>
            <p:cNvPr id="240680" name="Line 40"/>
            <p:cNvSpPr>
              <a:spLocks noChangeShapeType="1"/>
            </p:cNvSpPr>
            <p:nvPr/>
          </p:nvSpPr>
          <p:spPr bwMode="auto">
            <a:xfrm flipV="1">
              <a:off x="3742" y="1253"/>
              <a:ext cx="0" cy="27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681" name="Line 41"/>
            <p:cNvSpPr>
              <a:spLocks noChangeShapeType="1"/>
            </p:cNvSpPr>
            <p:nvPr/>
          </p:nvSpPr>
          <p:spPr bwMode="auto">
            <a:xfrm rot="5400000" flipV="1">
              <a:off x="3833" y="1162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0682" name="Group 42"/>
          <p:cNvGrpSpPr>
            <a:grpSpLocks/>
          </p:cNvGrpSpPr>
          <p:nvPr/>
        </p:nvGrpSpPr>
        <p:grpSpPr bwMode="auto">
          <a:xfrm>
            <a:off x="5480050" y="4602163"/>
            <a:ext cx="287338" cy="287337"/>
            <a:chOff x="3606" y="1117"/>
            <a:chExt cx="181" cy="181"/>
          </a:xfrm>
        </p:grpSpPr>
        <p:sp>
          <p:nvSpPr>
            <p:cNvPr id="240683" name="Line 43"/>
            <p:cNvSpPr>
              <a:spLocks noChangeShapeType="1"/>
            </p:cNvSpPr>
            <p:nvPr/>
          </p:nvSpPr>
          <p:spPr bwMode="auto">
            <a:xfrm flipV="1">
              <a:off x="3608" y="1117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684" name="Line 44"/>
            <p:cNvSpPr>
              <a:spLocks noChangeShapeType="1"/>
            </p:cNvSpPr>
            <p:nvPr/>
          </p:nvSpPr>
          <p:spPr bwMode="auto">
            <a:xfrm rot="5400000" flipV="1">
              <a:off x="3697" y="1026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0685" name="Group 45"/>
          <p:cNvGrpSpPr>
            <a:grpSpLocks/>
          </p:cNvGrpSpPr>
          <p:nvPr/>
        </p:nvGrpSpPr>
        <p:grpSpPr bwMode="auto">
          <a:xfrm>
            <a:off x="6597650" y="3060700"/>
            <a:ext cx="287338" cy="431800"/>
            <a:chOff x="3742" y="1253"/>
            <a:chExt cx="181" cy="272"/>
          </a:xfrm>
        </p:grpSpPr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 flipV="1">
              <a:off x="3742" y="1253"/>
              <a:ext cx="0" cy="27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 rot="5400000" flipV="1">
              <a:off x="3833" y="1162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0688" name="Group 48"/>
          <p:cNvGrpSpPr>
            <a:grpSpLocks/>
          </p:cNvGrpSpPr>
          <p:nvPr/>
        </p:nvGrpSpPr>
        <p:grpSpPr bwMode="auto">
          <a:xfrm>
            <a:off x="6875463" y="2792413"/>
            <a:ext cx="287337" cy="287337"/>
            <a:chOff x="3606" y="1117"/>
            <a:chExt cx="181" cy="181"/>
          </a:xfrm>
        </p:grpSpPr>
        <p:sp>
          <p:nvSpPr>
            <p:cNvPr id="240689" name="Line 49"/>
            <p:cNvSpPr>
              <a:spLocks noChangeShapeType="1"/>
            </p:cNvSpPr>
            <p:nvPr/>
          </p:nvSpPr>
          <p:spPr bwMode="auto">
            <a:xfrm flipV="1">
              <a:off x="3608" y="1117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690" name="Line 50"/>
            <p:cNvSpPr>
              <a:spLocks noChangeShapeType="1"/>
            </p:cNvSpPr>
            <p:nvPr/>
          </p:nvSpPr>
          <p:spPr bwMode="auto">
            <a:xfrm rot="5400000" flipV="1">
              <a:off x="3697" y="1026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0691" name="Group 51"/>
          <p:cNvGrpSpPr>
            <a:grpSpLocks/>
          </p:cNvGrpSpPr>
          <p:nvPr/>
        </p:nvGrpSpPr>
        <p:grpSpPr bwMode="auto">
          <a:xfrm>
            <a:off x="7150100" y="2513013"/>
            <a:ext cx="287338" cy="287337"/>
            <a:chOff x="3606" y="1117"/>
            <a:chExt cx="181" cy="181"/>
          </a:xfrm>
        </p:grpSpPr>
        <p:sp>
          <p:nvSpPr>
            <p:cNvPr id="240692" name="Line 52"/>
            <p:cNvSpPr>
              <a:spLocks noChangeShapeType="1"/>
            </p:cNvSpPr>
            <p:nvPr/>
          </p:nvSpPr>
          <p:spPr bwMode="auto">
            <a:xfrm flipV="1">
              <a:off x="3608" y="1117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693" name="Line 53"/>
            <p:cNvSpPr>
              <a:spLocks noChangeShapeType="1"/>
            </p:cNvSpPr>
            <p:nvPr/>
          </p:nvSpPr>
          <p:spPr bwMode="auto">
            <a:xfrm rot="5400000" flipV="1">
              <a:off x="3697" y="1026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0694" name="Group 54"/>
          <p:cNvGrpSpPr>
            <a:grpSpLocks/>
          </p:cNvGrpSpPr>
          <p:nvPr/>
        </p:nvGrpSpPr>
        <p:grpSpPr bwMode="auto">
          <a:xfrm>
            <a:off x="6021388" y="3900488"/>
            <a:ext cx="287337" cy="431800"/>
            <a:chOff x="3742" y="1253"/>
            <a:chExt cx="181" cy="272"/>
          </a:xfrm>
        </p:grpSpPr>
        <p:sp>
          <p:nvSpPr>
            <p:cNvPr id="240695" name="Line 55"/>
            <p:cNvSpPr>
              <a:spLocks noChangeShapeType="1"/>
            </p:cNvSpPr>
            <p:nvPr/>
          </p:nvSpPr>
          <p:spPr bwMode="auto">
            <a:xfrm flipV="1">
              <a:off x="3742" y="1253"/>
              <a:ext cx="0" cy="27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696" name="Line 56"/>
            <p:cNvSpPr>
              <a:spLocks noChangeShapeType="1"/>
            </p:cNvSpPr>
            <p:nvPr/>
          </p:nvSpPr>
          <p:spPr bwMode="auto">
            <a:xfrm rot="5400000" flipV="1">
              <a:off x="3833" y="1162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0699" name="Line 59"/>
          <p:cNvSpPr>
            <a:spLocks noChangeShapeType="1"/>
          </p:cNvSpPr>
          <p:nvPr/>
        </p:nvSpPr>
        <p:spPr bwMode="auto">
          <a:xfrm>
            <a:off x="1008063" y="4897438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00" name="Line 60"/>
          <p:cNvSpPr>
            <a:spLocks noChangeShapeType="1"/>
          </p:cNvSpPr>
          <p:nvPr/>
        </p:nvSpPr>
        <p:spPr bwMode="auto">
          <a:xfrm flipV="1">
            <a:off x="1017588" y="1882775"/>
            <a:ext cx="0" cy="30241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01" name="Text Box 61"/>
          <p:cNvSpPr txBox="1">
            <a:spLocks noChangeArrowheads="1"/>
          </p:cNvSpPr>
          <p:nvPr/>
        </p:nvSpPr>
        <p:spPr bwMode="auto">
          <a:xfrm>
            <a:off x="2871788" y="4889500"/>
            <a:ext cx="155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Нагрузка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</p:txBody>
      </p:sp>
      <p:grpSp>
        <p:nvGrpSpPr>
          <p:cNvPr id="240702" name="Group 62"/>
          <p:cNvGrpSpPr>
            <a:grpSpLocks/>
          </p:cNvGrpSpPr>
          <p:nvPr/>
        </p:nvGrpSpPr>
        <p:grpSpPr bwMode="auto">
          <a:xfrm>
            <a:off x="1189038" y="2333625"/>
            <a:ext cx="2516187" cy="2555875"/>
            <a:chOff x="3466" y="1945"/>
            <a:chExt cx="1585" cy="1610"/>
          </a:xfrm>
        </p:grpSpPr>
        <p:grpSp>
          <p:nvGrpSpPr>
            <p:cNvPr id="240703" name="Group 63"/>
            <p:cNvGrpSpPr>
              <a:grpSpLocks/>
            </p:cNvGrpSpPr>
            <p:nvPr/>
          </p:nvGrpSpPr>
          <p:grpSpPr bwMode="auto">
            <a:xfrm>
              <a:off x="3466" y="3374"/>
              <a:ext cx="181" cy="181"/>
              <a:chOff x="1651" y="1344"/>
              <a:chExt cx="340" cy="340"/>
            </a:xfrm>
          </p:grpSpPr>
          <p:sp>
            <p:nvSpPr>
              <p:cNvPr id="240704" name="Line 64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05" name="Line 65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06" name="Group 66"/>
            <p:cNvGrpSpPr>
              <a:grpSpLocks/>
            </p:cNvGrpSpPr>
            <p:nvPr/>
          </p:nvGrpSpPr>
          <p:grpSpPr bwMode="auto">
            <a:xfrm>
              <a:off x="3639" y="3192"/>
              <a:ext cx="181" cy="181"/>
              <a:chOff x="1651" y="1344"/>
              <a:chExt cx="340" cy="340"/>
            </a:xfrm>
          </p:grpSpPr>
          <p:sp>
            <p:nvSpPr>
              <p:cNvPr id="240707" name="Line 67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08" name="Line 68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09" name="Group 69"/>
            <p:cNvGrpSpPr>
              <a:grpSpLocks/>
            </p:cNvGrpSpPr>
            <p:nvPr/>
          </p:nvGrpSpPr>
          <p:grpSpPr bwMode="auto">
            <a:xfrm>
              <a:off x="3811" y="3011"/>
              <a:ext cx="181" cy="181"/>
              <a:chOff x="1651" y="1344"/>
              <a:chExt cx="340" cy="340"/>
            </a:xfrm>
          </p:grpSpPr>
          <p:sp>
            <p:nvSpPr>
              <p:cNvPr id="240710" name="Line 70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11" name="Line 71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12" name="Group 72"/>
            <p:cNvGrpSpPr>
              <a:grpSpLocks/>
            </p:cNvGrpSpPr>
            <p:nvPr/>
          </p:nvGrpSpPr>
          <p:grpSpPr bwMode="auto">
            <a:xfrm>
              <a:off x="3983" y="2829"/>
              <a:ext cx="181" cy="181"/>
              <a:chOff x="1651" y="1344"/>
              <a:chExt cx="340" cy="340"/>
            </a:xfrm>
          </p:grpSpPr>
          <p:sp>
            <p:nvSpPr>
              <p:cNvPr id="240713" name="Line 73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14" name="Line 74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15" name="Group 75"/>
            <p:cNvGrpSpPr>
              <a:grpSpLocks/>
            </p:cNvGrpSpPr>
            <p:nvPr/>
          </p:nvGrpSpPr>
          <p:grpSpPr bwMode="auto">
            <a:xfrm>
              <a:off x="4159" y="2648"/>
              <a:ext cx="181" cy="181"/>
              <a:chOff x="1651" y="1344"/>
              <a:chExt cx="340" cy="340"/>
            </a:xfrm>
          </p:grpSpPr>
          <p:sp>
            <p:nvSpPr>
              <p:cNvPr id="240716" name="Line 76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17" name="Line 77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18" name="Group 78"/>
            <p:cNvGrpSpPr>
              <a:grpSpLocks/>
            </p:cNvGrpSpPr>
            <p:nvPr/>
          </p:nvGrpSpPr>
          <p:grpSpPr bwMode="auto">
            <a:xfrm>
              <a:off x="4331" y="2467"/>
              <a:ext cx="181" cy="181"/>
              <a:chOff x="1651" y="1344"/>
              <a:chExt cx="340" cy="340"/>
            </a:xfrm>
          </p:grpSpPr>
          <p:sp>
            <p:nvSpPr>
              <p:cNvPr id="240719" name="Line 79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20" name="Line 80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21" name="Group 81"/>
            <p:cNvGrpSpPr>
              <a:grpSpLocks/>
            </p:cNvGrpSpPr>
            <p:nvPr/>
          </p:nvGrpSpPr>
          <p:grpSpPr bwMode="auto">
            <a:xfrm>
              <a:off x="4513" y="2296"/>
              <a:ext cx="181" cy="181"/>
              <a:chOff x="1651" y="1344"/>
              <a:chExt cx="340" cy="340"/>
            </a:xfrm>
          </p:grpSpPr>
          <p:sp>
            <p:nvSpPr>
              <p:cNvPr id="240722" name="Line 82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23" name="Line 83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24" name="Group 84"/>
            <p:cNvGrpSpPr>
              <a:grpSpLocks/>
            </p:cNvGrpSpPr>
            <p:nvPr/>
          </p:nvGrpSpPr>
          <p:grpSpPr bwMode="auto">
            <a:xfrm>
              <a:off x="4689" y="2121"/>
              <a:ext cx="181" cy="181"/>
              <a:chOff x="1651" y="1344"/>
              <a:chExt cx="340" cy="340"/>
            </a:xfrm>
          </p:grpSpPr>
          <p:sp>
            <p:nvSpPr>
              <p:cNvPr id="240725" name="Line 85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26" name="Line 86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0727" name="Group 87"/>
            <p:cNvGrpSpPr>
              <a:grpSpLocks/>
            </p:cNvGrpSpPr>
            <p:nvPr/>
          </p:nvGrpSpPr>
          <p:grpSpPr bwMode="auto">
            <a:xfrm>
              <a:off x="4870" y="1945"/>
              <a:ext cx="181" cy="181"/>
              <a:chOff x="1651" y="1344"/>
              <a:chExt cx="340" cy="340"/>
            </a:xfrm>
          </p:grpSpPr>
          <p:sp>
            <p:nvSpPr>
              <p:cNvPr id="240728" name="Line 88"/>
              <p:cNvSpPr>
                <a:spLocks noChangeShapeType="1"/>
              </p:cNvSpPr>
              <p:nvPr/>
            </p:nvSpPr>
            <p:spPr bwMode="auto">
              <a:xfrm flipV="1">
                <a:off x="1655" y="134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29" name="Line 89"/>
              <p:cNvSpPr>
                <a:spLocks noChangeShapeType="1"/>
              </p:cNvSpPr>
              <p:nvPr/>
            </p:nvSpPr>
            <p:spPr bwMode="auto">
              <a:xfrm rot="5400000" flipV="1">
                <a:off x="1821" y="1174"/>
                <a:ext cx="0" cy="3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0752" name="Line 112"/>
          <p:cNvSpPr>
            <a:spLocks noChangeShapeType="1"/>
          </p:cNvSpPr>
          <p:nvPr/>
        </p:nvSpPr>
        <p:spPr bwMode="auto">
          <a:xfrm rot="2700000" flipH="1">
            <a:off x="2409825" y="1560513"/>
            <a:ext cx="0" cy="388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40754" name="Group 114"/>
          <p:cNvGrpSpPr>
            <a:grpSpLocks/>
          </p:cNvGrpSpPr>
          <p:nvPr/>
        </p:nvGrpSpPr>
        <p:grpSpPr bwMode="auto">
          <a:xfrm>
            <a:off x="5753100" y="4322763"/>
            <a:ext cx="287338" cy="287337"/>
            <a:chOff x="3606" y="1117"/>
            <a:chExt cx="181" cy="181"/>
          </a:xfrm>
        </p:grpSpPr>
        <p:sp>
          <p:nvSpPr>
            <p:cNvPr id="240755" name="Line 115"/>
            <p:cNvSpPr>
              <a:spLocks noChangeShapeType="1"/>
            </p:cNvSpPr>
            <p:nvPr/>
          </p:nvSpPr>
          <p:spPr bwMode="auto">
            <a:xfrm flipV="1">
              <a:off x="3608" y="1117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0756" name="Line 116"/>
            <p:cNvSpPr>
              <a:spLocks noChangeShapeType="1"/>
            </p:cNvSpPr>
            <p:nvPr/>
          </p:nvSpPr>
          <p:spPr bwMode="auto">
            <a:xfrm rot="5400000" flipV="1">
              <a:off x="3697" y="1026"/>
              <a:ext cx="0" cy="18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0757" name="Line 117"/>
          <p:cNvSpPr>
            <a:spLocks noChangeShapeType="1"/>
          </p:cNvSpPr>
          <p:nvPr/>
        </p:nvSpPr>
        <p:spPr bwMode="auto">
          <a:xfrm rot="2700000" flipH="1">
            <a:off x="5635625" y="4114800"/>
            <a:ext cx="0" cy="935038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59" name="Line 119"/>
          <p:cNvSpPr>
            <a:spLocks noChangeShapeType="1"/>
          </p:cNvSpPr>
          <p:nvPr/>
        </p:nvSpPr>
        <p:spPr bwMode="auto">
          <a:xfrm flipH="1">
            <a:off x="5969000" y="2892425"/>
            <a:ext cx="835025" cy="134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0" name="Line 120"/>
          <p:cNvSpPr>
            <a:spLocks noChangeShapeType="1"/>
          </p:cNvSpPr>
          <p:nvPr/>
        </p:nvSpPr>
        <p:spPr bwMode="auto">
          <a:xfrm rot="2700000" flipH="1">
            <a:off x="7026275" y="2424113"/>
            <a:ext cx="73025" cy="574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1" name="Line 121"/>
          <p:cNvSpPr>
            <a:spLocks noChangeShapeType="1"/>
          </p:cNvSpPr>
          <p:nvPr/>
        </p:nvSpPr>
        <p:spPr bwMode="auto">
          <a:xfrm>
            <a:off x="2016125" y="4035425"/>
            <a:ext cx="900113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2" name="Line 122"/>
          <p:cNvSpPr>
            <a:spLocks noChangeShapeType="1"/>
          </p:cNvSpPr>
          <p:nvPr/>
        </p:nvSpPr>
        <p:spPr bwMode="auto">
          <a:xfrm>
            <a:off x="2295525" y="3732213"/>
            <a:ext cx="9810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3" name="Line 123"/>
          <p:cNvSpPr>
            <a:spLocks noChangeShapeType="1"/>
          </p:cNvSpPr>
          <p:nvPr/>
        </p:nvSpPr>
        <p:spPr bwMode="auto">
          <a:xfrm>
            <a:off x="2559050" y="3449638"/>
            <a:ext cx="71755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4" name="Line 124"/>
          <p:cNvSpPr>
            <a:spLocks noChangeShapeType="1"/>
          </p:cNvSpPr>
          <p:nvPr/>
        </p:nvSpPr>
        <p:spPr bwMode="auto">
          <a:xfrm>
            <a:off x="1762125" y="4313238"/>
            <a:ext cx="79375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5" name="Line 125"/>
          <p:cNvSpPr>
            <a:spLocks noChangeShapeType="1"/>
          </p:cNvSpPr>
          <p:nvPr/>
        </p:nvSpPr>
        <p:spPr bwMode="auto">
          <a:xfrm>
            <a:off x="2413000" y="40449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6" name="Line 126"/>
          <p:cNvSpPr>
            <a:spLocks noChangeShapeType="1"/>
          </p:cNvSpPr>
          <p:nvPr/>
        </p:nvSpPr>
        <p:spPr bwMode="auto">
          <a:xfrm>
            <a:off x="2771775" y="37369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67" name="Line 127"/>
          <p:cNvSpPr>
            <a:spLocks noChangeShapeType="1"/>
          </p:cNvSpPr>
          <p:nvPr/>
        </p:nvSpPr>
        <p:spPr bwMode="auto">
          <a:xfrm>
            <a:off x="3114675" y="3449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0" name="Line 130"/>
          <p:cNvSpPr>
            <a:spLocks noChangeShapeType="1"/>
          </p:cNvSpPr>
          <p:nvPr/>
        </p:nvSpPr>
        <p:spPr bwMode="auto">
          <a:xfrm>
            <a:off x="6030913" y="4324350"/>
            <a:ext cx="12954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1" name="Line 131"/>
          <p:cNvSpPr>
            <a:spLocks noChangeShapeType="1"/>
          </p:cNvSpPr>
          <p:nvPr/>
        </p:nvSpPr>
        <p:spPr bwMode="auto">
          <a:xfrm>
            <a:off x="6319838" y="3900488"/>
            <a:ext cx="12954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2" name="Line 132"/>
          <p:cNvSpPr>
            <a:spLocks noChangeShapeType="1"/>
          </p:cNvSpPr>
          <p:nvPr/>
        </p:nvSpPr>
        <p:spPr bwMode="auto">
          <a:xfrm>
            <a:off x="6607175" y="3478213"/>
            <a:ext cx="12954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3" name="Line 133"/>
          <p:cNvSpPr>
            <a:spLocks noChangeShapeType="1"/>
          </p:cNvSpPr>
          <p:nvPr/>
        </p:nvSpPr>
        <p:spPr bwMode="auto">
          <a:xfrm>
            <a:off x="5776913" y="4602163"/>
            <a:ext cx="12954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4" name="Line 134"/>
          <p:cNvSpPr>
            <a:spLocks noChangeShapeType="1"/>
          </p:cNvSpPr>
          <p:nvPr/>
        </p:nvSpPr>
        <p:spPr bwMode="auto">
          <a:xfrm>
            <a:off x="6986588" y="3468688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5" name="Line 135"/>
          <p:cNvSpPr>
            <a:spLocks noChangeShapeType="1"/>
          </p:cNvSpPr>
          <p:nvPr/>
        </p:nvSpPr>
        <p:spPr bwMode="auto">
          <a:xfrm>
            <a:off x="6372225" y="4332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76" name="Line 136"/>
          <p:cNvSpPr>
            <a:spLocks noChangeShapeType="1"/>
          </p:cNvSpPr>
          <p:nvPr/>
        </p:nvSpPr>
        <p:spPr bwMode="auto">
          <a:xfrm>
            <a:off x="6680200" y="3900488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780" name="Text Box 140"/>
          <p:cNvSpPr txBox="1">
            <a:spLocks noChangeArrowheads="1"/>
          </p:cNvSpPr>
          <p:nvPr/>
        </p:nvSpPr>
        <p:spPr bwMode="auto">
          <a:xfrm>
            <a:off x="71406" y="1812925"/>
            <a:ext cx="963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Загрузка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81" name="Text Box 141"/>
          <p:cNvSpPr txBox="1">
            <a:spLocks noChangeArrowheads="1"/>
          </p:cNvSpPr>
          <p:nvPr/>
        </p:nvSpPr>
        <p:spPr bwMode="auto">
          <a:xfrm>
            <a:off x="4716463" y="18129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Гц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82" name="Text Box 142"/>
          <p:cNvSpPr txBox="1">
            <a:spLocks noChangeArrowheads="1"/>
          </p:cNvSpPr>
          <p:nvPr/>
        </p:nvSpPr>
        <p:spPr bwMode="auto">
          <a:xfrm>
            <a:off x="2413000" y="401637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ko-KR" sz="1400" b="1" dirty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1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шаг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83" name="Text Box 143"/>
          <p:cNvSpPr txBox="1">
            <a:spLocks noChangeArrowheads="1"/>
          </p:cNvSpPr>
          <p:nvPr/>
        </p:nvSpPr>
        <p:spPr bwMode="auto">
          <a:xfrm>
            <a:off x="2752725" y="371792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ko-KR" sz="1400" b="1" dirty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1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шаг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84" name="Text Box 144"/>
          <p:cNvSpPr txBox="1">
            <a:spLocks noChangeArrowheads="1"/>
          </p:cNvSpPr>
          <p:nvPr/>
        </p:nvSpPr>
        <p:spPr bwMode="auto">
          <a:xfrm>
            <a:off x="3092450" y="3430588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ko-KR" sz="1400" b="1" dirty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1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шаг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85" name="AutoShape 145"/>
          <p:cNvSpPr>
            <a:spLocks noChangeArrowheads="1"/>
          </p:cNvSpPr>
          <p:nvPr/>
        </p:nvSpPr>
        <p:spPr bwMode="auto">
          <a:xfrm>
            <a:off x="3205163" y="4144962"/>
            <a:ext cx="1866903" cy="641359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Унифицированное</a:t>
            </a:r>
          </a:p>
          <a:p>
            <a:pPr algn="ctr"/>
            <a:r>
              <a:rPr lang="ru-RU" altLang="ko-KR" sz="1400" b="1" dirty="0">
                <a:solidFill>
                  <a:schemeClr val="bg1"/>
                </a:solidFill>
                <a:latin typeface="Arial" pitchFamily="34" charset="0"/>
              </a:rPr>
              <a:t>ш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аговое </a:t>
            </a: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управление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0786" name="AutoShape 146"/>
          <p:cNvSpPr>
            <a:spLocks noChangeArrowheads="1"/>
          </p:cNvSpPr>
          <p:nvPr/>
        </p:nvSpPr>
        <p:spPr bwMode="auto">
          <a:xfrm>
            <a:off x="7524750" y="4140200"/>
            <a:ext cx="125888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Нелинейный </a:t>
            </a:r>
          </a:p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контроль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0787" name="Text Box 147"/>
          <p:cNvSpPr txBox="1">
            <a:spLocks noChangeArrowheads="1"/>
          </p:cNvSpPr>
          <p:nvPr/>
        </p:nvSpPr>
        <p:spPr bwMode="auto">
          <a:xfrm>
            <a:off x="6308725" y="4322763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ko-KR" sz="1400" b="1" dirty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8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Гц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89" name="Text Box 149"/>
          <p:cNvSpPr txBox="1">
            <a:spLocks noChangeArrowheads="1"/>
          </p:cNvSpPr>
          <p:nvPr/>
        </p:nvSpPr>
        <p:spPr bwMode="auto">
          <a:xfrm>
            <a:off x="6665913" y="3962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ko-KR" sz="1400" b="1" dirty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12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Гц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90" name="Text Box 150"/>
          <p:cNvSpPr txBox="1">
            <a:spLocks noChangeArrowheads="1"/>
          </p:cNvSpPr>
          <p:nvPr/>
        </p:nvSpPr>
        <p:spPr bwMode="auto">
          <a:xfrm>
            <a:off x="6967538" y="3535363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en-US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14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 Гц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91" name="Text Box 151"/>
          <p:cNvSpPr txBox="1">
            <a:spLocks noChangeArrowheads="1"/>
          </p:cNvSpPr>
          <p:nvPr/>
        </p:nvSpPr>
        <p:spPr bwMode="auto">
          <a:xfrm>
            <a:off x="1285852" y="2214554"/>
            <a:ext cx="1643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Близко к линейной характеристике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92" name="Text Box 152"/>
          <p:cNvSpPr txBox="1">
            <a:spLocks noChangeArrowheads="1"/>
          </p:cNvSpPr>
          <p:nvPr/>
        </p:nvSpPr>
        <p:spPr bwMode="auto">
          <a:xfrm>
            <a:off x="5214942" y="2565400"/>
            <a:ext cx="17335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latin typeface="Arial" pitchFamily="34" charset="0"/>
                <a:sym typeface="Wingdings 3" pitchFamily="18" charset="2"/>
              </a:rPr>
              <a:t>Неоднородность</a:t>
            </a:r>
            <a:endParaRPr kumimoji="0" lang="en-US" altLang="ko-KR" sz="1400" b="1" dirty="0"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793" name="AutoShape 153"/>
          <p:cNvSpPr>
            <a:spLocks noChangeArrowheads="1"/>
          </p:cNvSpPr>
          <p:nvPr/>
        </p:nvSpPr>
        <p:spPr bwMode="auto">
          <a:xfrm>
            <a:off x="755650" y="1196975"/>
            <a:ext cx="3598863" cy="576263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</a:rPr>
              <a:t>Samsung Digital Scroll 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компрессор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0794" name="AutoShape 154"/>
          <p:cNvSpPr>
            <a:spLocks noChangeArrowheads="1"/>
          </p:cNvSpPr>
          <p:nvPr/>
        </p:nvSpPr>
        <p:spPr bwMode="auto">
          <a:xfrm>
            <a:off x="5148263" y="1198563"/>
            <a:ext cx="3598862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Другая Компания, инвертер 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0796" name="Text Box 156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ru-RU" altLang="ko-KR" sz="3600" b="1" dirty="0" smtClean="0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3</a:t>
            </a:r>
            <a:r>
              <a:rPr lang="en-US" altLang="ko-KR" sz="3600" b="1" dirty="0" smtClean="0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.</a:t>
            </a:r>
            <a:endParaRPr lang="en-US" altLang="ko-KR" sz="3600" b="1" dirty="0">
              <a:solidFill>
                <a:srgbClr val="2C658C"/>
              </a:solidFill>
              <a:latin typeface="Arial" pitchFamily="34" charset="0"/>
              <a:ea typeface="견고딕" pitchFamily="18" charset="-127"/>
            </a:endParaRPr>
          </a:p>
        </p:txBody>
      </p:sp>
      <p:sp>
        <p:nvSpPr>
          <p:cNvPr id="240800" name="Freeform 160"/>
          <p:cNvSpPr>
            <a:spLocks/>
          </p:cNvSpPr>
          <p:nvPr/>
        </p:nvSpPr>
        <p:spPr bwMode="auto">
          <a:xfrm>
            <a:off x="1196975" y="5649913"/>
            <a:ext cx="2952750" cy="431800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136" y="0"/>
              </a:cxn>
              <a:cxn ang="0">
                <a:pos x="266" y="120"/>
              </a:cxn>
              <a:cxn ang="0">
                <a:pos x="402" y="25"/>
              </a:cxn>
              <a:cxn ang="0">
                <a:pos x="508" y="105"/>
              </a:cxn>
              <a:cxn ang="0">
                <a:pos x="628" y="44"/>
              </a:cxn>
              <a:cxn ang="0">
                <a:pos x="748" y="89"/>
              </a:cxn>
              <a:cxn ang="0">
                <a:pos x="888" y="73"/>
              </a:cxn>
              <a:cxn ang="0">
                <a:pos x="1007" y="71"/>
              </a:cxn>
            </a:cxnLst>
            <a:rect l="0" t="0" r="r" b="b"/>
            <a:pathLst>
              <a:path w="1007" h="124">
                <a:moveTo>
                  <a:pt x="0" y="122"/>
                </a:moveTo>
                <a:cubicBezTo>
                  <a:pt x="46" y="61"/>
                  <a:pt x="92" y="0"/>
                  <a:pt x="136" y="0"/>
                </a:cubicBezTo>
                <a:cubicBezTo>
                  <a:pt x="180" y="0"/>
                  <a:pt x="222" y="116"/>
                  <a:pt x="266" y="120"/>
                </a:cubicBezTo>
                <a:cubicBezTo>
                  <a:pt x="310" y="124"/>
                  <a:pt x="362" y="27"/>
                  <a:pt x="402" y="25"/>
                </a:cubicBezTo>
                <a:cubicBezTo>
                  <a:pt x="442" y="23"/>
                  <a:pt x="470" y="102"/>
                  <a:pt x="508" y="105"/>
                </a:cubicBezTo>
                <a:cubicBezTo>
                  <a:pt x="546" y="108"/>
                  <a:pt x="588" y="47"/>
                  <a:pt x="628" y="44"/>
                </a:cubicBezTo>
                <a:cubicBezTo>
                  <a:pt x="668" y="41"/>
                  <a:pt x="705" y="84"/>
                  <a:pt x="748" y="89"/>
                </a:cubicBezTo>
                <a:cubicBezTo>
                  <a:pt x="791" y="94"/>
                  <a:pt x="845" y="76"/>
                  <a:pt x="888" y="73"/>
                </a:cubicBezTo>
                <a:cubicBezTo>
                  <a:pt x="931" y="70"/>
                  <a:pt x="969" y="70"/>
                  <a:pt x="1007" y="7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0801" name="Line 161"/>
          <p:cNvSpPr>
            <a:spLocks noChangeShapeType="1"/>
          </p:cNvSpPr>
          <p:nvPr/>
        </p:nvSpPr>
        <p:spPr bwMode="auto">
          <a:xfrm>
            <a:off x="981075" y="5897563"/>
            <a:ext cx="3313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10" name="Freeform 170"/>
          <p:cNvSpPr>
            <a:spLocks/>
          </p:cNvSpPr>
          <p:nvPr/>
        </p:nvSpPr>
        <p:spPr bwMode="auto">
          <a:xfrm>
            <a:off x="5578475" y="5313363"/>
            <a:ext cx="3024188" cy="1106487"/>
          </a:xfrm>
          <a:custGeom>
            <a:avLst/>
            <a:gdLst/>
            <a:ahLst/>
            <a:cxnLst>
              <a:cxn ang="0">
                <a:pos x="0" y="482"/>
              </a:cxn>
              <a:cxn ang="0">
                <a:pos x="243" y="171"/>
              </a:cxn>
              <a:cxn ang="0">
                <a:pos x="509" y="673"/>
              </a:cxn>
              <a:cxn ang="0">
                <a:pos x="744" y="28"/>
              </a:cxn>
              <a:cxn ang="0">
                <a:pos x="942" y="505"/>
              </a:cxn>
              <a:cxn ang="0">
                <a:pos x="1184" y="245"/>
              </a:cxn>
              <a:cxn ang="0">
                <a:pos x="1413" y="450"/>
              </a:cxn>
              <a:cxn ang="0">
                <a:pos x="1661" y="289"/>
              </a:cxn>
              <a:cxn ang="0">
                <a:pos x="1834" y="431"/>
              </a:cxn>
              <a:cxn ang="0">
                <a:pos x="2033" y="382"/>
              </a:cxn>
              <a:cxn ang="0">
                <a:pos x="2243" y="369"/>
              </a:cxn>
            </a:cxnLst>
            <a:rect l="0" t="0" r="r" b="b"/>
            <a:pathLst>
              <a:path w="2243" h="697">
                <a:moveTo>
                  <a:pt x="0" y="482"/>
                </a:moveTo>
                <a:cubicBezTo>
                  <a:pt x="40" y="430"/>
                  <a:pt x="158" y="139"/>
                  <a:pt x="243" y="171"/>
                </a:cubicBezTo>
                <a:cubicBezTo>
                  <a:pt x="328" y="203"/>
                  <a:pt x="426" y="697"/>
                  <a:pt x="509" y="673"/>
                </a:cubicBezTo>
                <a:cubicBezTo>
                  <a:pt x="592" y="649"/>
                  <a:pt x="672" y="56"/>
                  <a:pt x="744" y="28"/>
                </a:cubicBezTo>
                <a:cubicBezTo>
                  <a:pt x="816" y="0"/>
                  <a:pt x="869" y="469"/>
                  <a:pt x="942" y="505"/>
                </a:cubicBezTo>
                <a:cubicBezTo>
                  <a:pt x="1015" y="541"/>
                  <a:pt x="1106" y="254"/>
                  <a:pt x="1184" y="245"/>
                </a:cubicBezTo>
                <a:cubicBezTo>
                  <a:pt x="1262" y="236"/>
                  <a:pt x="1334" y="443"/>
                  <a:pt x="1413" y="450"/>
                </a:cubicBezTo>
                <a:cubicBezTo>
                  <a:pt x="1492" y="457"/>
                  <a:pt x="1591" y="292"/>
                  <a:pt x="1661" y="289"/>
                </a:cubicBezTo>
                <a:cubicBezTo>
                  <a:pt x="1731" y="286"/>
                  <a:pt x="1772" y="416"/>
                  <a:pt x="1834" y="431"/>
                </a:cubicBezTo>
                <a:cubicBezTo>
                  <a:pt x="1896" y="446"/>
                  <a:pt x="1965" y="392"/>
                  <a:pt x="2033" y="382"/>
                </a:cubicBezTo>
                <a:cubicBezTo>
                  <a:pt x="2101" y="372"/>
                  <a:pt x="2199" y="372"/>
                  <a:pt x="2243" y="36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0811" name="Line 171"/>
          <p:cNvSpPr>
            <a:spLocks noChangeShapeType="1"/>
          </p:cNvSpPr>
          <p:nvPr/>
        </p:nvSpPr>
        <p:spPr bwMode="auto">
          <a:xfrm>
            <a:off x="5362575" y="5905500"/>
            <a:ext cx="3313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12" name="Line 172"/>
          <p:cNvSpPr>
            <a:spLocks noChangeShapeType="1"/>
          </p:cNvSpPr>
          <p:nvPr/>
        </p:nvSpPr>
        <p:spPr bwMode="auto">
          <a:xfrm>
            <a:off x="1052513" y="5578475"/>
            <a:ext cx="3300412" cy="3127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13" name="Line 173"/>
          <p:cNvSpPr>
            <a:spLocks noChangeShapeType="1"/>
          </p:cNvSpPr>
          <p:nvPr/>
        </p:nvSpPr>
        <p:spPr bwMode="auto">
          <a:xfrm flipV="1">
            <a:off x="1052513" y="5900738"/>
            <a:ext cx="3303587" cy="2651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15" name="Line 175"/>
          <p:cNvSpPr>
            <a:spLocks noChangeShapeType="1"/>
          </p:cNvSpPr>
          <p:nvPr/>
        </p:nvSpPr>
        <p:spPr bwMode="auto">
          <a:xfrm flipV="1">
            <a:off x="1187450" y="5599113"/>
            <a:ext cx="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16" name="Text Box 176"/>
          <p:cNvSpPr txBox="1">
            <a:spLocks noChangeArrowheads="1"/>
          </p:cNvSpPr>
          <p:nvPr/>
        </p:nvSpPr>
        <p:spPr bwMode="auto">
          <a:xfrm>
            <a:off x="952500" y="5072074"/>
            <a:ext cx="3259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Быстрое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достижение целевой производительности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819" name="Line 179"/>
          <p:cNvSpPr>
            <a:spLocks noChangeShapeType="1"/>
          </p:cNvSpPr>
          <p:nvPr/>
        </p:nvSpPr>
        <p:spPr bwMode="auto">
          <a:xfrm>
            <a:off x="7164388" y="5683250"/>
            <a:ext cx="1511300" cy="2127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0" name="Line 180"/>
          <p:cNvSpPr>
            <a:spLocks noChangeShapeType="1"/>
          </p:cNvSpPr>
          <p:nvPr/>
        </p:nvSpPr>
        <p:spPr bwMode="auto">
          <a:xfrm>
            <a:off x="6588125" y="5334000"/>
            <a:ext cx="2082800" cy="56991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1" name="Line 181"/>
          <p:cNvSpPr>
            <a:spLocks noChangeShapeType="1"/>
          </p:cNvSpPr>
          <p:nvPr/>
        </p:nvSpPr>
        <p:spPr bwMode="auto">
          <a:xfrm>
            <a:off x="5867400" y="5589588"/>
            <a:ext cx="2803525" cy="30956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2" name="Line 182"/>
          <p:cNvSpPr>
            <a:spLocks noChangeShapeType="1"/>
          </p:cNvSpPr>
          <p:nvPr/>
        </p:nvSpPr>
        <p:spPr bwMode="auto">
          <a:xfrm flipV="1">
            <a:off x="8101013" y="5895975"/>
            <a:ext cx="568325" cy="1143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3" name="Line 183"/>
          <p:cNvSpPr>
            <a:spLocks noChangeShapeType="1"/>
          </p:cNvSpPr>
          <p:nvPr/>
        </p:nvSpPr>
        <p:spPr bwMode="auto">
          <a:xfrm flipV="1">
            <a:off x="6300788" y="5895975"/>
            <a:ext cx="2359025" cy="4746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4" name="Line 184"/>
          <p:cNvSpPr>
            <a:spLocks noChangeShapeType="1"/>
          </p:cNvSpPr>
          <p:nvPr/>
        </p:nvSpPr>
        <p:spPr bwMode="auto">
          <a:xfrm flipV="1">
            <a:off x="6256338" y="5915025"/>
            <a:ext cx="0" cy="476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5" name="Line 185"/>
          <p:cNvSpPr>
            <a:spLocks noChangeShapeType="1"/>
          </p:cNvSpPr>
          <p:nvPr/>
        </p:nvSpPr>
        <p:spPr bwMode="auto">
          <a:xfrm flipV="1">
            <a:off x="6588125" y="5300663"/>
            <a:ext cx="0" cy="592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0826" name="Text Box 186"/>
          <p:cNvSpPr txBox="1">
            <a:spLocks noChangeArrowheads="1"/>
          </p:cNvSpPr>
          <p:nvPr/>
        </p:nvSpPr>
        <p:spPr bwMode="auto">
          <a:xfrm>
            <a:off x="5795962" y="6327775"/>
            <a:ext cx="2276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err="1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Перерегулировани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 </a:t>
            </a: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е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240827" name="Text Box 187"/>
          <p:cNvSpPr txBox="1">
            <a:spLocks noChangeArrowheads="1"/>
          </p:cNvSpPr>
          <p:nvPr/>
        </p:nvSpPr>
        <p:spPr bwMode="auto">
          <a:xfrm>
            <a:off x="4572000" y="5157788"/>
            <a:ext cx="2016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kumimoji="0" lang="ru-RU" altLang="ko-KR" sz="1400" b="1" dirty="0" smtClean="0">
                <a:solidFill>
                  <a:srgbClr val="FF3300"/>
                </a:solidFill>
                <a:latin typeface="Arial" pitchFamily="34" charset="0"/>
                <a:sym typeface="Wingdings 3" pitchFamily="18" charset="2"/>
              </a:rPr>
              <a:t>Неравномерность</a:t>
            </a:r>
            <a:endParaRPr kumimoji="0" lang="en-US" altLang="ko-KR" sz="1400" b="1" dirty="0">
              <a:solidFill>
                <a:srgbClr val="FF3300"/>
              </a:solidFill>
              <a:latin typeface="Arial" pitchFamily="34" charset="0"/>
              <a:sym typeface="Wingdings 3" pitchFamily="18" charset="2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82625" y="68263"/>
            <a:ext cx="7489825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Управление производительностью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 descr="2SCHAL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1700213"/>
            <a:ext cx="6859587" cy="4611687"/>
          </a:xfrm>
          <a:prstGeom prst="rect">
            <a:avLst/>
          </a:prstGeom>
          <a:noFill/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1.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Спирали компрессора типа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</a:rPr>
              <a:t>Scroll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13_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67185" flipH="1">
            <a:off x="1733674" y="1882997"/>
            <a:ext cx="5390336" cy="404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214282" y="2071678"/>
            <a:ext cx="240505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latinLnBrk="0" hangingPunct="0"/>
            <a:r>
              <a:rPr kumimoji="0" lang="ru-RU" sz="2400" b="1" dirty="0" smtClean="0">
                <a:latin typeface="Arial" pitchFamily="34" charset="0"/>
              </a:rPr>
              <a:t>Неподвижная спираль</a:t>
            </a:r>
            <a:endParaRPr kumimoji="0" lang="en-US" sz="24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pitchFamily="34" charset="0"/>
            </a:endParaRP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6526213" y="5380038"/>
            <a:ext cx="24384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latinLnBrk="0" hangingPunct="0"/>
            <a:r>
              <a:rPr kumimoji="0" lang="ru-RU" sz="2400" b="1" dirty="0" smtClean="0">
                <a:latin typeface="Arial" pitchFamily="34" charset="0"/>
              </a:rPr>
              <a:t>Подвижная спираль</a:t>
            </a:r>
            <a:endParaRPr kumimoji="0" lang="en-US" sz="2400" b="1" dirty="0">
              <a:latin typeface="Arial" pitchFamily="34" charset="0"/>
            </a:endParaRPr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2286000" y="2647950"/>
            <a:ext cx="928678" cy="3524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081" name="Line 9"/>
          <p:cNvSpPr>
            <a:spLocks noChangeShapeType="1"/>
          </p:cNvSpPr>
          <p:nvPr/>
        </p:nvSpPr>
        <p:spPr bwMode="auto">
          <a:xfrm>
            <a:off x="5572132" y="4714884"/>
            <a:ext cx="1106481" cy="7381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1.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Положение спиралей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37" name="Text Box 61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1.</a:t>
            </a:r>
          </a:p>
        </p:txBody>
      </p:sp>
      <p:grpSp>
        <p:nvGrpSpPr>
          <p:cNvPr id="280647" name="Group 71"/>
          <p:cNvGrpSpPr>
            <a:grpSpLocks/>
          </p:cNvGrpSpPr>
          <p:nvPr/>
        </p:nvGrpSpPr>
        <p:grpSpPr bwMode="auto">
          <a:xfrm>
            <a:off x="473075" y="1631950"/>
            <a:ext cx="8059738" cy="4929188"/>
            <a:chOff x="298" y="1028"/>
            <a:chExt cx="5077" cy="3105"/>
          </a:xfrm>
        </p:grpSpPr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>
              <a:off x="3074" y="2038"/>
              <a:ext cx="31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525" y="3039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>
              <a:off x="769" y="3039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86" name="Line 10"/>
            <p:cNvSpPr>
              <a:spLocks noChangeShapeType="1"/>
            </p:cNvSpPr>
            <p:nvPr/>
          </p:nvSpPr>
          <p:spPr bwMode="auto">
            <a:xfrm>
              <a:off x="1415" y="3039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>
              <a:off x="1661" y="3039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2339" y="3039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89" name="Line 13"/>
            <p:cNvSpPr>
              <a:spLocks noChangeShapeType="1"/>
            </p:cNvSpPr>
            <p:nvPr/>
          </p:nvSpPr>
          <p:spPr bwMode="auto">
            <a:xfrm>
              <a:off x="2585" y="3039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0" name="Line 14"/>
            <p:cNvSpPr>
              <a:spLocks noChangeShapeType="1"/>
            </p:cNvSpPr>
            <p:nvPr/>
          </p:nvSpPr>
          <p:spPr bwMode="auto">
            <a:xfrm>
              <a:off x="769" y="3834"/>
              <a:ext cx="6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1" name="Line 15"/>
            <p:cNvSpPr>
              <a:spLocks noChangeShapeType="1"/>
            </p:cNvSpPr>
            <p:nvPr/>
          </p:nvSpPr>
          <p:spPr bwMode="auto">
            <a:xfrm>
              <a:off x="1659" y="3834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2" name="Line 16"/>
            <p:cNvSpPr>
              <a:spLocks noChangeShapeType="1"/>
            </p:cNvSpPr>
            <p:nvPr/>
          </p:nvSpPr>
          <p:spPr bwMode="auto">
            <a:xfrm>
              <a:off x="319" y="3834"/>
              <a:ext cx="2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3" name="Line 17"/>
            <p:cNvSpPr>
              <a:spLocks noChangeShapeType="1"/>
            </p:cNvSpPr>
            <p:nvPr/>
          </p:nvSpPr>
          <p:spPr bwMode="auto">
            <a:xfrm>
              <a:off x="2582" y="3834"/>
              <a:ext cx="2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4" name="Line 18"/>
            <p:cNvSpPr>
              <a:spLocks noChangeShapeType="1"/>
            </p:cNvSpPr>
            <p:nvPr/>
          </p:nvSpPr>
          <p:spPr bwMode="auto">
            <a:xfrm>
              <a:off x="523" y="3039"/>
              <a:ext cx="2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5" name="Line 19"/>
            <p:cNvSpPr>
              <a:spLocks noChangeShapeType="1"/>
            </p:cNvSpPr>
            <p:nvPr/>
          </p:nvSpPr>
          <p:spPr bwMode="auto">
            <a:xfrm>
              <a:off x="1414" y="3039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6" name="Line 20"/>
            <p:cNvSpPr>
              <a:spLocks noChangeShapeType="1"/>
            </p:cNvSpPr>
            <p:nvPr/>
          </p:nvSpPr>
          <p:spPr bwMode="auto">
            <a:xfrm>
              <a:off x="2334" y="3039"/>
              <a:ext cx="2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7" name="Line 21"/>
            <p:cNvSpPr>
              <a:spLocks noChangeShapeType="1"/>
            </p:cNvSpPr>
            <p:nvPr/>
          </p:nvSpPr>
          <p:spPr bwMode="auto">
            <a:xfrm>
              <a:off x="523" y="3826"/>
              <a:ext cx="0" cy="26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599" name="Line 23"/>
            <p:cNvSpPr>
              <a:spLocks noChangeShapeType="1"/>
            </p:cNvSpPr>
            <p:nvPr/>
          </p:nvSpPr>
          <p:spPr bwMode="auto">
            <a:xfrm flipH="1">
              <a:off x="767" y="4027"/>
              <a:ext cx="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0" name="Line 24"/>
            <p:cNvSpPr>
              <a:spLocks noChangeShapeType="1"/>
            </p:cNvSpPr>
            <p:nvPr/>
          </p:nvSpPr>
          <p:spPr bwMode="auto">
            <a:xfrm>
              <a:off x="1242" y="4027"/>
              <a:ext cx="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1" name="Text Box 25"/>
            <p:cNvSpPr txBox="1">
              <a:spLocks noChangeArrowheads="1"/>
            </p:cNvSpPr>
            <p:nvPr/>
          </p:nvSpPr>
          <p:spPr bwMode="auto">
            <a:xfrm>
              <a:off x="876" y="3928"/>
              <a:ext cx="4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sz="1400" b="1" dirty="0" smtClean="0">
                  <a:latin typeface="Arial" pitchFamily="34" charset="0"/>
                  <a:ea typeface="SimHei" pitchFamily="2" charset="-122"/>
                </a:rPr>
                <a:t>16</a:t>
              </a:r>
              <a:r>
                <a:rPr kumimoji="0" lang="en-US" sz="1400" b="1" dirty="0" smtClean="0">
                  <a:latin typeface="Arial" pitchFamily="34" charset="0"/>
                  <a:ea typeface="SimHei" pitchFamily="2" charset="-122"/>
                </a:rPr>
                <a:t> </a:t>
              </a:r>
              <a:r>
                <a:rPr kumimoji="0" lang="ru-RU" sz="1400" b="1" dirty="0" smtClean="0">
                  <a:latin typeface="Arial" pitchFamily="34" charset="0"/>
                  <a:ea typeface="SimHei" pitchFamily="2" charset="-122"/>
                </a:rPr>
                <a:t>с</a:t>
              </a:r>
              <a:endParaRPr kumimoji="0" lang="en-US" sz="1400" b="1" dirty="0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02" name="Text Box 26"/>
            <p:cNvSpPr txBox="1">
              <a:spLocks noChangeArrowheads="1"/>
            </p:cNvSpPr>
            <p:nvPr/>
          </p:nvSpPr>
          <p:spPr bwMode="auto">
            <a:xfrm>
              <a:off x="298" y="2879"/>
              <a:ext cx="7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zh-TW" altLang="en-US" sz="1400" b="1">
                  <a:latin typeface="Arial" pitchFamily="34" charset="0"/>
                  <a:ea typeface="SimHei" pitchFamily="2" charset="-122"/>
                </a:rPr>
                <a:t>100%</a:t>
              </a:r>
              <a:endParaRPr kumimoji="0" lang="en-US" sz="1400" b="1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03" name="Text Box 27"/>
            <p:cNvSpPr txBox="1">
              <a:spLocks noChangeArrowheads="1"/>
            </p:cNvSpPr>
            <p:nvPr/>
          </p:nvSpPr>
          <p:spPr bwMode="auto">
            <a:xfrm>
              <a:off x="970" y="3659"/>
              <a:ext cx="3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50000"/>
                </a:spcBef>
              </a:pPr>
              <a:r>
                <a:rPr kumimoji="0" lang="zh-TW" altLang="en-US" sz="1400" b="1">
                  <a:latin typeface="Arial" pitchFamily="34" charset="0"/>
                  <a:ea typeface="SimHei" pitchFamily="2" charset="-122"/>
                </a:rPr>
                <a:t>0%</a:t>
              </a:r>
              <a:endParaRPr kumimoji="0" lang="en-US" sz="1400" b="1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04" name="Line 28"/>
            <p:cNvSpPr>
              <a:spLocks noChangeShapeType="1"/>
            </p:cNvSpPr>
            <p:nvPr/>
          </p:nvSpPr>
          <p:spPr bwMode="auto">
            <a:xfrm>
              <a:off x="3613" y="3045"/>
              <a:ext cx="0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5" name="Line 29"/>
            <p:cNvSpPr>
              <a:spLocks noChangeShapeType="1"/>
            </p:cNvSpPr>
            <p:nvPr/>
          </p:nvSpPr>
          <p:spPr bwMode="auto">
            <a:xfrm>
              <a:off x="4134" y="3045"/>
              <a:ext cx="0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6" name="Line 30"/>
            <p:cNvSpPr>
              <a:spLocks noChangeShapeType="1"/>
            </p:cNvSpPr>
            <p:nvPr/>
          </p:nvSpPr>
          <p:spPr bwMode="auto">
            <a:xfrm>
              <a:off x="4682" y="3045"/>
              <a:ext cx="0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7" name="Line 31"/>
            <p:cNvSpPr>
              <a:spLocks noChangeShapeType="1"/>
            </p:cNvSpPr>
            <p:nvPr/>
          </p:nvSpPr>
          <p:spPr bwMode="auto">
            <a:xfrm>
              <a:off x="5230" y="3038"/>
              <a:ext cx="0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8" name="Line 32"/>
            <p:cNvSpPr>
              <a:spLocks noChangeShapeType="1"/>
            </p:cNvSpPr>
            <p:nvPr/>
          </p:nvSpPr>
          <p:spPr bwMode="auto">
            <a:xfrm>
              <a:off x="3429" y="3836"/>
              <a:ext cx="1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09" name="Line 33"/>
            <p:cNvSpPr>
              <a:spLocks noChangeShapeType="1"/>
            </p:cNvSpPr>
            <p:nvPr/>
          </p:nvSpPr>
          <p:spPr bwMode="auto">
            <a:xfrm flipV="1">
              <a:off x="4132" y="3836"/>
              <a:ext cx="5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0" name="Line 34"/>
            <p:cNvSpPr>
              <a:spLocks noChangeShapeType="1"/>
            </p:cNvSpPr>
            <p:nvPr/>
          </p:nvSpPr>
          <p:spPr bwMode="auto">
            <a:xfrm>
              <a:off x="3599" y="3039"/>
              <a:ext cx="5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1" name="Line 35"/>
            <p:cNvSpPr>
              <a:spLocks noChangeShapeType="1"/>
            </p:cNvSpPr>
            <p:nvPr/>
          </p:nvSpPr>
          <p:spPr bwMode="auto">
            <a:xfrm>
              <a:off x="4684" y="3041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2" name="Line 36"/>
            <p:cNvSpPr>
              <a:spLocks noChangeShapeType="1"/>
            </p:cNvSpPr>
            <p:nvPr/>
          </p:nvSpPr>
          <p:spPr bwMode="auto">
            <a:xfrm>
              <a:off x="5230" y="3836"/>
              <a:ext cx="1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3" name="Text Box 37"/>
            <p:cNvSpPr txBox="1">
              <a:spLocks noChangeArrowheads="1"/>
            </p:cNvSpPr>
            <p:nvPr/>
          </p:nvSpPr>
          <p:spPr bwMode="auto">
            <a:xfrm>
              <a:off x="4302" y="3657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50000"/>
                </a:spcBef>
              </a:pPr>
              <a:r>
                <a:rPr kumimoji="0" lang="zh-TW" altLang="en-US" sz="1400" b="1">
                  <a:latin typeface="Arial" pitchFamily="34" charset="0"/>
                  <a:ea typeface="SimHei" pitchFamily="2" charset="-122"/>
                </a:rPr>
                <a:t>0%</a:t>
              </a:r>
              <a:endParaRPr kumimoji="0" lang="en-US" sz="1400" b="1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14" name="Text Box 38"/>
            <p:cNvSpPr txBox="1">
              <a:spLocks noChangeArrowheads="1"/>
            </p:cNvSpPr>
            <p:nvPr/>
          </p:nvSpPr>
          <p:spPr bwMode="auto">
            <a:xfrm>
              <a:off x="3519" y="2882"/>
              <a:ext cx="7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zh-TW" altLang="en-US" sz="1400" b="1">
                  <a:latin typeface="Arial" pitchFamily="34" charset="0"/>
                  <a:ea typeface="SimHei" pitchFamily="2" charset="-122"/>
                </a:rPr>
                <a:t>100%</a:t>
              </a:r>
              <a:endParaRPr kumimoji="0" lang="en-US" sz="1400" b="1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17" name="Line 41"/>
            <p:cNvSpPr>
              <a:spLocks noChangeShapeType="1"/>
            </p:cNvSpPr>
            <p:nvPr/>
          </p:nvSpPr>
          <p:spPr bwMode="auto">
            <a:xfrm flipH="1">
              <a:off x="4134" y="4027"/>
              <a:ext cx="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8" name="Line 42"/>
            <p:cNvSpPr>
              <a:spLocks noChangeShapeType="1"/>
            </p:cNvSpPr>
            <p:nvPr/>
          </p:nvSpPr>
          <p:spPr bwMode="auto">
            <a:xfrm>
              <a:off x="4548" y="4027"/>
              <a:ext cx="1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19" name="Text Box 43"/>
            <p:cNvSpPr txBox="1">
              <a:spLocks noChangeArrowheads="1"/>
            </p:cNvSpPr>
            <p:nvPr/>
          </p:nvSpPr>
          <p:spPr bwMode="auto">
            <a:xfrm>
              <a:off x="4216" y="3941"/>
              <a:ext cx="4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sz="1400" b="1" dirty="0" smtClean="0">
                  <a:latin typeface="Arial" pitchFamily="34" charset="0"/>
                  <a:ea typeface="SimHei" pitchFamily="2" charset="-122"/>
                </a:rPr>
                <a:t>10 с</a:t>
              </a:r>
              <a:endParaRPr kumimoji="0" lang="en-US" sz="1400" b="1" dirty="0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20" name="Text Box 44"/>
            <p:cNvSpPr txBox="1">
              <a:spLocks noChangeArrowheads="1"/>
            </p:cNvSpPr>
            <p:nvPr/>
          </p:nvSpPr>
          <p:spPr bwMode="auto">
            <a:xfrm>
              <a:off x="3677" y="3935"/>
              <a:ext cx="4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sz="1400" b="1" dirty="0" smtClean="0">
                  <a:latin typeface="Arial" pitchFamily="34" charset="0"/>
                  <a:ea typeface="SimHei" pitchFamily="2" charset="-122"/>
                </a:rPr>
                <a:t>10 с</a:t>
              </a:r>
              <a:endParaRPr kumimoji="0" lang="en-US" sz="1400" b="1" dirty="0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21" name="Text Box 45"/>
            <p:cNvSpPr txBox="1">
              <a:spLocks noChangeArrowheads="1"/>
            </p:cNvSpPr>
            <p:nvPr/>
          </p:nvSpPr>
          <p:spPr bwMode="auto">
            <a:xfrm>
              <a:off x="640" y="2699"/>
              <a:ext cx="1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altLang="zh-TW" sz="1400" b="1" u="sng" dirty="0" smtClean="0">
                  <a:latin typeface="Arial" pitchFamily="34" charset="0"/>
                  <a:ea typeface="SimHei" pitchFamily="2" charset="-122"/>
                </a:rPr>
                <a:t>Пример</a:t>
              </a:r>
              <a:r>
                <a:rPr kumimoji="0" lang="en-US" altLang="zh-TW" sz="1400" b="1" u="sng" dirty="0" smtClean="0">
                  <a:latin typeface="Arial" pitchFamily="34" charset="0"/>
                  <a:ea typeface="SimHei" pitchFamily="2" charset="-122"/>
                </a:rPr>
                <a:t>: </a:t>
              </a:r>
              <a:r>
                <a:rPr kumimoji="0" lang="ru-RU" altLang="zh-TW" sz="1400" b="1" u="sng" dirty="0" smtClean="0">
                  <a:latin typeface="Arial" pitchFamily="34" charset="0"/>
                  <a:ea typeface="SimHei" pitchFamily="2" charset="-122"/>
                </a:rPr>
                <a:t>2</a:t>
              </a:r>
              <a:r>
                <a:rPr kumimoji="0" lang="en-US" altLang="zh-TW" sz="1400" b="1" u="sng" dirty="0" smtClean="0">
                  <a:latin typeface="Arial" pitchFamily="34" charset="0"/>
                  <a:ea typeface="SimHei" pitchFamily="2" charset="-122"/>
                </a:rPr>
                <a:t>0% </a:t>
              </a:r>
              <a:r>
                <a:rPr kumimoji="0" lang="ru-RU" altLang="zh-TW" sz="1400" b="1" u="sng" dirty="0" err="1" smtClean="0">
                  <a:latin typeface="Arial" pitchFamily="34" charset="0"/>
                  <a:ea typeface="SimHei" pitchFamily="2" charset="-122"/>
                </a:rPr>
                <a:t>произв.-ти</a:t>
              </a:r>
              <a:endParaRPr kumimoji="0" lang="en-US" altLang="zh-TW" sz="1400" b="1" u="sng" dirty="0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22" name="Text Box 46"/>
            <p:cNvSpPr txBox="1">
              <a:spLocks noChangeArrowheads="1"/>
            </p:cNvSpPr>
            <p:nvPr/>
          </p:nvSpPr>
          <p:spPr bwMode="auto">
            <a:xfrm>
              <a:off x="3548" y="2725"/>
              <a:ext cx="1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altLang="zh-TW" sz="1400" b="1" u="sng" dirty="0" smtClean="0">
                  <a:latin typeface="Arial" pitchFamily="34" charset="0"/>
                  <a:ea typeface="SimHei" pitchFamily="2" charset="-122"/>
                </a:rPr>
                <a:t>Пример</a:t>
              </a:r>
              <a:r>
                <a:rPr kumimoji="0" lang="en-US" altLang="zh-TW" sz="1400" b="1" u="sng" dirty="0" smtClean="0">
                  <a:latin typeface="Arial" pitchFamily="34" charset="0"/>
                  <a:ea typeface="SimHei" pitchFamily="2" charset="-122"/>
                </a:rPr>
                <a:t>: </a:t>
              </a:r>
              <a:r>
                <a:rPr kumimoji="0" lang="en-US" altLang="zh-TW" sz="1400" b="1" u="sng" dirty="0">
                  <a:latin typeface="Arial" pitchFamily="34" charset="0"/>
                  <a:ea typeface="SimHei" pitchFamily="2" charset="-122"/>
                </a:rPr>
                <a:t>50% </a:t>
              </a:r>
              <a:r>
                <a:rPr kumimoji="0" lang="ru-RU" altLang="zh-TW" sz="1400" b="1" u="sng" dirty="0" err="1" smtClean="0">
                  <a:latin typeface="Arial" pitchFamily="34" charset="0"/>
                  <a:ea typeface="SimHei" pitchFamily="2" charset="-122"/>
                </a:rPr>
                <a:t>произв.-ти</a:t>
              </a:r>
              <a:r>
                <a:rPr kumimoji="0" lang="ru-RU" altLang="zh-TW" sz="1400" b="1" u="sng" dirty="0" smtClean="0">
                  <a:latin typeface="Arial" pitchFamily="34" charset="0"/>
                  <a:ea typeface="SimHei" pitchFamily="2" charset="-122"/>
                </a:rPr>
                <a:t>.</a:t>
              </a:r>
              <a:endParaRPr kumimoji="0" lang="en-US" altLang="zh-TW" sz="1400" b="1" u="sng" dirty="0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24" name="Text Box 48"/>
            <p:cNvSpPr txBox="1">
              <a:spLocks noChangeArrowheads="1"/>
            </p:cNvSpPr>
            <p:nvPr/>
          </p:nvSpPr>
          <p:spPr bwMode="auto">
            <a:xfrm>
              <a:off x="444" y="3928"/>
              <a:ext cx="4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ru-RU" sz="1400" b="1" dirty="0" smtClean="0">
                  <a:latin typeface="Arial" pitchFamily="34" charset="0"/>
                  <a:ea typeface="SimHei" pitchFamily="2" charset="-122"/>
                </a:rPr>
                <a:t>4</a:t>
              </a:r>
              <a:r>
                <a:rPr kumimoji="0" lang="en-US" sz="1400" b="1" dirty="0" smtClean="0">
                  <a:latin typeface="Arial" pitchFamily="34" charset="0"/>
                  <a:ea typeface="SimHei" pitchFamily="2" charset="-122"/>
                </a:rPr>
                <a:t> </a:t>
              </a:r>
              <a:r>
                <a:rPr kumimoji="0" lang="ru-RU" sz="1400" b="1" dirty="0" smtClean="0">
                  <a:latin typeface="Arial" pitchFamily="34" charset="0"/>
                  <a:ea typeface="SimHei" pitchFamily="2" charset="-122"/>
                </a:rPr>
                <a:t>с</a:t>
              </a:r>
              <a:endParaRPr kumimoji="0" lang="zh-TW" altLang="en-US" sz="1400" b="1" dirty="0"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25" name="Line 49"/>
            <p:cNvSpPr>
              <a:spLocks noChangeShapeType="1"/>
            </p:cNvSpPr>
            <p:nvPr/>
          </p:nvSpPr>
          <p:spPr bwMode="auto">
            <a:xfrm>
              <a:off x="355" y="4027"/>
              <a:ext cx="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27" name="Line 51"/>
            <p:cNvSpPr>
              <a:spLocks noChangeShapeType="1"/>
            </p:cNvSpPr>
            <p:nvPr/>
          </p:nvSpPr>
          <p:spPr bwMode="auto">
            <a:xfrm>
              <a:off x="3462" y="4027"/>
              <a:ext cx="1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280628" name="Picture 52" descr="Picture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0" y="1028"/>
              <a:ext cx="1835" cy="1299"/>
            </a:xfrm>
            <a:prstGeom prst="rect">
              <a:avLst/>
            </a:prstGeom>
            <a:noFill/>
          </p:spPr>
        </p:pic>
        <p:pic>
          <p:nvPicPr>
            <p:cNvPr id="280629" name="Picture 53" descr="Picture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3" y="1028"/>
              <a:ext cx="1714" cy="1285"/>
            </a:xfrm>
            <a:prstGeom prst="rect">
              <a:avLst/>
            </a:prstGeom>
            <a:noFill/>
          </p:spPr>
        </p:pic>
        <p:sp>
          <p:nvSpPr>
            <p:cNvPr id="280630" name="Line 54"/>
            <p:cNvSpPr>
              <a:spLocks noChangeShapeType="1"/>
            </p:cNvSpPr>
            <p:nvPr/>
          </p:nvSpPr>
          <p:spPr bwMode="auto">
            <a:xfrm flipH="1">
              <a:off x="3426" y="2165"/>
              <a:ext cx="59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31" name="Line 55"/>
            <p:cNvSpPr>
              <a:spLocks noChangeShapeType="1"/>
            </p:cNvSpPr>
            <p:nvPr/>
          </p:nvSpPr>
          <p:spPr bwMode="auto">
            <a:xfrm flipH="1">
              <a:off x="3426" y="2202"/>
              <a:ext cx="59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32" name="Text Box 56"/>
            <p:cNvSpPr txBox="1">
              <a:spLocks noChangeArrowheads="1"/>
            </p:cNvSpPr>
            <p:nvPr/>
          </p:nvSpPr>
          <p:spPr bwMode="auto">
            <a:xfrm>
              <a:off x="2744" y="1754"/>
              <a:ext cx="724" cy="1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ru-RU" altLang="zh-TW" sz="1400" b="1" dirty="0" smtClean="0">
                  <a:solidFill>
                    <a:srgbClr val="000000"/>
                  </a:solidFill>
                  <a:latin typeface="Arial" pitchFamily="34" charset="0"/>
                  <a:ea typeface="SimHei" pitchFamily="2" charset="-122"/>
                </a:rPr>
                <a:t>Зазор 1</a:t>
              </a:r>
              <a:r>
                <a:rPr kumimoji="0" lang="en-US" altLang="zh-TW" sz="1400" b="1" dirty="0" smtClean="0">
                  <a:solidFill>
                    <a:srgbClr val="000000"/>
                  </a:solidFill>
                  <a:latin typeface="Arial" pitchFamily="34" charset="0"/>
                  <a:ea typeface="SimHei" pitchFamily="2" charset="-122"/>
                </a:rPr>
                <a:t>MM</a:t>
              </a:r>
              <a:endParaRPr kumimoji="0" lang="en-US" sz="1400" b="1" dirty="0">
                <a:solidFill>
                  <a:srgbClr val="000000"/>
                </a:solidFill>
                <a:latin typeface="Arial" pitchFamily="34" charset="0"/>
                <a:ea typeface="SimHei" pitchFamily="2" charset="-122"/>
              </a:endParaRPr>
            </a:p>
          </p:txBody>
        </p:sp>
        <p:sp>
          <p:nvSpPr>
            <p:cNvPr id="280639" name="Text Box 63"/>
            <p:cNvSpPr txBox="1">
              <a:spLocks noChangeArrowheads="1"/>
            </p:cNvSpPr>
            <p:nvPr/>
          </p:nvSpPr>
          <p:spPr bwMode="auto">
            <a:xfrm>
              <a:off x="675" y="2341"/>
              <a:ext cx="17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ru-RU" altLang="ko-KR" sz="1400" b="1" dirty="0" smtClean="0">
                  <a:latin typeface="Arial" pitchFamily="34" charset="0"/>
                </a:rPr>
                <a:t>Нагруженное состояние</a:t>
              </a:r>
              <a:endParaRPr kumimoji="0" lang="en-US" altLang="ko-KR" sz="1400" b="1" dirty="0">
                <a:latin typeface="Arial" pitchFamily="34" charset="0"/>
              </a:endParaRPr>
            </a:p>
            <a:p>
              <a:pPr algn="ctr" eaLnBrk="0" latinLnBrk="0" hangingPunct="0"/>
              <a:r>
                <a:rPr kumimoji="0" lang="en-US" altLang="ko-KR" sz="1400" b="1" dirty="0">
                  <a:latin typeface="Arial" pitchFamily="34" charset="0"/>
                </a:rPr>
                <a:t>100% </a:t>
              </a:r>
              <a:r>
                <a:rPr kumimoji="0" lang="ru-RU" altLang="ko-KR" sz="1400" b="1" dirty="0" smtClean="0">
                  <a:latin typeface="Arial" pitchFamily="34" charset="0"/>
                </a:rPr>
                <a:t> производительность</a:t>
              </a:r>
              <a:endParaRPr kumimoji="0" lang="th-TH" sz="1400" b="1" dirty="0">
                <a:latin typeface="Arial" pitchFamily="34" charset="0"/>
              </a:endParaRPr>
            </a:p>
          </p:txBody>
        </p:sp>
        <p:sp>
          <p:nvSpPr>
            <p:cNvPr id="280640" name="Text Box 64"/>
            <p:cNvSpPr txBox="1">
              <a:spLocks noChangeArrowheads="1"/>
            </p:cNvSpPr>
            <p:nvPr/>
          </p:nvSpPr>
          <p:spPr bwMode="auto">
            <a:xfrm>
              <a:off x="3669" y="2341"/>
              <a:ext cx="164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ru-RU" altLang="ko-KR" sz="1400" b="1" dirty="0" smtClean="0">
                  <a:latin typeface="Arial" pitchFamily="34" charset="0"/>
                </a:rPr>
                <a:t>Разгруженное состояние</a:t>
              </a:r>
              <a:endParaRPr kumimoji="0" lang="en-US" altLang="ko-KR" sz="1400" b="1" dirty="0">
                <a:latin typeface="Arial" pitchFamily="34" charset="0"/>
              </a:endParaRPr>
            </a:p>
            <a:p>
              <a:pPr algn="ctr" eaLnBrk="0" latinLnBrk="0" hangingPunct="0"/>
              <a:r>
                <a:rPr kumimoji="0" lang="en-US" altLang="ko-KR" sz="1400" b="1" dirty="0">
                  <a:latin typeface="Arial" pitchFamily="34" charset="0"/>
                </a:rPr>
                <a:t>0% </a:t>
              </a:r>
              <a:r>
                <a:rPr kumimoji="0" lang="ru-RU" altLang="ko-KR" sz="1400" b="1" dirty="0" smtClean="0">
                  <a:latin typeface="Arial" pitchFamily="34" charset="0"/>
                </a:rPr>
                <a:t> производительность</a:t>
              </a:r>
              <a:endParaRPr kumimoji="0" lang="th-TH" sz="1400" b="1" dirty="0">
                <a:latin typeface="Arial" pitchFamily="34" charset="0"/>
              </a:endParaRPr>
            </a:p>
          </p:txBody>
        </p:sp>
        <p:sp>
          <p:nvSpPr>
            <p:cNvPr id="280641" name="Line 65"/>
            <p:cNvSpPr>
              <a:spLocks noChangeShapeType="1"/>
            </p:cNvSpPr>
            <p:nvPr/>
          </p:nvSpPr>
          <p:spPr bwMode="auto">
            <a:xfrm>
              <a:off x="766" y="3826"/>
              <a:ext cx="0" cy="26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42" name="Line 66"/>
            <p:cNvSpPr>
              <a:spLocks noChangeShapeType="1"/>
            </p:cNvSpPr>
            <p:nvPr/>
          </p:nvSpPr>
          <p:spPr bwMode="auto">
            <a:xfrm>
              <a:off x="1419" y="3805"/>
              <a:ext cx="0" cy="26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44" name="Line 68"/>
            <p:cNvSpPr>
              <a:spLocks noChangeShapeType="1"/>
            </p:cNvSpPr>
            <p:nvPr/>
          </p:nvSpPr>
          <p:spPr bwMode="auto">
            <a:xfrm>
              <a:off x="3618" y="3820"/>
              <a:ext cx="0" cy="26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45" name="Line 69"/>
            <p:cNvSpPr>
              <a:spLocks noChangeShapeType="1"/>
            </p:cNvSpPr>
            <p:nvPr/>
          </p:nvSpPr>
          <p:spPr bwMode="auto">
            <a:xfrm>
              <a:off x="4132" y="3829"/>
              <a:ext cx="0" cy="26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646" name="Line 70"/>
            <p:cNvSpPr>
              <a:spLocks noChangeShapeType="1"/>
            </p:cNvSpPr>
            <p:nvPr/>
          </p:nvSpPr>
          <p:spPr bwMode="auto">
            <a:xfrm>
              <a:off x="4688" y="3826"/>
              <a:ext cx="0" cy="26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Принцип работы компрессора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1.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Принцип работы компрессора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>
            <a:off x="3214679" y="5359400"/>
            <a:ext cx="5264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0" latinLnBrk="0" hangingPunct="0">
              <a:buClr>
                <a:schemeClr val="tx2"/>
              </a:buClr>
              <a:buSzPct val="150000"/>
              <a:buFontTx/>
              <a:buChar char="•"/>
            </a:pPr>
            <a:r>
              <a:rPr kumimoji="0" lang="ru-RU" sz="2000" b="1" dirty="0" smtClean="0">
                <a:latin typeface="Arial" pitchFamily="34" charset="0"/>
              </a:rPr>
              <a:t>Диапазон мощности от </a:t>
            </a:r>
            <a:r>
              <a:rPr kumimoji="0" lang="en-US" sz="2000" b="1" dirty="0" smtClean="0">
                <a:latin typeface="Arial" pitchFamily="34" charset="0"/>
              </a:rPr>
              <a:t>10</a:t>
            </a:r>
            <a:r>
              <a:rPr kumimoji="0" lang="en-US" sz="2000" b="1" dirty="0">
                <a:latin typeface="Arial" pitchFamily="34" charset="0"/>
              </a:rPr>
              <a:t>% </a:t>
            </a:r>
            <a:r>
              <a:rPr kumimoji="0" lang="ru-RU" sz="2000" b="1" dirty="0" smtClean="0">
                <a:latin typeface="Arial" pitchFamily="34" charset="0"/>
              </a:rPr>
              <a:t>до</a:t>
            </a:r>
            <a:r>
              <a:rPr kumimoji="0" lang="en-US" sz="2000" b="1" dirty="0" smtClean="0">
                <a:latin typeface="Arial" pitchFamily="34" charset="0"/>
              </a:rPr>
              <a:t> </a:t>
            </a:r>
            <a:r>
              <a:rPr kumimoji="0" lang="en-US" sz="2000" b="1" dirty="0">
                <a:latin typeface="Arial" pitchFamily="34" charset="0"/>
              </a:rPr>
              <a:t>100%</a:t>
            </a:r>
          </a:p>
          <a:p>
            <a:pPr marL="228600" indent="-228600" eaLnBrk="0" latinLnBrk="0" hangingPunct="0">
              <a:buClr>
                <a:schemeClr val="tx2"/>
              </a:buClr>
              <a:buSzPct val="150000"/>
              <a:buFontTx/>
              <a:buChar char="•"/>
            </a:pPr>
            <a:endParaRPr kumimoji="0" lang="en-US" sz="2000" b="1" dirty="0">
              <a:latin typeface="Arial" pitchFamily="34" charset="0"/>
            </a:endParaRPr>
          </a:p>
          <a:p>
            <a:pPr marL="228600" indent="-228600" eaLnBrk="0" latinLnBrk="0" hangingPunct="0">
              <a:buClr>
                <a:schemeClr val="tx2"/>
              </a:buClr>
              <a:buSzPct val="150000"/>
              <a:buFontTx/>
              <a:buChar char="•"/>
            </a:pPr>
            <a:r>
              <a:rPr kumimoji="0" lang="ru-RU" sz="2000" b="1" dirty="0" smtClean="0">
                <a:latin typeface="Arial" pitchFamily="34" charset="0"/>
              </a:rPr>
              <a:t>Широтно-импульсная модуляция.</a:t>
            </a:r>
            <a:endParaRPr kumimoji="0" lang="en-US" sz="2000" b="1" dirty="0">
              <a:latin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pic>
        <p:nvPicPr>
          <p:cNvPr id="10" name="Picture 4" descr="压缩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0" r="2399" b="1942"/>
          <a:stretch>
            <a:fillRect/>
          </a:stretch>
        </p:blipFill>
        <p:spPr bwMode="auto">
          <a:xfrm>
            <a:off x="96838" y="2103438"/>
            <a:ext cx="23034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0"/>
          <p:cNvGrpSpPr>
            <a:grpSpLocks noChangeAspect="1"/>
          </p:cNvGrpSpPr>
          <p:nvPr/>
        </p:nvGrpSpPr>
        <p:grpSpPr bwMode="auto">
          <a:xfrm>
            <a:off x="6696075" y="3371850"/>
            <a:ext cx="1801813" cy="908050"/>
            <a:chOff x="3379" y="1661"/>
            <a:chExt cx="1906" cy="960"/>
          </a:xfrm>
        </p:grpSpPr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4920" y="1814"/>
              <a:ext cx="6" cy="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4663" y="1797"/>
              <a:ext cx="21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0" y="15"/>
                </a:cxn>
                <a:cxn ang="0">
                  <a:pos x="16" y="16"/>
                </a:cxn>
                <a:cxn ang="0">
                  <a:pos x="20" y="17"/>
                </a:cxn>
              </a:cxnLst>
              <a:rect l="0" t="0" r="r" b="b"/>
              <a:pathLst>
                <a:path w="21" h="18">
                  <a:moveTo>
                    <a:pt x="0" y="0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0" y="15"/>
                  </a:lnTo>
                  <a:lnTo>
                    <a:pt x="16" y="16"/>
                  </a:lnTo>
                  <a:lnTo>
                    <a:pt x="20" y="1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4676" y="1794"/>
              <a:ext cx="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4" y="6"/>
                </a:cxn>
                <a:cxn ang="0">
                  <a:pos x="7" y="6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1" y="4"/>
                  </a:lnTo>
                  <a:lnTo>
                    <a:pt x="4" y="6"/>
                  </a:lnTo>
                  <a:lnTo>
                    <a:pt x="7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4915" y="1814"/>
              <a:ext cx="8" cy="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6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lnTo>
                    <a:pt x="6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3809" y="1814"/>
              <a:ext cx="6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lnTo>
                    <a:pt x="2" y="1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4051" y="1797"/>
              <a:ext cx="22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16"/>
                </a:cxn>
                <a:cxn ang="0">
                  <a:pos x="10" y="15"/>
                </a:cxn>
                <a:cxn ang="0">
                  <a:pos x="14" y="12"/>
                </a:cxn>
                <a:cxn ang="0">
                  <a:pos x="18" y="9"/>
                </a:cxn>
                <a:cxn ang="0">
                  <a:pos x="20" y="4"/>
                </a:cxn>
                <a:cxn ang="0">
                  <a:pos x="21" y="0"/>
                </a:cxn>
              </a:cxnLst>
              <a:rect l="0" t="0" r="r" b="b"/>
              <a:pathLst>
                <a:path w="22" h="18">
                  <a:moveTo>
                    <a:pt x="0" y="17"/>
                  </a:moveTo>
                  <a:lnTo>
                    <a:pt x="6" y="16"/>
                  </a:lnTo>
                  <a:lnTo>
                    <a:pt x="10" y="15"/>
                  </a:lnTo>
                  <a:lnTo>
                    <a:pt x="14" y="12"/>
                  </a:lnTo>
                  <a:lnTo>
                    <a:pt x="18" y="9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4051" y="1794"/>
              <a:ext cx="8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4678" y="1799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5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3813" y="1814"/>
              <a:ext cx="8" cy="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3931" y="1804"/>
              <a:ext cx="7" cy="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5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7" h="9">
                  <a:moveTo>
                    <a:pt x="6" y="8"/>
                  </a:moveTo>
                  <a:lnTo>
                    <a:pt x="6" y="5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3856" y="1804"/>
              <a:ext cx="9" cy="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  <a:cxn ang="0">
                  <a:pos x="0" y="8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3836" y="1813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Aspect="1" noChangeShapeType="1"/>
            </p:cNvSpPr>
            <p:nvPr/>
          </p:nvSpPr>
          <p:spPr bwMode="auto">
            <a:xfrm flipH="1" flipV="1">
              <a:off x="3831" y="1808"/>
              <a:ext cx="9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3831" y="1812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3830" y="1813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3855" y="1818"/>
              <a:ext cx="2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3937" y="181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3842" y="1814"/>
              <a:ext cx="3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3844" y="1818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3950" y="1814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3948" y="1818"/>
              <a:ext cx="3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3969" y="1812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 noChangeAspect="1"/>
            </p:cNvSpPr>
            <p:nvPr/>
          </p:nvSpPr>
          <p:spPr bwMode="auto">
            <a:xfrm>
              <a:off x="3972" y="1812"/>
              <a:ext cx="3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 noChangeAspect="1"/>
            </p:cNvSpPr>
            <p:nvPr/>
          </p:nvSpPr>
          <p:spPr bwMode="auto">
            <a:xfrm>
              <a:off x="3967" y="1813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 noChangeAspect="1"/>
            </p:cNvSpPr>
            <p:nvPr/>
          </p:nvSpPr>
          <p:spPr bwMode="auto">
            <a:xfrm>
              <a:off x="3974" y="181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3989" y="1812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 noChangeAspect="1"/>
            </p:cNvSpPr>
            <p:nvPr/>
          </p:nvSpPr>
          <p:spPr bwMode="auto">
            <a:xfrm>
              <a:off x="3992" y="1812"/>
              <a:ext cx="3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 noChangeAspect="1"/>
            </p:cNvSpPr>
            <p:nvPr/>
          </p:nvSpPr>
          <p:spPr bwMode="auto">
            <a:xfrm>
              <a:off x="3987" y="1813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 noChangeAspect="1"/>
            </p:cNvSpPr>
            <p:nvPr/>
          </p:nvSpPr>
          <p:spPr bwMode="auto">
            <a:xfrm>
              <a:off x="3994" y="181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4895" y="1813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 noChangeAspect="1"/>
            </p:cNvSpPr>
            <p:nvPr/>
          </p:nvSpPr>
          <p:spPr bwMode="auto">
            <a:xfrm>
              <a:off x="4898" y="1812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 noChangeAspect="1"/>
            </p:cNvSpPr>
            <p:nvPr/>
          </p:nvSpPr>
          <p:spPr bwMode="auto">
            <a:xfrm>
              <a:off x="4901" y="1812"/>
              <a:ext cx="4" cy="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 noChangeAspect="1"/>
            </p:cNvSpPr>
            <p:nvPr/>
          </p:nvSpPr>
          <p:spPr bwMode="auto">
            <a:xfrm>
              <a:off x="4904" y="181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 noChangeAspect="1"/>
            </p:cNvSpPr>
            <p:nvPr/>
          </p:nvSpPr>
          <p:spPr bwMode="auto">
            <a:xfrm>
              <a:off x="4878" y="1797"/>
              <a:ext cx="2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0" y="3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 noChangeAspect="1"/>
            </p:cNvSpPr>
            <p:nvPr/>
          </p:nvSpPr>
          <p:spPr bwMode="auto">
            <a:xfrm>
              <a:off x="4879" y="1769"/>
              <a:ext cx="3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" y="13"/>
                </a:cxn>
                <a:cxn ang="0">
                  <a:pos x="2" y="0"/>
                </a:cxn>
              </a:cxnLst>
              <a:rect l="0" t="0" r="r" b="b"/>
              <a:pathLst>
                <a:path w="3" h="29">
                  <a:moveTo>
                    <a:pt x="0" y="28"/>
                  </a:moveTo>
                  <a:lnTo>
                    <a:pt x="1" y="13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6"/>
            <p:cNvSpPr>
              <a:spLocks noChangeAspect="1"/>
            </p:cNvSpPr>
            <p:nvPr/>
          </p:nvSpPr>
          <p:spPr bwMode="auto">
            <a:xfrm>
              <a:off x="4796" y="1797"/>
              <a:ext cx="3" cy="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2" y="6"/>
                  </a:move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7"/>
            <p:cNvSpPr>
              <a:spLocks noChangeAspect="1"/>
            </p:cNvSpPr>
            <p:nvPr/>
          </p:nvSpPr>
          <p:spPr bwMode="auto">
            <a:xfrm>
              <a:off x="4793" y="1769"/>
              <a:ext cx="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8"/>
                </a:cxn>
              </a:cxnLst>
              <a:rect l="0" t="0" r="r" b="b"/>
              <a:pathLst>
                <a:path w="4" h="29">
                  <a:moveTo>
                    <a:pt x="0" y="0"/>
                  </a:moveTo>
                  <a:lnTo>
                    <a:pt x="0" y="13"/>
                  </a:lnTo>
                  <a:lnTo>
                    <a:pt x="3" y="2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8"/>
            <p:cNvSpPr>
              <a:spLocks noChangeAspect="1"/>
            </p:cNvSpPr>
            <p:nvPr/>
          </p:nvSpPr>
          <p:spPr bwMode="auto">
            <a:xfrm>
              <a:off x="4878" y="181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 noChangeAspect="1"/>
            </p:cNvSpPr>
            <p:nvPr/>
          </p:nvSpPr>
          <p:spPr bwMode="auto">
            <a:xfrm>
              <a:off x="4795" y="1818"/>
              <a:ext cx="3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0"/>
            <p:cNvSpPr>
              <a:spLocks noChangeAspect="1"/>
            </p:cNvSpPr>
            <p:nvPr/>
          </p:nvSpPr>
          <p:spPr bwMode="auto">
            <a:xfrm>
              <a:off x="4891" y="1814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1"/>
            <p:cNvSpPr>
              <a:spLocks noChangeAspect="1"/>
            </p:cNvSpPr>
            <p:nvPr/>
          </p:nvSpPr>
          <p:spPr bwMode="auto">
            <a:xfrm>
              <a:off x="4889" y="1818"/>
              <a:ext cx="3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2"/>
            <p:cNvSpPr>
              <a:spLocks noChangeAspect="1"/>
            </p:cNvSpPr>
            <p:nvPr/>
          </p:nvSpPr>
          <p:spPr bwMode="auto">
            <a:xfrm>
              <a:off x="4781" y="1814"/>
              <a:ext cx="4" cy="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3"/>
            <p:cNvSpPr>
              <a:spLocks noChangeAspect="1"/>
            </p:cNvSpPr>
            <p:nvPr/>
          </p:nvSpPr>
          <p:spPr bwMode="auto">
            <a:xfrm>
              <a:off x="4784" y="1818"/>
              <a:ext cx="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4"/>
            <p:cNvSpPr>
              <a:spLocks noChangeAspect="1"/>
            </p:cNvSpPr>
            <p:nvPr/>
          </p:nvSpPr>
          <p:spPr bwMode="auto">
            <a:xfrm>
              <a:off x="4869" y="1695"/>
              <a:ext cx="13" cy="15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12" y="10"/>
                </a:cxn>
                <a:cxn ang="0">
                  <a:pos x="10" y="5"/>
                </a:cxn>
                <a:cxn ang="0">
                  <a:pos x="8" y="2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13" h="15">
                  <a:moveTo>
                    <a:pt x="12" y="14"/>
                  </a:moveTo>
                  <a:lnTo>
                    <a:pt x="12" y="10"/>
                  </a:lnTo>
                  <a:lnTo>
                    <a:pt x="10" y="5"/>
                  </a:lnTo>
                  <a:lnTo>
                    <a:pt x="8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5"/>
            <p:cNvSpPr>
              <a:spLocks noChangeAspect="1"/>
            </p:cNvSpPr>
            <p:nvPr/>
          </p:nvSpPr>
          <p:spPr bwMode="auto">
            <a:xfrm>
              <a:off x="4792" y="1695"/>
              <a:ext cx="14" cy="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1" y="10"/>
                </a:cxn>
                <a:cxn ang="0">
                  <a:pos x="0" y="14"/>
                </a:cxn>
              </a:cxnLst>
              <a:rect l="0" t="0" r="r" b="b"/>
              <a:pathLst>
                <a:path w="14" h="15">
                  <a:moveTo>
                    <a:pt x="13" y="0"/>
                  </a:moveTo>
                  <a:lnTo>
                    <a:pt x="9" y="1"/>
                  </a:lnTo>
                  <a:lnTo>
                    <a:pt x="5" y="2"/>
                  </a:lnTo>
                  <a:lnTo>
                    <a:pt x="2" y="5"/>
                  </a:lnTo>
                  <a:lnTo>
                    <a:pt x="1" y="10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6"/>
            <p:cNvSpPr>
              <a:spLocks noChangeAspect="1"/>
            </p:cNvSpPr>
            <p:nvPr/>
          </p:nvSpPr>
          <p:spPr bwMode="auto">
            <a:xfrm>
              <a:off x="4764" y="1812"/>
              <a:ext cx="3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7"/>
            <p:cNvSpPr>
              <a:spLocks noChangeAspect="1"/>
            </p:cNvSpPr>
            <p:nvPr/>
          </p:nvSpPr>
          <p:spPr bwMode="auto">
            <a:xfrm>
              <a:off x="4759" y="1812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8"/>
            <p:cNvSpPr>
              <a:spLocks noChangeAspect="1"/>
            </p:cNvSpPr>
            <p:nvPr/>
          </p:nvSpPr>
          <p:spPr bwMode="auto">
            <a:xfrm>
              <a:off x="4766" y="181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9"/>
            <p:cNvSpPr>
              <a:spLocks noChangeAspect="1"/>
            </p:cNvSpPr>
            <p:nvPr/>
          </p:nvSpPr>
          <p:spPr bwMode="auto">
            <a:xfrm>
              <a:off x="4758" y="1813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0"/>
            <p:cNvSpPr>
              <a:spLocks noChangeAspect="1"/>
            </p:cNvSpPr>
            <p:nvPr/>
          </p:nvSpPr>
          <p:spPr bwMode="auto">
            <a:xfrm>
              <a:off x="4744" y="1812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1"/>
            <p:cNvSpPr>
              <a:spLocks noChangeAspect="1"/>
            </p:cNvSpPr>
            <p:nvPr/>
          </p:nvSpPr>
          <p:spPr bwMode="auto">
            <a:xfrm>
              <a:off x="4740" y="1812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2"/>
            <p:cNvSpPr>
              <a:spLocks noChangeAspect="1"/>
            </p:cNvSpPr>
            <p:nvPr/>
          </p:nvSpPr>
          <p:spPr bwMode="auto">
            <a:xfrm>
              <a:off x="4745" y="181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3"/>
            <p:cNvSpPr>
              <a:spLocks noChangeAspect="1"/>
            </p:cNvSpPr>
            <p:nvPr/>
          </p:nvSpPr>
          <p:spPr bwMode="auto">
            <a:xfrm>
              <a:off x="4737" y="1813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4"/>
            <p:cNvSpPr>
              <a:spLocks noChangeAspect="1"/>
            </p:cNvSpPr>
            <p:nvPr/>
          </p:nvSpPr>
          <p:spPr bwMode="auto">
            <a:xfrm>
              <a:off x="3930" y="1847"/>
              <a:ext cx="7" cy="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5"/>
            <p:cNvSpPr>
              <a:spLocks noChangeAspect="1"/>
            </p:cNvSpPr>
            <p:nvPr/>
          </p:nvSpPr>
          <p:spPr bwMode="auto">
            <a:xfrm>
              <a:off x="3857" y="1847"/>
              <a:ext cx="8" cy="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4" y="1"/>
                  </a:ln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6"/>
            <p:cNvSpPr>
              <a:spLocks noChangeAspect="1"/>
            </p:cNvSpPr>
            <p:nvPr/>
          </p:nvSpPr>
          <p:spPr bwMode="auto">
            <a:xfrm>
              <a:off x="4662" y="1701"/>
              <a:ext cx="5" cy="10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6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4" y="9"/>
                  </a:moveTo>
                  <a:lnTo>
                    <a:pt x="4" y="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7"/>
            <p:cNvSpPr>
              <a:spLocks noChangeAspect="1"/>
            </p:cNvSpPr>
            <p:nvPr/>
          </p:nvSpPr>
          <p:spPr bwMode="auto">
            <a:xfrm>
              <a:off x="4067" y="1701"/>
              <a:ext cx="6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lnTo>
                    <a:pt x="2" y="2"/>
                  </a:lnTo>
                  <a:lnTo>
                    <a:pt x="1" y="6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8"/>
            <p:cNvSpPr>
              <a:spLocks noChangeAspect="1"/>
            </p:cNvSpPr>
            <p:nvPr/>
          </p:nvSpPr>
          <p:spPr bwMode="auto">
            <a:xfrm>
              <a:off x="4051" y="1666"/>
              <a:ext cx="3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9"/>
            <p:cNvSpPr>
              <a:spLocks noChangeAspect="1"/>
            </p:cNvSpPr>
            <p:nvPr/>
          </p:nvSpPr>
          <p:spPr bwMode="auto">
            <a:xfrm>
              <a:off x="4681" y="1666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0"/>
            <p:cNvSpPr>
              <a:spLocks noChangeAspect="1"/>
            </p:cNvSpPr>
            <p:nvPr/>
          </p:nvSpPr>
          <p:spPr bwMode="auto">
            <a:xfrm>
              <a:off x="4029" y="1688"/>
              <a:ext cx="5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1"/>
            <p:cNvSpPr>
              <a:spLocks noChangeAspect="1"/>
            </p:cNvSpPr>
            <p:nvPr/>
          </p:nvSpPr>
          <p:spPr bwMode="auto">
            <a:xfrm>
              <a:off x="4701" y="1688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5" y="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5" y="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2"/>
            <p:cNvSpPr>
              <a:spLocks noChangeAspect="1"/>
            </p:cNvSpPr>
            <p:nvPr/>
          </p:nvSpPr>
          <p:spPr bwMode="auto">
            <a:xfrm>
              <a:off x="4028" y="1757"/>
              <a:ext cx="9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4"/>
                </a:cxn>
                <a:cxn ang="0">
                  <a:pos x="2" y="9"/>
                </a:cxn>
                <a:cxn ang="0">
                  <a:pos x="1" y="14"/>
                </a:cxn>
                <a:cxn ang="0">
                  <a:pos x="0" y="20"/>
                </a:cxn>
              </a:cxnLst>
              <a:rect l="0" t="0" r="r" b="b"/>
              <a:pathLst>
                <a:path w="9" h="21">
                  <a:moveTo>
                    <a:pt x="8" y="0"/>
                  </a:moveTo>
                  <a:lnTo>
                    <a:pt x="5" y="4"/>
                  </a:lnTo>
                  <a:lnTo>
                    <a:pt x="2" y="9"/>
                  </a:lnTo>
                  <a:lnTo>
                    <a:pt x="1" y="14"/>
                  </a:lnTo>
                  <a:lnTo>
                    <a:pt x="0" y="2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3"/>
            <p:cNvSpPr>
              <a:spLocks noChangeAspect="1"/>
            </p:cNvSpPr>
            <p:nvPr/>
          </p:nvSpPr>
          <p:spPr bwMode="auto">
            <a:xfrm>
              <a:off x="4698" y="1757"/>
              <a:ext cx="9" cy="21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14"/>
                </a:cxn>
                <a:cxn ang="0">
                  <a:pos x="6" y="9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9" h="21">
                  <a:moveTo>
                    <a:pt x="8" y="20"/>
                  </a:moveTo>
                  <a:lnTo>
                    <a:pt x="8" y="14"/>
                  </a:lnTo>
                  <a:lnTo>
                    <a:pt x="6" y="9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4"/>
            <p:cNvSpPr>
              <a:spLocks noChangeAspect="1"/>
            </p:cNvSpPr>
            <p:nvPr/>
          </p:nvSpPr>
          <p:spPr bwMode="auto">
            <a:xfrm>
              <a:off x="3970" y="1709"/>
              <a:ext cx="14" cy="1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3"/>
                </a:cxn>
                <a:cxn ang="0">
                  <a:pos x="8" y="11"/>
                </a:cxn>
                <a:cxn ang="0">
                  <a:pos x="10" y="8"/>
                </a:cxn>
                <a:cxn ang="0">
                  <a:pos x="13" y="3"/>
                </a:cxn>
                <a:cxn ang="0">
                  <a:pos x="13" y="0"/>
                </a:cxn>
              </a:cxnLst>
              <a:rect l="0" t="0" r="r" b="b"/>
              <a:pathLst>
                <a:path w="14" h="14">
                  <a:moveTo>
                    <a:pt x="0" y="13"/>
                  </a:moveTo>
                  <a:lnTo>
                    <a:pt x="3" y="13"/>
                  </a:lnTo>
                  <a:lnTo>
                    <a:pt x="8" y="11"/>
                  </a:lnTo>
                  <a:lnTo>
                    <a:pt x="10" y="8"/>
                  </a:lnTo>
                  <a:lnTo>
                    <a:pt x="13" y="3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5"/>
            <p:cNvSpPr>
              <a:spLocks noChangeAspect="1"/>
            </p:cNvSpPr>
            <p:nvPr/>
          </p:nvSpPr>
          <p:spPr bwMode="auto">
            <a:xfrm>
              <a:off x="4751" y="1709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2" y="8"/>
                </a:cxn>
                <a:cxn ang="0">
                  <a:pos x="5" y="10"/>
                </a:cxn>
                <a:cxn ang="0">
                  <a:pos x="9" y="13"/>
                </a:cxn>
                <a:cxn ang="0">
                  <a:pos x="13" y="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" y="3"/>
                  </a:lnTo>
                  <a:lnTo>
                    <a:pt x="2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1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Line 76"/>
            <p:cNvSpPr>
              <a:spLocks noChangeAspect="1" noChangeShapeType="1"/>
            </p:cNvSpPr>
            <p:nvPr/>
          </p:nvSpPr>
          <p:spPr bwMode="auto">
            <a:xfrm>
              <a:off x="3509" y="2108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Line 77"/>
            <p:cNvSpPr>
              <a:spLocks noChangeAspect="1" noChangeShapeType="1"/>
            </p:cNvSpPr>
            <p:nvPr/>
          </p:nvSpPr>
          <p:spPr bwMode="auto">
            <a:xfrm flipH="1">
              <a:off x="4702" y="1806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Line 78"/>
            <p:cNvSpPr>
              <a:spLocks noChangeAspect="1" noChangeShapeType="1"/>
            </p:cNvSpPr>
            <p:nvPr/>
          </p:nvSpPr>
          <p:spPr bwMode="auto">
            <a:xfrm>
              <a:off x="4886" y="1722"/>
              <a:ext cx="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Line 79"/>
            <p:cNvSpPr>
              <a:spLocks noChangeAspect="1" noChangeShapeType="1"/>
            </p:cNvSpPr>
            <p:nvPr/>
          </p:nvSpPr>
          <p:spPr bwMode="auto">
            <a:xfrm>
              <a:off x="4654" y="1710"/>
              <a:ext cx="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80"/>
            <p:cNvSpPr>
              <a:spLocks noChangeAspect="1" noChangeShapeType="1"/>
            </p:cNvSpPr>
            <p:nvPr/>
          </p:nvSpPr>
          <p:spPr bwMode="auto">
            <a:xfrm flipH="1">
              <a:off x="4064" y="1727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Line 81"/>
            <p:cNvSpPr>
              <a:spLocks noChangeAspect="1" noChangeShapeType="1"/>
            </p:cNvSpPr>
            <p:nvPr/>
          </p:nvSpPr>
          <p:spPr bwMode="auto">
            <a:xfrm flipH="1">
              <a:off x="3777" y="1806"/>
              <a:ext cx="2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82"/>
            <p:cNvSpPr>
              <a:spLocks noChangeAspect="1" noChangeShapeType="1"/>
            </p:cNvSpPr>
            <p:nvPr/>
          </p:nvSpPr>
          <p:spPr bwMode="auto">
            <a:xfrm>
              <a:off x="4664" y="1814"/>
              <a:ext cx="1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83"/>
            <p:cNvSpPr>
              <a:spLocks noChangeAspect="1" noChangeShapeType="1"/>
            </p:cNvSpPr>
            <p:nvPr/>
          </p:nvSpPr>
          <p:spPr bwMode="auto">
            <a:xfrm>
              <a:off x="4660" y="1851"/>
              <a:ext cx="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84"/>
            <p:cNvSpPr>
              <a:spLocks noChangeAspect="1" noChangeShapeType="1"/>
            </p:cNvSpPr>
            <p:nvPr/>
          </p:nvSpPr>
          <p:spPr bwMode="auto">
            <a:xfrm>
              <a:off x="4664" y="1867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Line 85"/>
            <p:cNvSpPr>
              <a:spLocks noChangeAspect="1" noChangeShapeType="1"/>
            </p:cNvSpPr>
            <p:nvPr/>
          </p:nvSpPr>
          <p:spPr bwMode="auto">
            <a:xfrm flipH="1">
              <a:off x="4918" y="1849"/>
              <a:ext cx="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Line 86"/>
            <p:cNvSpPr>
              <a:spLocks noChangeAspect="1" noChangeShapeType="1"/>
            </p:cNvSpPr>
            <p:nvPr/>
          </p:nvSpPr>
          <p:spPr bwMode="auto">
            <a:xfrm flipV="1">
              <a:off x="4951" y="1837"/>
              <a:ext cx="3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Line 87"/>
            <p:cNvSpPr>
              <a:spLocks noChangeAspect="1" noChangeShapeType="1"/>
            </p:cNvSpPr>
            <p:nvPr/>
          </p:nvSpPr>
          <p:spPr bwMode="auto">
            <a:xfrm flipH="1" flipV="1">
              <a:off x="4921" y="1813"/>
              <a:ext cx="3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Line 88"/>
            <p:cNvSpPr>
              <a:spLocks noChangeAspect="1" noChangeShapeType="1"/>
            </p:cNvSpPr>
            <p:nvPr/>
          </p:nvSpPr>
          <p:spPr bwMode="auto">
            <a:xfrm flipH="1" flipV="1">
              <a:off x="4929" y="1802"/>
              <a:ext cx="33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Line 89"/>
            <p:cNvSpPr>
              <a:spLocks noChangeAspect="1" noChangeShapeType="1"/>
            </p:cNvSpPr>
            <p:nvPr/>
          </p:nvSpPr>
          <p:spPr bwMode="auto">
            <a:xfrm flipH="1">
              <a:off x="4656" y="1769"/>
              <a:ext cx="21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90"/>
            <p:cNvSpPr>
              <a:spLocks noChangeAspect="1" noChangeShapeType="1"/>
            </p:cNvSpPr>
            <p:nvPr/>
          </p:nvSpPr>
          <p:spPr bwMode="auto">
            <a:xfrm flipH="1" flipV="1">
              <a:off x="4669" y="1765"/>
              <a:ext cx="11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Line 91"/>
            <p:cNvSpPr>
              <a:spLocks noChangeAspect="1" noChangeShapeType="1"/>
            </p:cNvSpPr>
            <p:nvPr/>
          </p:nvSpPr>
          <p:spPr bwMode="auto">
            <a:xfrm flipH="1" flipV="1">
              <a:off x="4656" y="1767"/>
              <a:ext cx="11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Line 92"/>
            <p:cNvSpPr>
              <a:spLocks noChangeAspect="1" noChangeShapeType="1"/>
            </p:cNvSpPr>
            <p:nvPr/>
          </p:nvSpPr>
          <p:spPr bwMode="auto">
            <a:xfrm flipH="1">
              <a:off x="4679" y="1800"/>
              <a:ext cx="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Line 93"/>
            <p:cNvSpPr>
              <a:spLocks noChangeAspect="1" noChangeShapeType="1"/>
            </p:cNvSpPr>
            <p:nvPr/>
          </p:nvSpPr>
          <p:spPr bwMode="auto">
            <a:xfrm>
              <a:off x="3791" y="184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Line 94"/>
            <p:cNvSpPr>
              <a:spLocks noChangeAspect="1" noChangeShapeType="1"/>
            </p:cNvSpPr>
            <p:nvPr/>
          </p:nvSpPr>
          <p:spPr bwMode="auto">
            <a:xfrm flipH="1" flipV="1">
              <a:off x="3772" y="1837"/>
              <a:ext cx="19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Line 95"/>
            <p:cNvSpPr>
              <a:spLocks noChangeAspect="1" noChangeShapeType="1"/>
            </p:cNvSpPr>
            <p:nvPr/>
          </p:nvSpPr>
          <p:spPr bwMode="auto">
            <a:xfrm flipV="1">
              <a:off x="3791" y="1813"/>
              <a:ext cx="14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Line 96"/>
            <p:cNvSpPr>
              <a:spLocks noChangeAspect="1" noChangeShapeType="1"/>
            </p:cNvSpPr>
            <p:nvPr/>
          </p:nvSpPr>
          <p:spPr bwMode="auto">
            <a:xfrm flipV="1">
              <a:off x="3780" y="1802"/>
              <a:ext cx="17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Line 97"/>
            <p:cNvSpPr>
              <a:spLocks noChangeAspect="1" noChangeShapeType="1"/>
            </p:cNvSpPr>
            <p:nvPr/>
          </p:nvSpPr>
          <p:spPr bwMode="auto">
            <a:xfrm>
              <a:off x="4065" y="1769"/>
              <a:ext cx="5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Line 98"/>
            <p:cNvSpPr>
              <a:spLocks noChangeAspect="1" noChangeShapeType="1"/>
            </p:cNvSpPr>
            <p:nvPr/>
          </p:nvSpPr>
          <p:spPr bwMode="auto">
            <a:xfrm flipV="1">
              <a:off x="4058" y="1765"/>
              <a:ext cx="3" cy="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Line 99"/>
            <p:cNvSpPr>
              <a:spLocks noChangeAspect="1" noChangeShapeType="1"/>
            </p:cNvSpPr>
            <p:nvPr/>
          </p:nvSpPr>
          <p:spPr bwMode="auto">
            <a:xfrm flipV="1">
              <a:off x="4072" y="1767"/>
              <a:ext cx="2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Line 100"/>
            <p:cNvSpPr>
              <a:spLocks noChangeAspect="1" noChangeShapeType="1"/>
            </p:cNvSpPr>
            <p:nvPr/>
          </p:nvSpPr>
          <p:spPr bwMode="auto">
            <a:xfrm>
              <a:off x="4884" y="1814"/>
              <a:ext cx="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Line 101"/>
            <p:cNvSpPr>
              <a:spLocks noChangeAspect="1" noChangeShapeType="1"/>
            </p:cNvSpPr>
            <p:nvPr/>
          </p:nvSpPr>
          <p:spPr bwMode="auto">
            <a:xfrm flipV="1">
              <a:off x="3855" y="1802"/>
              <a:ext cx="0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Line 102"/>
            <p:cNvSpPr>
              <a:spLocks noChangeAspect="1" noChangeShapeType="1"/>
            </p:cNvSpPr>
            <p:nvPr/>
          </p:nvSpPr>
          <p:spPr bwMode="auto">
            <a:xfrm>
              <a:off x="3818" y="1814"/>
              <a:ext cx="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Line 103"/>
            <p:cNvSpPr>
              <a:spLocks noChangeAspect="1" noChangeShapeType="1"/>
            </p:cNvSpPr>
            <p:nvPr/>
          </p:nvSpPr>
          <p:spPr bwMode="auto">
            <a:xfrm>
              <a:off x="4032" y="1800"/>
              <a:ext cx="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104"/>
            <p:cNvSpPr>
              <a:spLocks noChangeAspect="1" noChangeShapeType="1"/>
            </p:cNvSpPr>
            <p:nvPr/>
          </p:nvSpPr>
          <p:spPr bwMode="auto">
            <a:xfrm>
              <a:off x="3941" y="181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Line 105"/>
            <p:cNvSpPr>
              <a:spLocks noChangeAspect="1" noChangeShapeType="1"/>
            </p:cNvSpPr>
            <p:nvPr/>
          </p:nvSpPr>
          <p:spPr bwMode="auto">
            <a:xfrm>
              <a:off x="3813" y="1825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Line 106"/>
            <p:cNvSpPr>
              <a:spLocks noChangeAspect="1" noChangeShapeType="1"/>
            </p:cNvSpPr>
            <p:nvPr/>
          </p:nvSpPr>
          <p:spPr bwMode="auto">
            <a:xfrm>
              <a:off x="4922" y="1825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Line 107"/>
            <p:cNvSpPr>
              <a:spLocks noChangeAspect="1" noChangeShapeType="1"/>
            </p:cNvSpPr>
            <p:nvPr/>
          </p:nvSpPr>
          <p:spPr bwMode="auto">
            <a:xfrm>
              <a:off x="4072" y="1851"/>
              <a:ext cx="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Line 108"/>
            <p:cNvSpPr>
              <a:spLocks noChangeAspect="1" noChangeShapeType="1"/>
            </p:cNvSpPr>
            <p:nvPr/>
          </p:nvSpPr>
          <p:spPr bwMode="auto">
            <a:xfrm>
              <a:off x="3855" y="181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Line 109"/>
            <p:cNvSpPr>
              <a:spLocks noChangeAspect="1" noChangeShapeType="1"/>
            </p:cNvSpPr>
            <p:nvPr/>
          </p:nvSpPr>
          <p:spPr bwMode="auto">
            <a:xfrm flipV="1">
              <a:off x="4882" y="1705"/>
              <a:ext cx="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Line 110"/>
            <p:cNvSpPr>
              <a:spLocks noChangeAspect="1" noChangeShapeType="1"/>
            </p:cNvSpPr>
            <p:nvPr/>
          </p:nvSpPr>
          <p:spPr bwMode="auto">
            <a:xfrm flipH="1">
              <a:off x="3860" y="1806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Line 111"/>
            <p:cNvSpPr>
              <a:spLocks noChangeAspect="1" noChangeShapeType="1"/>
            </p:cNvSpPr>
            <p:nvPr/>
          </p:nvSpPr>
          <p:spPr bwMode="auto">
            <a:xfrm flipH="1">
              <a:off x="3828" y="1812"/>
              <a:ext cx="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Line 112"/>
            <p:cNvSpPr>
              <a:spLocks noChangeAspect="1" noChangeShapeType="1"/>
            </p:cNvSpPr>
            <p:nvPr/>
          </p:nvSpPr>
          <p:spPr bwMode="auto">
            <a:xfrm flipH="1">
              <a:off x="3835" y="1814"/>
              <a:ext cx="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Line 113"/>
            <p:cNvSpPr>
              <a:spLocks noChangeAspect="1" noChangeShapeType="1"/>
            </p:cNvSpPr>
            <p:nvPr/>
          </p:nvSpPr>
          <p:spPr bwMode="auto">
            <a:xfrm flipV="1">
              <a:off x="3856" y="1808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Line 114"/>
            <p:cNvSpPr>
              <a:spLocks noChangeAspect="1" noChangeShapeType="1"/>
            </p:cNvSpPr>
            <p:nvPr/>
          </p:nvSpPr>
          <p:spPr bwMode="auto">
            <a:xfrm flipV="1">
              <a:off x="3937" y="1808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Line 115"/>
            <p:cNvSpPr>
              <a:spLocks noChangeAspect="1" noChangeShapeType="1"/>
            </p:cNvSpPr>
            <p:nvPr/>
          </p:nvSpPr>
          <p:spPr bwMode="auto">
            <a:xfrm flipH="1">
              <a:off x="3841" y="182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Line 116"/>
            <p:cNvSpPr>
              <a:spLocks noChangeAspect="1" noChangeShapeType="1"/>
            </p:cNvSpPr>
            <p:nvPr/>
          </p:nvSpPr>
          <p:spPr bwMode="auto">
            <a:xfrm flipH="1">
              <a:off x="3935" y="1821"/>
              <a:ext cx="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Line 117"/>
            <p:cNvSpPr>
              <a:spLocks noChangeAspect="1" noChangeShapeType="1"/>
            </p:cNvSpPr>
            <p:nvPr/>
          </p:nvSpPr>
          <p:spPr bwMode="auto">
            <a:xfrm flipV="1">
              <a:off x="3844" y="1811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Line 118"/>
            <p:cNvSpPr>
              <a:spLocks noChangeAspect="1" noChangeShapeType="1"/>
            </p:cNvSpPr>
            <p:nvPr/>
          </p:nvSpPr>
          <p:spPr bwMode="auto">
            <a:xfrm flipV="1">
              <a:off x="3950" y="1811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Line 119"/>
            <p:cNvSpPr>
              <a:spLocks noChangeAspect="1" noChangeShapeType="1"/>
            </p:cNvSpPr>
            <p:nvPr/>
          </p:nvSpPr>
          <p:spPr bwMode="auto">
            <a:xfrm flipV="1">
              <a:off x="4060" y="1847"/>
              <a:ext cx="8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Line 120"/>
            <p:cNvSpPr>
              <a:spLocks noChangeAspect="1" noChangeShapeType="1"/>
            </p:cNvSpPr>
            <p:nvPr/>
          </p:nvSpPr>
          <p:spPr bwMode="auto">
            <a:xfrm>
              <a:off x="3817" y="1867"/>
              <a:ext cx="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Line 121"/>
            <p:cNvSpPr>
              <a:spLocks noChangeAspect="1" noChangeShapeType="1"/>
            </p:cNvSpPr>
            <p:nvPr/>
          </p:nvSpPr>
          <p:spPr bwMode="auto">
            <a:xfrm>
              <a:off x="4072" y="1818"/>
              <a:ext cx="0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Line 122"/>
            <p:cNvSpPr>
              <a:spLocks noChangeAspect="1" noChangeShapeType="1"/>
            </p:cNvSpPr>
            <p:nvPr/>
          </p:nvSpPr>
          <p:spPr bwMode="auto">
            <a:xfrm flipH="1">
              <a:off x="3933" y="1814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Line 123"/>
            <p:cNvSpPr>
              <a:spLocks noChangeAspect="1" noChangeShapeType="1"/>
            </p:cNvSpPr>
            <p:nvPr/>
          </p:nvSpPr>
          <p:spPr bwMode="auto">
            <a:xfrm>
              <a:off x="3970" y="1812"/>
              <a:ext cx="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Line 124"/>
            <p:cNvSpPr>
              <a:spLocks noChangeAspect="1" noChangeShapeType="1"/>
            </p:cNvSpPr>
            <p:nvPr/>
          </p:nvSpPr>
          <p:spPr bwMode="auto">
            <a:xfrm>
              <a:off x="3991" y="1812"/>
              <a:ext cx="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Line 125"/>
            <p:cNvSpPr>
              <a:spLocks noChangeAspect="1" noChangeShapeType="1"/>
            </p:cNvSpPr>
            <p:nvPr/>
          </p:nvSpPr>
          <p:spPr bwMode="auto">
            <a:xfrm flipH="1">
              <a:off x="3972" y="1814"/>
              <a:ext cx="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Line 126"/>
            <p:cNvSpPr>
              <a:spLocks noChangeAspect="1" noChangeShapeType="1"/>
            </p:cNvSpPr>
            <p:nvPr/>
          </p:nvSpPr>
          <p:spPr bwMode="auto">
            <a:xfrm flipH="1">
              <a:off x="3816" y="1814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Line 127"/>
            <p:cNvSpPr>
              <a:spLocks noChangeAspect="1" noChangeShapeType="1"/>
            </p:cNvSpPr>
            <p:nvPr/>
          </p:nvSpPr>
          <p:spPr bwMode="auto">
            <a:xfrm>
              <a:off x="3999" y="1814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Line 128"/>
            <p:cNvSpPr>
              <a:spLocks noChangeAspect="1" noChangeShapeType="1"/>
            </p:cNvSpPr>
            <p:nvPr/>
          </p:nvSpPr>
          <p:spPr bwMode="auto">
            <a:xfrm>
              <a:off x="4900" y="1812"/>
              <a:ext cx="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Line 129"/>
            <p:cNvSpPr>
              <a:spLocks noChangeAspect="1" noChangeShapeType="1"/>
            </p:cNvSpPr>
            <p:nvPr/>
          </p:nvSpPr>
          <p:spPr bwMode="auto">
            <a:xfrm flipV="1">
              <a:off x="4878" y="1798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Line 130"/>
            <p:cNvSpPr>
              <a:spLocks noChangeAspect="1" noChangeShapeType="1"/>
            </p:cNvSpPr>
            <p:nvPr/>
          </p:nvSpPr>
          <p:spPr bwMode="auto">
            <a:xfrm flipV="1">
              <a:off x="4797" y="1798"/>
              <a:ext cx="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Line 131"/>
            <p:cNvSpPr>
              <a:spLocks noChangeAspect="1" noChangeShapeType="1"/>
            </p:cNvSpPr>
            <p:nvPr/>
          </p:nvSpPr>
          <p:spPr bwMode="auto">
            <a:xfrm>
              <a:off x="4884" y="1821"/>
              <a:ext cx="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Line 132"/>
            <p:cNvSpPr>
              <a:spLocks noChangeAspect="1" noChangeShapeType="1"/>
            </p:cNvSpPr>
            <p:nvPr/>
          </p:nvSpPr>
          <p:spPr bwMode="auto">
            <a:xfrm>
              <a:off x="4790" y="1821"/>
              <a:ext cx="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Line 133"/>
            <p:cNvSpPr>
              <a:spLocks noChangeAspect="1" noChangeShapeType="1"/>
            </p:cNvSpPr>
            <p:nvPr/>
          </p:nvSpPr>
          <p:spPr bwMode="auto">
            <a:xfrm flipV="1">
              <a:off x="4891" y="1811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Line 134"/>
            <p:cNvSpPr>
              <a:spLocks noChangeAspect="1" noChangeShapeType="1"/>
            </p:cNvSpPr>
            <p:nvPr/>
          </p:nvSpPr>
          <p:spPr bwMode="auto">
            <a:xfrm flipV="1">
              <a:off x="4784" y="1811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Line 135"/>
            <p:cNvSpPr>
              <a:spLocks noChangeAspect="1" noChangeShapeType="1"/>
            </p:cNvSpPr>
            <p:nvPr/>
          </p:nvSpPr>
          <p:spPr bwMode="auto">
            <a:xfrm flipH="1" flipV="1">
              <a:off x="4658" y="1847"/>
              <a:ext cx="24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Line 136"/>
            <p:cNvSpPr>
              <a:spLocks noChangeAspect="1" noChangeShapeType="1"/>
            </p:cNvSpPr>
            <p:nvPr/>
          </p:nvSpPr>
          <p:spPr bwMode="auto">
            <a:xfrm flipV="1">
              <a:off x="4792" y="1705"/>
              <a:ext cx="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Line 137"/>
            <p:cNvSpPr>
              <a:spLocks noChangeAspect="1" noChangeShapeType="1"/>
            </p:cNvSpPr>
            <p:nvPr/>
          </p:nvSpPr>
          <p:spPr bwMode="auto">
            <a:xfrm>
              <a:off x="4809" y="1695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Line 138"/>
            <p:cNvSpPr>
              <a:spLocks noChangeAspect="1" noChangeShapeType="1"/>
            </p:cNvSpPr>
            <p:nvPr/>
          </p:nvSpPr>
          <p:spPr bwMode="auto">
            <a:xfrm>
              <a:off x="4662" y="1818"/>
              <a:ext cx="0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Line 139"/>
            <p:cNvSpPr>
              <a:spLocks noChangeAspect="1" noChangeShapeType="1"/>
            </p:cNvSpPr>
            <p:nvPr/>
          </p:nvSpPr>
          <p:spPr bwMode="auto">
            <a:xfrm flipH="1">
              <a:off x="4738" y="1812"/>
              <a:ext cx="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Line 140"/>
            <p:cNvSpPr>
              <a:spLocks noChangeAspect="1" noChangeShapeType="1"/>
            </p:cNvSpPr>
            <p:nvPr/>
          </p:nvSpPr>
          <p:spPr bwMode="auto">
            <a:xfrm>
              <a:off x="3868" y="1848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Line 141"/>
            <p:cNvSpPr>
              <a:spLocks noChangeAspect="1" noChangeShapeType="1"/>
            </p:cNvSpPr>
            <p:nvPr/>
          </p:nvSpPr>
          <p:spPr bwMode="auto">
            <a:xfrm flipV="1">
              <a:off x="3855" y="1849"/>
              <a:ext cx="2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Line 142"/>
            <p:cNvSpPr>
              <a:spLocks noChangeAspect="1" noChangeShapeType="1"/>
            </p:cNvSpPr>
            <p:nvPr/>
          </p:nvSpPr>
          <p:spPr bwMode="auto">
            <a:xfrm flipH="1" flipV="1">
              <a:off x="3932" y="1849"/>
              <a:ext cx="10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Line 143"/>
            <p:cNvSpPr>
              <a:spLocks noChangeAspect="1" noChangeShapeType="1"/>
            </p:cNvSpPr>
            <p:nvPr/>
          </p:nvSpPr>
          <p:spPr bwMode="auto">
            <a:xfrm>
              <a:off x="4951" y="172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Line 144"/>
            <p:cNvSpPr>
              <a:spLocks noChangeAspect="1" noChangeShapeType="1"/>
            </p:cNvSpPr>
            <p:nvPr/>
          </p:nvSpPr>
          <p:spPr bwMode="auto">
            <a:xfrm>
              <a:off x="3781" y="172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Line 145"/>
            <p:cNvSpPr>
              <a:spLocks noChangeAspect="1" noChangeShapeType="1"/>
            </p:cNvSpPr>
            <p:nvPr/>
          </p:nvSpPr>
          <p:spPr bwMode="auto">
            <a:xfrm flipH="1">
              <a:off x="4032" y="1731"/>
              <a:ext cx="3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146"/>
            <p:cNvSpPr>
              <a:spLocks noChangeAspect="1" noChangeShapeType="1"/>
            </p:cNvSpPr>
            <p:nvPr/>
          </p:nvSpPr>
          <p:spPr bwMode="auto">
            <a:xfrm flipH="1">
              <a:off x="4654" y="1727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Line 147"/>
            <p:cNvSpPr>
              <a:spLocks noChangeAspect="1" noChangeShapeType="1"/>
            </p:cNvSpPr>
            <p:nvPr/>
          </p:nvSpPr>
          <p:spPr bwMode="auto">
            <a:xfrm>
              <a:off x="4670" y="1731"/>
              <a:ext cx="24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Line 148"/>
            <p:cNvSpPr>
              <a:spLocks noChangeAspect="1" noChangeShapeType="1"/>
            </p:cNvSpPr>
            <p:nvPr/>
          </p:nvSpPr>
          <p:spPr bwMode="auto">
            <a:xfrm>
              <a:off x="3910" y="172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Line 149"/>
            <p:cNvSpPr>
              <a:spLocks noChangeAspect="1" noChangeShapeType="1"/>
            </p:cNvSpPr>
            <p:nvPr/>
          </p:nvSpPr>
          <p:spPr bwMode="auto">
            <a:xfrm>
              <a:off x="3884" y="172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Line 150"/>
            <p:cNvSpPr>
              <a:spLocks noChangeAspect="1" noChangeShapeType="1"/>
            </p:cNvSpPr>
            <p:nvPr/>
          </p:nvSpPr>
          <p:spPr bwMode="auto">
            <a:xfrm>
              <a:off x="4644" y="1685"/>
              <a:ext cx="14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Line 151"/>
            <p:cNvSpPr>
              <a:spLocks noChangeAspect="1" noChangeShapeType="1"/>
            </p:cNvSpPr>
            <p:nvPr/>
          </p:nvSpPr>
          <p:spPr bwMode="auto">
            <a:xfrm flipH="1">
              <a:off x="4068" y="1685"/>
              <a:ext cx="30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Line 152"/>
            <p:cNvSpPr>
              <a:spLocks noChangeAspect="1" noChangeShapeType="1"/>
            </p:cNvSpPr>
            <p:nvPr/>
          </p:nvSpPr>
          <p:spPr bwMode="auto">
            <a:xfrm>
              <a:off x="4640" y="1666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Line 153"/>
            <p:cNvSpPr>
              <a:spLocks noChangeAspect="1" noChangeShapeType="1"/>
            </p:cNvSpPr>
            <p:nvPr/>
          </p:nvSpPr>
          <p:spPr bwMode="auto">
            <a:xfrm>
              <a:off x="4094" y="1666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Line 154"/>
            <p:cNvSpPr>
              <a:spLocks noChangeAspect="1" noChangeShapeType="1"/>
            </p:cNvSpPr>
            <p:nvPr/>
          </p:nvSpPr>
          <p:spPr bwMode="auto">
            <a:xfrm flipH="1">
              <a:off x="4029" y="1673"/>
              <a:ext cx="26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Line 155"/>
            <p:cNvSpPr>
              <a:spLocks noChangeAspect="1" noChangeShapeType="1"/>
            </p:cNvSpPr>
            <p:nvPr/>
          </p:nvSpPr>
          <p:spPr bwMode="auto">
            <a:xfrm>
              <a:off x="4053" y="1662"/>
              <a:ext cx="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Line 156"/>
            <p:cNvSpPr>
              <a:spLocks noChangeAspect="1" noChangeShapeType="1"/>
            </p:cNvSpPr>
            <p:nvPr/>
          </p:nvSpPr>
          <p:spPr bwMode="auto">
            <a:xfrm>
              <a:off x="4688" y="1673"/>
              <a:ext cx="9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Line 157"/>
            <p:cNvSpPr>
              <a:spLocks noChangeAspect="1" noChangeShapeType="1"/>
            </p:cNvSpPr>
            <p:nvPr/>
          </p:nvSpPr>
          <p:spPr bwMode="auto">
            <a:xfrm flipH="1">
              <a:off x="4090" y="1681"/>
              <a:ext cx="5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Line 158"/>
            <p:cNvSpPr>
              <a:spLocks noChangeAspect="1" noChangeShapeType="1"/>
            </p:cNvSpPr>
            <p:nvPr/>
          </p:nvSpPr>
          <p:spPr bwMode="auto">
            <a:xfrm>
              <a:off x="4681" y="1662"/>
              <a:ext cx="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Line 159"/>
            <p:cNvSpPr>
              <a:spLocks noChangeAspect="1" noChangeShapeType="1"/>
            </p:cNvSpPr>
            <p:nvPr/>
          </p:nvSpPr>
          <p:spPr bwMode="auto">
            <a:xfrm>
              <a:off x="4072" y="1710"/>
              <a:ext cx="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Line 160"/>
            <p:cNvSpPr>
              <a:spLocks noChangeAspect="1" noChangeShapeType="1"/>
            </p:cNvSpPr>
            <p:nvPr/>
          </p:nvSpPr>
          <p:spPr bwMode="auto">
            <a:xfrm>
              <a:off x="4068" y="1714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Line 161"/>
            <p:cNvSpPr>
              <a:spLocks noChangeAspect="1" noChangeShapeType="1"/>
            </p:cNvSpPr>
            <p:nvPr/>
          </p:nvSpPr>
          <p:spPr bwMode="auto">
            <a:xfrm>
              <a:off x="4666" y="1714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Line 162"/>
            <p:cNvSpPr>
              <a:spLocks noChangeAspect="1" noChangeShapeType="1"/>
            </p:cNvSpPr>
            <p:nvPr/>
          </p:nvSpPr>
          <p:spPr bwMode="auto">
            <a:xfrm>
              <a:off x="4028" y="1781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Line 163"/>
            <p:cNvSpPr>
              <a:spLocks noChangeAspect="1" noChangeShapeType="1"/>
            </p:cNvSpPr>
            <p:nvPr/>
          </p:nvSpPr>
          <p:spPr bwMode="auto">
            <a:xfrm flipH="1">
              <a:off x="4049" y="1662"/>
              <a:ext cx="6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Line 164"/>
            <p:cNvSpPr>
              <a:spLocks noChangeAspect="1" noChangeShapeType="1"/>
            </p:cNvSpPr>
            <p:nvPr/>
          </p:nvSpPr>
          <p:spPr bwMode="auto">
            <a:xfrm>
              <a:off x="4706" y="1781"/>
              <a:ext cx="0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Line 165"/>
            <p:cNvSpPr>
              <a:spLocks noChangeAspect="1" noChangeShapeType="1"/>
            </p:cNvSpPr>
            <p:nvPr/>
          </p:nvSpPr>
          <p:spPr bwMode="auto">
            <a:xfrm flipH="1">
              <a:off x="3979" y="1693"/>
              <a:ext cx="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Line 166"/>
            <p:cNvSpPr>
              <a:spLocks noChangeAspect="1" noChangeShapeType="1"/>
            </p:cNvSpPr>
            <p:nvPr/>
          </p:nvSpPr>
          <p:spPr bwMode="auto">
            <a:xfrm>
              <a:off x="4744" y="1693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Line 167"/>
            <p:cNvSpPr>
              <a:spLocks noChangeAspect="1" noChangeShapeType="1"/>
            </p:cNvSpPr>
            <p:nvPr/>
          </p:nvSpPr>
          <p:spPr bwMode="auto">
            <a:xfrm>
              <a:off x="4751" y="1701"/>
              <a:ext cx="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Line 168"/>
            <p:cNvSpPr>
              <a:spLocks noChangeAspect="1" noChangeShapeType="1"/>
            </p:cNvSpPr>
            <p:nvPr/>
          </p:nvSpPr>
          <p:spPr bwMode="auto">
            <a:xfrm>
              <a:off x="3983" y="1701"/>
              <a:ext cx="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Line 169"/>
            <p:cNvSpPr>
              <a:spLocks noChangeAspect="1" noChangeShapeType="1"/>
            </p:cNvSpPr>
            <p:nvPr/>
          </p:nvSpPr>
          <p:spPr bwMode="auto">
            <a:xfrm flipH="1">
              <a:off x="4874" y="1806"/>
              <a:ext cx="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Line 170"/>
            <p:cNvSpPr>
              <a:spLocks noChangeAspect="1" noChangeShapeType="1"/>
            </p:cNvSpPr>
            <p:nvPr/>
          </p:nvSpPr>
          <p:spPr bwMode="auto">
            <a:xfrm flipH="1">
              <a:off x="3777" y="1722"/>
              <a:ext cx="1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Line 171"/>
            <p:cNvSpPr>
              <a:spLocks noChangeAspect="1" noChangeShapeType="1"/>
            </p:cNvSpPr>
            <p:nvPr/>
          </p:nvSpPr>
          <p:spPr bwMode="auto">
            <a:xfrm flipH="1">
              <a:off x="3986" y="1689"/>
              <a:ext cx="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Line 172"/>
            <p:cNvSpPr>
              <a:spLocks noChangeAspect="1" noChangeShapeType="1"/>
            </p:cNvSpPr>
            <p:nvPr/>
          </p:nvSpPr>
          <p:spPr bwMode="auto">
            <a:xfrm>
              <a:off x="4786" y="1722"/>
              <a:ext cx="6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Line 173"/>
            <p:cNvSpPr>
              <a:spLocks noChangeAspect="1" noChangeShapeType="1"/>
            </p:cNvSpPr>
            <p:nvPr/>
          </p:nvSpPr>
          <p:spPr bwMode="auto">
            <a:xfrm flipH="1">
              <a:off x="4878" y="1722"/>
              <a:ext cx="15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Freeform 174"/>
            <p:cNvSpPr>
              <a:spLocks noChangeAspect="1"/>
            </p:cNvSpPr>
            <p:nvPr/>
          </p:nvSpPr>
          <p:spPr bwMode="auto">
            <a:xfrm>
              <a:off x="5221" y="2400"/>
              <a:ext cx="2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3" y="12"/>
                </a:cxn>
                <a:cxn ang="0">
                  <a:pos x="7" y="17"/>
                </a:cxn>
                <a:cxn ang="0">
                  <a:pos x="10" y="21"/>
                </a:cxn>
                <a:cxn ang="0">
                  <a:pos x="16" y="24"/>
                </a:cxn>
                <a:cxn ang="0">
                  <a:pos x="21" y="26"/>
                </a:cxn>
                <a:cxn ang="0">
                  <a:pos x="28" y="26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lnTo>
                    <a:pt x="1" y="7"/>
                  </a:lnTo>
                  <a:lnTo>
                    <a:pt x="3" y="12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8" y="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75"/>
            <p:cNvSpPr>
              <a:spLocks noChangeAspect="1"/>
            </p:cNvSpPr>
            <p:nvPr/>
          </p:nvSpPr>
          <p:spPr bwMode="auto">
            <a:xfrm>
              <a:off x="4189" y="1944"/>
              <a:ext cx="19" cy="14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6" y="2"/>
                </a:cxn>
                <a:cxn ang="0">
                  <a:pos x="3" y="5"/>
                </a:cxn>
                <a:cxn ang="0">
                  <a:pos x="1" y="9"/>
                </a:cxn>
                <a:cxn ang="0">
                  <a:pos x="0" y="13"/>
                </a:cxn>
              </a:cxnLst>
              <a:rect l="0" t="0" r="r" b="b"/>
              <a:pathLst>
                <a:path w="19" h="14">
                  <a:moveTo>
                    <a:pt x="18" y="1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76"/>
            <p:cNvSpPr>
              <a:spLocks noChangeAspect="1"/>
            </p:cNvSpPr>
            <p:nvPr/>
          </p:nvSpPr>
          <p:spPr bwMode="auto">
            <a:xfrm>
              <a:off x="4259" y="1963"/>
              <a:ext cx="259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0"/>
                </a:cxn>
                <a:cxn ang="0">
                  <a:pos x="56" y="18"/>
                </a:cxn>
                <a:cxn ang="0">
                  <a:pos x="83" y="26"/>
                </a:cxn>
                <a:cxn ang="0">
                  <a:pos x="112" y="32"/>
                </a:cxn>
                <a:cxn ang="0">
                  <a:pos x="142" y="36"/>
                </a:cxn>
                <a:cxn ang="0">
                  <a:pos x="170" y="41"/>
                </a:cxn>
                <a:cxn ang="0">
                  <a:pos x="200" y="44"/>
                </a:cxn>
                <a:cxn ang="0">
                  <a:pos x="228" y="45"/>
                </a:cxn>
                <a:cxn ang="0">
                  <a:pos x="258" y="46"/>
                </a:cxn>
              </a:cxnLst>
              <a:rect l="0" t="0" r="r" b="b"/>
              <a:pathLst>
                <a:path w="259" h="47">
                  <a:moveTo>
                    <a:pt x="0" y="0"/>
                  </a:moveTo>
                  <a:lnTo>
                    <a:pt x="27" y="10"/>
                  </a:lnTo>
                  <a:lnTo>
                    <a:pt x="56" y="18"/>
                  </a:lnTo>
                  <a:lnTo>
                    <a:pt x="83" y="26"/>
                  </a:lnTo>
                  <a:lnTo>
                    <a:pt x="112" y="32"/>
                  </a:lnTo>
                  <a:lnTo>
                    <a:pt x="142" y="36"/>
                  </a:lnTo>
                  <a:lnTo>
                    <a:pt x="170" y="41"/>
                  </a:lnTo>
                  <a:lnTo>
                    <a:pt x="200" y="44"/>
                  </a:lnTo>
                  <a:lnTo>
                    <a:pt x="228" y="45"/>
                  </a:lnTo>
                  <a:lnTo>
                    <a:pt x="258" y="4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177"/>
            <p:cNvSpPr>
              <a:spLocks noChangeAspect="1" noChangeShapeType="1"/>
            </p:cNvSpPr>
            <p:nvPr/>
          </p:nvSpPr>
          <p:spPr bwMode="auto">
            <a:xfrm>
              <a:off x="4244" y="2032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Line 178"/>
            <p:cNvSpPr>
              <a:spLocks noChangeAspect="1" noChangeShapeType="1"/>
            </p:cNvSpPr>
            <p:nvPr/>
          </p:nvSpPr>
          <p:spPr bwMode="auto">
            <a:xfrm>
              <a:off x="4490" y="2032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Freeform 179"/>
            <p:cNvSpPr>
              <a:spLocks noChangeAspect="1"/>
            </p:cNvSpPr>
            <p:nvPr/>
          </p:nvSpPr>
          <p:spPr bwMode="auto">
            <a:xfrm>
              <a:off x="4466" y="2032"/>
              <a:ext cx="25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14"/>
                </a:cxn>
                <a:cxn ang="0">
                  <a:pos x="12" y="11"/>
                </a:cxn>
                <a:cxn ang="0">
                  <a:pos x="17" y="9"/>
                </a:cxn>
                <a:cxn ang="0">
                  <a:pos x="21" y="4"/>
                </a:cxn>
                <a:cxn ang="0">
                  <a:pos x="24" y="0"/>
                </a:cxn>
              </a:cxnLst>
              <a:rect l="0" t="0" r="r" b="b"/>
              <a:pathLst>
                <a:path w="25" h="15">
                  <a:moveTo>
                    <a:pt x="0" y="14"/>
                  </a:moveTo>
                  <a:lnTo>
                    <a:pt x="7" y="14"/>
                  </a:lnTo>
                  <a:lnTo>
                    <a:pt x="12" y="11"/>
                  </a:lnTo>
                  <a:lnTo>
                    <a:pt x="17" y="9"/>
                  </a:lnTo>
                  <a:lnTo>
                    <a:pt x="21" y="4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80"/>
            <p:cNvSpPr>
              <a:spLocks noChangeAspect="1"/>
            </p:cNvSpPr>
            <p:nvPr/>
          </p:nvSpPr>
          <p:spPr bwMode="auto">
            <a:xfrm>
              <a:off x="4244" y="2032"/>
              <a:ext cx="2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8" y="9"/>
                </a:cxn>
                <a:cxn ang="0">
                  <a:pos x="13" y="11"/>
                </a:cxn>
                <a:cxn ang="0">
                  <a:pos x="19" y="14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4" y="5"/>
                  </a:lnTo>
                  <a:lnTo>
                    <a:pt x="8" y="9"/>
                  </a:lnTo>
                  <a:lnTo>
                    <a:pt x="13" y="11"/>
                  </a:lnTo>
                  <a:lnTo>
                    <a:pt x="19" y="14"/>
                  </a:lnTo>
                  <a:lnTo>
                    <a:pt x="24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81"/>
            <p:cNvSpPr>
              <a:spLocks noChangeAspect="1"/>
            </p:cNvSpPr>
            <p:nvPr/>
          </p:nvSpPr>
          <p:spPr bwMode="auto">
            <a:xfrm>
              <a:off x="4144" y="2016"/>
              <a:ext cx="11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7" y="15"/>
                </a:cxn>
                <a:cxn ang="0">
                  <a:pos x="10" y="16"/>
                </a:cxn>
              </a:cxnLst>
              <a:rect l="0" t="0" r="r" b="b"/>
              <a:pathLst>
                <a:path w="11" h="17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0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2"/>
            <p:cNvSpPr>
              <a:spLocks noChangeAspect="1"/>
            </p:cNvSpPr>
            <p:nvPr/>
          </p:nvSpPr>
          <p:spPr bwMode="auto">
            <a:xfrm>
              <a:off x="4579" y="2016"/>
              <a:ext cx="12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5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9" y="0"/>
                </a:cxn>
              </a:cxnLst>
              <a:rect l="0" t="0" r="r" b="b"/>
              <a:pathLst>
                <a:path w="12" h="17">
                  <a:moveTo>
                    <a:pt x="0" y="16"/>
                  </a:moveTo>
                  <a:lnTo>
                    <a:pt x="4" y="15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83"/>
            <p:cNvSpPr>
              <a:spLocks noChangeAspect="1"/>
            </p:cNvSpPr>
            <p:nvPr/>
          </p:nvSpPr>
          <p:spPr bwMode="auto">
            <a:xfrm>
              <a:off x="3713" y="1750"/>
              <a:ext cx="21" cy="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1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19"/>
                </a:cxn>
              </a:cxnLst>
              <a:rect l="0" t="0" r="r" b="b"/>
              <a:pathLst>
                <a:path w="21" h="20">
                  <a:moveTo>
                    <a:pt x="20" y="0"/>
                  </a:moveTo>
                  <a:lnTo>
                    <a:pt x="14" y="1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4"/>
            <p:cNvSpPr>
              <a:spLocks noChangeAspect="1"/>
            </p:cNvSpPr>
            <p:nvPr/>
          </p:nvSpPr>
          <p:spPr bwMode="auto">
            <a:xfrm>
              <a:off x="3743" y="1750"/>
              <a:ext cx="34" cy="34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32" y="26"/>
                </a:cxn>
                <a:cxn ang="0">
                  <a:pos x="30" y="21"/>
                </a:cxn>
                <a:cxn ang="0">
                  <a:pos x="28" y="14"/>
                </a:cxn>
                <a:cxn ang="0">
                  <a:pos x="23" y="10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4" h="34">
                  <a:moveTo>
                    <a:pt x="33" y="33"/>
                  </a:moveTo>
                  <a:lnTo>
                    <a:pt x="32" y="26"/>
                  </a:lnTo>
                  <a:lnTo>
                    <a:pt x="30" y="21"/>
                  </a:lnTo>
                  <a:lnTo>
                    <a:pt x="28" y="14"/>
                  </a:lnTo>
                  <a:lnTo>
                    <a:pt x="23" y="10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85"/>
            <p:cNvSpPr>
              <a:spLocks noChangeAspect="1"/>
            </p:cNvSpPr>
            <p:nvPr/>
          </p:nvSpPr>
          <p:spPr bwMode="auto">
            <a:xfrm>
              <a:off x="4958" y="1750"/>
              <a:ext cx="35" cy="3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5" y="6"/>
                </a:cxn>
                <a:cxn ang="0">
                  <a:pos x="10" y="10"/>
                </a:cxn>
                <a:cxn ang="0">
                  <a:pos x="5" y="14"/>
                </a:cxn>
                <a:cxn ang="0">
                  <a:pos x="2" y="21"/>
                </a:cxn>
                <a:cxn ang="0">
                  <a:pos x="1" y="26"/>
                </a:cxn>
                <a:cxn ang="0">
                  <a:pos x="0" y="33"/>
                </a:cxn>
              </a:cxnLst>
              <a:rect l="0" t="0" r="r" b="b"/>
              <a:pathLst>
                <a:path w="35" h="34">
                  <a:moveTo>
                    <a:pt x="34" y="0"/>
                  </a:moveTo>
                  <a:lnTo>
                    <a:pt x="27" y="0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5" y="14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86"/>
            <p:cNvSpPr>
              <a:spLocks noChangeAspect="1"/>
            </p:cNvSpPr>
            <p:nvPr/>
          </p:nvSpPr>
          <p:spPr bwMode="auto">
            <a:xfrm>
              <a:off x="3776" y="192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8" y="10"/>
                </a:cxn>
                <a:cxn ang="0">
                  <a:pos x="10" y="1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4" y="9"/>
                  </a:lnTo>
                  <a:lnTo>
                    <a:pt x="8" y="10"/>
                  </a:lnTo>
                  <a:lnTo>
                    <a:pt x="10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87"/>
            <p:cNvSpPr>
              <a:spLocks noChangeAspect="1"/>
            </p:cNvSpPr>
            <p:nvPr/>
          </p:nvSpPr>
          <p:spPr bwMode="auto">
            <a:xfrm>
              <a:off x="4948" y="1922"/>
              <a:ext cx="1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6" y="9"/>
                </a:cxn>
                <a:cxn ang="0">
                  <a:pos x="8" y="7"/>
                </a:cxn>
                <a:cxn ang="0">
                  <a:pos x="10" y="3"/>
                </a:cxn>
                <a:cxn ang="0">
                  <a:pos x="10" y="0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2" y="10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88"/>
            <p:cNvSpPr>
              <a:spLocks noChangeAspect="1"/>
            </p:cNvSpPr>
            <p:nvPr/>
          </p:nvSpPr>
          <p:spPr bwMode="auto">
            <a:xfrm>
              <a:off x="5001" y="1750"/>
              <a:ext cx="21" cy="2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20" y="15"/>
                </a:cxn>
                <a:cxn ang="0">
                  <a:pos x="18" y="10"/>
                </a:cxn>
                <a:cxn ang="0">
                  <a:pos x="14" y="5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1" h="20">
                  <a:moveTo>
                    <a:pt x="20" y="19"/>
                  </a:moveTo>
                  <a:lnTo>
                    <a:pt x="20" y="15"/>
                  </a:lnTo>
                  <a:lnTo>
                    <a:pt x="18" y="10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89"/>
            <p:cNvSpPr>
              <a:spLocks noChangeAspect="1"/>
            </p:cNvSpPr>
            <p:nvPr/>
          </p:nvSpPr>
          <p:spPr bwMode="auto">
            <a:xfrm>
              <a:off x="4296" y="2122"/>
              <a:ext cx="8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10"/>
                </a:cxn>
                <a:cxn ang="0">
                  <a:pos x="7" y="5"/>
                </a:cxn>
                <a:cxn ang="0">
                  <a:pos x="7" y="0"/>
                </a:cxn>
              </a:cxnLst>
              <a:rect l="0" t="0" r="r" b="b"/>
              <a:pathLst>
                <a:path w="8" h="15">
                  <a:moveTo>
                    <a:pt x="0" y="14"/>
                  </a:moveTo>
                  <a:lnTo>
                    <a:pt x="5" y="10"/>
                  </a:lnTo>
                  <a:lnTo>
                    <a:pt x="7" y="5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90"/>
            <p:cNvSpPr>
              <a:spLocks noChangeAspect="1"/>
            </p:cNvSpPr>
            <p:nvPr/>
          </p:nvSpPr>
          <p:spPr bwMode="auto">
            <a:xfrm>
              <a:off x="4388" y="2122"/>
              <a:ext cx="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7" y="14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7" y="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91"/>
            <p:cNvSpPr>
              <a:spLocks noChangeAspect="1"/>
            </p:cNvSpPr>
            <p:nvPr/>
          </p:nvSpPr>
          <p:spPr bwMode="auto">
            <a:xfrm>
              <a:off x="4000" y="1932"/>
              <a:ext cx="38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" y="23"/>
                </a:cxn>
                <a:cxn ang="0">
                  <a:pos x="13" y="22"/>
                </a:cxn>
                <a:cxn ang="0">
                  <a:pos x="20" y="19"/>
                </a:cxn>
                <a:cxn ang="0">
                  <a:pos x="24" y="16"/>
                </a:cxn>
                <a:cxn ang="0">
                  <a:pos x="29" y="11"/>
                </a:cxn>
                <a:cxn ang="0">
                  <a:pos x="34" y="7"/>
                </a:cxn>
                <a:cxn ang="0">
                  <a:pos x="37" y="0"/>
                </a:cxn>
              </a:cxnLst>
              <a:rect l="0" t="0" r="r" b="b"/>
              <a:pathLst>
                <a:path w="38" h="25">
                  <a:moveTo>
                    <a:pt x="0" y="24"/>
                  </a:moveTo>
                  <a:lnTo>
                    <a:pt x="7" y="23"/>
                  </a:lnTo>
                  <a:lnTo>
                    <a:pt x="13" y="22"/>
                  </a:lnTo>
                  <a:lnTo>
                    <a:pt x="20" y="19"/>
                  </a:lnTo>
                  <a:lnTo>
                    <a:pt x="24" y="16"/>
                  </a:lnTo>
                  <a:lnTo>
                    <a:pt x="29" y="11"/>
                  </a:lnTo>
                  <a:lnTo>
                    <a:pt x="34" y="7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92"/>
            <p:cNvSpPr>
              <a:spLocks noChangeAspect="1"/>
            </p:cNvSpPr>
            <p:nvPr/>
          </p:nvSpPr>
          <p:spPr bwMode="auto">
            <a:xfrm>
              <a:off x="4698" y="1932"/>
              <a:ext cx="3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7" y="11"/>
                </a:cxn>
                <a:cxn ang="0">
                  <a:pos x="11" y="15"/>
                </a:cxn>
                <a:cxn ang="0">
                  <a:pos x="17" y="19"/>
                </a:cxn>
                <a:cxn ang="0">
                  <a:pos x="23" y="22"/>
                </a:cxn>
                <a:cxn ang="0">
                  <a:pos x="29" y="23"/>
                </a:cxn>
                <a:cxn ang="0">
                  <a:pos x="36" y="24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3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7" y="19"/>
                  </a:lnTo>
                  <a:lnTo>
                    <a:pt x="23" y="22"/>
                  </a:lnTo>
                  <a:lnTo>
                    <a:pt x="29" y="23"/>
                  </a:lnTo>
                  <a:lnTo>
                    <a:pt x="36" y="2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93"/>
            <p:cNvSpPr>
              <a:spLocks noChangeAspect="1"/>
            </p:cNvSpPr>
            <p:nvPr/>
          </p:nvSpPr>
          <p:spPr bwMode="auto">
            <a:xfrm>
              <a:off x="4854" y="1948"/>
              <a:ext cx="19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" y="7"/>
                </a:cxn>
                <a:cxn ang="0">
                  <a:pos x="10" y="6"/>
                </a:cxn>
                <a:cxn ang="0">
                  <a:pos x="15" y="3"/>
                </a:cxn>
                <a:cxn ang="0">
                  <a:pos x="18" y="0"/>
                </a:cxn>
              </a:cxnLst>
              <a:rect l="0" t="0" r="r" b="b"/>
              <a:pathLst>
                <a:path w="19" h="9">
                  <a:moveTo>
                    <a:pt x="0" y="8"/>
                  </a:moveTo>
                  <a:lnTo>
                    <a:pt x="5" y="7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94"/>
            <p:cNvSpPr>
              <a:spLocks noChangeAspect="1"/>
            </p:cNvSpPr>
            <p:nvPr/>
          </p:nvSpPr>
          <p:spPr bwMode="auto">
            <a:xfrm>
              <a:off x="3862" y="1948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6"/>
                </a:cxn>
                <a:cxn ang="0">
                  <a:pos x="13" y="7"/>
                </a:cxn>
                <a:cxn ang="0">
                  <a:pos x="18" y="8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4" y="3"/>
                  </a:lnTo>
                  <a:lnTo>
                    <a:pt x="8" y="6"/>
                  </a:lnTo>
                  <a:lnTo>
                    <a:pt x="13" y="7"/>
                  </a:lnTo>
                  <a:lnTo>
                    <a:pt x="18" y="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95"/>
            <p:cNvSpPr>
              <a:spLocks noChangeAspect="1"/>
            </p:cNvSpPr>
            <p:nvPr/>
          </p:nvSpPr>
          <p:spPr bwMode="auto">
            <a:xfrm>
              <a:off x="3708" y="2493"/>
              <a:ext cx="4" cy="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96"/>
            <p:cNvSpPr>
              <a:spLocks noChangeAspect="1"/>
            </p:cNvSpPr>
            <p:nvPr/>
          </p:nvSpPr>
          <p:spPr bwMode="auto">
            <a:xfrm>
              <a:off x="3488" y="2400"/>
              <a:ext cx="22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0" y="4"/>
                </a:cxn>
                <a:cxn ang="0">
                  <a:pos x="21" y="0"/>
                </a:cxn>
              </a:cxnLst>
              <a:rect l="0" t="0" r="r" b="b"/>
              <a:pathLst>
                <a:path w="22" h="14">
                  <a:moveTo>
                    <a:pt x="0" y="11"/>
                  </a:moveTo>
                  <a:lnTo>
                    <a:pt x="4" y="13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0" y="4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97"/>
            <p:cNvSpPr>
              <a:spLocks noChangeAspect="1"/>
            </p:cNvSpPr>
            <p:nvPr/>
          </p:nvSpPr>
          <p:spPr bwMode="auto">
            <a:xfrm>
              <a:off x="3695" y="1869"/>
              <a:ext cx="14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1"/>
                </a:cxn>
                <a:cxn ang="0">
                  <a:pos x="8" y="16"/>
                </a:cxn>
                <a:cxn ang="0">
                  <a:pos x="11" y="11"/>
                </a:cxn>
                <a:cxn ang="0">
                  <a:pos x="13" y="5"/>
                </a:cxn>
                <a:cxn ang="0">
                  <a:pos x="13" y="0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4" y="21"/>
                  </a:lnTo>
                  <a:lnTo>
                    <a:pt x="8" y="16"/>
                  </a:lnTo>
                  <a:lnTo>
                    <a:pt x="11" y="11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98"/>
            <p:cNvSpPr>
              <a:spLocks noChangeAspect="1"/>
            </p:cNvSpPr>
            <p:nvPr/>
          </p:nvSpPr>
          <p:spPr bwMode="auto">
            <a:xfrm>
              <a:off x="5026" y="1869"/>
              <a:ext cx="1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9" y="21"/>
                </a:cxn>
                <a:cxn ang="0">
                  <a:pos x="14" y="24"/>
                </a:cxn>
              </a:cxnLst>
              <a:rect l="0" t="0" r="r" b="b"/>
              <a:pathLst>
                <a:path w="15" h="25">
                  <a:moveTo>
                    <a:pt x="0" y="0"/>
                  </a:moveTo>
                  <a:lnTo>
                    <a:pt x="1" y="5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9" y="21"/>
                  </a:lnTo>
                  <a:lnTo>
                    <a:pt x="14" y="2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99"/>
            <p:cNvSpPr>
              <a:spLocks noChangeAspect="1"/>
            </p:cNvSpPr>
            <p:nvPr/>
          </p:nvSpPr>
          <p:spPr bwMode="auto">
            <a:xfrm>
              <a:off x="4074" y="1701"/>
              <a:ext cx="36" cy="3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0" y="32"/>
                </a:cxn>
              </a:cxnLst>
              <a:rect l="0" t="0" r="r" b="b"/>
              <a:pathLst>
                <a:path w="36" h="33">
                  <a:moveTo>
                    <a:pt x="35" y="0"/>
                  </a:moveTo>
                  <a:lnTo>
                    <a:pt x="28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200"/>
            <p:cNvSpPr>
              <a:spLocks noChangeAspect="1"/>
            </p:cNvSpPr>
            <p:nvPr/>
          </p:nvSpPr>
          <p:spPr bwMode="auto">
            <a:xfrm>
              <a:off x="4627" y="1701"/>
              <a:ext cx="34" cy="33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32" y="26"/>
                </a:cxn>
                <a:cxn ang="0">
                  <a:pos x="31" y="20"/>
                </a:cxn>
                <a:cxn ang="0">
                  <a:pos x="26" y="14"/>
                </a:cxn>
                <a:cxn ang="0">
                  <a:pos x="23" y="10"/>
                </a:cxn>
                <a:cxn ang="0">
                  <a:pos x="18" y="5"/>
                </a:cxn>
                <a:cxn ang="0">
                  <a:pos x="12" y="2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34" h="33">
                  <a:moveTo>
                    <a:pt x="33" y="32"/>
                  </a:moveTo>
                  <a:lnTo>
                    <a:pt x="32" y="26"/>
                  </a:lnTo>
                  <a:lnTo>
                    <a:pt x="31" y="20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2" y="2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201"/>
            <p:cNvSpPr>
              <a:spLocks noChangeAspect="1"/>
            </p:cNvSpPr>
            <p:nvPr/>
          </p:nvSpPr>
          <p:spPr bwMode="auto">
            <a:xfrm>
              <a:off x="4660" y="192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10" y="1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10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202"/>
            <p:cNvSpPr>
              <a:spLocks noChangeAspect="1"/>
            </p:cNvSpPr>
            <p:nvPr/>
          </p:nvSpPr>
          <p:spPr bwMode="auto">
            <a:xfrm>
              <a:off x="4065" y="1922"/>
              <a:ext cx="10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8" y="3"/>
                </a:cxn>
                <a:cxn ang="0">
                  <a:pos x="9" y="0"/>
                </a:cxn>
              </a:cxnLst>
              <a:rect l="0" t="0" r="r" b="b"/>
              <a:pathLst>
                <a:path w="10" h="11">
                  <a:moveTo>
                    <a:pt x="0" y="10"/>
                  </a:moveTo>
                  <a:lnTo>
                    <a:pt x="2" y="10"/>
                  </a:lnTo>
                  <a:lnTo>
                    <a:pt x="5" y="9"/>
                  </a:lnTo>
                  <a:lnTo>
                    <a:pt x="7" y="7"/>
                  </a:lnTo>
                  <a:lnTo>
                    <a:pt x="8" y="3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203"/>
            <p:cNvSpPr>
              <a:spLocks noChangeAspect="1"/>
            </p:cNvSpPr>
            <p:nvPr/>
          </p:nvSpPr>
          <p:spPr bwMode="auto">
            <a:xfrm>
              <a:off x="3749" y="2611"/>
              <a:ext cx="11" cy="7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10" y="6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204"/>
            <p:cNvSpPr>
              <a:spLocks noChangeAspect="1"/>
            </p:cNvSpPr>
            <p:nvPr/>
          </p:nvSpPr>
          <p:spPr bwMode="auto">
            <a:xfrm>
              <a:off x="5099" y="2611"/>
              <a:ext cx="12" cy="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0" y="6"/>
                </a:cxn>
              </a:cxnLst>
              <a:rect l="0" t="0" r="r" b="b"/>
              <a:pathLst>
                <a:path w="12" h="7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Line 205"/>
            <p:cNvSpPr>
              <a:spLocks noChangeAspect="1" noChangeShapeType="1"/>
            </p:cNvSpPr>
            <p:nvPr/>
          </p:nvSpPr>
          <p:spPr bwMode="auto">
            <a:xfrm>
              <a:off x="4768" y="1722"/>
              <a:ext cx="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Line 206"/>
            <p:cNvSpPr>
              <a:spLocks noChangeAspect="1" noChangeShapeType="1"/>
            </p:cNvSpPr>
            <p:nvPr/>
          </p:nvSpPr>
          <p:spPr bwMode="auto">
            <a:xfrm>
              <a:off x="4710" y="168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Line 207"/>
            <p:cNvSpPr>
              <a:spLocks noChangeAspect="1" noChangeShapeType="1"/>
            </p:cNvSpPr>
            <p:nvPr/>
          </p:nvSpPr>
          <p:spPr bwMode="auto">
            <a:xfrm flipV="1">
              <a:off x="4882" y="1725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Line 208"/>
            <p:cNvSpPr>
              <a:spLocks noChangeAspect="1" noChangeShapeType="1"/>
            </p:cNvSpPr>
            <p:nvPr/>
          </p:nvSpPr>
          <p:spPr bwMode="auto">
            <a:xfrm flipV="1">
              <a:off x="4792" y="1725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Line 209"/>
            <p:cNvSpPr>
              <a:spLocks noChangeAspect="1" noChangeShapeType="1"/>
            </p:cNvSpPr>
            <p:nvPr/>
          </p:nvSpPr>
          <p:spPr bwMode="auto">
            <a:xfrm flipV="1">
              <a:off x="5195" y="1972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Line 210"/>
            <p:cNvSpPr>
              <a:spLocks noChangeAspect="1" noChangeShapeType="1"/>
            </p:cNvSpPr>
            <p:nvPr/>
          </p:nvSpPr>
          <p:spPr bwMode="auto">
            <a:xfrm>
              <a:off x="5218" y="2180"/>
              <a:ext cx="3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" name="Line 211"/>
            <p:cNvSpPr>
              <a:spLocks noChangeAspect="1" noChangeShapeType="1"/>
            </p:cNvSpPr>
            <p:nvPr/>
          </p:nvSpPr>
          <p:spPr bwMode="auto">
            <a:xfrm flipH="1">
              <a:off x="5245" y="2427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Line 212"/>
            <p:cNvSpPr>
              <a:spLocks noChangeAspect="1" noChangeShapeType="1"/>
            </p:cNvSpPr>
            <p:nvPr/>
          </p:nvSpPr>
          <p:spPr bwMode="auto">
            <a:xfrm flipH="1">
              <a:off x="5191" y="2176"/>
              <a:ext cx="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" name="Line 213"/>
            <p:cNvSpPr>
              <a:spLocks noChangeAspect="1" noChangeShapeType="1"/>
            </p:cNvSpPr>
            <p:nvPr/>
          </p:nvSpPr>
          <p:spPr bwMode="auto">
            <a:xfrm>
              <a:off x="4572" y="2000"/>
              <a:ext cx="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Line 214"/>
            <p:cNvSpPr>
              <a:spLocks noChangeAspect="1" noChangeShapeType="1"/>
            </p:cNvSpPr>
            <p:nvPr/>
          </p:nvSpPr>
          <p:spPr bwMode="auto">
            <a:xfrm>
              <a:off x="4510" y="1816"/>
              <a:ext cx="0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Line 215"/>
            <p:cNvSpPr>
              <a:spLocks noChangeAspect="1" noChangeShapeType="1"/>
            </p:cNvSpPr>
            <p:nvPr/>
          </p:nvSpPr>
          <p:spPr bwMode="auto">
            <a:xfrm>
              <a:off x="4224" y="1816"/>
              <a:ext cx="0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Line 216"/>
            <p:cNvSpPr>
              <a:spLocks noChangeAspect="1" noChangeShapeType="1"/>
            </p:cNvSpPr>
            <p:nvPr/>
          </p:nvSpPr>
          <p:spPr bwMode="auto">
            <a:xfrm>
              <a:off x="4514" y="1842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" name="Line 217"/>
            <p:cNvSpPr>
              <a:spLocks noChangeAspect="1" noChangeShapeType="1"/>
            </p:cNvSpPr>
            <p:nvPr/>
          </p:nvSpPr>
          <p:spPr bwMode="auto">
            <a:xfrm>
              <a:off x="4220" y="1842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" name="Line 218"/>
            <p:cNvSpPr>
              <a:spLocks noChangeAspect="1" noChangeShapeType="1"/>
            </p:cNvSpPr>
            <p:nvPr/>
          </p:nvSpPr>
          <p:spPr bwMode="auto">
            <a:xfrm flipH="1">
              <a:off x="4142" y="1838"/>
              <a:ext cx="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" name="Line 219"/>
            <p:cNvSpPr>
              <a:spLocks noChangeAspect="1" noChangeShapeType="1"/>
            </p:cNvSpPr>
            <p:nvPr/>
          </p:nvSpPr>
          <p:spPr bwMode="auto">
            <a:xfrm flipH="1">
              <a:off x="4506" y="1838"/>
              <a:ext cx="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Line 220"/>
            <p:cNvSpPr>
              <a:spLocks noChangeAspect="1" noChangeShapeType="1"/>
            </p:cNvSpPr>
            <p:nvPr/>
          </p:nvSpPr>
          <p:spPr bwMode="auto">
            <a:xfrm flipH="1">
              <a:off x="4572" y="1901"/>
              <a:ext cx="2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" name="Line 221"/>
            <p:cNvSpPr>
              <a:spLocks noChangeAspect="1" noChangeShapeType="1"/>
            </p:cNvSpPr>
            <p:nvPr/>
          </p:nvSpPr>
          <p:spPr bwMode="auto">
            <a:xfrm>
              <a:off x="4580" y="1816"/>
              <a:ext cx="4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" name="Line 222"/>
            <p:cNvSpPr>
              <a:spLocks noChangeAspect="1" noChangeShapeType="1"/>
            </p:cNvSpPr>
            <p:nvPr/>
          </p:nvSpPr>
          <p:spPr bwMode="auto">
            <a:xfrm flipV="1">
              <a:off x="4150" y="1808"/>
              <a:ext cx="5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" name="Line 223"/>
            <p:cNvSpPr>
              <a:spLocks noChangeAspect="1" noChangeShapeType="1"/>
            </p:cNvSpPr>
            <p:nvPr/>
          </p:nvSpPr>
          <p:spPr bwMode="auto">
            <a:xfrm>
              <a:off x="4150" y="1901"/>
              <a:ext cx="5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" name="Line 224"/>
            <p:cNvSpPr>
              <a:spLocks noChangeAspect="1" noChangeShapeType="1"/>
            </p:cNvSpPr>
            <p:nvPr/>
          </p:nvSpPr>
          <p:spPr bwMode="auto">
            <a:xfrm flipH="1">
              <a:off x="4155" y="1812"/>
              <a:ext cx="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" name="Line 225"/>
            <p:cNvSpPr>
              <a:spLocks noChangeAspect="1" noChangeShapeType="1"/>
            </p:cNvSpPr>
            <p:nvPr/>
          </p:nvSpPr>
          <p:spPr bwMode="auto">
            <a:xfrm>
              <a:off x="4588" y="1829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" name="Line 226"/>
            <p:cNvSpPr>
              <a:spLocks noChangeAspect="1" noChangeShapeType="1"/>
            </p:cNvSpPr>
            <p:nvPr/>
          </p:nvSpPr>
          <p:spPr bwMode="auto">
            <a:xfrm>
              <a:off x="4146" y="1829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" name="Line 227"/>
            <p:cNvSpPr>
              <a:spLocks noChangeAspect="1" noChangeShapeType="1"/>
            </p:cNvSpPr>
            <p:nvPr/>
          </p:nvSpPr>
          <p:spPr bwMode="auto">
            <a:xfrm flipH="1">
              <a:off x="4155" y="1911"/>
              <a:ext cx="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" name="Line 228"/>
            <p:cNvSpPr>
              <a:spLocks noChangeAspect="1" noChangeShapeType="1"/>
            </p:cNvSpPr>
            <p:nvPr/>
          </p:nvSpPr>
          <p:spPr bwMode="auto">
            <a:xfrm flipH="1" flipV="1">
              <a:off x="4203" y="1941"/>
              <a:ext cx="60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1" name="Line 229"/>
            <p:cNvSpPr>
              <a:spLocks noChangeAspect="1" noChangeShapeType="1"/>
            </p:cNvSpPr>
            <p:nvPr/>
          </p:nvSpPr>
          <p:spPr bwMode="auto">
            <a:xfrm>
              <a:off x="4166" y="1911"/>
              <a:ext cx="4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Line 230"/>
            <p:cNvSpPr>
              <a:spLocks noChangeAspect="1" noChangeShapeType="1"/>
            </p:cNvSpPr>
            <p:nvPr/>
          </p:nvSpPr>
          <p:spPr bwMode="auto">
            <a:xfrm>
              <a:off x="4481" y="2009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3" name="Line 231"/>
            <p:cNvSpPr>
              <a:spLocks noChangeAspect="1" noChangeShapeType="1"/>
            </p:cNvSpPr>
            <p:nvPr/>
          </p:nvSpPr>
          <p:spPr bwMode="auto">
            <a:xfrm>
              <a:off x="4481" y="2012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4" name="Line 232"/>
            <p:cNvSpPr>
              <a:spLocks noChangeAspect="1" noChangeShapeType="1"/>
            </p:cNvSpPr>
            <p:nvPr/>
          </p:nvSpPr>
          <p:spPr bwMode="auto">
            <a:xfrm>
              <a:off x="4481" y="2032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" name="Line 233"/>
            <p:cNvSpPr>
              <a:spLocks noChangeAspect="1" noChangeShapeType="1"/>
            </p:cNvSpPr>
            <p:nvPr/>
          </p:nvSpPr>
          <p:spPr bwMode="auto">
            <a:xfrm>
              <a:off x="4189" y="1962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" name="Line 234"/>
            <p:cNvSpPr>
              <a:spLocks noChangeAspect="1" noChangeShapeType="1"/>
            </p:cNvSpPr>
            <p:nvPr/>
          </p:nvSpPr>
          <p:spPr bwMode="auto">
            <a:xfrm>
              <a:off x="4162" y="1915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" name="Line 235"/>
            <p:cNvSpPr>
              <a:spLocks noChangeAspect="1" noChangeShapeType="1"/>
            </p:cNvSpPr>
            <p:nvPr/>
          </p:nvSpPr>
          <p:spPr bwMode="auto">
            <a:xfrm>
              <a:off x="4572" y="1915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8" name="Line 236"/>
            <p:cNvSpPr>
              <a:spLocks noChangeAspect="1" noChangeShapeType="1"/>
            </p:cNvSpPr>
            <p:nvPr/>
          </p:nvSpPr>
          <p:spPr bwMode="auto">
            <a:xfrm>
              <a:off x="4166" y="2009"/>
              <a:ext cx="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" name="Line 237"/>
            <p:cNvSpPr>
              <a:spLocks noChangeAspect="1" noChangeShapeType="1"/>
            </p:cNvSpPr>
            <p:nvPr/>
          </p:nvSpPr>
          <p:spPr bwMode="auto">
            <a:xfrm flipV="1">
              <a:off x="4162" y="2005"/>
              <a:ext cx="0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" name="Line 238"/>
            <p:cNvSpPr>
              <a:spLocks noChangeAspect="1" noChangeShapeType="1"/>
            </p:cNvSpPr>
            <p:nvPr/>
          </p:nvSpPr>
          <p:spPr bwMode="auto">
            <a:xfrm flipV="1">
              <a:off x="4572" y="2005"/>
              <a:ext cx="0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" name="Line 239"/>
            <p:cNvSpPr>
              <a:spLocks noChangeAspect="1" noChangeShapeType="1"/>
            </p:cNvSpPr>
            <p:nvPr/>
          </p:nvSpPr>
          <p:spPr bwMode="auto">
            <a:xfrm>
              <a:off x="4166" y="2032"/>
              <a:ext cx="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2" name="Line 240"/>
            <p:cNvSpPr>
              <a:spLocks noChangeAspect="1" noChangeShapeType="1"/>
            </p:cNvSpPr>
            <p:nvPr/>
          </p:nvSpPr>
          <p:spPr bwMode="auto">
            <a:xfrm>
              <a:off x="4166" y="2012"/>
              <a:ext cx="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Line 241"/>
            <p:cNvSpPr>
              <a:spLocks noChangeAspect="1" noChangeShapeType="1"/>
            </p:cNvSpPr>
            <p:nvPr/>
          </p:nvSpPr>
          <p:spPr bwMode="auto">
            <a:xfrm>
              <a:off x="4166" y="1911"/>
              <a:ext cx="4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4" name="Line 242"/>
            <p:cNvSpPr>
              <a:spLocks noChangeAspect="1" noChangeShapeType="1"/>
            </p:cNvSpPr>
            <p:nvPr/>
          </p:nvSpPr>
          <p:spPr bwMode="auto">
            <a:xfrm>
              <a:off x="4150" y="1939"/>
              <a:ext cx="4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" name="Line 243"/>
            <p:cNvSpPr>
              <a:spLocks noChangeAspect="1" noChangeShapeType="1"/>
            </p:cNvSpPr>
            <p:nvPr/>
          </p:nvSpPr>
          <p:spPr bwMode="auto">
            <a:xfrm flipH="1">
              <a:off x="4264" y="2046"/>
              <a:ext cx="2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" name="Line 244"/>
            <p:cNvSpPr>
              <a:spLocks noChangeAspect="1" noChangeShapeType="1"/>
            </p:cNvSpPr>
            <p:nvPr/>
          </p:nvSpPr>
          <p:spPr bwMode="auto">
            <a:xfrm>
              <a:off x="4158" y="20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" name="Line 245"/>
            <p:cNvSpPr>
              <a:spLocks noChangeAspect="1" noChangeShapeType="1"/>
            </p:cNvSpPr>
            <p:nvPr/>
          </p:nvSpPr>
          <p:spPr bwMode="auto">
            <a:xfrm flipV="1">
              <a:off x="4149" y="1996"/>
              <a:ext cx="1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" name="Line 246"/>
            <p:cNvSpPr>
              <a:spLocks noChangeAspect="1" noChangeShapeType="1"/>
            </p:cNvSpPr>
            <p:nvPr/>
          </p:nvSpPr>
          <p:spPr bwMode="auto">
            <a:xfrm flipH="1" flipV="1">
              <a:off x="4575" y="1996"/>
              <a:ext cx="1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" name="Line 247"/>
            <p:cNvSpPr>
              <a:spLocks noChangeAspect="1" noChangeShapeType="1"/>
            </p:cNvSpPr>
            <p:nvPr/>
          </p:nvSpPr>
          <p:spPr bwMode="auto">
            <a:xfrm>
              <a:off x="4167" y="2023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" name="Line 248"/>
            <p:cNvSpPr>
              <a:spLocks noChangeAspect="1" noChangeShapeType="1"/>
            </p:cNvSpPr>
            <p:nvPr/>
          </p:nvSpPr>
          <p:spPr bwMode="auto">
            <a:xfrm flipH="1">
              <a:off x="4575" y="1705"/>
              <a:ext cx="31" cy="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" name="Line 249"/>
            <p:cNvSpPr>
              <a:spLocks noChangeAspect="1" noChangeShapeType="1"/>
            </p:cNvSpPr>
            <p:nvPr/>
          </p:nvSpPr>
          <p:spPr bwMode="auto">
            <a:xfrm flipH="1">
              <a:off x="4150" y="1722"/>
              <a:ext cx="4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2" name="Line 250"/>
            <p:cNvSpPr>
              <a:spLocks noChangeAspect="1" noChangeShapeType="1"/>
            </p:cNvSpPr>
            <p:nvPr/>
          </p:nvSpPr>
          <p:spPr bwMode="auto">
            <a:xfrm flipV="1">
              <a:off x="4146" y="1709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" name="Line 251"/>
            <p:cNvSpPr>
              <a:spLocks noChangeAspect="1" noChangeShapeType="1"/>
            </p:cNvSpPr>
            <p:nvPr/>
          </p:nvSpPr>
          <p:spPr bwMode="auto">
            <a:xfrm flipV="1">
              <a:off x="4588" y="1709"/>
              <a:ext cx="0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Line 252"/>
            <p:cNvSpPr>
              <a:spLocks noChangeAspect="1" noChangeShapeType="1"/>
            </p:cNvSpPr>
            <p:nvPr/>
          </p:nvSpPr>
          <p:spPr bwMode="auto">
            <a:xfrm>
              <a:off x="4150" y="1713"/>
              <a:ext cx="4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5" name="Line 253"/>
            <p:cNvSpPr>
              <a:spLocks noChangeAspect="1" noChangeShapeType="1"/>
            </p:cNvSpPr>
            <p:nvPr/>
          </p:nvSpPr>
          <p:spPr bwMode="auto">
            <a:xfrm flipV="1">
              <a:off x="4154" y="1718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" name="Line 254"/>
            <p:cNvSpPr>
              <a:spLocks noChangeAspect="1" noChangeShapeType="1"/>
            </p:cNvSpPr>
            <p:nvPr/>
          </p:nvSpPr>
          <p:spPr bwMode="auto">
            <a:xfrm flipV="1">
              <a:off x="4596" y="1673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7" name="Line 255"/>
            <p:cNvSpPr>
              <a:spLocks noChangeAspect="1" noChangeShapeType="1"/>
            </p:cNvSpPr>
            <p:nvPr/>
          </p:nvSpPr>
          <p:spPr bwMode="auto">
            <a:xfrm>
              <a:off x="4136" y="1705"/>
              <a:ext cx="14" cy="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" name="Line 256"/>
            <p:cNvSpPr>
              <a:spLocks noChangeAspect="1" noChangeShapeType="1"/>
            </p:cNvSpPr>
            <p:nvPr/>
          </p:nvSpPr>
          <p:spPr bwMode="auto">
            <a:xfrm flipH="1">
              <a:off x="4105" y="1701"/>
              <a:ext cx="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9" name="Line 257"/>
            <p:cNvSpPr>
              <a:spLocks noChangeAspect="1" noChangeShapeType="1"/>
            </p:cNvSpPr>
            <p:nvPr/>
          </p:nvSpPr>
          <p:spPr bwMode="auto">
            <a:xfrm flipH="1">
              <a:off x="4595" y="1701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" name="Line 258"/>
            <p:cNvSpPr>
              <a:spLocks noChangeAspect="1" noChangeShapeType="1"/>
            </p:cNvSpPr>
            <p:nvPr/>
          </p:nvSpPr>
          <p:spPr bwMode="auto">
            <a:xfrm flipV="1">
              <a:off x="3709" y="1767"/>
              <a:ext cx="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1" name="Line 259"/>
            <p:cNvSpPr>
              <a:spLocks noChangeAspect="1" noChangeShapeType="1"/>
            </p:cNvSpPr>
            <p:nvPr/>
          </p:nvSpPr>
          <p:spPr bwMode="auto">
            <a:xfrm>
              <a:off x="3776" y="1788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2" name="Line 260"/>
            <p:cNvSpPr>
              <a:spLocks noChangeAspect="1" noChangeShapeType="1"/>
            </p:cNvSpPr>
            <p:nvPr/>
          </p:nvSpPr>
          <p:spPr bwMode="auto">
            <a:xfrm>
              <a:off x="4958" y="1788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3" name="Line 261"/>
            <p:cNvSpPr>
              <a:spLocks noChangeAspect="1" noChangeShapeType="1"/>
            </p:cNvSpPr>
            <p:nvPr/>
          </p:nvSpPr>
          <p:spPr bwMode="auto">
            <a:xfrm flipH="1" flipV="1">
              <a:off x="5018" y="1767"/>
              <a:ext cx="11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" name="Line 262"/>
            <p:cNvSpPr>
              <a:spLocks noChangeAspect="1" noChangeShapeType="1"/>
            </p:cNvSpPr>
            <p:nvPr/>
          </p:nvSpPr>
          <p:spPr bwMode="auto">
            <a:xfrm>
              <a:off x="4307" y="2103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" name="Line 263"/>
            <p:cNvSpPr>
              <a:spLocks noChangeAspect="1" noChangeShapeType="1"/>
            </p:cNvSpPr>
            <p:nvPr/>
          </p:nvSpPr>
          <p:spPr bwMode="auto">
            <a:xfrm>
              <a:off x="4307" y="2122"/>
              <a:ext cx="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" name="Line 264"/>
            <p:cNvSpPr>
              <a:spLocks noChangeAspect="1" noChangeShapeType="1"/>
            </p:cNvSpPr>
            <p:nvPr/>
          </p:nvSpPr>
          <p:spPr bwMode="auto">
            <a:xfrm>
              <a:off x="4303" y="2050"/>
              <a:ext cx="0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" name="Line 265"/>
            <p:cNvSpPr>
              <a:spLocks noChangeAspect="1" noChangeShapeType="1"/>
            </p:cNvSpPr>
            <p:nvPr/>
          </p:nvSpPr>
          <p:spPr bwMode="auto">
            <a:xfrm>
              <a:off x="4388" y="2050"/>
              <a:ext cx="0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8" name="Line 266"/>
            <p:cNvSpPr>
              <a:spLocks noChangeAspect="1" noChangeShapeType="1"/>
            </p:cNvSpPr>
            <p:nvPr/>
          </p:nvSpPr>
          <p:spPr bwMode="auto">
            <a:xfrm flipV="1">
              <a:off x="4402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" name="Line 267"/>
            <p:cNvSpPr>
              <a:spLocks noChangeAspect="1" noChangeShapeType="1"/>
            </p:cNvSpPr>
            <p:nvPr/>
          </p:nvSpPr>
          <p:spPr bwMode="auto">
            <a:xfrm flipH="1">
              <a:off x="4868" y="1937"/>
              <a:ext cx="24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" name="Line 268"/>
            <p:cNvSpPr>
              <a:spLocks noChangeAspect="1" noChangeShapeType="1"/>
            </p:cNvSpPr>
            <p:nvPr/>
          </p:nvSpPr>
          <p:spPr bwMode="auto">
            <a:xfrm>
              <a:off x="3850" y="1937"/>
              <a:ext cx="8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1" name="Line 269"/>
            <p:cNvSpPr>
              <a:spLocks noChangeAspect="1" noChangeShapeType="1"/>
            </p:cNvSpPr>
            <p:nvPr/>
          </p:nvSpPr>
          <p:spPr bwMode="auto">
            <a:xfrm flipH="1">
              <a:off x="4730" y="1956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2" name="Line 270"/>
            <p:cNvSpPr>
              <a:spLocks noChangeAspect="1" noChangeShapeType="1"/>
            </p:cNvSpPr>
            <p:nvPr/>
          </p:nvSpPr>
          <p:spPr bwMode="auto">
            <a:xfrm>
              <a:off x="3884" y="1956"/>
              <a:ext cx="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3" name="Line 271"/>
            <p:cNvSpPr>
              <a:spLocks noChangeAspect="1" noChangeShapeType="1"/>
            </p:cNvSpPr>
            <p:nvPr/>
          </p:nvSpPr>
          <p:spPr bwMode="auto">
            <a:xfrm flipV="1">
              <a:off x="3711" y="2492"/>
              <a:ext cx="0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4" name="Line 272"/>
            <p:cNvSpPr>
              <a:spLocks noChangeAspect="1" noChangeShapeType="1"/>
            </p:cNvSpPr>
            <p:nvPr/>
          </p:nvSpPr>
          <p:spPr bwMode="auto">
            <a:xfrm>
              <a:off x="3482" y="2407"/>
              <a:ext cx="6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5" name="Line 273"/>
            <p:cNvSpPr>
              <a:spLocks noChangeAspect="1" noChangeShapeType="1"/>
            </p:cNvSpPr>
            <p:nvPr/>
          </p:nvSpPr>
          <p:spPr bwMode="auto">
            <a:xfrm flipV="1">
              <a:off x="3509" y="1988"/>
              <a:ext cx="0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" name="Line 274"/>
            <p:cNvSpPr>
              <a:spLocks noChangeAspect="1" noChangeShapeType="1"/>
            </p:cNvSpPr>
            <p:nvPr/>
          </p:nvSpPr>
          <p:spPr bwMode="auto">
            <a:xfrm flipH="1">
              <a:off x="3704" y="1776"/>
              <a:ext cx="9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" name="Line 275"/>
            <p:cNvSpPr>
              <a:spLocks noChangeAspect="1" noChangeShapeType="1"/>
            </p:cNvSpPr>
            <p:nvPr/>
          </p:nvSpPr>
          <p:spPr bwMode="auto">
            <a:xfrm>
              <a:off x="5025" y="1776"/>
              <a:ext cx="1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8" name="Line 276"/>
            <p:cNvSpPr>
              <a:spLocks noChangeAspect="1" noChangeShapeType="1"/>
            </p:cNvSpPr>
            <p:nvPr/>
          </p:nvSpPr>
          <p:spPr bwMode="auto">
            <a:xfrm flipV="1">
              <a:off x="3513" y="1889"/>
              <a:ext cx="178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9" name="Line 277"/>
            <p:cNvSpPr>
              <a:spLocks noChangeAspect="1" noChangeShapeType="1"/>
            </p:cNvSpPr>
            <p:nvPr/>
          </p:nvSpPr>
          <p:spPr bwMode="auto">
            <a:xfrm flipH="1" flipV="1">
              <a:off x="3379" y="2403"/>
              <a:ext cx="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0" name="Line 278"/>
            <p:cNvSpPr>
              <a:spLocks noChangeAspect="1" noChangeShapeType="1"/>
            </p:cNvSpPr>
            <p:nvPr/>
          </p:nvSpPr>
          <p:spPr bwMode="auto">
            <a:xfrm flipH="1" flipV="1">
              <a:off x="5036" y="1889"/>
              <a:ext cx="163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" name="Line 279"/>
            <p:cNvSpPr>
              <a:spLocks noChangeAspect="1" noChangeShapeType="1"/>
            </p:cNvSpPr>
            <p:nvPr/>
          </p:nvSpPr>
          <p:spPr bwMode="auto">
            <a:xfrm flipH="1">
              <a:off x="4666" y="1933"/>
              <a:ext cx="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2" name="Line 280"/>
            <p:cNvSpPr>
              <a:spLocks noChangeAspect="1" noChangeShapeType="1"/>
            </p:cNvSpPr>
            <p:nvPr/>
          </p:nvSpPr>
          <p:spPr bwMode="auto">
            <a:xfrm>
              <a:off x="3791" y="1933"/>
              <a:ext cx="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3" name="Line 281"/>
            <p:cNvSpPr>
              <a:spLocks noChangeAspect="1" noChangeShapeType="1"/>
            </p:cNvSpPr>
            <p:nvPr/>
          </p:nvSpPr>
          <p:spPr bwMode="auto">
            <a:xfrm>
              <a:off x="4955" y="1750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4" name="Line 282"/>
            <p:cNvSpPr>
              <a:spLocks noChangeAspect="1" noChangeShapeType="1"/>
            </p:cNvSpPr>
            <p:nvPr/>
          </p:nvSpPr>
          <p:spPr bwMode="auto">
            <a:xfrm>
              <a:off x="4113" y="1701"/>
              <a:ext cx="5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5" name="Line 283"/>
            <p:cNvSpPr>
              <a:spLocks noChangeAspect="1" noChangeShapeType="1"/>
            </p:cNvSpPr>
            <p:nvPr/>
          </p:nvSpPr>
          <p:spPr bwMode="auto">
            <a:xfrm>
              <a:off x="4677" y="2136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" name="Line 284"/>
            <p:cNvSpPr>
              <a:spLocks noChangeAspect="1" noChangeShapeType="1"/>
            </p:cNvSpPr>
            <p:nvPr/>
          </p:nvSpPr>
          <p:spPr bwMode="auto">
            <a:xfrm>
              <a:off x="3737" y="175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" name="Line 285"/>
            <p:cNvSpPr>
              <a:spLocks noChangeAspect="1" noChangeShapeType="1"/>
            </p:cNvSpPr>
            <p:nvPr/>
          </p:nvSpPr>
          <p:spPr bwMode="auto">
            <a:xfrm>
              <a:off x="4474" y="2136"/>
              <a:ext cx="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8" name="Line 286"/>
            <p:cNvSpPr>
              <a:spLocks noChangeAspect="1" noChangeShapeType="1"/>
            </p:cNvSpPr>
            <p:nvPr/>
          </p:nvSpPr>
          <p:spPr bwMode="auto">
            <a:xfrm>
              <a:off x="4215" y="2136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9" name="Line 287"/>
            <p:cNvSpPr>
              <a:spLocks noChangeAspect="1" noChangeShapeType="1"/>
            </p:cNvSpPr>
            <p:nvPr/>
          </p:nvSpPr>
          <p:spPr bwMode="auto">
            <a:xfrm>
              <a:off x="4013" y="2136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" name="Line 288"/>
            <p:cNvSpPr>
              <a:spLocks noChangeAspect="1" noChangeShapeType="1"/>
            </p:cNvSpPr>
            <p:nvPr/>
          </p:nvSpPr>
          <p:spPr bwMode="auto">
            <a:xfrm>
              <a:off x="3811" y="2136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" name="Line 289"/>
            <p:cNvSpPr>
              <a:spLocks noChangeAspect="1" noChangeShapeType="1"/>
            </p:cNvSpPr>
            <p:nvPr/>
          </p:nvSpPr>
          <p:spPr bwMode="auto">
            <a:xfrm flipV="1">
              <a:off x="5051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" name="Line 290"/>
            <p:cNvSpPr>
              <a:spLocks noChangeAspect="1" noChangeShapeType="1"/>
            </p:cNvSpPr>
            <p:nvPr/>
          </p:nvSpPr>
          <p:spPr bwMode="auto">
            <a:xfrm flipV="1">
              <a:off x="5028" y="2129"/>
              <a:ext cx="0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" name="Line 291"/>
            <p:cNvSpPr>
              <a:spLocks noChangeAspect="1" noChangeShapeType="1"/>
            </p:cNvSpPr>
            <p:nvPr/>
          </p:nvSpPr>
          <p:spPr bwMode="auto">
            <a:xfrm flipV="1">
              <a:off x="4874" y="2129"/>
              <a:ext cx="0" cy="4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4" name="Line 292"/>
            <p:cNvSpPr>
              <a:spLocks noChangeAspect="1" noChangeShapeType="1"/>
            </p:cNvSpPr>
            <p:nvPr/>
          </p:nvSpPr>
          <p:spPr bwMode="auto">
            <a:xfrm flipV="1">
              <a:off x="4827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" name="Line 293"/>
            <p:cNvSpPr>
              <a:spLocks noChangeAspect="1" noChangeShapeType="1"/>
            </p:cNvSpPr>
            <p:nvPr/>
          </p:nvSpPr>
          <p:spPr bwMode="auto">
            <a:xfrm flipV="1">
              <a:off x="4673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6" name="Line 294"/>
            <p:cNvSpPr>
              <a:spLocks noChangeAspect="1" noChangeShapeType="1"/>
            </p:cNvSpPr>
            <p:nvPr/>
          </p:nvSpPr>
          <p:spPr bwMode="auto">
            <a:xfrm flipV="1">
              <a:off x="4630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" name="Line 295"/>
            <p:cNvSpPr>
              <a:spLocks noChangeAspect="1" noChangeShapeType="1"/>
            </p:cNvSpPr>
            <p:nvPr/>
          </p:nvSpPr>
          <p:spPr bwMode="auto">
            <a:xfrm flipV="1">
              <a:off x="4470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" name="Line 296"/>
            <p:cNvSpPr>
              <a:spLocks noChangeAspect="1" noChangeShapeType="1"/>
            </p:cNvSpPr>
            <p:nvPr/>
          </p:nvSpPr>
          <p:spPr bwMode="auto">
            <a:xfrm flipV="1">
              <a:off x="4211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9" name="Line 297"/>
            <p:cNvSpPr>
              <a:spLocks noChangeAspect="1" noChangeShapeType="1"/>
            </p:cNvSpPr>
            <p:nvPr/>
          </p:nvSpPr>
          <p:spPr bwMode="auto">
            <a:xfrm flipV="1">
              <a:off x="4162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0" name="Line 298"/>
            <p:cNvSpPr>
              <a:spLocks noChangeAspect="1" noChangeShapeType="1"/>
            </p:cNvSpPr>
            <p:nvPr/>
          </p:nvSpPr>
          <p:spPr bwMode="auto">
            <a:xfrm flipV="1">
              <a:off x="4009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" name="Line 299"/>
            <p:cNvSpPr>
              <a:spLocks noChangeAspect="1" noChangeShapeType="1"/>
            </p:cNvSpPr>
            <p:nvPr/>
          </p:nvSpPr>
          <p:spPr bwMode="auto">
            <a:xfrm flipV="1">
              <a:off x="3960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2" name="Line 300"/>
            <p:cNvSpPr>
              <a:spLocks noChangeAspect="1" noChangeShapeType="1"/>
            </p:cNvSpPr>
            <p:nvPr/>
          </p:nvSpPr>
          <p:spPr bwMode="auto">
            <a:xfrm flipV="1">
              <a:off x="3807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3" name="Freeform 301"/>
            <p:cNvSpPr>
              <a:spLocks noChangeAspect="1"/>
            </p:cNvSpPr>
            <p:nvPr/>
          </p:nvSpPr>
          <p:spPr bwMode="auto">
            <a:xfrm>
              <a:off x="4117" y="1662"/>
              <a:ext cx="12" cy="8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11" y="7"/>
                  </a:moveTo>
                  <a:lnTo>
                    <a:pt x="10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302"/>
            <p:cNvSpPr>
              <a:spLocks noChangeAspect="1"/>
            </p:cNvSpPr>
            <p:nvPr/>
          </p:nvSpPr>
          <p:spPr bwMode="auto">
            <a:xfrm>
              <a:off x="4607" y="1662"/>
              <a:ext cx="11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10" y="0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Line 303"/>
            <p:cNvSpPr>
              <a:spLocks noChangeAspect="1" noChangeShapeType="1"/>
            </p:cNvSpPr>
            <p:nvPr/>
          </p:nvSpPr>
          <p:spPr bwMode="auto">
            <a:xfrm>
              <a:off x="5219" y="2224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6" name="Line 304"/>
            <p:cNvSpPr>
              <a:spLocks noChangeAspect="1" noChangeShapeType="1"/>
            </p:cNvSpPr>
            <p:nvPr/>
          </p:nvSpPr>
          <p:spPr bwMode="auto">
            <a:xfrm>
              <a:off x="5219" y="2224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" name="Line 305"/>
            <p:cNvSpPr>
              <a:spLocks noChangeAspect="1" noChangeShapeType="1"/>
            </p:cNvSpPr>
            <p:nvPr/>
          </p:nvSpPr>
          <p:spPr bwMode="auto">
            <a:xfrm>
              <a:off x="4483" y="2522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" name="Line 306"/>
            <p:cNvSpPr>
              <a:spLocks noChangeAspect="1" noChangeShapeType="1"/>
            </p:cNvSpPr>
            <p:nvPr/>
          </p:nvSpPr>
          <p:spPr bwMode="auto">
            <a:xfrm>
              <a:off x="4483" y="2522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" name="Line 307"/>
            <p:cNvSpPr>
              <a:spLocks noChangeAspect="1" noChangeShapeType="1"/>
            </p:cNvSpPr>
            <p:nvPr/>
          </p:nvSpPr>
          <p:spPr bwMode="auto">
            <a:xfrm>
              <a:off x="4660" y="1737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" name="Line 308"/>
            <p:cNvSpPr>
              <a:spLocks noChangeAspect="1" noChangeShapeType="1"/>
            </p:cNvSpPr>
            <p:nvPr/>
          </p:nvSpPr>
          <p:spPr bwMode="auto">
            <a:xfrm>
              <a:off x="5114" y="2611"/>
              <a:ext cx="1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" name="Line 309"/>
            <p:cNvSpPr>
              <a:spLocks noChangeAspect="1" noChangeShapeType="1"/>
            </p:cNvSpPr>
            <p:nvPr/>
          </p:nvSpPr>
          <p:spPr bwMode="auto">
            <a:xfrm>
              <a:off x="3717" y="2611"/>
              <a:ext cx="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" name="Line 310"/>
            <p:cNvSpPr>
              <a:spLocks noChangeAspect="1" noChangeShapeType="1"/>
            </p:cNvSpPr>
            <p:nvPr/>
          </p:nvSpPr>
          <p:spPr bwMode="auto">
            <a:xfrm flipV="1">
              <a:off x="4074" y="1729"/>
              <a:ext cx="0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" name="Line 311"/>
            <p:cNvSpPr>
              <a:spLocks noChangeAspect="1" noChangeShapeType="1"/>
            </p:cNvSpPr>
            <p:nvPr/>
          </p:nvSpPr>
          <p:spPr bwMode="auto">
            <a:xfrm>
              <a:off x="4878" y="2136"/>
              <a:ext cx="1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" name="Line 312"/>
            <p:cNvSpPr>
              <a:spLocks noChangeAspect="1" noChangeShapeType="1"/>
            </p:cNvSpPr>
            <p:nvPr/>
          </p:nvSpPr>
          <p:spPr bwMode="auto">
            <a:xfrm>
              <a:off x="4878" y="2133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5" name="Line 313"/>
            <p:cNvSpPr>
              <a:spLocks noChangeAspect="1" noChangeShapeType="1"/>
            </p:cNvSpPr>
            <p:nvPr/>
          </p:nvSpPr>
          <p:spPr bwMode="auto">
            <a:xfrm>
              <a:off x="3388" y="2493"/>
              <a:ext cx="3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" name="Line 314"/>
            <p:cNvSpPr>
              <a:spLocks noChangeAspect="1" noChangeShapeType="1"/>
            </p:cNvSpPr>
            <p:nvPr/>
          </p:nvSpPr>
          <p:spPr bwMode="auto">
            <a:xfrm>
              <a:off x="3387" y="2407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" name="Line 315"/>
            <p:cNvSpPr>
              <a:spLocks noChangeAspect="1" noChangeShapeType="1"/>
            </p:cNvSpPr>
            <p:nvPr/>
          </p:nvSpPr>
          <p:spPr bwMode="auto">
            <a:xfrm>
              <a:off x="3763" y="2617"/>
              <a:ext cx="1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" name="Line 316"/>
            <p:cNvSpPr>
              <a:spLocks noChangeAspect="1" noChangeShapeType="1"/>
            </p:cNvSpPr>
            <p:nvPr/>
          </p:nvSpPr>
          <p:spPr bwMode="auto">
            <a:xfrm>
              <a:off x="4454" y="2136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" name="Line 317"/>
            <p:cNvSpPr>
              <a:spLocks noChangeAspect="1" noChangeShapeType="1"/>
            </p:cNvSpPr>
            <p:nvPr/>
          </p:nvSpPr>
          <p:spPr bwMode="auto">
            <a:xfrm>
              <a:off x="4878" y="2136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" name="Line 318"/>
            <p:cNvSpPr>
              <a:spLocks noChangeAspect="1" noChangeShapeType="1"/>
            </p:cNvSpPr>
            <p:nvPr/>
          </p:nvSpPr>
          <p:spPr bwMode="auto">
            <a:xfrm>
              <a:off x="4676" y="213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" name="Line 319"/>
            <p:cNvSpPr>
              <a:spLocks noChangeAspect="1" noChangeShapeType="1"/>
            </p:cNvSpPr>
            <p:nvPr/>
          </p:nvSpPr>
          <p:spPr bwMode="auto">
            <a:xfrm>
              <a:off x="4213" y="2136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" name="Line 320"/>
            <p:cNvSpPr>
              <a:spLocks noChangeAspect="1" noChangeShapeType="1"/>
            </p:cNvSpPr>
            <p:nvPr/>
          </p:nvSpPr>
          <p:spPr bwMode="auto">
            <a:xfrm>
              <a:off x="4012" y="2136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" name="Line 321"/>
            <p:cNvSpPr>
              <a:spLocks noChangeAspect="1" noChangeShapeType="1"/>
            </p:cNvSpPr>
            <p:nvPr/>
          </p:nvSpPr>
          <p:spPr bwMode="auto">
            <a:xfrm flipV="1">
              <a:off x="4450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" name="Line 322"/>
            <p:cNvSpPr>
              <a:spLocks noChangeAspect="1" noChangeShapeType="1"/>
            </p:cNvSpPr>
            <p:nvPr/>
          </p:nvSpPr>
          <p:spPr bwMode="auto">
            <a:xfrm flipV="1">
              <a:off x="4258" y="2132"/>
              <a:ext cx="0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" name="Line 323"/>
            <p:cNvSpPr>
              <a:spLocks noChangeAspect="1" noChangeShapeType="1"/>
            </p:cNvSpPr>
            <p:nvPr/>
          </p:nvSpPr>
          <p:spPr bwMode="auto">
            <a:xfrm>
              <a:off x="3811" y="2136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" name="Line 324"/>
            <p:cNvSpPr>
              <a:spLocks noChangeAspect="1" noChangeShapeType="1"/>
            </p:cNvSpPr>
            <p:nvPr/>
          </p:nvSpPr>
          <p:spPr bwMode="auto">
            <a:xfrm>
              <a:off x="4720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" name="Line 325"/>
            <p:cNvSpPr>
              <a:spLocks noChangeAspect="1" noChangeShapeType="1"/>
            </p:cNvSpPr>
            <p:nvPr/>
          </p:nvSpPr>
          <p:spPr bwMode="auto">
            <a:xfrm>
              <a:off x="3807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" name="Line 326"/>
            <p:cNvSpPr>
              <a:spLocks noChangeAspect="1" noChangeShapeType="1"/>
            </p:cNvSpPr>
            <p:nvPr/>
          </p:nvSpPr>
          <p:spPr bwMode="auto">
            <a:xfrm>
              <a:off x="3854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" name="Line 327"/>
            <p:cNvSpPr>
              <a:spLocks noChangeAspect="1" noChangeShapeType="1"/>
            </p:cNvSpPr>
            <p:nvPr/>
          </p:nvSpPr>
          <p:spPr bwMode="auto">
            <a:xfrm>
              <a:off x="4008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" name="Line 328"/>
            <p:cNvSpPr>
              <a:spLocks noChangeAspect="1" noChangeShapeType="1"/>
            </p:cNvSpPr>
            <p:nvPr/>
          </p:nvSpPr>
          <p:spPr bwMode="auto">
            <a:xfrm>
              <a:off x="4055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" name="Line 329"/>
            <p:cNvSpPr>
              <a:spLocks noChangeAspect="1" noChangeShapeType="1"/>
            </p:cNvSpPr>
            <p:nvPr/>
          </p:nvSpPr>
          <p:spPr bwMode="auto">
            <a:xfrm>
              <a:off x="4209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" name="Line 330"/>
            <p:cNvSpPr>
              <a:spLocks noChangeAspect="1" noChangeShapeType="1"/>
            </p:cNvSpPr>
            <p:nvPr/>
          </p:nvSpPr>
          <p:spPr bwMode="auto">
            <a:xfrm>
              <a:off x="4516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" name="Line 331"/>
            <p:cNvSpPr>
              <a:spLocks noChangeAspect="1" noChangeShapeType="1"/>
            </p:cNvSpPr>
            <p:nvPr/>
          </p:nvSpPr>
          <p:spPr bwMode="auto">
            <a:xfrm>
              <a:off x="4672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" name="Line 332"/>
            <p:cNvSpPr>
              <a:spLocks noChangeAspect="1" noChangeShapeType="1"/>
            </p:cNvSpPr>
            <p:nvPr/>
          </p:nvSpPr>
          <p:spPr bwMode="auto">
            <a:xfrm>
              <a:off x="4874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" name="Line 333"/>
            <p:cNvSpPr>
              <a:spLocks noChangeAspect="1" noChangeShapeType="1"/>
            </p:cNvSpPr>
            <p:nvPr/>
          </p:nvSpPr>
          <p:spPr bwMode="auto">
            <a:xfrm>
              <a:off x="4921" y="2140"/>
              <a:ext cx="0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" name="Line 334"/>
            <p:cNvSpPr>
              <a:spLocks noChangeAspect="1" noChangeShapeType="1"/>
            </p:cNvSpPr>
            <p:nvPr/>
          </p:nvSpPr>
          <p:spPr bwMode="auto">
            <a:xfrm>
              <a:off x="5072" y="2621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" name="Line 335"/>
            <p:cNvSpPr>
              <a:spLocks noChangeAspect="1" noChangeShapeType="1"/>
            </p:cNvSpPr>
            <p:nvPr/>
          </p:nvSpPr>
          <p:spPr bwMode="auto">
            <a:xfrm>
              <a:off x="4724" y="2617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" name="Line 336"/>
            <p:cNvSpPr>
              <a:spLocks noChangeAspect="1" noChangeShapeType="1"/>
            </p:cNvSpPr>
            <p:nvPr/>
          </p:nvSpPr>
          <p:spPr bwMode="auto">
            <a:xfrm>
              <a:off x="3858" y="2617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" name="Line 337"/>
            <p:cNvSpPr>
              <a:spLocks noChangeAspect="1" noChangeShapeType="1"/>
            </p:cNvSpPr>
            <p:nvPr/>
          </p:nvSpPr>
          <p:spPr bwMode="auto">
            <a:xfrm>
              <a:off x="4059" y="2617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" name="Line 338"/>
            <p:cNvSpPr>
              <a:spLocks noChangeAspect="1" noChangeShapeType="1"/>
            </p:cNvSpPr>
            <p:nvPr/>
          </p:nvSpPr>
          <p:spPr bwMode="auto">
            <a:xfrm>
              <a:off x="4262" y="2617"/>
              <a:ext cx="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" name="Line 339"/>
            <p:cNvSpPr>
              <a:spLocks noChangeAspect="1" noChangeShapeType="1"/>
            </p:cNvSpPr>
            <p:nvPr/>
          </p:nvSpPr>
          <p:spPr bwMode="auto">
            <a:xfrm>
              <a:off x="4520" y="2617"/>
              <a:ext cx="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" name="Line 340"/>
            <p:cNvSpPr>
              <a:spLocks noChangeAspect="1" noChangeShapeType="1"/>
            </p:cNvSpPr>
            <p:nvPr/>
          </p:nvSpPr>
          <p:spPr bwMode="auto">
            <a:xfrm>
              <a:off x="3702" y="2617"/>
              <a:ext cx="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3" name="Line 341"/>
            <p:cNvSpPr>
              <a:spLocks noChangeAspect="1" noChangeShapeType="1"/>
            </p:cNvSpPr>
            <p:nvPr/>
          </p:nvSpPr>
          <p:spPr bwMode="auto">
            <a:xfrm flipH="1">
              <a:off x="4124" y="1669"/>
              <a:ext cx="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4" name="Line 342"/>
            <p:cNvSpPr>
              <a:spLocks noChangeAspect="1" noChangeShapeType="1"/>
            </p:cNvSpPr>
            <p:nvPr/>
          </p:nvSpPr>
          <p:spPr bwMode="auto">
            <a:xfrm>
              <a:off x="5282" y="243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5" name="Rectangle 343"/>
            <p:cNvSpPr>
              <a:spLocks noChangeAspect="1" noChangeArrowheads="1"/>
            </p:cNvSpPr>
            <p:nvPr/>
          </p:nvSpPr>
          <p:spPr bwMode="auto">
            <a:xfrm>
              <a:off x="3386" y="2413"/>
              <a:ext cx="356" cy="76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6" name="Rectangle 344"/>
            <p:cNvSpPr>
              <a:spLocks noChangeAspect="1" noChangeArrowheads="1"/>
            </p:cNvSpPr>
            <p:nvPr/>
          </p:nvSpPr>
          <p:spPr bwMode="auto">
            <a:xfrm>
              <a:off x="3514" y="1997"/>
              <a:ext cx="232" cy="408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7" name="Rectangle 345"/>
            <p:cNvSpPr>
              <a:spLocks noChangeAspect="1" noChangeArrowheads="1"/>
            </p:cNvSpPr>
            <p:nvPr/>
          </p:nvSpPr>
          <p:spPr bwMode="auto">
            <a:xfrm>
              <a:off x="3710" y="1945"/>
              <a:ext cx="88" cy="664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" name="Freeform 346"/>
            <p:cNvSpPr>
              <a:spLocks noChangeAspect="1"/>
            </p:cNvSpPr>
            <p:nvPr/>
          </p:nvSpPr>
          <p:spPr bwMode="auto">
            <a:xfrm>
              <a:off x="3514" y="1749"/>
              <a:ext cx="261" cy="297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2" y="232"/>
                </a:cxn>
                <a:cxn ang="0">
                  <a:pos x="24" y="224"/>
                </a:cxn>
                <a:cxn ang="0">
                  <a:pos x="36" y="220"/>
                </a:cxn>
                <a:cxn ang="0">
                  <a:pos x="48" y="216"/>
                </a:cxn>
                <a:cxn ang="0">
                  <a:pos x="60" y="212"/>
                </a:cxn>
                <a:cxn ang="0">
                  <a:pos x="188" y="132"/>
                </a:cxn>
                <a:cxn ang="0">
                  <a:pos x="200" y="8"/>
                </a:cxn>
                <a:cxn ang="0">
                  <a:pos x="212" y="4"/>
                </a:cxn>
                <a:cxn ang="0">
                  <a:pos x="228" y="0"/>
                </a:cxn>
                <a:cxn ang="0">
                  <a:pos x="240" y="8"/>
                </a:cxn>
                <a:cxn ang="0">
                  <a:pos x="260" y="24"/>
                </a:cxn>
                <a:cxn ang="0">
                  <a:pos x="252" y="224"/>
                </a:cxn>
                <a:cxn ang="0">
                  <a:pos x="84" y="296"/>
                </a:cxn>
                <a:cxn ang="0">
                  <a:pos x="0" y="240"/>
                </a:cxn>
              </a:cxnLst>
              <a:rect l="0" t="0" r="r" b="b"/>
              <a:pathLst>
                <a:path w="261" h="297">
                  <a:moveTo>
                    <a:pt x="0" y="240"/>
                  </a:moveTo>
                  <a:lnTo>
                    <a:pt x="12" y="232"/>
                  </a:lnTo>
                  <a:lnTo>
                    <a:pt x="24" y="224"/>
                  </a:lnTo>
                  <a:lnTo>
                    <a:pt x="36" y="220"/>
                  </a:lnTo>
                  <a:lnTo>
                    <a:pt x="48" y="216"/>
                  </a:lnTo>
                  <a:lnTo>
                    <a:pt x="60" y="212"/>
                  </a:lnTo>
                  <a:lnTo>
                    <a:pt x="188" y="132"/>
                  </a:lnTo>
                  <a:lnTo>
                    <a:pt x="200" y="8"/>
                  </a:lnTo>
                  <a:lnTo>
                    <a:pt x="212" y="4"/>
                  </a:lnTo>
                  <a:lnTo>
                    <a:pt x="228" y="0"/>
                  </a:lnTo>
                  <a:lnTo>
                    <a:pt x="240" y="8"/>
                  </a:lnTo>
                  <a:lnTo>
                    <a:pt x="260" y="24"/>
                  </a:lnTo>
                  <a:lnTo>
                    <a:pt x="252" y="224"/>
                  </a:lnTo>
                  <a:lnTo>
                    <a:pt x="84" y="296"/>
                  </a:lnTo>
                  <a:lnTo>
                    <a:pt x="0" y="240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Rectangle 347"/>
            <p:cNvSpPr>
              <a:spLocks noChangeAspect="1" noChangeArrowheads="1"/>
            </p:cNvSpPr>
            <p:nvPr/>
          </p:nvSpPr>
          <p:spPr bwMode="auto">
            <a:xfrm>
              <a:off x="3810" y="1957"/>
              <a:ext cx="336" cy="17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0" name="Freeform 348"/>
            <p:cNvSpPr>
              <a:spLocks noChangeAspect="1"/>
            </p:cNvSpPr>
            <p:nvPr/>
          </p:nvSpPr>
          <p:spPr bwMode="auto">
            <a:xfrm>
              <a:off x="3754" y="1925"/>
              <a:ext cx="105" cy="3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4"/>
                </a:cxn>
                <a:cxn ang="0">
                  <a:pos x="80" y="8"/>
                </a:cxn>
                <a:cxn ang="0">
                  <a:pos x="104" y="32"/>
                </a:cxn>
                <a:cxn ang="0">
                  <a:pos x="0" y="28"/>
                </a:cxn>
                <a:cxn ang="0">
                  <a:pos x="32" y="0"/>
                </a:cxn>
              </a:cxnLst>
              <a:rect l="0" t="0" r="r" b="b"/>
              <a:pathLst>
                <a:path w="105" h="33">
                  <a:moveTo>
                    <a:pt x="32" y="0"/>
                  </a:moveTo>
                  <a:lnTo>
                    <a:pt x="20" y="4"/>
                  </a:lnTo>
                  <a:lnTo>
                    <a:pt x="80" y="8"/>
                  </a:lnTo>
                  <a:lnTo>
                    <a:pt x="104" y="32"/>
                  </a:lnTo>
                  <a:lnTo>
                    <a:pt x="0" y="28"/>
                  </a:lnTo>
                  <a:lnTo>
                    <a:pt x="32" y="0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Rectangle 349"/>
            <p:cNvSpPr>
              <a:spLocks noChangeAspect="1" noChangeArrowheads="1"/>
            </p:cNvSpPr>
            <p:nvPr/>
          </p:nvSpPr>
          <p:spPr bwMode="auto">
            <a:xfrm>
              <a:off x="3966" y="2137"/>
              <a:ext cx="36" cy="47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2" name="Rectangle 350"/>
            <p:cNvSpPr>
              <a:spLocks noChangeAspect="1" noChangeArrowheads="1"/>
            </p:cNvSpPr>
            <p:nvPr/>
          </p:nvSpPr>
          <p:spPr bwMode="auto">
            <a:xfrm>
              <a:off x="4166" y="2137"/>
              <a:ext cx="36" cy="47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" name="Rectangle 351"/>
            <p:cNvSpPr>
              <a:spLocks noChangeAspect="1" noChangeArrowheads="1"/>
            </p:cNvSpPr>
            <p:nvPr/>
          </p:nvSpPr>
          <p:spPr bwMode="auto">
            <a:xfrm>
              <a:off x="4410" y="2137"/>
              <a:ext cx="32" cy="47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4" name="Rectangle 352"/>
            <p:cNvSpPr>
              <a:spLocks noChangeAspect="1" noChangeArrowheads="1"/>
            </p:cNvSpPr>
            <p:nvPr/>
          </p:nvSpPr>
          <p:spPr bwMode="auto">
            <a:xfrm>
              <a:off x="4634" y="2137"/>
              <a:ext cx="32" cy="47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5" name="Rectangle 353"/>
            <p:cNvSpPr>
              <a:spLocks noChangeAspect="1" noChangeArrowheads="1"/>
            </p:cNvSpPr>
            <p:nvPr/>
          </p:nvSpPr>
          <p:spPr bwMode="auto">
            <a:xfrm>
              <a:off x="4834" y="2137"/>
              <a:ext cx="32" cy="47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6" name="Rectangle 354"/>
            <p:cNvSpPr>
              <a:spLocks noChangeAspect="1" noChangeArrowheads="1"/>
            </p:cNvSpPr>
            <p:nvPr/>
          </p:nvSpPr>
          <p:spPr bwMode="auto">
            <a:xfrm>
              <a:off x="4498" y="2033"/>
              <a:ext cx="692" cy="92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7" name="Rectangle 355"/>
            <p:cNvSpPr>
              <a:spLocks noChangeAspect="1" noChangeArrowheads="1"/>
            </p:cNvSpPr>
            <p:nvPr/>
          </p:nvSpPr>
          <p:spPr bwMode="auto">
            <a:xfrm>
              <a:off x="5054" y="2129"/>
              <a:ext cx="136" cy="476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" name="Rectangle 356"/>
            <p:cNvSpPr>
              <a:spLocks noChangeAspect="1" noChangeArrowheads="1"/>
            </p:cNvSpPr>
            <p:nvPr/>
          </p:nvSpPr>
          <p:spPr bwMode="auto">
            <a:xfrm>
              <a:off x="4574" y="1961"/>
              <a:ext cx="536" cy="104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" name="Rectangle 357"/>
            <p:cNvSpPr>
              <a:spLocks noChangeAspect="1" noChangeArrowheads="1"/>
            </p:cNvSpPr>
            <p:nvPr/>
          </p:nvSpPr>
          <p:spPr bwMode="auto">
            <a:xfrm>
              <a:off x="5142" y="2181"/>
              <a:ext cx="84" cy="424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0" name="Rectangle 358"/>
            <p:cNvSpPr>
              <a:spLocks noChangeAspect="1" noChangeArrowheads="1"/>
            </p:cNvSpPr>
            <p:nvPr/>
          </p:nvSpPr>
          <p:spPr bwMode="auto">
            <a:xfrm>
              <a:off x="5218" y="2425"/>
              <a:ext cx="60" cy="180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1" name="Rectangle 359"/>
            <p:cNvSpPr>
              <a:spLocks noChangeAspect="1" noChangeArrowheads="1"/>
            </p:cNvSpPr>
            <p:nvPr/>
          </p:nvSpPr>
          <p:spPr bwMode="auto">
            <a:xfrm>
              <a:off x="4390" y="2053"/>
              <a:ext cx="112" cy="76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2" name="Rectangle 360"/>
            <p:cNvSpPr>
              <a:spLocks noChangeAspect="1" noChangeArrowheads="1"/>
            </p:cNvSpPr>
            <p:nvPr/>
          </p:nvSpPr>
          <p:spPr bwMode="auto">
            <a:xfrm>
              <a:off x="4134" y="2049"/>
              <a:ext cx="160" cy="80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3" name="Freeform 361"/>
            <p:cNvSpPr>
              <a:spLocks noChangeAspect="1"/>
            </p:cNvSpPr>
            <p:nvPr/>
          </p:nvSpPr>
          <p:spPr bwMode="auto">
            <a:xfrm>
              <a:off x="4074" y="2029"/>
              <a:ext cx="193" cy="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64" y="0"/>
                </a:cxn>
                <a:cxn ang="0">
                  <a:pos x="192" y="32"/>
                </a:cxn>
                <a:cxn ang="0">
                  <a:pos x="0" y="60"/>
                </a:cxn>
                <a:cxn ang="0">
                  <a:pos x="72" y="0"/>
                </a:cxn>
              </a:cxnLst>
              <a:rect l="0" t="0" r="r" b="b"/>
              <a:pathLst>
                <a:path w="193" h="61">
                  <a:moveTo>
                    <a:pt x="72" y="0"/>
                  </a:moveTo>
                  <a:lnTo>
                    <a:pt x="164" y="0"/>
                  </a:lnTo>
                  <a:lnTo>
                    <a:pt x="192" y="32"/>
                  </a:lnTo>
                  <a:lnTo>
                    <a:pt x="0" y="60"/>
                  </a:lnTo>
                  <a:lnTo>
                    <a:pt x="72" y="0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4" name="Freeform 362"/>
            <p:cNvSpPr>
              <a:spLocks noChangeAspect="1"/>
            </p:cNvSpPr>
            <p:nvPr/>
          </p:nvSpPr>
          <p:spPr bwMode="auto">
            <a:xfrm>
              <a:off x="4026" y="1697"/>
              <a:ext cx="117" cy="285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16" y="232"/>
                </a:cxn>
                <a:cxn ang="0">
                  <a:pos x="52" y="232"/>
                </a:cxn>
                <a:cxn ang="0">
                  <a:pos x="56" y="32"/>
                </a:cxn>
                <a:cxn ang="0">
                  <a:pos x="80" y="8"/>
                </a:cxn>
                <a:cxn ang="0">
                  <a:pos x="100" y="0"/>
                </a:cxn>
                <a:cxn ang="0">
                  <a:pos x="108" y="24"/>
                </a:cxn>
                <a:cxn ang="0">
                  <a:pos x="116" y="284"/>
                </a:cxn>
                <a:cxn ang="0">
                  <a:pos x="0" y="256"/>
                </a:cxn>
              </a:cxnLst>
              <a:rect l="0" t="0" r="r" b="b"/>
              <a:pathLst>
                <a:path w="117" h="285">
                  <a:moveTo>
                    <a:pt x="0" y="256"/>
                  </a:moveTo>
                  <a:lnTo>
                    <a:pt x="16" y="232"/>
                  </a:lnTo>
                  <a:lnTo>
                    <a:pt x="52" y="232"/>
                  </a:lnTo>
                  <a:lnTo>
                    <a:pt x="56" y="32"/>
                  </a:lnTo>
                  <a:lnTo>
                    <a:pt x="80" y="8"/>
                  </a:lnTo>
                  <a:lnTo>
                    <a:pt x="100" y="0"/>
                  </a:lnTo>
                  <a:lnTo>
                    <a:pt x="108" y="24"/>
                  </a:lnTo>
                  <a:lnTo>
                    <a:pt x="116" y="284"/>
                  </a:lnTo>
                  <a:lnTo>
                    <a:pt x="0" y="256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5" name="Freeform 363"/>
            <p:cNvSpPr>
              <a:spLocks noChangeAspect="1"/>
            </p:cNvSpPr>
            <p:nvPr/>
          </p:nvSpPr>
          <p:spPr bwMode="auto">
            <a:xfrm>
              <a:off x="4590" y="1705"/>
              <a:ext cx="117" cy="277"/>
            </a:xfrm>
            <a:custGeom>
              <a:avLst/>
              <a:gdLst/>
              <a:ahLst/>
              <a:cxnLst>
                <a:cxn ang="0">
                  <a:pos x="8" y="252"/>
                </a:cxn>
                <a:cxn ang="0">
                  <a:pos x="0" y="16"/>
                </a:cxn>
                <a:cxn ang="0">
                  <a:pos x="8" y="4"/>
                </a:cxn>
                <a:cxn ang="0">
                  <a:pos x="28" y="0"/>
                </a:cxn>
                <a:cxn ang="0">
                  <a:pos x="60" y="16"/>
                </a:cxn>
                <a:cxn ang="0">
                  <a:pos x="64" y="228"/>
                </a:cxn>
                <a:cxn ang="0">
                  <a:pos x="96" y="224"/>
                </a:cxn>
                <a:cxn ang="0">
                  <a:pos x="116" y="244"/>
                </a:cxn>
                <a:cxn ang="0">
                  <a:pos x="40" y="276"/>
                </a:cxn>
                <a:cxn ang="0">
                  <a:pos x="8" y="252"/>
                </a:cxn>
              </a:cxnLst>
              <a:rect l="0" t="0" r="r" b="b"/>
              <a:pathLst>
                <a:path w="117" h="277">
                  <a:moveTo>
                    <a:pt x="8" y="252"/>
                  </a:moveTo>
                  <a:lnTo>
                    <a:pt x="0" y="16"/>
                  </a:lnTo>
                  <a:lnTo>
                    <a:pt x="8" y="4"/>
                  </a:lnTo>
                  <a:lnTo>
                    <a:pt x="28" y="0"/>
                  </a:lnTo>
                  <a:lnTo>
                    <a:pt x="60" y="16"/>
                  </a:lnTo>
                  <a:lnTo>
                    <a:pt x="64" y="228"/>
                  </a:lnTo>
                  <a:lnTo>
                    <a:pt x="96" y="224"/>
                  </a:lnTo>
                  <a:lnTo>
                    <a:pt x="116" y="244"/>
                  </a:lnTo>
                  <a:lnTo>
                    <a:pt x="40" y="276"/>
                  </a:lnTo>
                  <a:lnTo>
                    <a:pt x="8" y="252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6" name="Freeform 364"/>
            <p:cNvSpPr>
              <a:spLocks noChangeAspect="1"/>
            </p:cNvSpPr>
            <p:nvPr/>
          </p:nvSpPr>
          <p:spPr bwMode="auto">
            <a:xfrm>
              <a:off x="4826" y="1745"/>
              <a:ext cx="369" cy="297"/>
            </a:xfrm>
            <a:custGeom>
              <a:avLst/>
              <a:gdLst/>
              <a:ahLst/>
              <a:cxnLst>
                <a:cxn ang="0">
                  <a:pos x="44" y="212"/>
                </a:cxn>
                <a:cxn ang="0">
                  <a:pos x="68" y="188"/>
                </a:cxn>
                <a:cxn ang="0">
                  <a:pos x="136" y="188"/>
                </a:cxn>
                <a:cxn ang="0">
                  <a:pos x="136" y="24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96" y="20"/>
                </a:cxn>
                <a:cxn ang="0">
                  <a:pos x="192" y="140"/>
                </a:cxn>
                <a:cxn ang="0">
                  <a:pos x="368" y="232"/>
                </a:cxn>
                <a:cxn ang="0">
                  <a:pos x="364" y="296"/>
                </a:cxn>
                <a:cxn ang="0">
                  <a:pos x="0" y="256"/>
                </a:cxn>
                <a:cxn ang="0">
                  <a:pos x="44" y="212"/>
                </a:cxn>
              </a:cxnLst>
              <a:rect l="0" t="0" r="r" b="b"/>
              <a:pathLst>
                <a:path w="369" h="297">
                  <a:moveTo>
                    <a:pt x="44" y="212"/>
                  </a:moveTo>
                  <a:lnTo>
                    <a:pt x="68" y="188"/>
                  </a:lnTo>
                  <a:lnTo>
                    <a:pt x="136" y="188"/>
                  </a:lnTo>
                  <a:lnTo>
                    <a:pt x="136" y="24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96" y="20"/>
                  </a:lnTo>
                  <a:lnTo>
                    <a:pt x="192" y="140"/>
                  </a:lnTo>
                  <a:lnTo>
                    <a:pt x="368" y="232"/>
                  </a:lnTo>
                  <a:lnTo>
                    <a:pt x="364" y="296"/>
                  </a:lnTo>
                  <a:lnTo>
                    <a:pt x="0" y="256"/>
                  </a:lnTo>
                  <a:lnTo>
                    <a:pt x="44" y="212"/>
                  </a:lnTo>
                </a:path>
              </a:pathLst>
            </a:custGeom>
            <a:solidFill>
              <a:srgbClr val="063DE8"/>
            </a:solidFill>
            <a:ln w="12700" cap="rnd" cmpd="sng">
              <a:solidFill>
                <a:srgbClr val="063D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7" name="Rectangle 365"/>
            <p:cNvSpPr>
              <a:spLocks noChangeAspect="1" noChangeArrowheads="1"/>
            </p:cNvSpPr>
            <p:nvPr/>
          </p:nvSpPr>
          <p:spPr bwMode="auto">
            <a:xfrm>
              <a:off x="3785" y="1725"/>
              <a:ext cx="238" cy="7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" name="Freeform 366"/>
            <p:cNvSpPr>
              <a:spLocks noChangeAspect="1"/>
            </p:cNvSpPr>
            <p:nvPr/>
          </p:nvSpPr>
          <p:spPr bwMode="auto">
            <a:xfrm>
              <a:off x="3985" y="1664"/>
              <a:ext cx="106" cy="103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" y="30"/>
                </a:cxn>
                <a:cxn ang="0">
                  <a:pos x="45" y="30"/>
                </a:cxn>
                <a:cxn ang="0">
                  <a:pos x="72" y="0"/>
                </a:cxn>
                <a:cxn ang="0">
                  <a:pos x="105" y="0"/>
                </a:cxn>
                <a:cxn ang="0">
                  <a:pos x="105" y="21"/>
                </a:cxn>
                <a:cxn ang="0">
                  <a:pos x="81" y="45"/>
                </a:cxn>
                <a:cxn ang="0">
                  <a:pos x="81" y="57"/>
                </a:cxn>
                <a:cxn ang="0">
                  <a:pos x="33" y="102"/>
                </a:cxn>
                <a:cxn ang="0">
                  <a:pos x="0" y="54"/>
                </a:cxn>
              </a:cxnLst>
              <a:rect l="0" t="0" r="r" b="b"/>
              <a:pathLst>
                <a:path w="106" h="103">
                  <a:moveTo>
                    <a:pt x="0" y="54"/>
                  </a:moveTo>
                  <a:lnTo>
                    <a:pt x="3" y="30"/>
                  </a:lnTo>
                  <a:lnTo>
                    <a:pt x="45" y="30"/>
                  </a:lnTo>
                  <a:lnTo>
                    <a:pt x="72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81" y="45"/>
                  </a:lnTo>
                  <a:lnTo>
                    <a:pt x="81" y="57"/>
                  </a:lnTo>
                  <a:lnTo>
                    <a:pt x="33" y="102"/>
                  </a:lnTo>
                  <a:lnTo>
                    <a:pt x="0" y="5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" name="Rectangle 367"/>
            <p:cNvSpPr>
              <a:spLocks noChangeAspect="1" noChangeArrowheads="1"/>
            </p:cNvSpPr>
            <p:nvPr/>
          </p:nvSpPr>
          <p:spPr bwMode="auto">
            <a:xfrm>
              <a:off x="4892" y="1722"/>
              <a:ext cx="55" cy="9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0" name="Freeform 368"/>
            <p:cNvSpPr>
              <a:spLocks noChangeAspect="1"/>
            </p:cNvSpPr>
            <p:nvPr/>
          </p:nvSpPr>
          <p:spPr bwMode="auto">
            <a:xfrm>
              <a:off x="4642" y="1661"/>
              <a:ext cx="115" cy="103"/>
            </a:xfrm>
            <a:custGeom>
              <a:avLst/>
              <a:gdLst/>
              <a:ahLst/>
              <a:cxnLst>
                <a:cxn ang="0">
                  <a:pos x="60" y="102"/>
                </a:cxn>
                <a:cxn ang="0">
                  <a:pos x="27" y="66"/>
                </a:cxn>
                <a:cxn ang="0">
                  <a:pos x="24" y="42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39" y="0"/>
                </a:cxn>
                <a:cxn ang="0">
                  <a:pos x="54" y="24"/>
                </a:cxn>
                <a:cxn ang="0">
                  <a:pos x="105" y="30"/>
                </a:cxn>
                <a:cxn ang="0">
                  <a:pos x="114" y="60"/>
                </a:cxn>
                <a:cxn ang="0">
                  <a:pos x="60" y="102"/>
                </a:cxn>
              </a:cxnLst>
              <a:rect l="0" t="0" r="r" b="b"/>
              <a:pathLst>
                <a:path w="115" h="103">
                  <a:moveTo>
                    <a:pt x="60" y="102"/>
                  </a:moveTo>
                  <a:lnTo>
                    <a:pt x="27" y="66"/>
                  </a:lnTo>
                  <a:lnTo>
                    <a:pt x="24" y="42"/>
                  </a:lnTo>
                  <a:lnTo>
                    <a:pt x="0" y="21"/>
                  </a:lnTo>
                  <a:lnTo>
                    <a:pt x="0" y="3"/>
                  </a:lnTo>
                  <a:lnTo>
                    <a:pt x="39" y="0"/>
                  </a:lnTo>
                  <a:lnTo>
                    <a:pt x="54" y="24"/>
                  </a:lnTo>
                  <a:lnTo>
                    <a:pt x="105" y="30"/>
                  </a:lnTo>
                  <a:lnTo>
                    <a:pt x="114" y="60"/>
                  </a:lnTo>
                  <a:lnTo>
                    <a:pt x="60" y="10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1" name="Rectangle 369"/>
            <p:cNvSpPr>
              <a:spLocks noChangeAspect="1" noChangeArrowheads="1"/>
            </p:cNvSpPr>
            <p:nvPr/>
          </p:nvSpPr>
          <p:spPr bwMode="auto">
            <a:xfrm>
              <a:off x="4715" y="1725"/>
              <a:ext cx="67" cy="73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2" name="Rectangle 370"/>
            <p:cNvSpPr>
              <a:spLocks noChangeAspect="1" noChangeArrowheads="1"/>
            </p:cNvSpPr>
            <p:nvPr/>
          </p:nvSpPr>
          <p:spPr bwMode="auto">
            <a:xfrm>
              <a:off x="4670" y="1824"/>
              <a:ext cx="244" cy="37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3" name="Rectangle 371"/>
            <p:cNvSpPr>
              <a:spLocks noChangeAspect="1" noChangeArrowheads="1"/>
            </p:cNvSpPr>
            <p:nvPr/>
          </p:nvSpPr>
          <p:spPr bwMode="auto">
            <a:xfrm>
              <a:off x="3821" y="1824"/>
              <a:ext cx="34" cy="37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4" name="Rectangle 372"/>
            <p:cNvSpPr>
              <a:spLocks noChangeAspect="1" noChangeArrowheads="1"/>
            </p:cNvSpPr>
            <p:nvPr/>
          </p:nvSpPr>
          <p:spPr bwMode="auto">
            <a:xfrm>
              <a:off x="3863" y="1812"/>
              <a:ext cx="76" cy="31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" name="Rectangle 373"/>
            <p:cNvSpPr>
              <a:spLocks noChangeAspect="1" noChangeArrowheads="1"/>
            </p:cNvSpPr>
            <p:nvPr/>
          </p:nvSpPr>
          <p:spPr bwMode="auto">
            <a:xfrm>
              <a:off x="3944" y="1824"/>
              <a:ext cx="121" cy="34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6" name="Rectangle 374"/>
            <p:cNvSpPr>
              <a:spLocks noChangeAspect="1" noChangeArrowheads="1"/>
            </p:cNvSpPr>
            <p:nvPr/>
          </p:nvSpPr>
          <p:spPr bwMode="auto">
            <a:xfrm>
              <a:off x="4799" y="1701"/>
              <a:ext cx="76" cy="118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7" name="Group 375"/>
          <p:cNvGrpSpPr>
            <a:grpSpLocks noChangeAspect="1"/>
          </p:cNvGrpSpPr>
          <p:nvPr/>
        </p:nvGrpSpPr>
        <p:grpSpPr bwMode="auto">
          <a:xfrm>
            <a:off x="6910388" y="3833813"/>
            <a:ext cx="1490662" cy="911225"/>
            <a:chOff x="3586" y="2149"/>
            <a:chExt cx="1577" cy="964"/>
          </a:xfrm>
        </p:grpSpPr>
        <p:sp>
          <p:nvSpPr>
            <p:cNvPr id="378" name="Rectangle 376"/>
            <p:cNvSpPr>
              <a:spLocks noChangeAspect="1" noChangeArrowheads="1"/>
            </p:cNvSpPr>
            <p:nvPr/>
          </p:nvSpPr>
          <p:spPr bwMode="auto">
            <a:xfrm>
              <a:off x="3714" y="2624"/>
              <a:ext cx="1348" cy="108"/>
            </a:xfrm>
            <a:prstGeom prst="rect">
              <a:avLst/>
            </a:prstGeom>
            <a:solidFill>
              <a:srgbClr val="51DC00"/>
            </a:solidFill>
            <a:ln w="12700">
              <a:solidFill>
                <a:srgbClr val="51D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9" name="Group 377"/>
            <p:cNvGrpSpPr>
              <a:grpSpLocks noChangeAspect="1"/>
            </p:cNvGrpSpPr>
            <p:nvPr/>
          </p:nvGrpSpPr>
          <p:grpSpPr bwMode="auto">
            <a:xfrm>
              <a:off x="3586" y="2149"/>
              <a:ext cx="1577" cy="964"/>
              <a:chOff x="3586" y="2149"/>
              <a:chExt cx="1577" cy="964"/>
            </a:xfrm>
          </p:grpSpPr>
          <p:sp>
            <p:nvSpPr>
              <p:cNvPr id="380" name="Freeform 378"/>
              <p:cNvSpPr>
                <a:spLocks noChangeAspect="1"/>
              </p:cNvSpPr>
              <p:nvPr/>
            </p:nvSpPr>
            <p:spPr bwMode="auto">
              <a:xfrm>
                <a:off x="3586" y="2609"/>
                <a:ext cx="193" cy="121"/>
              </a:xfrm>
              <a:custGeom>
                <a:avLst/>
                <a:gdLst/>
                <a:ahLst/>
                <a:cxnLst>
                  <a:cxn ang="0">
                    <a:pos x="116" y="4"/>
                  </a:cxn>
                  <a:cxn ang="0">
                    <a:pos x="104" y="0"/>
                  </a:cxn>
                  <a:cxn ang="0">
                    <a:pos x="0" y="40"/>
                  </a:cxn>
                  <a:cxn ang="0">
                    <a:pos x="0" y="116"/>
                  </a:cxn>
                  <a:cxn ang="0">
                    <a:pos x="192" y="120"/>
                  </a:cxn>
                  <a:cxn ang="0">
                    <a:pos x="116" y="4"/>
                  </a:cxn>
                </a:cxnLst>
                <a:rect l="0" t="0" r="r" b="b"/>
                <a:pathLst>
                  <a:path w="193" h="121">
                    <a:moveTo>
                      <a:pt x="116" y="4"/>
                    </a:moveTo>
                    <a:lnTo>
                      <a:pt x="104" y="0"/>
                    </a:lnTo>
                    <a:lnTo>
                      <a:pt x="0" y="40"/>
                    </a:lnTo>
                    <a:lnTo>
                      <a:pt x="0" y="116"/>
                    </a:lnTo>
                    <a:lnTo>
                      <a:pt x="192" y="120"/>
                    </a:lnTo>
                    <a:lnTo>
                      <a:pt x="116" y="4"/>
                    </a:lnTo>
                  </a:path>
                </a:pathLst>
              </a:custGeom>
              <a:solidFill>
                <a:srgbClr val="51DC00"/>
              </a:solidFill>
              <a:ln w="12700" cap="rnd" cmpd="sng">
                <a:solidFill>
                  <a:srgbClr val="51D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379"/>
              <p:cNvSpPr>
                <a:spLocks noChangeAspect="1"/>
              </p:cNvSpPr>
              <p:nvPr/>
            </p:nvSpPr>
            <p:spPr bwMode="auto">
              <a:xfrm>
                <a:off x="3589" y="2646"/>
                <a:ext cx="21" cy="2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4" y="2"/>
                  </a:cxn>
                  <a:cxn ang="0">
                    <a:pos x="10" y="5"/>
                  </a:cxn>
                  <a:cxn ang="0">
                    <a:pos x="6" y="9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5"/>
                  </a:cxn>
                </a:cxnLst>
                <a:rect l="0" t="0" r="r" b="b"/>
                <a:pathLst>
                  <a:path w="21" h="26">
                    <a:moveTo>
                      <a:pt x="20" y="0"/>
                    </a:moveTo>
                    <a:lnTo>
                      <a:pt x="14" y="2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380"/>
              <p:cNvSpPr>
                <a:spLocks noChangeAspect="1"/>
              </p:cNvSpPr>
              <p:nvPr/>
            </p:nvSpPr>
            <p:spPr bwMode="auto">
              <a:xfrm>
                <a:off x="4596" y="2735"/>
                <a:ext cx="27" cy="29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26" y="22"/>
                  </a:cxn>
                  <a:cxn ang="0">
                    <a:pos x="25" y="18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15" y="6"/>
                  </a:cxn>
                  <a:cxn ang="0">
                    <a:pos x="11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27" h="29">
                    <a:moveTo>
                      <a:pt x="26" y="28"/>
                    </a:moveTo>
                    <a:lnTo>
                      <a:pt x="26" y="22"/>
                    </a:lnTo>
                    <a:lnTo>
                      <a:pt x="25" y="18"/>
                    </a:lnTo>
                    <a:lnTo>
                      <a:pt x="23" y="12"/>
                    </a:lnTo>
                    <a:lnTo>
                      <a:pt x="20" y="9"/>
                    </a:lnTo>
                    <a:lnTo>
                      <a:pt x="15" y="6"/>
                    </a:lnTo>
                    <a:lnTo>
                      <a:pt x="11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381"/>
              <p:cNvSpPr>
                <a:spLocks noChangeAspect="1"/>
              </p:cNvSpPr>
              <p:nvPr/>
            </p:nvSpPr>
            <p:spPr bwMode="auto">
              <a:xfrm>
                <a:off x="4205" y="2735"/>
                <a:ext cx="27" cy="2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0" y="7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1" y="22"/>
                  </a:cxn>
                  <a:cxn ang="0">
                    <a:pos x="0" y="28"/>
                  </a:cxn>
                </a:cxnLst>
                <a:rect l="0" t="0" r="r" b="b"/>
                <a:pathLst>
                  <a:path w="27" h="29">
                    <a:moveTo>
                      <a:pt x="26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2" y="16"/>
                    </a:lnTo>
                    <a:lnTo>
                      <a:pt x="1" y="22"/>
                    </a:lnTo>
                    <a:lnTo>
                      <a:pt x="0" y="2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82"/>
              <p:cNvSpPr>
                <a:spLocks noChangeAspect="1"/>
              </p:cNvSpPr>
              <p:nvPr/>
            </p:nvSpPr>
            <p:spPr bwMode="auto">
              <a:xfrm>
                <a:off x="4110" y="2729"/>
                <a:ext cx="19" cy="15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17" y="11"/>
                  </a:cxn>
                  <a:cxn ang="0">
                    <a:pos x="16" y="7"/>
                  </a:cxn>
                  <a:cxn ang="0">
                    <a:pos x="14" y="5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19" h="15">
                    <a:moveTo>
                      <a:pt x="18" y="14"/>
                    </a:moveTo>
                    <a:lnTo>
                      <a:pt x="17" y="11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383"/>
              <p:cNvSpPr>
                <a:spLocks noChangeAspect="1"/>
              </p:cNvSpPr>
              <p:nvPr/>
            </p:nvSpPr>
            <p:spPr bwMode="auto">
              <a:xfrm>
                <a:off x="4700" y="2729"/>
                <a:ext cx="20" cy="15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4"/>
                  </a:cxn>
                </a:cxnLst>
                <a:rect l="0" t="0" r="r" b="b"/>
                <a:pathLst>
                  <a:path w="20" h="15">
                    <a:moveTo>
                      <a:pt x="19" y="1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Line 384"/>
              <p:cNvSpPr>
                <a:spLocks noChangeAspect="1" noChangeShapeType="1"/>
              </p:cNvSpPr>
              <p:nvPr/>
            </p:nvSpPr>
            <p:spPr bwMode="auto">
              <a:xfrm>
                <a:off x="4414" y="3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7" name="Line 385"/>
              <p:cNvSpPr>
                <a:spLocks noChangeAspect="1" noChangeShapeType="1"/>
              </p:cNvSpPr>
              <p:nvPr/>
            </p:nvSpPr>
            <p:spPr bwMode="auto">
              <a:xfrm>
                <a:off x="4414" y="3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8" name="Line 386"/>
              <p:cNvSpPr>
                <a:spLocks noChangeAspect="1" noChangeShapeType="1"/>
              </p:cNvSpPr>
              <p:nvPr/>
            </p:nvSpPr>
            <p:spPr bwMode="auto">
              <a:xfrm>
                <a:off x="4224" y="3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" name="Line 387"/>
              <p:cNvSpPr>
                <a:spLocks noChangeAspect="1" noChangeShapeType="1"/>
              </p:cNvSpPr>
              <p:nvPr/>
            </p:nvSpPr>
            <p:spPr bwMode="auto">
              <a:xfrm>
                <a:off x="4224" y="3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" name="Line 388"/>
              <p:cNvSpPr>
                <a:spLocks noChangeAspect="1" noChangeShapeType="1"/>
              </p:cNvSpPr>
              <p:nvPr/>
            </p:nvSpPr>
            <p:spPr bwMode="auto">
              <a:xfrm>
                <a:off x="4604" y="3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" name="Line 389"/>
              <p:cNvSpPr>
                <a:spLocks noChangeAspect="1" noChangeShapeType="1"/>
              </p:cNvSpPr>
              <p:nvPr/>
            </p:nvSpPr>
            <p:spPr bwMode="auto">
              <a:xfrm>
                <a:off x="4604" y="3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" name="Line 390"/>
              <p:cNvSpPr>
                <a:spLocks noChangeAspect="1" noChangeShapeType="1"/>
              </p:cNvSpPr>
              <p:nvPr/>
            </p:nvSpPr>
            <p:spPr bwMode="auto">
              <a:xfrm flipH="1">
                <a:off x="4201" y="2774"/>
                <a:ext cx="4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3" name="Line 3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54" y="2648"/>
                <a:ext cx="9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4" name="Line 392"/>
              <p:cNvSpPr>
                <a:spLocks noChangeAspect="1" noChangeShapeType="1"/>
              </p:cNvSpPr>
              <p:nvPr/>
            </p:nvSpPr>
            <p:spPr bwMode="auto">
              <a:xfrm>
                <a:off x="4622" y="3102"/>
                <a:ext cx="7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5" name="Line 393"/>
              <p:cNvSpPr>
                <a:spLocks noChangeAspect="1" noChangeShapeType="1"/>
              </p:cNvSpPr>
              <p:nvPr/>
            </p:nvSpPr>
            <p:spPr bwMode="auto">
              <a:xfrm flipV="1">
                <a:off x="4199" y="3094"/>
                <a:ext cx="6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6" name="Line 394"/>
              <p:cNvSpPr>
                <a:spLocks noChangeAspect="1" noChangeShapeType="1"/>
              </p:cNvSpPr>
              <p:nvPr/>
            </p:nvSpPr>
            <p:spPr bwMode="auto">
              <a:xfrm flipV="1">
                <a:off x="4218" y="3095"/>
                <a:ext cx="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7" name="Line 395"/>
              <p:cNvSpPr>
                <a:spLocks noChangeAspect="1" noChangeShapeType="1"/>
              </p:cNvSpPr>
              <p:nvPr/>
            </p:nvSpPr>
            <p:spPr bwMode="auto">
              <a:xfrm>
                <a:off x="4608" y="3103"/>
                <a:ext cx="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8" name="Line 396"/>
              <p:cNvSpPr>
                <a:spLocks noChangeAspect="1" noChangeShapeType="1"/>
              </p:cNvSpPr>
              <p:nvPr/>
            </p:nvSpPr>
            <p:spPr bwMode="auto">
              <a:xfrm>
                <a:off x="4228" y="3099"/>
                <a:ext cx="3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" name="Line 397"/>
              <p:cNvSpPr>
                <a:spLocks noChangeAspect="1" noChangeShapeType="1"/>
              </p:cNvSpPr>
              <p:nvPr/>
            </p:nvSpPr>
            <p:spPr bwMode="auto">
              <a:xfrm>
                <a:off x="4228" y="2781"/>
                <a:ext cx="3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0" name="Line 398"/>
              <p:cNvSpPr>
                <a:spLocks noChangeAspect="1" noChangeShapeType="1"/>
              </p:cNvSpPr>
              <p:nvPr/>
            </p:nvSpPr>
            <p:spPr bwMode="auto">
              <a:xfrm flipV="1">
                <a:off x="4099" y="2726"/>
                <a:ext cx="7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1" name="Line 399"/>
              <p:cNvSpPr>
                <a:spLocks noChangeAspect="1" noChangeShapeType="1"/>
              </p:cNvSpPr>
              <p:nvPr/>
            </p:nvSpPr>
            <p:spPr bwMode="auto">
              <a:xfrm flipV="1">
                <a:off x="4224" y="2777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2" name="Line 4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11" y="2770"/>
                <a:ext cx="17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3" name="Line 4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01" y="3096"/>
                <a:ext cx="16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4" name="Line 402"/>
              <p:cNvSpPr>
                <a:spLocks noChangeAspect="1" noChangeShapeType="1"/>
              </p:cNvSpPr>
              <p:nvPr/>
            </p:nvSpPr>
            <p:spPr bwMode="auto">
              <a:xfrm flipV="1">
                <a:off x="4209" y="2770"/>
                <a:ext cx="0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5" name="Line 403"/>
              <p:cNvSpPr>
                <a:spLocks noChangeAspect="1" noChangeShapeType="1"/>
              </p:cNvSpPr>
              <p:nvPr/>
            </p:nvSpPr>
            <p:spPr bwMode="auto">
              <a:xfrm>
                <a:off x="4604" y="2785"/>
                <a:ext cx="0" cy="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6" name="Line 404"/>
              <p:cNvSpPr>
                <a:spLocks noChangeAspect="1" noChangeShapeType="1"/>
              </p:cNvSpPr>
              <p:nvPr/>
            </p:nvSpPr>
            <p:spPr bwMode="auto">
              <a:xfrm flipH="1">
                <a:off x="4600" y="2774"/>
                <a:ext cx="16" cy="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7" name="Line 405"/>
              <p:cNvSpPr>
                <a:spLocks noChangeAspect="1" noChangeShapeType="1"/>
              </p:cNvSpPr>
              <p:nvPr/>
            </p:nvSpPr>
            <p:spPr bwMode="auto">
              <a:xfrm flipH="1">
                <a:off x="4611" y="3104"/>
                <a:ext cx="1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8" name="Line 406"/>
              <p:cNvSpPr>
                <a:spLocks noChangeAspect="1" noChangeShapeType="1"/>
              </p:cNvSpPr>
              <p:nvPr/>
            </p:nvSpPr>
            <p:spPr bwMode="auto">
              <a:xfrm>
                <a:off x="4615" y="2778"/>
                <a:ext cx="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" name="Line 407"/>
              <p:cNvSpPr>
                <a:spLocks noChangeAspect="1" noChangeShapeType="1"/>
              </p:cNvSpPr>
              <p:nvPr/>
            </p:nvSpPr>
            <p:spPr bwMode="auto">
              <a:xfrm flipV="1">
                <a:off x="4622" y="2759"/>
                <a:ext cx="0" cy="3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" name="Line 408"/>
              <p:cNvSpPr>
                <a:spLocks noChangeAspect="1" noChangeShapeType="1"/>
              </p:cNvSpPr>
              <p:nvPr/>
            </p:nvSpPr>
            <p:spPr bwMode="auto">
              <a:xfrm>
                <a:off x="4723" y="2730"/>
                <a:ext cx="6" cy="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" name="Line 409"/>
              <p:cNvSpPr>
                <a:spLocks noChangeAspect="1" noChangeShapeType="1"/>
              </p:cNvSpPr>
              <p:nvPr/>
            </p:nvSpPr>
            <p:spPr bwMode="auto">
              <a:xfrm>
                <a:off x="4235" y="2737"/>
                <a:ext cx="3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" name="Line 410"/>
              <p:cNvSpPr>
                <a:spLocks noChangeAspect="1" noChangeShapeType="1"/>
              </p:cNvSpPr>
              <p:nvPr/>
            </p:nvSpPr>
            <p:spPr bwMode="auto">
              <a:xfrm flipH="1">
                <a:off x="4195" y="3109"/>
                <a:ext cx="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" name="Line 411"/>
              <p:cNvSpPr>
                <a:spLocks noChangeAspect="1" noChangeShapeType="1"/>
              </p:cNvSpPr>
              <p:nvPr/>
            </p:nvSpPr>
            <p:spPr bwMode="auto">
              <a:xfrm>
                <a:off x="4205" y="2767"/>
                <a:ext cx="0" cy="3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" name="Line 412"/>
              <p:cNvSpPr>
                <a:spLocks noChangeAspect="1" noChangeShapeType="1"/>
              </p:cNvSpPr>
              <p:nvPr/>
            </p:nvSpPr>
            <p:spPr bwMode="auto">
              <a:xfrm>
                <a:off x="4700" y="2747"/>
                <a:ext cx="0" cy="3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4122" y="2747"/>
                <a:ext cx="10" cy="3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" name="Line 414"/>
              <p:cNvSpPr>
                <a:spLocks noChangeAspect="1" noChangeShapeType="1"/>
              </p:cNvSpPr>
              <p:nvPr/>
            </p:nvSpPr>
            <p:spPr bwMode="auto">
              <a:xfrm>
                <a:off x="4730" y="2736"/>
                <a:ext cx="42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" name="Line 415"/>
              <p:cNvSpPr>
                <a:spLocks noChangeAspect="1" noChangeShapeType="1"/>
              </p:cNvSpPr>
              <p:nvPr/>
            </p:nvSpPr>
            <p:spPr bwMode="auto">
              <a:xfrm flipV="1">
                <a:off x="3587" y="2668"/>
                <a:ext cx="2" cy="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" name="Line 416"/>
              <p:cNvSpPr>
                <a:spLocks noChangeAspect="1" noChangeShapeType="1"/>
              </p:cNvSpPr>
              <p:nvPr/>
            </p:nvSpPr>
            <p:spPr bwMode="auto">
              <a:xfrm>
                <a:off x="5095" y="2652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" name="Line 417"/>
              <p:cNvSpPr>
                <a:spLocks noChangeAspect="1" noChangeShapeType="1"/>
              </p:cNvSpPr>
              <p:nvPr/>
            </p:nvSpPr>
            <p:spPr bwMode="auto">
              <a:xfrm>
                <a:off x="3591" y="2737"/>
                <a:ext cx="5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" name="Line 418"/>
              <p:cNvSpPr>
                <a:spLocks noChangeAspect="1" noChangeShapeType="1"/>
              </p:cNvSpPr>
              <p:nvPr/>
            </p:nvSpPr>
            <p:spPr bwMode="auto">
              <a:xfrm>
                <a:off x="3756" y="2737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" name="Line 419"/>
              <p:cNvSpPr>
                <a:spLocks noChangeAspect="1" noChangeShapeType="1"/>
              </p:cNvSpPr>
              <p:nvPr/>
            </p:nvSpPr>
            <p:spPr bwMode="auto">
              <a:xfrm>
                <a:off x="4130" y="3104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4130" y="2732"/>
                <a:ext cx="64" cy="368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4622" y="2740"/>
                <a:ext cx="72" cy="360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Rectangle 422"/>
              <p:cNvSpPr>
                <a:spLocks noChangeAspect="1" noChangeArrowheads="1"/>
              </p:cNvSpPr>
              <p:nvPr/>
            </p:nvSpPr>
            <p:spPr bwMode="auto">
              <a:xfrm>
                <a:off x="5066" y="2656"/>
                <a:ext cx="88" cy="76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5" name="Rectangle 423"/>
              <p:cNvSpPr>
                <a:spLocks noChangeAspect="1" noChangeArrowheads="1"/>
              </p:cNvSpPr>
              <p:nvPr/>
            </p:nvSpPr>
            <p:spPr bwMode="auto">
              <a:xfrm>
                <a:off x="3806" y="2152"/>
                <a:ext cx="43" cy="463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6" name="Rectangle 424"/>
              <p:cNvSpPr>
                <a:spLocks noChangeAspect="1" noChangeArrowheads="1"/>
              </p:cNvSpPr>
              <p:nvPr/>
            </p:nvSpPr>
            <p:spPr bwMode="auto">
              <a:xfrm>
                <a:off x="4013" y="2152"/>
                <a:ext cx="43" cy="463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7" name="Rectangle 425"/>
              <p:cNvSpPr>
                <a:spLocks noChangeAspect="1" noChangeArrowheads="1"/>
              </p:cNvSpPr>
              <p:nvPr/>
            </p:nvSpPr>
            <p:spPr bwMode="auto">
              <a:xfrm>
                <a:off x="4217" y="2152"/>
                <a:ext cx="43" cy="463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8" name="Rectangle 426"/>
              <p:cNvSpPr>
                <a:spLocks noChangeAspect="1" noChangeArrowheads="1"/>
              </p:cNvSpPr>
              <p:nvPr/>
            </p:nvSpPr>
            <p:spPr bwMode="auto">
              <a:xfrm>
                <a:off x="4472" y="2152"/>
                <a:ext cx="43" cy="463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9" name="Rectangle 427"/>
              <p:cNvSpPr>
                <a:spLocks noChangeAspect="1" noChangeArrowheads="1"/>
              </p:cNvSpPr>
              <p:nvPr/>
            </p:nvSpPr>
            <p:spPr bwMode="auto">
              <a:xfrm>
                <a:off x="4676" y="2149"/>
                <a:ext cx="43" cy="463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Rectangle 428"/>
              <p:cNvSpPr>
                <a:spLocks noChangeAspect="1" noChangeArrowheads="1"/>
              </p:cNvSpPr>
              <p:nvPr/>
            </p:nvSpPr>
            <p:spPr bwMode="auto">
              <a:xfrm>
                <a:off x="4877" y="2152"/>
                <a:ext cx="43" cy="463"/>
              </a:xfrm>
              <a:prstGeom prst="rect">
                <a:avLst/>
              </a:prstGeom>
              <a:solidFill>
                <a:srgbClr val="51DC00"/>
              </a:solidFill>
              <a:ln w="12700">
                <a:solidFill>
                  <a:srgbClr val="51D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31" name="Group 430"/>
          <p:cNvGrpSpPr>
            <a:grpSpLocks noChangeAspect="1"/>
          </p:cNvGrpSpPr>
          <p:nvPr/>
        </p:nvGrpSpPr>
        <p:grpSpPr bwMode="auto">
          <a:xfrm rot="-4309393">
            <a:off x="2428081" y="2081144"/>
            <a:ext cx="2822575" cy="2624138"/>
            <a:chOff x="3061" y="1525"/>
            <a:chExt cx="1230" cy="1144"/>
          </a:xfrm>
        </p:grpSpPr>
        <p:grpSp>
          <p:nvGrpSpPr>
            <p:cNvPr id="432" name="Group 431"/>
            <p:cNvGrpSpPr>
              <a:grpSpLocks noChangeAspect="1"/>
            </p:cNvGrpSpPr>
            <p:nvPr/>
          </p:nvGrpSpPr>
          <p:grpSpPr bwMode="auto">
            <a:xfrm>
              <a:off x="3061" y="2020"/>
              <a:ext cx="758" cy="649"/>
              <a:chOff x="1525" y="2034"/>
              <a:chExt cx="1115" cy="954"/>
            </a:xfrm>
          </p:grpSpPr>
          <p:sp>
            <p:nvSpPr>
              <p:cNvPr id="435" name="Freeform 432"/>
              <p:cNvSpPr>
                <a:spLocks noChangeAspect="1"/>
              </p:cNvSpPr>
              <p:nvPr/>
            </p:nvSpPr>
            <p:spPr bwMode="auto">
              <a:xfrm>
                <a:off x="1821" y="2034"/>
                <a:ext cx="819" cy="810"/>
              </a:xfrm>
              <a:custGeom>
                <a:avLst/>
                <a:gdLst/>
                <a:ahLst/>
                <a:cxnLst>
                  <a:cxn ang="0">
                    <a:pos x="0" y="711"/>
                  </a:cxn>
                  <a:cxn ang="0">
                    <a:pos x="471" y="0"/>
                  </a:cxn>
                  <a:cxn ang="0">
                    <a:pos x="819" y="354"/>
                  </a:cxn>
                  <a:cxn ang="0">
                    <a:pos x="111" y="810"/>
                  </a:cxn>
                  <a:cxn ang="0">
                    <a:pos x="0" y="711"/>
                  </a:cxn>
                </a:cxnLst>
                <a:rect l="0" t="0" r="r" b="b"/>
                <a:pathLst>
                  <a:path w="819" h="810">
                    <a:moveTo>
                      <a:pt x="0" y="711"/>
                    </a:moveTo>
                    <a:cubicBezTo>
                      <a:pt x="0" y="711"/>
                      <a:pt x="408" y="447"/>
                      <a:pt x="471" y="0"/>
                    </a:cubicBezTo>
                    <a:cubicBezTo>
                      <a:pt x="645" y="177"/>
                      <a:pt x="819" y="354"/>
                      <a:pt x="819" y="354"/>
                    </a:cubicBezTo>
                    <a:cubicBezTo>
                      <a:pt x="474" y="345"/>
                      <a:pt x="111" y="810"/>
                      <a:pt x="111" y="810"/>
                    </a:cubicBezTo>
                    <a:lnTo>
                      <a:pt x="0" y="7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Oval 433"/>
              <p:cNvSpPr>
                <a:spLocks noChangeAspect="1" noChangeArrowheads="1"/>
              </p:cNvSpPr>
              <p:nvPr/>
            </p:nvSpPr>
            <p:spPr bwMode="auto">
              <a:xfrm rot="-2700000">
                <a:off x="1525" y="2807"/>
                <a:ext cx="499" cy="181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3" name="Oval 434"/>
            <p:cNvSpPr>
              <a:spLocks noChangeAspect="1" noChangeArrowheads="1"/>
            </p:cNvSpPr>
            <p:nvPr/>
          </p:nvSpPr>
          <p:spPr bwMode="auto">
            <a:xfrm>
              <a:off x="3542" y="1551"/>
              <a:ext cx="725" cy="7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" name="AutoShape 435"/>
            <p:cNvSpPr>
              <a:spLocks noChangeAspect="1" noChangeArrowheads="1"/>
            </p:cNvSpPr>
            <p:nvPr/>
          </p:nvSpPr>
          <p:spPr bwMode="auto">
            <a:xfrm>
              <a:off x="3520" y="1525"/>
              <a:ext cx="771" cy="771"/>
            </a:xfrm>
            <a:custGeom>
              <a:avLst/>
              <a:gdLst>
                <a:gd name="G0" fmla="+- 1102 0 0"/>
                <a:gd name="G1" fmla="+- 21600 0 1102"/>
                <a:gd name="G2" fmla="+- 21600 0 110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02" y="10800"/>
                  </a:moveTo>
                  <a:cubicBezTo>
                    <a:pt x="1102" y="16156"/>
                    <a:pt x="5444" y="20498"/>
                    <a:pt x="10800" y="20498"/>
                  </a:cubicBezTo>
                  <a:cubicBezTo>
                    <a:pt x="16156" y="20498"/>
                    <a:pt x="20498" y="16156"/>
                    <a:pt x="20498" y="10800"/>
                  </a:cubicBezTo>
                  <a:cubicBezTo>
                    <a:pt x="20498" y="5444"/>
                    <a:pt x="16156" y="1102"/>
                    <a:pt x="10800" y="1102"/>
                  </a:cubicBezTo>
                  <a:cubicBezTo>
                    <a:pt x="5444" y="1102"/>
                    <a:pt x="1102" y="5444"/>
                    <a:pt x="1102" y="1080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37" name="Picture 436" descr="压缩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47" t="1410" r="2399" b="81354"/>
          <a:stretch>
            <a:fillRect/>
          </a:stretch>
        </p:blipFill>
        <p:spPr bwMode="auto">
          <a:xfrm>
            <a:off x="3200400" y="2180363"/>
            <a:ext cx="8096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8" name="Freeform 437"/>
          <p:cNvSpPr>
            <a:spLocks/>
          </p:cNvSpPr>
          <p:nvPr/>
        </p:nvSpPr>
        <p:spPr bwMode="auto">
          <a:xfrm>
            <a:off x="2168525" y="2285992"/>
            <a:ext cx="688963" cy="166696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408" y="0"/>
              </a:cxn>
              <a:cxn ang="0">
                <a:pos x="1088" y="0"/>
              </a:cxn>
            </a:cxnLst>
            <a:rect l="0" t="0" r="r" b="b"/>
            <a:pathLst>
              <a:path w="1088" h="408">
                <a:moveTo>
                  <a:pt x="0" y="408"/>
                </a:moveTo>
                <a:lnTo>
                  <a:pt x="408" y="0"/>
                </a:lnTo>
                <a:lnTo>
                  <a:pt x="1088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9" name="Group 439"/>
          <p:cNvGrpSpPr>
            <a:grpSpLocks/>
          </p:cNvGrpSpPr>
          <p:nvPr/>
        </p:nvGrpSpPr>
        <p:grpSpPr bwMode="auto">
          <a:xfrm>
            <a:off x="4991100" y="2686050"/>
            <a:ext cx="1230313" cy="1476375"/>
            <a:chOff x="2591" y="1706"/>
            <a:chExt cx="775" cy="930"/>
          </a:xfrm>
        </p:grpSpPr>
        <p:sp>
          <p:nvSpPr>
            <p:cNvPr id="440" name="Rectangle 440"/>
            <p:cNvSpPr>
              <a:spLocks noChangeAspect="1" noChangeArrowheads="1"/>
            </p:cNvSpPr>
            <p:nvPr/>
          </p:nvSpPr>
          <p:spPr bwMode="auto">
            <a:xfrm>
              <a:off x="2901" y="1706"/>
              <a:ext cx="465" cy="4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" name="Freeform 441"/>
            <p:cNvSpPr>
              <a:spLocks noChangeAspect="1"/>
            </p:cNvSpPr>
            <p:nvPr/>
          </p:nvSpPr>
          <p:spPr bwMode="auto">
            <a:xfrm>
              <a:off x="2977" y="1752"/>
              <a:ext cx="311" cy="633"/>
            </a:xfrm>
            <a:custGeom>
              <a:avLst/>
              <a:gdLst/>
              <a:ahLst/>
              <a:cxnLst>
                <a:cxn ang="0">
                  <a:pos x="94" y="1250"/>
                </a:cxn>
                <a:cxn ang="0">
                  <a:pos x="94" y="887"/>
                </a:cxn>
                <a:cxn ang="0">
                  <a:pos x="3" y="887"/>
                </a:cxn>
                <a:cxn ang="0">
                  <a:pos x="0" y="0"/>
                </a:cxn>
                <a:cxn ang="0">
                  <a:pos x="728" y="0"/>
                </a:cxn>
                <a:cxn ang="0">
                  <a:pos x="729" y="887"/>
                </a:cxn>
                <a:cxn ang="0">
                  <a:pos x="638" y="887"/>
                </a:cxn>
                <a:cxn ang="0">
                  <a:pos x="638" y="1250"/>
                </a:cxn>
                <a:cxn ang="0">
                  <a:pos x="94" y="1250"/>
                </a:cxn>
              </a:cxnLst>
              <a:rect l="0" t="0" r="r" b="b"/>
              <a:pathLst>
                <a:path w="729" h="1250">
                  <a:moveTo>
                    <a:pt x="94" y="1250"/>
                  </a:moveTo>
                  <a:lnTo>
                    <a:pt x="94" y="887"/>
                  </a:lnTo>
                  <a:lnTo>
                    <a:pt x="3" y="887"/>
                  </a:lnTo>
                  <a:lnTo>
                    <a:pt x="0" y="0"/>
                  </a:lnTo>
                  <a:lnTo>
                    <a:pt x="728" y="0"/>
                  </a:lnTo>
                  <a:lnTo>
                    <a:pt x="729" y="887"/>
                  </a:lnTo>
                  <a:lnTo>
                    <a:pt x="638" y="887"/>
                  </a:lnTo>
                  <a:lnTo>
                    <a:pt x="638" y="1250"/>
                  </a:lnTo>
                  <a:lnTo>
                    <a:pt x="94" y="1250"/>
                  </a:lnTo>
                  <a:close/>
                </a:path>
              </a:pathLst>
            </a:custGeom>
            <a:solidFill>
              <a:srgbClr val="FFFF99"/>
            </a:solidFill>
            <a:ln w="28575" cmpd="sng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2" name="Group 442"/>
            <p:cNvGrpSpPr>
              <a:grpSpLocks/>
            </p:cNvGrpSpPr>
            <p:nvPr/>
          </p:nvGrpSpPr>
          <p:grpSpPr bwMode="auto">
            <a:xfrm>
              <a:off x="3069" y="2385"/>
              <a:ext cx="116" cy="251"/>
              <a:chOff x="3069" y="2385"/>
              <a:chExt cx="116" cy="251"/>
            </a:xfrm>
          </p:grpSpPr>
          <p:sp>
            <p:nvSpPr>
              <p:cNvPr id="446" name="Rectangle 443"/>
              <p:cNvSpPr>
                <a:spLocks noChangeAspect="1" noChangeArrowheads="1"/>
              </p:cNvSpPr>
              <p:nvPr/>
            </p:nvSpPr>
            <p:spPr bwMode="auto">
              <a:xfrm>
                <a:off x="3069" y="2385"/>
                <a:ext cx="116" cy="251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7" name="Rectangle 444"/>
              <p:cNvSpPr>
                <a:spLocks noChangeAspect="1" noChangeArrowheads="1"/>
              </p:cNvSpPr>
              <p:nvPr/>
            </p:nvSpPr>
            <p:spPr bwMode="auto">
              <a:xfrm>
                <a:off x="3088" y="2385"/>
                <a:ext cx="77" cy="25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43" name="Group 445"/>
            <p:cNvGrpSpPr>
              <a:grpSpLocks/>
            </p:cNvGrpSpPr>
            <p:nvPr/>
          </p:nvGrpSpPr>
          <p:grpSpPr bwMode="auto">
            <a:xfrm>
              <a:off x="2591" y="2256"/>
              <a:ext cx="426" cy="102"/>
              <a:chOff x="2591" y="2256"/>
              <a:chExt cx="426" cy="102"/>
            </a:xfrm>
          </p:grpSpPr>
          <p:sp>
            <p:nvSpPr>
              <p:cNvPr id="444" name="Rectangle 446"/>
              <p:cNvSpPr>
                <a:spLocks noChangeAspect="1" noChangeArrowheads="1"/>
              </p:cNvSpPr>
              <p:nvPr/>
            </p:nvSpPr>
            <p:spPr bwMode="auto">
              <a:xfrm>
                <a:off x="2591" y="2256"/>
                <a:ext cx="426" cy="102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5" name="Rectangle 447"/>
              <p:cNvSpPr>
                <a:spLocks noChangeAspect="1" noChangeArrowheads="1"/>
              </p:cNvSpPr>
              <p:nvPr/>
            </p:nvSpPr>
            <p:spPr bwMode="auto">
              <a:xfrm>
                <a:off x="2591" y="2272"/>
                <a:ext cx="426" cy="6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48" name="AutoShape 448"/>
          <p:cNvSpPr>
            <a:spLocks noChangeAspect="1" noChangeArrowheads="1"/>
          </p:cNvSpPr>
          <p:nvPr/>
        </p:nvSpPr>
        <p:spPr bwMode="auto">
          <a:xfrm>
            <a:off x="5738813" y="3105150"/>
            <a:ext cx="204787" cy="735013"/>
          </a:xfrm>
          <a:prstGeom prst="upDownArrow">
            <a:avLst>
              <a:gd name="adj1" fmla="val 100000"/>
              <a:gd name="adj2" fmla="val 49368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49" name="AutoShape 449"/>
          <p:cNvSpPr>
            <a:spLocks noChangeArrowheads="1"/>
          </p:cNvSpPr>
          <p:nvPr/>
        </p:nvSpPr>
        <p:spPr bwMode="auto">
          <a:xfrm>
            <a:off x="6313488" y="3046413"/>
            <a:ext cx="1296987" cy="504825"/>
          </a:xfrm>
          <a:prstGeom prst="notchedRightArrow">
            <a:avLst>
              <a:gd name="adj1" fmla="val 49685"/>
              <a:gd name="adj2" fmla="val 56605"/>
            </a:avLst>
          </a:prstGeom>
          <a:gradFill rotWithShape="1">
            <a:gsLst>
              <a:gs pos="0">
                <a:srgbClr val="DDDDDD"/>
              </a:gs>
              <a:gs pos="100000">
                <a:srgbClr val="00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" name="Freeform 450"/>
          <p:cNvSpPr>
            <a:spLocks/>
          </p:cNvSpPr>
          <p:nvPr/>
        </p:nvSpPr>
        <p:spPr bwMode="auto">
          <a:xfrm>
            <a:off x="5665788" y="4162425"/>
            <a:ext cx="1871662" cy="1152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5"/>
              </a:cxn>
              <a:cxn ang="0">
                <a:pos x="862" y="635"/>
              </a:cxn>
              <a:cxn ang="0">
                <a:pos x="862" y="726"/>
              </a:cxn>
              <a:cxn ang="0">
                <a:pos x="1043" y="545"/>
              </a:cxn>
              <a:cxn ang="0">
                <a:pos x="862" y="364"/>
              </a:cxn>
              <a:cxn ang="0">
                <a:pos x="862" y="454"/>
              </a:cxn>
              <a:cxn ang="0">
                <a:pos x="189" y="456"/>
              </a:cxn>
              <a:cxn ang="0">
                <a:pos x="189" y="0"/>
              </a:cxn>
              <a:cxn ang="0">
                <a:pos x="90" y="136"/>
              </a:cxn>
              <a:cxn ang="0">
                <a:pos x="0" y="0"/>
              </a:cxn>
            </a:cxnLst>
            <a:rect l="0" t="0" r="r" b="b"/>
            <a:pathLst>
              <a:path w="1043" h="726">
                <a:moveTo>
                  <a:pt x="0" y="0"/>
                </a:moveTo>
                <a:lnTo>
                  <a:pt x="0" y="635"/>
                </a:lnTo>
                <a:lnTo>
                  <a:pt x="862" y="635"/>
                </a:lnTo>
                <a:lnTo>
                  <a:pt x="862" y="726"/>
                </a:lnTo>
                <a:lnTo>
                  <a:pt x="1043" y="545"/>
                </a:lnTo>
                <a:lnTo>
                  <a:pt x="862" y="364"/>
                </a:lnTo>
                <a:lnTo>
                  <a:pt x="862" y="454"/>
                </a:lnTo>
                <a:lnTo>
                  <a:pt x="189" y="456"/>
                </a:lnTo>
                <a:lnTo>
                  <a:pt x="189" y="0"/>
                </a:lnTo>
                <a:lnTo>
                  <a:pt x="90" y="13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2.22222E-6 L 0.01111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-0.0409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2.77778E-7 -0.0451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865 L 1.66667E-6 0.003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4167 L -2.22222E-6 0.0009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/>
      <p:bldP spid="438" grpId="1" animBg="1"/>
      <p:bldP spid="448" grpId="0" animBg="1"/>
      <p:bldP spid="4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169"/>
          <p:cNvGrpSpPr>
            <a:grpSpLocks noChangeAspect="1"/>
          </p:cNvGrpSpPr>
          <p:nvPr/>
        </p:nvGrpSpPr>
        <p:grpSpPr bwMode="auto">
          <a:xfrm>
            <a:off x="2071670" y="2071677"/>
            <a:ext cx="6215106" cy="3429025"/>
            <a:chOff x="1074176" y="4561605"/>
            <a:chExt cx="1595407" cy="1497033"/>
          </a:xfrm>
        </p:grpSpPr>
        <p:sp>
          <p:nvSpPr>
            <p:cNvPr id="63" name="직사각형 139"/>
            <p:cNvSpPr/>
            <p:nvPr/>
          </p:nvSpPr>
          <p:spPr>
            <a:xfrm>
              <a:off x="1074176" y="4561605"/>
              <a:ext cx="1595407" cy="1497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08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800" b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4" name="직사각형 163"/>
            <p:cNvSpPr/>
            <p:nvPr/>
          </p:nvSpPr>
          <p:spPr bwMode="auto">
            <a:xfrm>
              <a:off x="1141476" y="4622331"/>
              <a:ext cx="1460806" cy="139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800" b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80637" name="Text Box 61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1.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Принцип работы компрессора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8" name="Picture 4" descr="压缩机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0" r="2399" b="1942"/>
          <a:stretch>
            <a:fillRect/>
          </a:stretch>
        </p:blipFill>
        <p:spPr bwMode="auto">
          <a:xfrm>
            <a:off x="96838" y="3000372"/>
            <a:ext cx="1846973" cy="36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Reliable Com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57422" y="2285992"/>
            <a:ext cx="5572164" cy="313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graphicFrame>
        <p:nvGraphicFramePr>
          <p:cNvPr id="261148" name="Group 28"/>
          <p:cNvGraphicFramePr>
            <a:graphicFrameLocks noGrp="1"/>
          </p:cNvGraphicFramePr>
          <p:nvPr/>
        </p:nvGraphicFramePr>
        <p:xfrm>
          <a:off x="338138" y="1268413"/>
          <a:ext cx="8482012" cy="5329238"/>
        </p:xfrm>
        <a:graphic>
          <a:graphicData uri="http://schemas.openxmlformats.org/drawingml/2006/table">
            <a:tbl>
              <a:tblPr/>
              <a:tblGrid>
                <a:gridCol w="8482012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Особенности компрессора </a:t>
                      </a: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Scroll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Стабильная работа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 - </a:t>
                      </a: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Статическое уплотнение против динамического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DU </a:t>
                      </a: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подшипники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Встроенная система защиты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Картер низкого давления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Внутренний клапан защиты от высокого давления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/>
          <p:cNvGrpSpPr>
            <a:grpSpLocks/>
          </p:cNvGrpSpPr>
          <p:nvPr/>
        </p:nvGrpSpPr>
        <p:grpSpPr bwMode="auto">
          <a:xfrm>
            <a:off x="612775" y="3789363"/>
            <a:ext cx="3305175" cy="2546350"/>
            <a:chOff x="3407" y="1657"/>
            <a:chExt cx="1410" cy="1400"/>
          </a:xfrm>
        </p:grpSpPr>
        <p:pic>
          <p:nvPicPr>
            <p:cNvPr id="2836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7" y="1657"/>
              <a:ext cx="1410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6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7" y="1657"/>
              <a:ext cx="1410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3653" name="AutoShape 5"/>
          <p:cNvSpPr>
            <a:spLocks noChangeArrowheads="1"/>
          </p:cNvSpPr>
          <p:nvPr/>
        </p:nvSpPr>
        <p:spPr bwMode="auto">
          <a:xfrm>
            <a:off x="757238" y="4967288"/>
            <a:ext cx="215900" cy="647700"/>
          </a:xfrm>
          <a:prstGeom prst="upDownArrow">
            <a:avLst>
              <a:gd name="adj1" fmla="val 50000"/>
              <a:gd name="adj2" fmla="val 60000"/>
            </a:avLst>
          </a:prstGeom>
          <a:solidFill>
            <a:srgbClr val="FF9900">
              <a:alpha val="53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23850" y="1125538"/>
            <a:ext cx="8496300" cy="36671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</a:rPr>
              <a:t>Герметичность спиралей</a:t>
            </a:r>
            <a:endParaRPr lang="en-US" altLang="ko-KR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83658" name="Group 10"/>
          <p:cNvGraphicFramePr>
            <a:graphicFrameLocks noGrp="1"/>
          </p:cNvGraphicFramePr>
          <p:nvPr/>
        </p:nvGraphicFramePr>
        <p:xfrm>
          <a:off x="338138" y="1557338"/>
          <a:ext cx="8482012" cy="2016126"/>
        </p:xfrm>
        <a:graphic>
          <a:graphicData uri="http://schemas.openxmlformats.org/drawingml/2006/table">
            <a:tbl>
              <a:tblPr/>
              <a:tblGrid>
                <a:gridCol w="4271962"/>
                <a:gridCol w="4210050"/>
              </a:tblGrid>
              <a:tr h="366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Метод обеспечения герметичности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SAMSUNG (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статическая герметичность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65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Другая компания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(</a:t>
                      </a: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Динамич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. герметичность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Плавающее уплотнение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Верхняя (неподвижная) спираль контактирует с вращающейся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Статическое уплотнение.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Точечное уплотнение.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Край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верхней (неподвижной) спирали контактирует с вращающейся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Динамическое уплотнение.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283671" name="Picture 23" descr="DSC0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633913"/>
            <a:ext cx="1922463" cy="1439862"/>
          </a:xfrm>
          <a:prstGeom prst="rect">
            <a:avLst/>
          </a:prstGeom>
          <a:noFill/>
        </p:spPr>
      </p:pic>
      <p:pic>
        <p:nvPicPr>
          <p:cNvPr id="283672" name="Picture 24" descr="DSC00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633913"/>
            <a:ext cx="1922462" cy="1441450"/>
          </a:xfrm>
          <a:prstGeom prst="rect">
            <a:avLst/>
          </a:prstGeom>
          <a:noFill/>
        </p:spPr>
      </p:pic>
      <p:sp>
        <p:nvSpPr>
          <p:cNvPr id="283673" name="Line 25"/>
          <p:cNvSpPr>
            <a:spLocks noChangeShapeType="1"/>
          </p:cNvSpPr>
          <p:nvPr/>
        </p:nvSpPr>
        <p:spPr bwMode="auto">
          <a:xfrm flipH="1">
            <a:off x="5364163" y="4491038"/>
            <a:ext cx="215900" cy="4302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3674" name="Rectangle 26"/>
          <p:cNvSpPr>
            <a:spLocks noChangeArrowheads="1"/>
          </p:cNvSpPr>
          <p:nvPr/>
        </p:nvSpPr>
        <p:spPr bwMode="auto">
          <a:xfrm>
            <a:off x="4929190" y="4059238"/>
            <a:ext cx="192882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</a:rPr>
              <a:t>Край спирали для уплотнения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H="1">
            <a:off x="7308850" y="4494213"/>
            <a:ext cx="215900" cy="4302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7107238" y="4275138"/>
            <a:ext cx="1679604" cy="29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</a:rPr>
              <a:t>Герметичный слой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83678" name="Text Box 30"/>
          <p:cNvSpPr txBox="1">
            <a:spLocks noChangeArrowheads="1"/>
          </p:cNvSpPr>
          <p:nvPr/>
        </p:nvSpPr>
        <p:spPr bwMode="auto">
          <a:xfrm>
            <a:off x="69850" y="3016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ko-KR" sz="3600" b="1">
                <a:solidFill>
                  <a:srgbClr val="2C658C"/>
                </a:solidFill>
                <a:latin typeface="Arial" pitchFamily="34" charset="0"/>
                <a:ea typeface="견고딕" pitchFamily="18" charset="-127"/>
              </a:rPr>
              <a:t>2.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82625" y="68263"/>
            <a:ext cx="74898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Scroll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компрессор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7328</TotalTime>
  <Words>879</Words>
  <Application>Microsoft PowerPoint</Application>
  <PresentationFormat>On-screen Show (4:3)</PresentationFormat>
  <Paragraphs>270</Paragraphs>
  <Slides>22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기본 디자인</vt:lpstr>
      <vt:lpstr>비트맵 이미지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정연삼</dc:creator>
  <cp:lastModifiedBy>SAMSUNG ELECTRONICS</cp:lastModifiedBy>
  <cp:revision>607</cp:revision>
  <dcterms:created xsi:type="dcterms:W3CDTF">2005-11-30T01:07:55Z</dcterms:created>
  <dcterms:modified xsi:type="dcterms:W3CDTF">2009-08-25T12:48:25Z</dcterms:modified>
</cp:coreProperties>
</file>