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0" r:id="rId2"/>
    <p:sldId id="267" r:id="rId3"/>
    <p:sldId id="594" r:id="rId4"/>
    <p:sldId id="593" r:id="rId5"/>
    <p:sldId id="590" r:id="rId6"/>
    <p:sldId id="561" r:id="rId7"/>
    <p:sldId id="574" r:id="rId8"/>
    <p:sldId id="575" r:id="rId9"/>
    <p:sldId id="618" r:id="rId10"/>
    <p:sldId id="583" r:id="rId11"/>
    <p:sldId id="585" r:id="rId12"/>
    <p:sldId id="587" r:id="rId13"/>
    <p:sldId id="586" r:id="rId14"/>
    <p:sldId id="591" r:id="rId15"/>
    <p:sldId id="588" r:id="rId16"/>
    <p:sldId id="601" r:id="rId17"/>
    <p:sldId id="602" r:id="rId18"/>
    <p:sldId id="598" r:id="rId19"/>
    <p:sldId id="599" r:id="rId20"/>
    <p:sldId id="603" r:id="rId21"/>
    <p:sldId id="604" r:id="rId22"/>
    <p:sldId id="605" r:id="rId23"/>
    <p:sldId id="617" r:id="rId24"/>
    <p:sldId id="606" r:id="rId25"/>
    <p:sldId id="607" r:id="rId26"/>
    <p:sldId id="608" r:id="rId27"/>
    <p:sldId id="610" r:id="rId28"/>
    <p:sldId id="611" r:id="rId29"/>
    <p:sldId id="612" r:id="rId30"/>
    <p:sldId id="613" r:id="rId31"/>
    <p:sldId id="614" r:id="rId32"/>
    <p:sldId id="615" r:id="rId33"/>
    <p:sldId id="616" r:id="rId34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9933"/>
    <a:srgbClr val="000099"/>
    <a:srgbClr val="7193FF"/>
    <a:srgbClr val="FF99CC"/>
    <a:srgbClr val="336699"/>
    <a:srgbClr val="0033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6816" autoAdjust="0"/>
    <p:restoredTop sz="85333" autoAdjust="0"/>
  </p:normalViewPr>
  <p:slideViewPr>
    <p:cSldViewPr snapToGrid="0">
      <p:cViewPr>
        <p:scale>
          <a:sx n="60" d="100"/>
          <a:sy n="60" d="100"/>
        </p:scale>
        <p:origin x="-1776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1836" y="-84"/>
      </p:cViewPr>
      <p:guideLst>
        <p:guide orient="horz" pos="2880"/>
        <p:guide pos="2160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E8374A-E6BA-4BA3-B492-B91A628F46E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335200-B368-437A-A35E-560D3282A7B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35200-B368-437A-A35E-560D3282A7BC}" type="slidenum">
              <a:rPr lang="en-US" altLang="ko-KR" smtClean="0"/>
              <a:pPr/>
              <a:t>8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режиме выключенного компрессора система перестает</a:t>
            </a:r>
            <a:r>
              <a:rPr lang="ru-RU" baseline="0" dirty="0" smtClean="0"/>
              <a:t> контролировать уровни масла в рабочих компрессорах. Линия баланса масла не функционирует!.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35200-B368-437A-A35E-560D3282A7BC}" type="slidenum">
              <a:rPr lang="en-US" altLang="ko-KR" smtClean="0"/>
              <a:pPr/>
              <a:t>15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Неправильная адресация ведет к некорректному</a:t>
            </a:r>
            <a:r>
              <a:rPr lang="ru-RU" baseline="0" dirty="0" smtClean="0"/>
              <a:t> распределению масла и выходу компрессора из строя.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35200-B368-437A-A35E-560D3282A7BC}" type="slidenum">
              <a:rPr lang="en-US" altLang="ko-KR" smtClean="0"/>
              <a:pPr/>
              <a:t>16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35200-B368-437A-A35E-560D3282A7BC}" type="slidenum">
              <a:rPr lang="en-US" altLang="ko-KR" smtClean="0"/>
              <a:pPr/>
              <a:t>17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35200-B368-437A-A35E-560D3282A7BC}" type="slidenum">
              <a:rPr lang="en-US" altLang="ko-KR" smtClean="0"/>
              <a:pPr/>
              <a:t>25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 не поменять загрязненные и неисправные элементы контура, неисправность компрессора появиться снова.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35200-B368-437A-A35E-560D3282A7BC}" type="slidenum">
              <a:rPr lang="en-US" altLang="ko-KR" smtClean="0"/>
              <a:pPr/>
              <a:t>26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 в случае если произошел выход</a:t>
            </a:r>
            <a:r>
              <a:rPr lang="ru-RU" baseline="0" dirty="0" smtClean="0"/>
              <a:t> из строя компрессора во второй раз, необходима замена критических элементов.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35200-B368-437A-A35E-560D3282A7BC}" type="slidenum">
              <a:rPr lang="en-US" altLang="ko-KR" smtClean="0"/>
              <a:pPr/>
              <a:t>27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ru-RU" altLang="ko-KR" sz="1200" b="1" i="1" dirty="0" smtClean="0"/>
              <a:t>Фильтр-осушитель</a:t>
            </a:r>
            <a:r>
              <a:rPr lang="ru-RU" altLang="ko-KR" sz="1200" b="1" i="1" baseline="0" dirty="0" smtClean="0"/>
              <a:t> необходим еще и для того </a:t>
            </a:r>
            <a:r>
              <a:rPr lang="ru-RU" altLang="ko-KR" sz="1200" b="1" i="1" baseline="0" dirty="0" err="1" smtClean="0"/>
              <a:t>тчобы</a:t>
            </a:r>
            <a:r>
              <a:rPr lang="ru-RU" altLang="ko-KR" sz="1200" b="1" i="1" baseline="0" dirty="0" smtClean="0"/>
              <a:t> удалить загрязнения из системы, которые могут присутствовать в масле и хладагенте других наружных блоков.  Необходимо установить фильтр на каждый наружный блок.</a:t>
            </a:r>
            <a:endParaRPr lang="ko-KR" altLang="en-US" sz="12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35200-B368-437A-A35E-560D3282A7BC}" type="slidenum">
              <a:rPr lang="en-US" altLang="ko-KR" smtClean="0"/>
              <a:pPr/>
              <a:t>29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04A493-2915-41E8-A27F-8D17E6943B46}" type="slidenum">
              <a:rPr lang="en-US" altLang="ko-KR"/>
              <a:pPr/>
              <a:t>‹#›</a:t>
            </a:fld>
            <a:r>
              <a:rPr lang="en-US" altLang="ko-KR"/>
              <a:t> / 90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BE96EB-935E-4990-82F4-39B264D62079}" type="slidenum">
              <a:rPr lang="en-US" altLang="ko-KR"/>
              <a:pPr/>
              <a:t>‹#›</a:t>
            </a:fld>
            <a:r>
              <a:rPr lang="en-US" altLang="ko-KR"/>
              <a:t> / 90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1AE085-86B2-424D-8336-D1170290C34D}" type="slidenum">
              <a:rPr lang="en-US" altLang="ko-KR"/>
              <a:pPr/>
              <a:t>‹#›</a:t>
            </a:fld>
            <a:r>
              <a:rPr lang="en-US" altLang="ko-KR"/>
              <a:t> / 90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2E85A0-9F00-46B3-8597-0C418A8205B4}" type="slidenum">
              <a:rPr lang="en-US" altLang="ko-KR"/>
              <a:pPr/>
              <a:t>‹#›</a:t>
            </a:fld>
            <a:r>
              <a:rPr lang="en-US" altLang="ko-KR"/>
              <a:t> / 90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6574E7-89C6-43C4-AEAB-77F63E952C82}" type="slidenum">
              <a:rPr lang="en-US" altLang="ko-KR"/>
              <a:pPr/>
              <a:t>‹#›</a:t>
            </a:fld>
            <a:r>
              <a:rPr lang="en-US" altLang="ko-KR"/>
              <a:t> / 90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53650B-0B5A-49BE-9E48-214FFCF70F5F}" type="slidenum">
              <a:rPr lang="en-US" altLang="ko-KR"/>
              <a:pPr/>
              <a:t>‹#›</a:t>
            </a:fld>
            <a:r>
              <a:rPr lang="en-US" altLang="ko-KR"/>
              <a:t> / 90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AC080D-ED38-41BC-8C97-409AEEC96553}" type="slidenum">
              <a:rPr lang="en-US" altLang="ko-KR"/>
              <a:pPr/>
              <a:t>‹#›</a:t>
            </a:fld>
            <a:r>
              <a:rPr lang="en-US" altLang="ko-KR"/>
              <a:t> / 90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1C6B0-8629-4C80-8161-B9BBDB2DB403}" type="slidenum">
              <a:rPr lang="en-US" altLang="ko-KR"/>
              <a:pPr/>
              <a:t>‹#›</a:t>
            </a:fld>
            <a:r>
              <a:rPr lang="en-US" altLang="ko-KR"/>
              <a:t> / 90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DBB03-4B8C-48CC-ACE7-6093A754F486}" type="slidenum">
              <a:rPr lang="en-US" altLang="ko-KR"/>
              <a:pPr/>
              <a:t>‹#›</a:t>
            </a:fld>
            <a:r>
              <a:rPr lang="en-US" altLang="ko-KR"/>
              <a:t> / 90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1EB75-E0D6-431C-92A2-EA449967FE1C}" type="slidenum">
              <a:rPr lang="en-US" altLang="ko-KR"/>
              <a:pPr/>
              <a:t>‹#›</a:t>
            </a:fld>
            <a:r>
              <a:rPr lang="en-US" altLang="ko-KR"/>
              <a:t> / 90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54046E-805C-47F7-A1F6-2F52C6F977E3}" type="slidenum">
              <a:rPr lang="en-US" altLang="ko-KR"/>
              <a:pPr/>
              <a:t>‹#›</a:t>
            </a:fld>
            <a:r>
              <a:rPr lang="en-US" altLang="ko-KR"/>
              <a:t> / 90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Rectangle 2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52" name="Line 28"/>
          <p:cNvSpPr>
            <a:spLocks noChangeShapeType="1"/>
          </p:cNvSpPr>
          <p:nvPr userDrawn="1"/>
        </p:nvSpPr>
        <p:spPr bwMode="auto">
          <a:xfrm>
            <a:off x="0" y="927100"/>
            <a:ext cx="9144000" cy="0"/>
          </a:xfrm>
          <a:prstGeom prst="line">
            <a:avLst/>
          </a:prstGeom>
          <a:noFill/>
          <a:ln w="9525" cap="rnd">
            <a:solidFill>
              <a:srgbClr val="2F6E9D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53" name="Rectangle 29"/>
          <p:cNvSpPr>
            <a:spLocks noChangeArrowheads="1"/>
          </p:cNvSpPr>
          <p:nvPr userDrawn="1"/>
        </p:nvSpPr>
        <p:spPr bwMode="auto">
          <a:xfrm>
            <a:off x="762000" y="0"/>
            <a:ext cx="8382000" cy="931863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54" name="Rectangle 30"/>
          <p:cNvSpPr>
            <a:spLocks noChangeArrowheads="1"/>
          </p:cNvSpPr>
          <p:nvPr userDrawn="1"/>
        </p:nvSpPr>
        <p:spPr bwMode="auto">
          <a:xfrm>
            <a:off x="762000" y="762000"/>
            <a:ext cx="7696200" cy="165100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55" name="Line 31"/>
          <p:cNvSpPr>
            <a:spLocks noChangeShapeType="1"/>
          </p:cNvSpPr>
          <p:nvPr userDrawn="1"/>
        </p:nvSpPr>
        <p:spPr bwMode="auto">
          <a:xfrm>
            <a:off x="8470900" y="-6350"/>
            <a:ext cx="0" cy="920750"/>
          </a:xfrm>
          <a:prstGeom prst="line">
            <a:avLst/>
          </a:prstGeom>
          <a:noFill/>
          <a:ln w="28575">
            <a:solidFill>
              <a:srgbClr val="CDE1E7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65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70200" y="64246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latin typeface="HY울릉도L" pitchFamily="18" charset="-127"/>
                <a:ea typeface="HY울릉도L" pitchFamily="18" charset="-127"/>
              </a:defRPr>
            </a:lvl1pPr>
          </a:lstStyle>
          <a:p>
            <a:fld id="{ECB20A98-CEED-49AA-86AE-C185D1EBEAA2}" type="slidenum">
              <a:rPr lang="en-US" altLang="ko-KR"/>
              <a:pPr/>
              <a:t>‹#›</a:t>
            </a:fld>
            <a:r>
              <a:rPr lang="en-US" altLang="ko-KR"/>
              <a:t> / 90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2.wmf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wmf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8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3052763"/>
            <a:ext cx="3119438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42"/>
          <p:cNvSpPr>
            <a:spLocks noChangeArrowheads="1"/>
          </p:cNvSpPr>
          <p:nvPr/>
        </p:nvSpPr>
        <p:spPr bwMode="auto">
          <a:xfrm>
            <a:off x="1752600" y="0"/>
            <a:ext cx="7391400" cy="1905000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4" name="Rectangle 43"/>
          <p:cNvSpPr>
            <a:spLocks noChangeArrowheads="1"/>
          </p:cNvSpPr>
          <p:nvPr/>
        </p:nvSpPr>
        <p:spPr bwMode="auto">
          <a:xfrm>
            <a:off x="1752600" y="1524000"/>
            <a:ext cx="6934200" cy="381000"/>
          </a:xfrm>
          <a:prstGeom prst="rect">
            <a:avLst/>
          </a:prstGeom>
          <a:solidFill>
            <a:srgbClr val="81829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5" name="Rectangle 44"/>
          <p:cNvSpPr>
            <a:spLocks noChangeArrowheads="1"/>
          </p:cNvSpPr>
          <p:nvPr/>
        </p:nvSpPr>
        <p:spPr bwMode="auto">
          <a:xfrm>
            <a:off x="1752600" y="1524000"/>
            <a:ext cx="6934200" cy="381000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6" name="Line 45"/>
          <p:cNvSpPr>
            <a:spLocks noChangeShapeType="1"/>
          </p:cNvSpPr>
          <p:nvPr/>
        </p:nvSpPr>
        <p:spPr bwMode="auto">
          <a:xfrm>
            <a:off x="8686800" y="-1588"/>
            <a:ext cx="0" cy="1909763"/>
          </a:xfrm>
          <a:prstGeom prst="line">
            <a:avLst/>
          </a:prstGeom>
          <a:noFill/>
          <a:ln w="28575">
            <a:solidFill>
              <a:srgbClr val="CDE1E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7" name="Line 46"/>
          <p:cNvSpPr>
            <a:spLocks noChangeShapeType="1"/>
          </p:cNvSpPr>
          <p:nvPr/>
        </p:nvSpPr>
        <p:spPr bwMode="auto">
          <a:xfrm>
            <a:off x="0" y="1905000"/>
            <a:ext cx="9144000" cy="0"/>
          </a:xfrm>
          <a:prstGeom prst="line">
            <a:avLst/>
          </a:prstGeom>
          <a:noFill/>
          <a:ln w="9525" cap="rnd">
            <a:solidFill>
              <a:srgbClr val="2F6E9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8" name="Text Box 21"/>
          <p:cNvSpPr txBox="1">
            <a:spLocks noChangeArrowheads="1"/>
          </p:cNvSpPr>
          <p:nvPr/>
        </p:nvSpPr>
        <p:spPr bwMode="auto">
          <a:xfrm>
            <a:off x="179388" y="2060575"/>
            <a:ext cx="8569325" cy="355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78000" tIns="298800" rIns="378000" bIns="298800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DVM PLUS III</a:t>
            </a:r>
          </a:p>
          <a:p>
            <a:pPr algn="ctr"/>
            <a:r>
              <a:rPr lang="ru-RU" altLang="ko-KR" sz="3600" b="1" dirty="0" smtClean="0">
                <a:solidFill>
                  <a:srgbClr val="3366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Порядок </a:t>
            </a:r>
          </a:p>
          <a:p>
            <a:pPr algn="ctr"/>
            <a:r>
              <a:rPr lang="ru-RU" altLang="ko-KR" sz="3600" b="1" dirty="0" smtClean="0">
                <a:solidFill>
                  <a:srgbClr val="3366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проверки и замены </a:t>
            </a:r>
          </a:p>
          <a:p>
            <a:pPr algn="ctr"/>
            <a:r>
              <a:rPr lang="ru-RU" altLang="ko-KR" sz="3600" b="1" dirty="0" smtClean="0">
                <a:solidFill>
                  <a:srgbClr val="3366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компрессора</a:t>
            </a:r>
            <a:endParaRPr lang="en-US" altLang="ko-KR" sz="3600" b="1" dirty="0" smtClean="0">
              <a:solidFill>
                <a:srgbClr val="3366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ko-KR" altLang="en-US" sz="3600" b="1" dirty="0">
              <a:solidFill>
                <a:srgbClr val="3366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306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0688" y="4102100"/>
            <a:ext cx="582295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307" name="AutoShape 26"/>
          <p:cNvSpPr>
            <a:spLocks noChangeArrowheads="1"/>
          </p:cNvSpPr>
          <p:nvPr/>
        </p:nvSpPr>
        <p:spPr bwMode="auto">
          <a:xfrm>
            <a:off x="827088" y="3979863"/>
            <a:ext cx="7272337" cy="2520950"/>
          </a:xfrm>
          <a:prstGeom prst="roundRect">
            <a:avLst>
              <a:gd name="adj" fmla="val 11903"/>
            </a:avLst>
          </a:prstGeom>
          <a:noFill/>
          <a:ln w="19050">
            <a:solidFill>
              <a:srgbClr val="33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2308" name="AutoShape 27"/>
          <p:cNvSpPr>
            <a:spLocks noChangeArrowheads="1"/>
          </p:cNvSpPr>
          <p:nvPr/>
        </p:nvSpPr>
        <p:spPr bwMode="auto">
          <a:xfrm>
            <a:off x="250825" y="981075"/>
            <a:ext cx="7200900" cy="363538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altLang="ko-KR" sz="1400" b="1" dirty="0" smtClean="0">
                <a:solidFill>
                  <a:schemeClr val="bg1"/>
                </a:solidFill>
                <a:latin typeface="Arial" pitchFamily="34" charset="0"/>
              </a:rPr>
              <a:t>Проверить правильность монтажа ответвлений для хладагента.</a:t>
            </a:r>
            <a:endParaRPr lang="en-US" altLang="ko-KR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82309" name="AutoShape 28"/>
          <p:cNvSpPr>
            <a:spLocks noChangeArrowheads="1"/>
          </p:cNvSpPr>
          <p:nvPr/>
        </p:nvSpPr>
        <p:spPr bwMode="auto">
          <a:xfrm>
            <a:off x="4354513" y="5243513"/>
            <a:ext cx="3024187" cy="935037"/>
          </a:xfrm>
          <a:prstGeom prst="roundRect">
            <a:avLst>
              <a:gd name="adj" fmla="val 11903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2312" name="AutoShape 57"/>
          <p:cNvSpPr>
            <a:spLocks noChangeArrowheads="1"/>
          </p:cNvSpPr>
          <p:nvPr/>
        </p:nvSpPr>
        <p:spPr bwMode="auto">
          <a:xfrm>
            <a:off x="5357819" y="4379913"/>
            <a:ext cx="3678232" cy="936625"/>
          </a:xfrm>
          <a:prstGeom prst="roundRect">
            <a:avLst>
              <a:gd name="adj" fmla="val 16667"/>
            </a:avLst>
          </a:prstGeom>
          <a:solidFill>
            <a:srgbClr val="E7683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ru-RU" altLang="ko-KR" sz="1400" b="1" dirty="0" smtClean="0">
                <a:solidFill>
                  <a:schemeClr val="bg1"/>
                </a:solidFill>
                <a:latin typeface="Arial" pitchFamily="34" charset="0"/>
              </a:rPr>
              <a:t>Применение только </a:t>
            </a:r>
            <a:r>
              <a:rPr lang="ru-RU" altLang="ko-KR" sz="1400" b="1" dirty="0" err="1" smtClean="0">
                <a:solidFill>
                  <a:schemeClr val="bg1"/>
                </a:solidFill>
                <a:latin typeface="Arial" pitchFamily="34" charset="0"/>
              </a:rPr>
              <a:t>рефнетов</a:t>
            </a:r>
            <a:r>
              <a:rPr lang="ru-RU" altLang="ko-KR" sz="1400" b="1" dirty="0" smtClean="0">
                <a:solidFill>
                  <a:schemeClr val="bg1"/>
                </a:solidFill>
                <a:latin typeface="Arial" pitchFamily="34" charset="0"/>
              </a:rPr>
              <a:t>, </a:t>
            </a:r>
          </a:p>
          <a:p>
            <a:pPr marL="342900" indent="-342900"/>
            <a:r>
              <a:rPr lang="ru-RU" altLang="ko-KR" sz="1400" b="1" dirty="0" smtClean="0">
                <a:solidFill>
                  <a:schemeClr val="bg1"/>
                </a:solidFill>
                <a:latin typeface="Arial" pitchFamily="34" charset="0"/>
              </a:rPr>
              <a:t>п</a:t>
            </a:r>
            <a:r>
              <a:rPr lang="ru-RU" altLang="ko-KR" sz="1400" b="1" dirty="0" smtClean="0">
                <a:solidFill>
                  <a:schemeClr val="bg1"/>
                </a:solidFill>
                <a:latin typeface="Arial" pitchFamily="34" charset="0"/>
              </a:rPr>
              <a:t>оставляемых компанией </a:t>
            </a: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</a:rPr>
              <a:t>Samsung</a:t>
            </a:r>
            <a:r>
              <a:rPr lang="ru-RU" altLang="ko-KR" sz="1400" b="1" dirty="0" smtClean="0">
                <a:solidFill>
                  <a:schemeClr val="bg1"/>
                </a:solidFill>
                <a:latin typeface="Arial" pitchFamily="34" charset="0"/>
              </a:rPr>
              <a:t>.</a:t>
            </a:r>
            <a:endParaRPr lang="en-US" altLang="ko-KR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182348" name="Group 76"/>
          <p:cNvGraphicFramePr>
            <a:graphicFrameLocks noGrp="1"/>
          </p:cNvGraphicFramePr>
          <p:nvPr/>
        </p:nvGraphicFramePr>
        <p:xfrm>
          <a:off x="323850" y="1484313"/>
          <a:ext cx="8642350" cy="1257300"/>
        </p:xfrm>
        <a:graphic>
          <a:graphicData uri="http://schemas.openxmlformats.org/drawingml/2006/table">
            <a:tbl>
              <a:tblPr/>
              <a:tblGrid>
                <a:gridCol w="5113338"/>
                <a:gridCol w="2611437"/>
                <a:gridCol w="917575"/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34" charset="-127"/>
                          <a:ea typeface="굴림" pitchFamily="34" charset="-127"/>
                        </a:rPr>
                        <a:t>Список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34" charset="-127"/>
                        <a:ea typeface="굴림" pitchFamily="34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34" charset="-127"/>
                          <a:ea typeface="굴림" pitchFamily="34" charset="-127"/>
                        </a:rPr>
                        <a:t>Комментарий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34" charset="-127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34" charset="-127"/>
                          <a:ea typeface="굴림" pitchFamily="34" charset="-127"/>
                        </a:rPr>
                        <a:t>Вывод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34" charset="-127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34" charset="-127"/>
                          <a:ea typeface="굴림" pitchFamily="34" charset="-127"/>
                        </a:rPr>
                        <a:t>Горизонтальное расположение </a:t>
                      </a:r>
                      <a:r>
                        <a:rPr kumimoji="1" lang="ru-RU" altLang="ko-K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34" charset="-127"/>
                          <a:ea typeface="굴림" pitchFamily="34" charset="-127"/>
                        </a:rPr>
                        <a:t>рефнетов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34" charset="-127"/>
                        <a:ea typeface="굴림" pitchFamily="34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34" charset="-127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34" charset="-127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34" charset="-127"/>
                          <a:ea typeface="굴림" pitchFamily="34" charset="-127"/>
                        </a:rPr>
                        <a:t>Применение 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34" charset="-127"/>
                          <a:ea typeface="굴림" pitchFamily="34" charset="-127"/>
                        </a:rPr>
                        <a:t>Y – </a:t>
                      </a: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34" charset="-127"/>
                          <a:ea typeface="굴림" pitchFamily="34" charset="-127"/>
                        </a:rPr>
                        <a:t>образных ответвлений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34" charset="-127"/>
                        <a:ea typeface="굴림" pitchFamily="34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34" charset="-127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34" charset="-127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682625" y="68263"/>
            <a:ext cx="7202488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ru-RU" altLang="ko-KR" sz="32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Основная магистраль</a:t>
            </a:r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 </a:t>
            </a:r>
            <a:r>
              <a:rPr lang="ru-RU" altLang="ko-KR" sz="32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хладагента</a:t>
            </a:r>
            <a:endParaRPr lang="en-US" altLang="ko-KR" sz="32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2276475"/>
            <a:ext cx="4608513" cy="3109913"/>
          </a:xfrm>
          <a:prstGeom prst="rect">
            <a:avLst/>
          </a:prstGeom>
          <a:noFill/>
        </p:spPr>
      </p:pic>
      <p:sp>
        <p:nvSpPr>
          <p:cNvPr id="184323" name="AutoShape 20"/>
          <p:cNvSpPr>
            <a:spLocks noChangeArrowheads="1"/>
          </p:cNvSpPr>
          <p:nvPr/>
        </p:nvSpPr>
        <p:spPr bwMode="auto">
          <a:xfrm>
            <a:off x="539750" y="1157288"/>
            <a:ext cx="7993063" cy="5295900"/>
          </a:xfrm>
          <a:prstGeom prst="roundRect">
            <a:avLst>
              <a:gd name="adj" fmla="val 11903"/>
            </a:avLst>
          </a:prstGeom>
          <a:noFill/>
          <a:ln w="19050">
            <a:solidFill>
              <a:srgbClr val="33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24" name="AutoShape 21"/>
          <p:cNvSpPr>
            <a:spLocks noChangeArrowheads="1"/>
          </p:cNvSpPr>
          <p:nvPr/>
        </p:nvSpPr>
        <p:spPr bwMode="auto">
          <a:xfrm>
            <a:off x="755650" y="981075"/>
            <a:ext cx="6338888" cy="285750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altLang="ko-KR" sz="1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Проверить правильность монтажа трубопроводов</a:t>
            </a:r>
            <a:endParaRPr lang="en-US" altLang="ko-KR" sz="14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84330" name="Picture 10" descr="DSCN27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4005263"/>
            <a:ext cx="2952750" cy="2214562"/>
          </a:xfrm>
          <a:prstGeom prst="rect">
            <a:avLst/>
          </a:prstGeom>
          <a:noFill/>
        </p:spPr>
      </p:pic>
      <p:pic>
        <p:nvPicPr>
          <p:cNvPr id="184331" name="Picture 11" descr="DSCN27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484313"/>
            <a:ext cx="2952750" cy="2212975"/>
          </a:xfrm>
          <a:prstGeom prst="rect">
            <a:avLst/>
          </a:prstGeom>
          <a:noFill/>
        </p:spPr>
      </p:pic>
      <p:sp>
        <p:nvSpPr>
          <p:cNvPr id="184332" name="AutoShape 12"/>
          <p:cNvSpPr>
            <a:spLocks noChangeArrowheads="1"/>
          </p:cNvSpPr>
          <p:nvPr/>
        </p:nvSpPr>
        <p:spPr bwMode="auto">
          <a:xfrm>
            <a:off x="1619250" y="4005263"/>
            <a:ext cx="2303463" cy="2232025"/>
          </a:xfrm>
          <a:custGeom>
            <a:avLst/>
            <a:gdLst>
              <a:gd name="G0" fmla="+- 2393 0 0"/>
              <a:gd name="G1" fmla="+- 21600 0 2393"/>
              <a:gd name="G2" fmla="+- 21600 0 239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393" y="10800"/>
                </a:moveTo>
                <a:cubicBezTo>
                  <a:pt x="2393" y="15443"/>
                  <a:pt x="6157" y="19207"/>
                  <a:pt x="10800" y="19207"/>
                </a:cubicBezTo>
                <a:cubicBezTo>
                  <a:pt x="15443" y="19207"/>
                  <a:pt x="19207" y="15443"/>
                  <a:pt x="19207" y="10800"/>
                </a:cubicBezTo>
                <a:cubicBezTo>
                  <a:pt x="19207" y="6157"/>
                  <a:pt x="15443" y="2393"/>
                  <a:pt x="10800" y="2393"/>
                </a:cubicBezTo>
                <a:cubicBezTo>
                  <a:pt x="6157" y="2393"/>
                  <a:pt x="2393" y="6157"/>
                  <a:pt x="2393" y="10800"/>
                </a:cubicBezTo>
                <a:close/>
              </a:path>
            </a:pathLst>
          </a:custGeom>
          <a:solidFill>
            <a:srgbClr val="0000FF">
              <a:alpha val="19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33" name="AutoShape 13"/>
          <p:cNvSpPr>
            <a:spLocks noChangeArrowheads="1"/>
          </p:cNvSpPr>
          <p:nvPr/>
        </p:nvSpPr>
        <p:spPr bwMode="auto">
          <a:xfrm>
            <a:off x="1258888" y="1341438"/>
            <a:ext cx="2735262" cy="2376487"/>
          </a:xfrm>
          <a:custGeom>
            <a:avLst/>
            <a:gdLst>
              <a:gd name="G0" fmla="+- 1567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859" y="16751"/>
                </a:moveTo>
                <a:cubicBezTo>
                  <a:pt x="19263" y="15085"/>
                  <a:pt x="20033" y="12978"/>
                  <a:pt x="20033" y="10800"/>
                </a:cubicBezTo>
                <a:cubicBezTo>
                  <a:pt x="20033" y="5700"/>
                  <a:pt x="15899" y="1567"/>
                  <a:pt x="10800" y="1567"/>
                </a:cubicBezTo>
                <a:cubicBezTo>
                  <a:pt x="8621" y="1566"/>
                  <a:pt x="6514" y="2336"/>
                  <a:pt x="4848" y="3740"/>
                </a:cubicBezTo>
                <a:close/>
                <a:moveTo>
                  <a:pt x="3740" y="4848"/>
                </a:moveTo>
                <a:cubicBezTo>
                  <a:pt x="2336" y="6514"/>
                  <a:pt x="1567" y="8621"/>
                  <a:pt x="1567" y="10799"/>
                </a:cubicBezTo>
                <a:cubicBezTo>
                  <a:pt x="1567" y="15899"/>
                  <a:pt x="5700" y="20033"/>
                  <a:pt x="10800" y="20033"/>
                </a:cubicBezTo>
                <a:cubicBezTo>
                  <a:pt x="12978" y="20033"/>
                  <a:pt x="15085" y="19263"/>
                  <a:pt x="16751" y="17859"/>
                </a:cubicBezTo>
                <a:close/>
              </a:path>
            </a:pathLst>
          </a:custGeom>
          <a:solidFill>
            <a:srgbClr val="9D0C01">
              <a:alpha val="1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34" name="Oval 14"/>
          <p:cNvSpPr>
            <a:spLocks noChangeArrowheads="1"/>
          </p:cNvSpPr>
          <p:nvPr/>
        </p:nvSpPr>
        <p:spPr bwMode="auto">
          <a:xfrm>
            <a:off x="5508625" y="3573463"/>
            <a:ext cx="1079500" cy="10795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ko-KR" altLang="en-US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AutoShape 21"/>
          <p:cNvSpPr>
            <a:spLocks noChangeArrowheads="1"/>
          </p:cNvSpPr>
          <p:nvPr/>
        </p:nvSpPr>
        <p:spPr bwMode="auto">
          <a:xfrm>
            <a:off x="4357686" y="5500702"/>
            <a:ext cx="3929090" cy="571504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altLang="ko-KR" sz="1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Проверить полностью ли открыты все</a:t>
            </a:r>
          </a:p>
          <a:p>
            <a:r>
              <a:rPr lang="ru-RU" altLang="ko-KR" sz="1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</a:t>
            </a:r>
            <a:r>
              <a:rPr lang="ru-RU" altLang="ko-KR" sz="1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ервисные вентили.</a:t>
            </a:r>
            <a:endParaRPr lang="en-US" altLang="ko-KR" sz="14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 Box 42"/>
          <p:cNvSpPr txBox="1">
            <a:spLocks noChangeArrowheads="1"/>
          </p:cNvSpPr>
          <p:nvPr/>
        </p:nvSpPr>
        <p:spPr bwMode="auto">
          <a:xfrm>
            <a:off x="682625" y="68263"/>
            <a:ext cx="7202488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ru-RU" altLang="ko-KR" sz="32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Основная магистраль</a:t>
            </a:r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 </a:t>
            </a:r>
            <a:r>
              <a:rPr lang="ru-RU" altLang="ko-KR" sz="32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хладагента</a:t>
            </a:r>
            <a:endParaRPr lang="en-US" altLang="ko-KR" sz="32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-9525" y="2565400"/>
            <a:ext cx="9144000" cy="4292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FE6E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0" y="0"/>
            <a:ext cx="3352800" cy="297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-9525" y="-9525"/>
            <a:ext cx="9148763" cy="2574925"/>
          </a:xfrm>
          <a:prstGeom prst="rect">
            <a:avLst/>
          </a:prstGeom>
          <a:gradFill rotWithShape="0">
            <a:gsLst>
              <a:gs pos="0">
                <a:srgbClr val="006699"/>
              </a:gs>
              <a:gs pos="100000">
                <a:srgbClr val="0033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0" y="692150"/>
            <a:ext cx="9036050" cy="189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78000" tIns="298800" rIns="378000" bIns="298800">
            <a:spAutoFit/>
          </a:bodyPr>
          <a:lstStyle/>
          <a:p>
            <a:pPr algn="ctr"/>
            <a:r>
              <a:rPr lang="ru-RU" altLang="ko-KR" sz="4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Проверка критических компонентов системы</a:t>
            </a:r>
            <a:endParaRPr lang="en-US" altLang="ko-KR" sz="4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86374" name="Picture 6" descr="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2565400"/>
            <a:ext cx="3922713" cy="405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71" name="Picture 7" descr="13"/>
          <p:cNvPicPr>
            <a:picLocks noChangeAspect="1" noChangeArrowheads="1"/>
          </p:cNvPicPr>
          <p:nvPr/>
        </p:nvPicPr>
        <p:blipFill>
          <a:blip r:embed="rId3">
            <a:lum bright="-24000" contrast="24000"/>
          </a:blip>
          <a:srcRect/>
          <a:stretch>
            <a:fillRect/>
          </a:stretch>
        </p:blipFill>
        <p:spPr bwMode="auto">
          <a:xfrm>
            <a:off x="1195388" y="2997200"/>
            <a:ext cx="6905625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52" name="AutoShape 20"/>
          <p:cNvSpPr>
            <a:spLocks noChangeArrowheads="1"/>
          </p:cNvSpPr>
          <p:nvPr/>
        </p:nvSpPr>
        <p:spPr bwMode="auto">
          <a:xfrm>
            <a:off x="684213" y="3502025"/>
            <a:ext cx="7993062" cy="2303463"/>
          </a:xfrm>
          <a:prstGeom prst="roundRect">
            <a:avLst>
              <a:gd name="adj" fmla="val 11903"/>
            </a:avLst>
          </a:prstGeom>
          <a:noFill/>
          <a:ln w="19050">
            <a:solidFill>
              <a:srgbClr val="33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5353" name="AutoShape 21"/>
          <p:cNvSpPr>
            <a:spLocks noChangeArrowheads="1"/>
          </p:cNvSpPr>
          <p:nvPr/>
        </p:nvSpPr>
        <p:spPr bwMode="auto">
          <a:xfrm>
            <a:off x="250825" y="981075"/>
            <a:ext cx="6338888" cy="504825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altLang="ko-KR" sz="1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Проверить исправность контакторов.</a:t>
            </a:r>
            <a:endParaRPr lang="en-US" altLang="ko-KR" sz="14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8535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862388"/>
            <a:ext cx="2881313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5356" name="Freeform 12"/>
          <p:cNvSpPr>
            <a:spLocks/>
          </p:cNvSpPr>
          <p:nvPr/>
        </p:nvSpPr>
        <p:spPr bwMode="auto">
          <a:xfrm>
            <a:off x="2484438" y="3933825"/>
            <a:ext cx="1944687" cy="1081088"/>
          </a:xfrm>
          <a:custGeom>
            <a:avLst/>
            <a:gdLst/>
            <a:ahLst/>
            <a:cxnLst>
              <a:cxn ang="0">
                <a:pos x="0" y="303"/>
              </a:cxn>
              <a:cxn ang="0">
                <a:pos x="635" y="30"/>
              </a:cxn>
              <a:cxn ang="0">
                <a:pos x="1088" y="484"/>
              </a:cxn>
              <a:cxn ang="0">
                <a:pos x="1134" y="529"/>
              </a:cxn>
            </a:cxnLst>
            <a:rect l="0" t="0" r="r" b="b"/>
            <a:pathLst>
              <a:path w="1171" h="567">
                <a:moveTo>
                  <a:pt x="0" y="303"/>
                </a:moveTo>
                <a:cubicBezTo>
                  <a:pt x="227" y="151"/>
                  <a:pt x="454" y="0"/>
                  <a:pt x="635" y="30"/>
                </a:cubicBezTo>
                <a:cubicBezTo>
                  <a:pt x="816" y="60"/>
                  <a:pt x="1005" y="401"/>
                  <a:pt x="1088" y="484"/>
                </a:cubicBezTo>
                <a:cubicBezTo>
                  <a:pt x="1171" y="567"/>
                  <a:pt x="1152" y="548"/>
                  <a:pt x="1134" y="529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5357" name="Freeform 13"/>
          <p:cNvSpPr>
            <a:spLocks/>
          </p:cNvSpPr>
          <p:nvPr/>
        </p:nvSpPr>
        <p:spPr bwMode="auto">
          <a:xfrm>
            <a:off x="1692275" y="3646488"/>
            <a:ext cx="2808288" cy="804862"/>
          </a:xfrm>
          <a:custGeom>
            <a:avLst/>
            <a:gdLst/>
            <a:ahLst/>
            <a:cxnLst>
              <a:cxn ang="0">
                <a:pos x="0" y="507"/>
              </a:cxn>
              <a:cxn ang="0">
                <a:pos x="1361" y="8"/>
              </a:cxn>
              <a:cxn ang="0">
                <a:pos x="1769" y="461"/>
              </a:cxn>
            </a:cxnLst>
            <a:rect l="0" t="0" r="r" b="b"/>
            <a:pathLst>
              <a:path w="1769" h="507">
                <a:moveTo>
                  <a:pt x="0" y="507"/>
                </a:moveTo>
                <a:cubicBezTo>
                  <a:pt x="533" y="261"/>
                  <a:pt x="1066" y="16"/>
                  <a:pt x="1361" y="8"/>
                </a:cubicBezTo>
                <a:cubicBezTo>
                  <a:pt x="1656" y="0"/>
                  <a:pt x="1712" y="230"/>
                  <a:pt x="1769" y="461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5358" name="AutoShape 14"/>
          <p:cNvSpPr>
            <a:spLocks noChangeArrowheads="1"/>
          </p:cNvSpPr>
          <p:nvPr/>
        </p:nvSpPr>
        <p:spPr bwMode="auto">
          <a:xfrm>
            <a:off x="4400550" y="4294188"/>
            <a:ext cx="100013" cy="720725"/>
          </a:xfrm>
          <a:prstGeom prst="upDownArrow">
            <a:avLst>
              <a:gd name="adj1" fmla="val 50000"/>
              <a:gd name="adj2" fmla="val 1441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5359" name="Text Box 15"/>
          <p:cNvSpPr txBox="1">
            <a:spLocks noChangeArrowheads="1"/>
          </p:cNvSpPr>
          <p:nvPr/>
        </p:nvSpPr>
        <p:spPr bwMode="auto">
          <a:xfrm>
            <a:off x="4716463" y="4294188"/>
            <a:ext cx="38163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Замерить сопротивление</a:t>
            </a:r>
            <a:endParaRPr lang="en-US" altLang="ko-KR" sz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lang="en-US" altLang="ko-KR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ru-RU" altLang="ko-KR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Разомкнут</a:t>
            </a:r>
            <a:r>
              <a:rPr lang="en-US" altLang="ko-KR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ko-KR" altLang="en-US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∽ </a:t>
            </a:r>
            <a:r>
              <a:rPr lang="ru-RU" altLang="ko-KR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Ом</a:t>
            </a:r>
            <a:endParaRPr lang="en-US" altLang="ko-KR" sz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lang="en-US" altLang="ko-KR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ru-RU" altLang="ko-KR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Замкнут</a:t>
            </a:r>
            <a:r>
              <a:rPr lang="en-US" altLang="ko-KR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ru-RU" altLang="ko-KR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Менее </a:t>
            </a:r>
            <a:r>
              <a:rPr lang="en-US" altLang="ko-KR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ko-KR" altLang="en-US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ko-KR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Ом</a:t>
            </a:r>
            <a:endParaRPr lang="en-US" altLang="ko-KR" sz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85395" name="Group 51"/>
          <p:cNvGraphicFramePr>
            <a:graphicFrameLocks noGrp="1"/>
          </p:cNvGraphicFramePr>
          <p:nvPr/>
        </p:nvGraphicFramePr>
        <p:xfrm>
          <a:off x="250825" y="1700213"/>
          <a:ext cx="8642350" cy="1597152"/>
        </p:xfrm>
        <a:graphic>
          <a:graphicData uri="http://schemas.openxmlformats.org/drawingml/2006/table">
            <a:tbl>
              <a:tblPr/>
              <a:tblGrid>
                <a:gridCol w="4537075"/>
                <a:gridCol w="3240088"/>
                <a:gridCol w="865187"/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Точки проверки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Коментарий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Вывод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Визуальный осмотр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Обгорание, механические повреждения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Размыкание контактов при выключении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Залипание контактов (мех. деформация)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Пригорание контактов</a:t>
                      </a: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Замыкание контактов при включении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34" charset="-127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  <p:sp>
        <p:nvSpPr>
          <p:cNvPr id="185390" name="AutoShape 46"/>
          <p:cNvSpPr>
            <a:spLocks noChangeArrowheads="1"/>
          </p:cNvSpPr>
          <p:nvPr/>
        </p:nvSpPr>
        <p:spPr bwMode="auto">
          <a:xfrm>
            <a:off x="500034" y="3286124"/>
            <a:ext cx="1655762" cy="792162"/>
          </a:xfrm>
          <a:prstGeom prst="irregularSeal2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!!</a:t>
            </a:r>
            <a:endParaRPr lang="en-US" altLang="ko-KR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 Box 42"/>
          <p:cNvSpPr txBox="1">
            <a:spLocks noChangeArrowheads="1"/>
          </p:cNvSpPr>
          <p:nvPr/>
        </p:nvSpPr>
        <p:spPr bwMode="auto">
          <a:xfrm>
            <a:off x="682625" y="68263"/>
            <a:ext cx="7202488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ru-RU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Электрические компоненты</a:t>
            </a:r>
            <a:endParaRPr lang="en-US" altLang="ko-KR" sz="3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AutoShape 20"/>
          <p:cNvSpPr>
            <a:spLocks noChangeArrowheads="1"/>
          </p:cNvSpPr>
          <p:nvPr/>
        </p:nvSpPr>
        <p:spPr bwMode="auto">
          <a:xfrm>
            <a:off x="539750" y="1157288"/>
            <a:ext cx="8353425" cy="5440362"/>
          </a:xfrm>
          <a:prstGeom prst="roundRect">
            <a:avLst>
              <a:gd name="adj" fmla="val 11903"/>
            </a:avLst>
          </a:prstGeom>
          <a:noFill/>
          <a:ln w="19050">
            <a:solidFill>
              <a:srgbClr val="33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1492" name="AutoShape 21"/>
          <p:cNvSpPr>
            <a:spLocks noChangeArrowheads="1"/>
          </p:cNvSpPr>
          <p:nvPr/>
        </p:nvSpPr>
        <p:spPr bwMode="auto">
          <a:xfrm>
            <a:off x="827088" y="950913"/>
            <a:ext cx="6338887" cy="503237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altLang="ko-KR" sz="1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Проверить исправность </a:t>
            </a:r>
            <a:r>
              <a:rPr lang="ru-RU" altLang="ko-KR" sz="14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соленоидного</a:t>
            </a:r>
            <a:r>
              <a:rPr lang="ru-RU" altLang="ko-KR" sz="1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вентиля баланса масла</a:t>
            </a:r>
            <a:endParaRPr lang="en-US" altLang="ko-KR" sz="14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9418" name="Text Box 42"/>
          <p:cNvSpPr txBox="1">
            <a:spLocks noChangeArrowheads="1"/>
          </p:cNvSpPr>
          <p:nvPr/>
        </p:nvSpPr>
        <p:spPr bwMode="auto">
          <a:xfrm>
            <a:off x="682625" y="68263"/>
            <a:ext cx="7202488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ru-RU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Электрические компоненты</a:t>
            </a:r>
            <a:endParaRPr lang="en-US" altLang="ko-KR" sz="3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91503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628775"/>
            <a:ext cx="20288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1504" name="Freeform 16"/>
          <p:cNvSpPr>
            <a:spLocks/>
          </p:cNvSpPr>
          <p:nvPr/>
        </p:nvSpPr>
        <p:spPr bwMode="auto">
          <a:xfrm>
            <a:off x="1536700" y="2781300"/>
            <a:ext cx="514350" cy="1439863"/>
          </a:xfrm>
          <a:custGeom>
            <a:avLst/>
            <a:gdLst/>
            <a:ahLst/>
            <a:cxnLst>
              <a:cxn ang="0">
                <a:pos x="324" y="0"/>
              </a:cxn>
              <a:cxn ang="0">
                <a:pos x="7" y="589"/>
              </a:cxn>
              <a:cxn ang="0">
                <a:pos x="279" y="1270"/>
              </a:cxn>
            </a:cxnLst>
            <a:rect l="0" t="0" r="r" b="b"/>
            <a:pathLst>
              <a:path w="324" h="1270">
                <a:moveTo>
                  <a:pt x="324" y="0"/>
                </a:moveTo>
                <a:cubicBezTo>
                  <a:pt x="169" y="188"/>
                  <a:pt x="14" y="377"/>
                  <a:pt x="7" y="589"/>
                </a:cubicBezTo>
                <a:cubicBezTo>
                  <a:pt x="0" y="801"/>
                  <a:pt x="139" y="1035"/>
                  <a:pt x="279" y="1270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1506" name="AutoShape 18"/>
          <p:cNvSpPr>
            <a:spLocks noChangeArrowheads="1"/>
          </p:cNvSpPr>
          <p:nvPr/>
        </p:nvSpPr>
        <p:spPr bwMode="auto">
          <a:xfrm flipH="1">
            <a:off x="2195513" y="4292600"/>
            <a:ext cx="936625" cy="431800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1507" name="Text Box 19"/>
          <p:cNvSpPr txBox="1">
            <a:spLocks noChangeArrowheads="1"/>
          </p:cNvSpPr>
          <p:nvPr/>
        </p:nvSpPr>
        <p:spPr bwMode="auto">
          <a:xfrm>
            <a:off x="1476375" y="4221163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AC230V</a:t>
            </a:r>
          </a:p>
        </p:txBody>
      </p:sp>
      <p:sp>
        <p:nvSpPr>
          <p:cNvPr id="191509" name="Line 21"/>
          <p:cNvSpPr>
            <a:spLocks noChangeShapeType="1"/>
          </p:cNvSpPr>
          <p:nvPr/>
        </p:nvSpPr>
        <p:spPr bwMode="auto">
          <a:xfrm flipV="1">
            <a:off x="1979613" y="4076700"/>
            <a:ext cx="792162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1510" name="Oval 22"/>
          <p:cNvSpPr>
            <a:spLocks noChangeArrowheads="1"/>
          </p:cNvSpPr>
          <p:nvPr/>
        </p:nvSpPr>
        <p:spPr bwMode="auto">
          <a:xfrm>
            <a:off x="2771775" y="4292600"/>
            <a:ext cx="144463" cy="14446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1511" name="Text Box 23"/>
          <p:cNvSpPr txBox="1">
            <a:spLocks noChangeArrowheads="1"/>
          </p:cNvSpPr>
          <p:nvPr/>
        </p:nvSpPr>
        <p:spPr bwMode="auto">
          <a:xfrm>
            <a:off x="3132138" y="1773238"/>
            <a:ext cx="4824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ko-KR" sz="1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91512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0725" y="3813175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1513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06900" y="3789363"/>
            <a:ext cx="2605088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1514" name="Line 26"/>
          <p:cNvSpPr>
            <a:spLocks noChangeShapeType="1"/>
          </p:cNvSpPr>
          <p:nvPr/>
        </p:nvSpPr>
        <p:spPr bwMode="auto">
          <a:xfrm flipV="1">
            <a:off x="3492500" y="2924175"/>
            <a:ext cx="0" cy="1873250"/>
          </a:xfrm>
          <a:prstGeom prst="line">
            <a:avLst/>
          </a:prstGeom>
          <a:noFill/>
          <a:ln w="22225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1515" name="Line 27"/>
          <p:cNvSpPr>
            <a:spLocks noChangeShapeType="1"/>
          </p:cNvSpPr>
          <p:nvPr/>
        </p:nvSpPr>
        <p:spPr bwMode="auto">
          <a:xfrm flipH="1" flipV="1">
            <a:off x="3492500" y="2924175"/>
            <a:ext cx="5040313" cy="0"/>
          </a:xfrm>
          <a:prstGeom prst="line">
            <a:avLst/>
          </a:prstGeom>
          <a:noFill/>
          <a:ln w="22225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1516" name="Line 28"/>
          <p:cNvSpPr>
            <a:spLocks noChangeShapeType="1"/>
          </p:cNvSpPr>
          <p:nvPr/>
        </p:nvSpPr>
        <p:spPr bwMode="auto">
          <a:xfrm flipH="1" flipV="1">
            <a:off x="539750" y="4797425"/>
            <a:ext cx="2952750" cy="0"/>
          </a:xfrm>
          <a:prstGeom prst="line">
            <a:avLst/>
          </a:prstGeom>
          <a:noFill/>
          <a:ln w="22225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1517" name="AutoShape 21"/>
          <p:cNvSpPr>
            <a:spLocks noChangeArrowheads="1"/>
          </p:cNvSpPr>
          <p:nvPr/>
        </p:nvSpPr>
        <p:spPr bwMode="auto">
          <a:xfrm>
            <a:off x="3419475" y="3068638"/>
            <a:ext cx="3816350" cy="503237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altLang="ko-KR" sz="1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Проверить работу подогрева картера</a:t>
            </a:r>
            <a:endParaRPr lang="en-US" altLang="ko-KR" sz="14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1518" name="Freeform 30"/>
          <p:cNvSpPr>
            <a:spLocks/>
          </p:cNvSpPr>
          <p:nvPr/>
        </p:nvSpPr>
        <p:spPr bwMode="auto">
          <a:xfrm>
            <a:off x="6999288" y="4533900"/>
            <a:ext cx="503237" cy="1366838"/>
          </a:xfrm>
          <a:custGeom>
            <a:avLst/>
            <a:gdLst/>
            <a:ahLst/>
            <a:cxnLst>
              <a:cxn ang="0">
                <a:pos x="324" y="0"/>
              </a:cxn>
              <a:cxn ang="0">
                <a:pos x="7" y="589"/>
              </a:cxn>
              <a:cxn ang="0">
                <a:pos x="279" y="1270"/>
              </a:cxn>
            </a:cxnLst>
            <a:rect l="0" t="0" r="r" b="b"/>
            <a:pathLst>
              <a:path w="324" h="1270">
                <a:moveTo>
                  <a:pt x="324" y="0"/>
                </a:moveTo>
                <a:cubicBezTo>
                  <a:pt x="169" y="188"/>
                  <a:pt x="14" y="377"/>
                  <a:pt x="7" y="589"/>
                </a:cubicBezTo>
                <a:cubicBezTo>
                  <a:pt x="0" y="801"/>
                  <a:pt x="139" y="1035"/>
                  <a:pt x="279" y="1270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1508" name="Freeform 20"/>
          <p:cNvSpPr>
            <a:spLocks/>
          </p:cNvSpPr>
          <p:nvPr/>
        </p:nvSpPr>
        <p:spPr bwMode="auto">
          <a:xfrm>
            <a:off x="8078788" y="4533900"/>
            <a:ext cx="814387" cy="1439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3" y="680"/>
              </a:cxn>
              <a:cxn ang="0">
                <a:pos x="362" y="1270"/>
              </a:cxn>
            </a:cxnLst>
            <a:rect l="0" t="0" r="r" b="b"/>
            <a:pathLst>
              <a:path w="513" h="1270">
                <a:moveTo>
                  <a:pt x="0" y="0"/>
                </a:moveTo>
                <a:cubicBezTo>
                  <a:pt x="196" y="234"/>
                  <a:pt x="393" y="468"/>
                  <a:pt x="453" y="680"/>
                </a:cubicBezTo>
                <a:cubicBezTo>
                  <a:pt x="513" y="892"/>
                  <a:pt x="437" y="1081"/>
                  <a:pt x="362" y="1270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1519" name="Freeform 31"/>
          <p:cNvSpPr>
            <a:spLocks/>
          </p:cNvSpPr>
          <p:nvPr/>
        </p:nvSpPr>
        <p:spPr bwMode="auto">
          <a:xfrm>
            <a:off x="2268538" y="2852738"/>
            <a:ext cx="814387" cy="1512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3" y="680"/>
              </a:cxn>
              <a:cxn ang="0">
                <a:pos x="362" y="1270"/>
              </a:cxn>
            </a:cxnLst>
            <a:rect l="0" t="0" r="r" b="b"/>
            <a:pathLst>
              <a:path w="513" h="1270">
                <a:moveTo>
                  <a:pt x="0" y="0"/>
                </a:moveTo>
                <a:cubicBezTo>
                  <a:pt x="196" y="234"/>
                  <a:pt x="393" y="468"/>
                  <a:pt x="453" y="680"/>
                </a:cubicBezTo>
                <a:cubicBezTo>
                  <a:pt x="513" y="892"/>
                  <a:pt x="437" y="1081"/>
                  <a:pt x="362" y="1270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1521" name="AutoShape 57"/>
          <p:cNvSpPr>
            <a:spLocks noChangeArrowheads="1"/>
          </p:cNvSpPr>
          <p:nvPr/>
        </p:nvSpPr>
        <p:spPr bwMode="auto">
          <a:xfrm>
            <a:off x="7286625" y="5900738"/>
            <a:ext cx="1512888" cy="217487"/>
          </a:xfrm>
          <a:prstGeom prst="roundRect">
            <a:avLst>
              <a:gd name="adj" fmla="val 16667"/>
            </a:avLst>
          </a:prstGeom>
          <a:solidFill>
            <a:srgbClr val="E7683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ru-RU" altLang="ko-KR" sz="1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Сопротивление</a:t>
            </a:r>
            <a:endParaRPr lang="en-US" altLang="ko-KR" sz="14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91552" name="Group 64"/>
          <p:cNvGraphicFramePr>
            <a:graphicFrameLocks noGrp="1"/>
          </p:cNvGraphicFramePr>
          <p:nvPr/>
        </p:nvGraphicFramePr>
        <p:xfrm>
          <a:off x="3348038" y="1504950"/>
          <a:ext cx="5327650" cy="822960"/>
        </p:xfrm>
        <a:graphic>
          <a:graphicData uri="http://schemas.openxmlformats.org/drawingml/2006/table">
            <a:tbl>
              <a:tblPr/>
              <a:tblGrid>
                <a:gridCol w="2724150"/>
                <a:gridCol w="1577975"/>
                <a:gridCol w="1025525"/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Точки проверки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Комментарий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Вывод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Отсоединить/ подключить питание на катушку 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Слышно срабатывание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1577" name="Group 89"/>
          <p:cNvGraphicFramePr>
            <a:graphicFrameLocks noGrp="1"/>
          </p:cNvGraphicFramePr>
          <p:nvPr/>
        </p:nvGraphicFramePr>
        <p:xfrm>
          <a:off x="755650" y="5445125"/>
          <a:ext cx="4316415" cy="866775"/>
        </p:xfrm>
        <a:graphic>
          <a:graphicData uri="http://schemas.openxmlformats.org/drawingml/2006/table">
            <a:tbl>
              <a:tblPr/>
              <a:tblGrid>
                <a:gridCol w="2083560"/>
                <a:gridCol w="1447038"/>
                <a:gridCol w="785817"/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Точки проверки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Комментарий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Вывод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Сопротивление = 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600 </a:t>
                      </a: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Ом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AutoShape 20"/>
          <p:cNvSpPr>
            <a:spLocks noChangeArrowheads="1"/>
          </p:cNvSpPr>
          <p:nvPr/>
        </p:nvSpPr>
        <p:spPr bwMode="auto">
          <a:xfrm>
            <a:off x="179388" y="1157288"/>
            <a:ext cx="8785225" cy="5440362"/>
          </a:xfrm>
          <a:prstGeom prst="roundRect">
            <a:avLst>
              <a:gd name="adj" fmla="val 11903"/>
            </a:avLst>
          </a:prstGeom>
          <a:noFill/>
          <a:ln w="19050">
            <a:solidFill>
              <a:srgbClr val="33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7396" name="AutoShape 21"/>
          <p:cNvSpPr>
            <a:spLocks noChangeArrowheads="1"/>
          </p:cNvSpPr>
          <p:nvPr/>
        </p:nvSpPr>
        <p:spPr bwMode="auto">
          <a:xfrm>
            <a:off x="395288" y="981075"/>
            <a:ext cx="6338887" cy="503238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altLang="ko-KR" sz="1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Проверить положение переключателя </a:t>
            </a:r>
            <a:r>
              <a:rPr lang="en-US" altLang="ko-KR" sz="1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(SW03</a:t>
            </a:r>
            <a:r>
              <a:rPr lang="en-US" altLang="ko-KR" sz="14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</a:p>
        </p:txBody>
      </p:sp>
      <p:pic>
        <p:nvPicPr>
          <p:cNvPr id="18740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75" y="2892425"/>
            <a:ext cx="43910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7405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" y="4043363"/>
            <a:ext cx="381635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7411" name="AutoShape 57"/>
          <p:cNvSpPr>
            <a:spLocks noChangeArrowheads="1"/>
          </p:cNvSpPr>
          <p:nvPr/>
        </p:nvSpPr>
        <p:spPr bwMode="auto">
          <a:xfrm>
            <a:off x="4786314" y="3633791"/>
            <a:ext cx="3965575" cy="1293971"/>
          </a:xfrm>
          <a:prstGeom prst="roundRect">
            <a:avLst>
              <a:gd name="adj" fmla="val 16667"/>
            </a:avLst>
          </a:prstGeom>
          <a:solidFill>
            <a:srgbClr val="E76835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ko-KR" sz="1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Если </a:t>
            </a:r>
            <a:r>
              <a:rPr lang="ru-RU" altLang="ko-KR" sz="1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работа системы с выключенным компрессором продолжается длительное время,  это ведет к выходу из строя других компрессоров данной гидравлической схемы</a:t>
            </a:r>
            <a:endParaRPr lang="en-US" altLang="ko-KR" sz="14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87444" name="Group 52"/>
          <p:cNvGraphicFramePr>
            <a:graphicFrameLocks noGrp="1"/>
          </p:cNvGraphicFramePr>
          <p:nvPr/>
        </p:nvGraphicFramePr>
        <p:xfrm>
          <a:off x="395288" y="1557338"/>
          <a:ext cx="8280400" cy="1078992"/>
        </p:xfrm>
        <a:graphic>
          <a:graphicData uri="http://schemas.openxmlformats.org/drawingml/2006/table">
            <a:tbl>
              <a:tblPr/>
              <a:tblGrid>
                <a:gridCol w="4348162"/>
                <a:gridCol w="3103563"/>
                <a:gridCol w="828675"/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Точки проверки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Комментарий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Вывод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Если компрессор выключен: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K6,7,8 </a:t>
                      </a: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= 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“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Off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”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Компрессор должен быт заменен в течение 24 часов работы системы.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  <p:pic>
        <p:nvPicPr>
          <p:cNvPr id="230401" name="Picture 1"/>
          <p:cNvPicPr>
            <a:picLocks noChangeAspect="1" noChangeArrowheads="1"/>
          </p:cNvPicPr>
          <p:nvPr/>
        </p:nvPicPr>
        <p:blipFill>
          <a:blip r:embed="rId5"/>
          <a:srcRect t="23695" r="-300" b="57222"/>
          <a:stretch>
            <a:fillRect/>
          </a:stretch>
        </p:blipFill>
        <p:spPr bwMode="auto">
          <a:xfrm>
            <a:off x="542925" y="5249046"/>
            <a:ext cx="7648575" cy="109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42"/>
          <p:cNvSpPr txBox="1">
            <a:spLocks noChangeArrowheads="1"/>
          </p:cNvSpPr>
          <p:nvPr/>
        </p:nvSpPr>
        <p:spPr bwMode="auto">
          <a:xfrm>
            <a:off x="682625" y="68263"/>
            <a:ext cx="7202488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ru-RU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Положение переключателей</a:t>
            </a:r>
            <a:endParaRPr lang="en-US" altLang="ko-KR" sz="3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AutoShape 20"/>
          <p:cNvSpPr>
            <a:spLocks noChangeArrowheads="1"/>
          </p:cNvSpPr>
          <p:nvPr/>
        </p:nvSpPr>
        <p:spPr bwMode="auto">
          <a:xfrm>
            <a:off x="179388" y="1157288"/>
            <a:ext cx="8785225" cy="5440362"/>
          </a:xfrm>
          <a:prstGeom prst="roundRect">
            <a:avLst>
              <a:gd name="adj" fmla="val 11903"/>
            </a:avLst>
          </a:prstGeom>
          <a:noFill/>
          <a:ln w="19050">
            <a:solidFill>
              <a:srgbClr val="33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2756" name="AutoShape 21"/>
          <p:cNvSpPr>
            <a:spLocks noChangeArrowheads="1"/>
          </p:cNvSpPr>
          <p:nvPr/>
        </p:nvSpPr>
        <p:spPr bwMode="auto">
          <a:xfrm>
            <a:off x="395288" y="981075"/>
            <a:ext cx="6338887" cy="503238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altLang="ko-KR" sz="1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Проверить правильность установки адресации </a:t>
            </a:r>
            <a:r>
              <a:rPr lang="en-US" altLang="ko-KR" sz="1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(SW05</a:t>
            </a:r>
            <a:r>
              <a:rPr lang="en-US" altLang="ko-KR" sz="14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pic>
        <p:nvPicPr>
          <p:cNvPr id="2027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565400"/>
            <a:ext cx="43910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275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860800"/>
            <a:ext cx="381635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2787" name="Group 35"/>
          <p:cNvGraphicFramePr>
            <a:graphicFrameLocks noGrp="1"/>
          </p:cNvGraphicFramePr>
          <p:nvPr/>
        </p:nvGraphicFramePr>
        <p:xfrm>
          <a:off x="395288" y="1557338"/>
          <a:ext cx="8280400" cy="1036320"/>
        </p:xfrm>
        <a:graphic>
          <a:graphicData uri="http://schemas.openxmlformats.org/drawingml/2006/table">
            <a:tbl>
              <a:tblPr/>
              <a:tblGrid>
                <a:gridCol w="4681537"/>
                <a:gridCol w="2770188"/>
                <a:gridCol w="828675"/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Точки проверки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Комментарий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Вывод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Правильно ли установлена адресация наружных блоков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Должна соответствовать фактическому положению блока.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  <p:grpSp>
        <p:nvGrpSpPr>
          <p:cNvPr id="202778" name="Group 26"/>
          <p:cNvGrpSpPr>
            <a:grpSpLocks/>
          </p:cNvGrpSpPr>
          <p:nvPr/>
        </p:nvGrpSpPr>
        <p:grpSpPr bwMode="auto">
          <a:xfrm>
            <a:off x="5219700" y="2708275"/>
            <a:ext cx="3311525" cy="1871663"/>
            <a:chOff x="2971" y="2432"/>
            <a:chExt cx="2631" cy="1570"/>
          </a:xfrm>
        </p:grpSpPr>
        <p:pic>
          <p:nvPicPr>
            <p:cNvPr id="202779" name="Picture 2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98" y="2614"/>
              <a:ext cx="1996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2780" name="Line 38"/>
            <p:cNvSpPr>
              <a:spLocks noChangeShapeType="1"/>
            </p:cNvSpPr>
            <p:nvPr/>
          </p:nvSpPr>
          <p:spPr bwMode="auto">
            <a:xfrm rot="5400000" flipH="1">
              <a:off x="3864" y="3329"/>
              <a:ext cx="0" cy="86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2781" name="AutoShape 29"/>
            <p:cNvSpPr>
              <a:spLocks noChangeArrowheads="1"/>
            </p:cNvSpPr>
            <p:nvPr/>
          </p:nvSpPr>
          <p:spPr bwMode="auto">
            <a:xfrm>
              <a:off x="4695" y="2614"/>
              <a:ext cx="500" cy="181"/>
            </a:xfrm>
            <a:prstGeom prst="roundRect">
              <a:avLst>
                <a:gd name="adj" fmla="val 11903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2782" name="AutoShape 30"/>
            <p:cNvSpPr>
              <a:spLocks noChangeArrowheads="1"/>
            </p:cNvSpPr>
            <p:nvPr/>
          </p:nvSpPr>
          <p:spPr bwMode="auto">
            <a:xfrm>
              <a:off x="2971" y="2432"/>
              <a:ext cx="2631" cy="1570"/>
            </a:xfrm>
            <a:prstGeom prst="roundRect">
              <a:avLst>
                <a:gd name="adj" fmla="val 16667"/>
              </a:avLst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6"/>
          <a:srcRect t="42280" r="-300" b="32479"/>
          <a:stretch>
            <a:fillRect/>
          </a:stretch>
        </p:blipFill>
        <p:spPr bwMode="auto">
          <a:xfrm>
            <a:off x="552450" y="4991100"/>
            <a:ext cx="76485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 Box 42"/>
          <p:cNvSpPr txBox="1">
            <a:spLocks noChangeArrowheads="1"/>
          </p:cNvSpPr>
          <p:nvPr/>
        </p:nvSpPr>
        <p:spPr bwMode="auto">
          <a:xfrm>
            <a:off x="682625" y="68263"/>
            <a:ext cx="7202488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ru-RU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Положение переключателей</a:t>
            </a:r>
            <a:endParaRPr lang="en-US" altLang="ko-KR" sz="3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18" name="Text Box 42"/>
          <p:cNvSpPr txBox="1">
            <a:spLocks noChangeArrowheads="1"/>
          </p:cNvSpPr>
          <p:nvPr/>
        </p:nvSpPr>
        <p:spPr bwMode="auto">
          <a:xfrm>
            <a:off x="682625" y="68263"/>
            <a:ext cx="7202488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ru-RU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Проверка разъемов</a:t>
            </a:r>
            <a:endParaRPr lang="en-US" altLang="ko-KR" sz="3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3779" name="AutoShape 20"/>
          <p:cNvSpPr>
            <a:spLocks noChangeArrowheads="1"/>
          </p:cNvSpPr>
          <p:nvPr/>
        </p:nvSpPr>
        <p:spPr bwMode="auto">
          <a:xfrm>
            <a:off x="179388" y="1157288"/>
            <a:ext cx="8785225" cy="5440362"/>
          </a:xfrm>
          <a:prstGeom prst="roundRect">
            <a:avLst>
              <a:gd name="adj" fmla="val 11903"/>
            </a:avLst>
          </a:prstGeom>
          <a:noFill/>
          <a:ln w="19050">
            <a:solidFill>
              <a:srgbClr val="33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3780" name="AutoShape 21"/>
          <p:cNvSpPr>
            <a:spLocks noChangeArrowheads="1"/>
          </p:cNvSpPr>
          <p:nvPr/>
        </p:nvSpPr>
        <p:spPr bwMode="auto">
          <a:xfrm>
            <a:off x="395288" y="981075"/>
            <a:ext cx="6338887" cy="503238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altLang="ko-KR" sz="1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Правильно ли подключены разъемы на плате управления?</a:t>
            </a:r>
            <a:endParaRPr lang="en-US" altLang="ko-KR" sz="14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03808" name="Group 32"/>
          <p:cNvGraphicFramePr>
            <a:graphicFrameLocks noGrp="1"/>
          </p:cNvGraphicFramePr>
          <p:nvPr/>
        </p:nvGraphicFramePr>
        <p:xfrm>
          <a:off x="395288" y="1557338"/>
          <a:ext cx="8280400" cy="650875"/>
        </p:xfrm>
        <a:graphic>
          <a:graphicData uri="http://schemas.openxmlformats.org/drawingml/2006/table">
            <a:tbl>
              <a:tblPr/>
              <a:tblGrid>
                <a:gridCol w="4348162"/>
                <a:gridCol w="3103563"/>
                <a:gridCol w="828675"/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Точки проверки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Комментарии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Вывод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Все разъемы питания и сигнальных линий.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  <p:sp>
        <p:nvSpPr>
          <p:cNvPr id="203816" name="Text Box 40"/>
          <p:cNvSpPr txBox="1">
            <a:spLocks noChangeArrowheads="1"/>
          </p:cNvSpPr>
          <p:nvPr/>
        </p:nvSpPr>
        <p:spPr bwMode="auto">
          <a:xfrm>
            <a:off x="684213" y="5024438"/>
            <a:ext cx="7200900" cy="369332"/>
          </a:xfrm>
          <a:prstGeom prst="rect">
            <a:avLst/>
          </a:prstGeom>
          <a:gradFill flip="none" rotWithShape="1">
            <a:gsLst>
              <a:gs pos="0">
                <a:srgbClr val="FF9933">
                  <a:shade val="30000"/>
                  <a:satMod val="115000"/>
                </a:srgbClr>
              </a:gs>
              <a:gs pos="50000">
                <a:srgbClr val="FF9933">
                  <a:shade val="67500"/>
                  <a:satMod val="115000"/>
                </a:srgbClr>
              </a:gs>
              <a:gs pos="100000">
                <a:srgbClr val="FF9933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Особенно внимательно надо проверить </a:t>
            </a:r>
            <a:r>
              <a:rPr lang="ru-RU" altLang="ko-KR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 № </a:t>
            </a:r>
            <a:r>
              <a:rPr lang="en-US" altLang="ko-KR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22 </a:t>
            </a:r>
            <a:r>
              <a:rPr lang="ru-RU" altLang="ko-KR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 </a:t>
            </a:r>
            <a:r>
              <a:rPr lang="en-US" altLang="ko-KR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ko-KR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№</a:t>
            </a:r>
            <a:r>
              <a:rPr lang="en-US" altLang="ko-KR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33</a:t>
            </a:r>
            <a:endParaRPr lang="en-US" altLang="ko-KR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28353" name="Picture 1"/>
          <p:cNvPicPr>
            <a:picLocks noChangeAspect="1" noChangeArrowheads="1"/>
          </p:cNvPicPr>
          <p:nvPr/>
        </p:nvPicPr>
        <p:blipFill>
          <a:blip r:embed="rId3"/>
          <a:srcRect l="48936" t="838"/>
          <a:stretch>
            <a:fillRect/>
          </a:stretch>
        </p:blipFill>
        <p:spPr bwMode="auto">
          <a:xfrm>
            <a:off x="5772151" y="2387379"/>
            <a:ext cx="2333624" cy="260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649" y="2438400"/>
            <a:ext cx="5162551" cy="251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-9525" y="2565400"/>
            <a:ext cx="9144000" cy="4292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FE6E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8659" name="Rectangle 3"/>
          <p:cNvSpPr>
            <a:spLocks noChangeArrowheads="1"/>
          </p:cNvSpPr>
          <p:nvPr/>
        </p:nvSpPr>
        <p:spPr bwMode="auto">
          <a:xfrm>
            <a:off x="0" y="0"/>
            <a:ext cx="3352800" cy="297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-9525" y="-9525"/>
            <a:ext cx="9148763" cy="2574925"/>
          </a:xfrm>
          <a:prstGeom prst="rect">
            <a:avLst/>
          </a:prstGeom>
          <a:gradFill rotWithShape="0">
            <a:gsLst>
              <a:gs pos="0">
                <a:srgbClr val="006699"/>
              </a:gs>
              <a:gs pos="100000">
                <a:srgbClr val="0033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0" y="692150"/>
            <a:ext cx="9036050" cy="1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78000" tIns="298800" rIns="378000" bIns="298800">
            <a:spAutoFit/>
          </a:bodyPr>
          <a:lstStyle/>
          <a:p>
            <a:pPr algn="ctr"/>
            <a:r>
              <a:rPr lang="ru-RU" altLang="ko-KR" sz="4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Замена компонентов</a:t>
            </a:r>
            <a:endParaRPr lang="en-US" altLang="ko-KR" sz="4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98662" name="Picture 6" descr="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2565400"/>
            <a:ext cx="3922713" cy="405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71" name="Picture 7" descr="13"/>
          <p:cNvPicPr>
            <a:picLocks noChangeAspect="1" noChangeArrowheads="1"/>
          </p:cNvPicPr>
          <p:nvPr/>
        </p:nvPicPr>
        <p:blipFill>
          <a:blip r:embed="rId3">
            <a:lum bright="-24000" contrast="24000"/>
          </a:blip>
          <a:srcRect/>
          <a:stretch>
            <a:fillRect/>
          </a:stretch>
        </p:blipFill>
        <p:spPr bwMode="auto">
          <a:xfrm>
            <a:off x="1195388" y="2997200"/>
            <a:ext cx="6905625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18" name="Text Box 42"/>
          <p:cNvSpPr txBox="1">
            <a:spLocks noChangeArrowheads="1"/>
          </p:cNvSpPr>
          <p:nvPr/>
        </p:nvSpPr>
        <p:spPr bwMode="auto">
          <a:xfrm>
            <a:off x="682625" y="68263"/>
            <a:ext cx="7202488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ru-RU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Замена компонентов</a:t>
            </a:r>
            <a:endParaRPr lang="en-US" altLang="ko-KR" sz="3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9683" name="AutoShape 20"/>
          <p:cNvSpPr>
            <a:spLocks noChangeArrowheads="1"/>
          </p:cNvSpPr>
          <p:nvPr/>
        </p:nvSpPr>
        <p:spPr bwMode="auto">
          <a:xfrm>
            <a:off x="250825" y="1125538"/>
            <a:ext cx="8785225" cy="5440362"/>
          </a:xfrm>
          <a:prstGeom prst="roundRect">
            <a:avLst>
              <a:gd name="adj" fmla="val 11903"/>
            </a:avLst>
          </a:prstGeom>
          <a:noFill/>
          <a:ln w="19050">
            <a:solidFill>
              <a:srgbClr val="33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9684" name="AutoShape 21"/>
          <p:cNvSpPr>
            <a:spLocks noChangeArrowheads="1"/>
          </p:cNvSpPr>
          <p:nvPr/>
        </p:nvSpPr>
        <p:spPr bwMode="auto">
          <a:xfrm>
            <a:off x="641350" y="971550"/>
            <a:ext cx="8140700" cy="466725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altLang="ko-KR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Все нижеприведенные компоненты должны быть заменены в случае выхода компрессора из строя.</a:t>
            </a:r>
            <a:endParaRPr lang="en-US" altLang="ko-KR" sz="14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99982" name="Group 302"/>
          <p:cNvGraphicFramePr>
            <a:graphicFrameLocks noGrp="1"/>
          </p:cNvGraphicFramePr>
          <p:nvPr/>
        </p:nvGraphicFramePr>
        <p:xfrm>
          <a:off x="395288" y="1557338"/>
          <a:ext cx="8497887" cy="4694238"/>
        </p:xfrm>
        <a:graphic>
          <a:graphicData uri="http://schemas.openxmlformats.org/drawingml/2006/table">
            <a:tbl>
              <a:tblPr/>
              <a:tblGrid>
                <a:gridCol w="3833812"/>
                <a:gridCol w="1514475"/>
                <a:gridCol w="1066800"/>
                <a:gridCol w="2082800"/>
              </a:tblGrid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Точки проверки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Комментарий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Сервисный код (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DVM PLUS 2)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Компрессор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Обязательно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4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Другие компрессоры  в том же наружном блоке.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Дополнительно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После проверки состояния масла</a:t>
                      </a:r>
                      <a:endParaRPr kumimoji="1" lang="en-US" altLang="ko-KR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663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Линия баланса масла и сервисный вентиль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1" lang="ru-RU" altLang="ko-KR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Можно использовать старый после проверки состояния.</a:t>
                      </a:r>
                      <a:endParaRPr kumimoji="1" lang="en-US" altLang="ko-KR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Обязательно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8/10HP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DB96-05749A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  <a:tr h="314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12/14HP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DB96-04569A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  <a:tr h="314325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Сепаратор масла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Обязательно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8/10HP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DB67-00563A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  <a:tr h="314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12/14HP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DB67-00570A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  <a:tr h="314325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Линия возврата масла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Обязательно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8/10HP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DB96-05747A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  <a:tr h="314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12/14HP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DB96-05748A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  <a:tr h="314325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Фильтр осушитель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Обязательно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8/10HP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DB97-01222A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  <a:tr h="314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12/14HP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DB97-01222B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  <a:tr h="314325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Масло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Обязательно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1.8</a:t>
                      </a:r>
                      <a:r>
                        <a:rPr kumimoji="1" lang="ru-RU" altLang="ko-KR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л на компрессор</a:t>
                      </a:r>
                      <a:endParaRPr kumimoji="1" lang="en-US" altLang="ko-KR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Mobil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EAL ARCPIC 22CC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  <a:tr h="314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Uniqema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EMKARATE RL 32 CF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3"/>
          <p:cNvSpPr txBox="1">
            <a:spLocks noChangeArrowheads="1"/>
          </p:cNvSpPr>
          <p:nvPr/>
        </p:nvSpPr>
        <p:spPr bwMode="auto">
          <a:xfrm>
            <a:off x="179388" y="1196975"/>
            <a:ext cx="685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60000"/>
              </a:lnSpc>
            </a:pPr>
            <a:r>
              <a:rPr lang="en-US" altLang="ko-KR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682625" y="68263"/>
            <a:ext cx="6913563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ru-RU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Основная информация</a:t>
            </a:r>
            <a:endParaRPr lang="en-US" altLang="ko-KR" sz="3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3315" name="Group 243"/>
          <p:cNvGraphicFramePr>
            <a:graphicFrameLocks noGrp="1"/>
          </p:cNvGraphicFramePr>
          <p:nvPr/>
        </p:nvGraphicFramePr>
        <p:xfrm>
          <a:off x="539750" y="1341438"/>
          <a:ext cx="8353425" cy="5071114"/>
        </p:xfrm>
        <a:graphic>
          <a:graphicData uri="http://schemas.openxmlformats.org/drawingml/2006/table">
            <a:tbl>
              <a:tblPr/>
              <a:tblGrid>
                <a:gridCol w="2089150"/>
                <a:gridCol w="2087563"/>
                <a:gridCol w="2089150"/>
                <a:gridCol w="2087562"/>
              </a:tblGrid>
              <a:tr h="360363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Объект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Адрес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Дата монтажа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Тип здания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Лицо, ответственное за монтажные работы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ФИО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Компания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Тел.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E-mail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Кондиционер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Наружный блок, модель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Кол-во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Внутренний блок, модель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Кол-во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Прочее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Дозаправка (г)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Длина трубы, макс (м)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-9525" y="2565400"/>
            <a:ext cx="9144000" cy="4292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FE6E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0" y="0"/>
            <a:ext cx="3352800" cy="297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-6350" y="-9525"/>
            <a:ext cx="9148763" cy="2574925"/>
          </a:xfrm>
          <a:prstGeom prst="rect">
            <a:avLst/>
          </a:prstGeom>
          <a:gradFill rotWithShape="0">
            <a:gsLst>
              <a:gs pos="0">
                <a:srgbClr val="006699"/>
              </a:gs>
              <a:gs pos="100000">
                <a:srgbClr val="0033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0" y="328613"/>
            <a:ext cx="9036050" cy="1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78000" tIns="298800" rIns="378000" bIns="298800">
            <a:spAutoFit/>
          </a:bodyPr>
          <a:lstStyle/>
          <a:p>
            <a:pPr algn="ctr"/>
            <a:r>
              <a:rPr lang="ru-RU" altLang="ko-KR" sz="4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Процедура замены компонентов</a:t>
            </a:r>
            <a:endParaRPr lang="en-US" altLang="ko-KR" sz="4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4806" name="Picture 6" descr="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2565400"/>
            <a:ext cx="3922713" cy="405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71" name="Picture 7" descr="13"/>
          <p:cNvPicPr>
            <a:picLocks noChangeAspect="1" noChangeArrowheads="1"/>
          </p:cNvPicPr>
          <p:nvPr/>
        </p:nvPicPr>
        <p:blipFill>
          <a:blip r:embed="rId3">
            <a:lum bright="-24000" contrast="24000"/>
          </a:blip>
          <a:srcRect/>
          <a:stretch>
            <a:fillRect/>
          </a:stretch>
        </p:blipFill>
        <p:spPr bwMode="auto">
          <a:xfrm>
            <a:off x="1195388" y="2997200"/>
            <a:ext cx="6905625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18" name="Text Box 42"/>
          <p:cNvSpPr txBox="1">
            <a:spLocks noChangeArrowheads="1"/>
          </p:cNvSpPr>
          <p:nvPr/>
        </p:nvSpPr>
        <p:spPr bwMode="auto">
          <a:xfrm>
            <a:off x="682625" y="68263"/>
            <a:ext cx="7202488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ru-RU" altLang="ko-KR" sz="32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Основные этапы</a:t>
            </a:r>
            <a:endParaRPr lang="en-US" altLang="ko-KR" sz="32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  <p:sp>
        <p:nvSpPr>
          <p:cNvPr id="205850" name="AutoShape 26"/>
          <p:cNvSpPr>
            <a:spLocks noChangeAspect="1" noChangeArrowheads="1"/>
          </p:cNvSpPr>
          <p:nvPr/>
        </p:nvSpPr>
        <p:spPr bwMode="gray">
          <a:xfrm>
            <a:off x="4456113" y="1788725"/>
            <a:ext cx="4117975" cy="7169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0C4DE">
                  <a:gamma/>
                  <a:tint val="21176"/>
                  <a:invGamma/>
                </a:srgbClr>
              </a:gs>
              <a:gs pos="100000">
                <a:srgbClr val="70C4DE"/>
              </a:gs>
            </a:gsLst>
            <a:lin ang="0" scaled="1"/>
          </a:gra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851" name="AutoShape 27"/>
          <p:cNvSpPr>
            <a:spLocks noChangeAspect="1" noChangeArrowheads="1"/>
          </p:cNvSpPr>
          <p:nvPr/>
        </p:nvSpPr>
        <p:spPr bwMode="gray">
          <a:xfrm>
            <a:off x="4140200" y="1844675"/>
            <a:ext cx="566738" cy="565150"/>
          </a:xfrm>
          <a:prstGeom prst="diamond">
            <a:avLst/>
          </a:prstGeom>
          <a:gradFill rotWithShape="1">
            <a:gsLst>
              <a:gs pos="0">
                <a:srgbClr val="70C4DE">
                  <a:gamma/>
                  <a:shade val="46275"/>
                  <a:invGamma/>
                </a:srgbClr>
              </a:gs>
              <a:gs pos="100000">
                <a:srgbClr val="70C4DE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852" name="Text Box 28"/>
          <p:cNvSpPr txBox="1">
            <a:spLocks noChangeAspect="1" noChangeArrowheads="1"/>
          </p:cNvSpPr>
          <p:nvPr/>
        </p:nvSpPr>
        <p:spPr bwMode="gray">
          <a:xfrm>
            <a:off x="4716463" y="1829938"/>
            <a:ext cx="381635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latinLnBrk="0" hangingPunct="0"/>
            <a:r>
              <a:rPr kumimoji="0" lang="ru-RU" altLang="ko-KR" b="1" dirty="0" smtClean="0">
                <a:solidFill>
                  <a:srgbClr val="000000"/>
                </a:solidFill>
                <a:latin typeface="Arial" pitchFamily="34" charset="0"/>
              </a:rPr>
              <a:t>Демонтаж неисправных элементов</a:t>
            </a:r>
            <a:endParaRPr kumimoji="0" lang="en-US" altLang="ko-KR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853" name="Text Box 29"/>
          <p:cNvSpPr txBox="1">
            <a:spLocks noChangeAspect="1" noChangeArrowheads="1"/>
          </p:cNvSpPr>
          <p:nvPr/>
        </p:nvSpPr>
        <p:spPr bwMode="gray">
          <a:xfrm>
            <a:off x="4271963" y="195103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latinLnBrk="0" hangingPunct="0"/>
            <a:r>
              <a:rPr kumimoji="0" lang="en-US" altLang="ko-KR" b="1">
                <a:latin typeface="Arial" pitchFamily="34" charset="0"/>
              </a:rPr>
              <a:t>2</a:t>
            </a:r>
          </a:p>
        </p:txBody>
      </p:sp>
      <p:sp>
        <p:nvSpPr>
          <p:cNvPr id="205854" name="AutoShape 30"/>
          <p:cNvSpPr>
            <a:spLocks noChangeAspect="1" noChangeArrowheads="1"/>
          </p:cNvSpPr>
          <p:nvPr/>
        </p:nvSpPr>
        <p:spPr bwMode="gray">
          <a:xfrm>
            <a:off x="1035050" y="1223963"/>
            <a:ext cx="4117975" cy="379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E90DA">
                  <a:gamma/>
                  <a:tint val="21176"/>
                  <a:invGamma/>
                </a:srgbClr>
              </a:gs>
              <a:gs pos="100000">
                <a:srgbClr val="BE90DA"/>
              </a:gs>
            </a:gsLst>
            <a:lin ang="0" scaled="1"/>
          </a:gra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855" name="AutoShape 31"/>
          <p:cNvSpPr>
            <a:spLocks noChangeAspect="1" noChangeArrowheads="1"/>
          </p:cNvSpPr>
          <p:nvPr/>
        </p:nvSpPr>
        <p:spPr bwMode="gray">
          <a:xfrm>
            <a:off x="719138" y="1125538"/>
            <a:ext cx="566737" cy="568325"/>
          </a:xfrm>
          <a:prstGeom prst="diamond">
            <a:avLst/>
          </a:prstGeom>
          <a:gradFill rotWithShape="1">
            <a:gsLst>
              <a:gs pos="0">
                <a:srgbClr val="BE90DA">
                  <a:gamma/>
                  <a:shade val="46275"/>
                  <a:invGamma/>
                </a:srgbClr>
              </a:gs>
              <a:gs pos="100000">
                <a:srgbClr val="BE90DA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856" name="Text Box 32"/>
          <p:cNvSpPr txBox="1">
            <a:spLocks noChangeAspect="1" noChangeArrowheads="1"/>
          </p:cNvSpPr>
          <p:nvPr/>
        </p:nvSpPr>
        <p:spPr bwMode="gray">
          <a:xfrm>
            <a:off x="1552575" y="1241425"/>
            <a:ext cx="32527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latinLnBrk="0" hangingPunct="0"/>
            <a:r>
              <a:rPr kumimoji="0" lang="ru-RU" altLang="ko-KR" b="1" dirty="0" smtClean="0">
                <a:solidFill>
                  <a:srgbClr val="000000"/>
                </a:solidFill>
                <a:latin typeface="Arial" pitchFamily="34" charset="0"/>
              </a:rPr>
              <a:t>Сбор хладагента</a:t>
            </a:r>
            <a:r>
              <a:rPr kumimoji="0" lang="en-US" altLang="ko-KR" b="1" dirty="0" smtClean="0">
                <a:solidFill>
                  <a:srgbClr val="000000"/>
                </a:solidFill>
                <a:latin typeface="Arial" pitchFamily="34" charset="0"/>
              </a:rPr>
              <a:t>!!</a:t>
            </a:r>
            <a:endParaRPr kumimoji="0" lang="en-US" altLang="ko-KR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857" name="Text Box 33"/>
          <p:cNvSpPr txBox="1">
            <a:spLocks noChangeAspect="1" noChangeArrowheads="1"/>
          </p:cNvSpPr>
          <p:nvPr/>
        </p:nvSpPr>
        <p:spPr bwMode="gray">
          <a:xfrm>
            <a:off x="838200" y="122713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latinLnBrk="0" hangingPunct="0"/>
            <a:r>
              <a:rPr kumimoji="0" lang="en-US" altLang="ko-KR" b="1">
                <a:latin typeface="Arial" pitchFamily="34" charset="0"/>
              </a:rPr>
              <a:t>1</a:t>
            </a:r>
          </a:p>
        </p:txBody>
      </p:sp>
      <p:sp>
        <p:nvSpPr>
          <p:cNvPr id="205858" name="AutoShape 34"/>
          <p:cNvSpPr>
            <a:spLocks noChangeAspect="1" noChangeArrowheads="1"/>
          </p:cNvSpPr>
          <p:nvPr/>
        </p:nvSpPr>
        <p:spPr bwMode="gray">
          <a:xfrm>
            <a:off x="4456113" y="3378200"/>
            <a:ext cx="4117975" cy="377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0C4DE">
                  <a:gamma/>
                  <a:tint val="21176"/>
                  <a:invGamma/>
                </a:srgbClr>
              </a:gs>
              <a:gs pos="100000">
                <a:srgbClr val="70C4DE"/>
              </a:gs>
            </a:gsLst>
            <a:lin ang="0" scaled="1"/>
          </a:gra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859" name="AutoShape 35"/>
          <p:cNvSpPr>
            <a:spLocks noChangeAspect="1" noChangeArrowheads="1"/>
          </p:cNvSpPr>
          <p:nvPr/>
        </p:nvSpPr>
        <p:spPr bwMode="gray">
          <a:xfrm>
            <a:off x="4140200" y="3279775"/>
            <a:ext cx="566738" cy="565150"/>
          </a:xfrm>
          <a:prstGeom prst="diamond">
            <a:avLst/>
          </a:prstGeom>
          <a:gradFill rotWithShape="1">
            <a:gsLst>
              <a:gs pos="0">
                <a:srgbClr val="70C4DE">
                  <a:gamma/>
                  <a:shade val="46275"/>
                  <a:invGamma/>
                </a:srgbClr>
              </a:gs>
              <a:gs pos="100000">
                <a:srgbClr val="70C4DE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860" name="Text Box 36"/>
          <p:cNvSpPr txBox="1">
            <a:spLocks noChangeAspect="1" noChangeArrowheads="1"/>
          </p:cNvSpPr>
          <p:nvPr/>
        </p:nvSpPr>
        <p:spPr bwMode="gray">
          <a:xfrm>
            <a:off x="5038725" y="3395663"/>
            <a:ext cx="32527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latinLnBrk="0" hangingPunct="0"/>
            <a:r>
              <a:rPr kumimoji="0" lang="ru-RU" altLang="ko-KR" b="1" dirty="0" smtClean="0">
                <a:solidFill>
                  <a:srgbClr val="000000"/>
                </a:solidFill>
                <a:latin typeface="Arial" pitchFamily="34" charset="0"/>
              </a:rPr>
              <a:t>Монтаж</a:t>
            </a:r>
            <a:endParaRPr kumimoji="0" lang="en-US" altLang="ko-KR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861" name="Text Box 37"/>
          <p:cNvSpPr txBox="1">
            <a:spLocks noChangeAspect="1" noChangeArrowheads="1"/>
          </p:cNvSpPr>
          <p:nvPr/>
        </p:nvSpPr>
        <p:spPr bwMode="gray">
          <a:xfrm>
            <a:off x="4271963" y="338613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latinLnBrk="0" hangingPunct="0"/>
            <a:r>
              <a:rPr kumimoji="0" lang="en-US" altLang="ko-KR" b="1">
                <a:latin typeface="Arial" pitchFamily="34" charset="0"/>
              </a:rPr>
              <a:t>4</a:t>
            </a:r>
          </a:p>
        </p:txBody>
      </p:sp>
      <p:sp>
        <p:nvSpPr>
          <p:cNvPr id="205862" name="AutoShape 38"/>
          <p:cNvSpPr>
            <a:spLocks noChangeAspect="1" noChangeArrowheads="1"/>
          </p:cNvSpPr>
          <p:nvPr/>
        </p:nvSpPr>
        <p:spPr bwMode="gray">
          <a:xfrm>
            <a:off x="1077913" y="4078288"/>
            <a:ext cx="4117975" cy="379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66FF">
                  <a:gamma/>
                  <a:tint val="21176"/>
                  <a:invGamma/>
                </a:srgbClr>
              </a:gs>
              <a:gs pos="100000">
                <a:srgbClr val="6666FF"/>
              </a:gs>
            </a:gsLst>
            <a:lin ang="0" scaled="1"/>
          </a:gra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863" name="Text Box 39"/>
          <p:cNvSpPr txBox="1">
            <a:spLocks noChangeAspect="1" noChangeArrowheads="1"/>
          </p:cNvSpPr>
          <p:nvPr/>
        </p:nvSpPr>
        <p:spPr bwMode="gray">
          <a:xfrm>
            <a:off x="1266825" y="4095750"/>
            <a:ext cx="39195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latinLnBrk="0" hangingPunct="0"/>
            <a:r>
              <a:rPr kumimoji="0" lang="ru-RU" altLang="ko-KR" b="1" dirty="0" smtClean="0">
                <a:solidFill>
                  <a:srgbClr val="000000"/>
                </a:solidFill>
                <a:latin typeface="Arial" pitchFamily="34" charset="0"/>
              </a:rPr>
              <a:t>Установка фильтра-осушителя</a:t>
            </a:r>
            <a:endParaRPr kumimoji="0" lang="en-US" altLang="ko-KR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864" name="AutoShape 40"/>
          <p:cNvSpPr>
            <a:spLocks noChangeAspect="1" noChangeArrowheads="1"/>
          </p:cNvSpPr>
          <p:nvPr/>
        </p:nvSpPr>
        <p:spPr bwMode="gray">
          <a:xfrm>
            <a:off x="762000" y="3979863"/>
            <a:ext cx="566738" cy="566737"/>
          </a:xfrm>
          <a:prstGeom prst="diamond">
            <a:avLst/>
          </a:prstGeom>
          <a:gradFill rotWithShape="1">
            <a:gsLst>
              <a:gs pos="0">
                <a:srgbClr val="6666FF">
                  <a:gamma/>
                  <a:shade val="46275"/>
                  <a:invGamma/>
                </a:srgbClr>
              </a:gs>
              <a:gs pos="100000">
                <a:srgbClr val="6666FF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865" name="Text Box 41"/>
          <p:cNvSpPr txBox="1">
            <a:spLocks noChangeAspect="1" noChangeArrowheads="1"/>
          </p:cNvSpPr>
          <p:nvPr/>
        </p:nvSpPr>
        <p:spPr bwMode="gray">
          <a:xfrm>
            <a:off x="906463" y="40878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latinLnBrk="0" hangingPunct="0"/>
            <a:r>
              <a:rPr kumimoji="0" lang="en-US" altLang="ko-KR" b="1">
                <a:latin typeface="Arial" pitchFamily="34" charset="0"/>
              </a:rPr>
              <a:t>5</a:t>
            </a:r>
          </a:p>
        </p:txBody>
      </p:sp>
      <p:sp>
        <p:nvSpPr>
          <p:cNvPr id="205866" name="AutoShape 42"/>
          <p:cNvSpPr>
            <a:spLocks noChangeAspect="1" noChangeArrowheads="1"/>
          </p:cNvSpPr>
          <p:nvPr/>
        </p:nvSpPr>
        <p:spPr bwMode="gray">
          <a:xfrm>
            <a:off x="1063625" y="2659063"/>
            <a:ext cx="4117975" cy="379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E90DA">
                  <a:gamma/>
                  <a:tint val="21176"/>
                  <a:invGamma/>
                </a:srgbClr>
              </a:gs>
              <a:gs pos="100000">
                <a:srgbClr val="BE90DA"/>
              </a:gs>
            </a:gsLst>
            <a:lin ang="0" scaled="1"/>
          </a:gra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867" name="AutoShape 43"/>
          <p:cNvSpPr>
            <a:spLocks noChangeAspect="1" noChangeArrowheads="1"/>
          </p:cNvSpPr>
          <p:nvPr/>
        </p:nvSpPr>
        <p:spPr bwMode="gray">
          <a:xfrm>
            <a:off x="747713" y="2560638"/>
            <a:ext cx="566737" cy="568325"/>
          </a:xfrm>
          <a:prstGeom prst="diamond">
            <a:avLst/>
          </a:prstGeom>
          <a:gradFill rotWithShape="1">
            <a:gsLst>
              <a:gs pos="0">
                <a:srgbClr val="BE90DA">
                  <a:gamma/>
                  <a:shade val="46275"/>
                  <a:invGamma/>
                </a:srgbClr>
              </a:gs>
              <a:gs pos="100000">
                <a:srgbClr val="BE90DA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868" name="Text Box 44"/>
          <p:cNvSpPr txBox="1">
            <a:spLocks noChangeAspect="1" noChangeArrowheads="1"/>
          </p:cNvSpPr>
          <p:nvPr/>
        </p:nvSpPr>
        <p:spPr bwMode="gray">
          <a:xfrm>
            <a:off x="1581150" y="2676525"/>
            <a:ext cx="32527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latinLnBrk="0" hangingPunct="0"/>
            <a:r>
              <a:rPr kumimoji="0" lang="ru-RU" altLang="ko-KR" b="1" dirty="0" smtClean="0">
                <a:solidFill>
                  <a:srgbClr val="000000"/>
                </a:solidFill>
                <a:latin typeface="Arial" pitchFamily="34" charset="0"/>
              </a:rPr>
              <a:t>Проверка компонентов</a:t>
            </a:r>
            <a:endParaRPr kumimoji="0" lang="en-US" altLang="ko-KR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869" name="Text Box 45"/>
          <p:cNvSpPr txBox="1">
            <a:spLocks noChangeAspect="1" noChangeArrowheads="1"/>
          </p:cNvSpPr>
          <p:nvPr/>
        </p:nvSpPr>
        <p:spPr bwMode="gray">
          <a:xfrm>
            <a:off x="866775" y="266223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latinLnBrk="0" hangingPunct="0"/>
            <a:r>
              <a:rPr kumimoji="0" lang="en-US" altLang="ko-KR" b="1">
                <a:latin typeface="Arial" pitchFamily="34" charset="0"/>
              </a:rPr>
              <a:t>3</a:t>
            </a:r>
          </a:p>
        </p:txBody>
      </p:sp>
      <p:sp>
        <p:nvSpPr>
          <p:cNvPr id="205870" name="AutoShape 46"/>
          <p:cNvSpPr>
            <a:spLocks noChangeAspect="1" noChangeArrowheads="1"/>
          </p:cNvSpPr>
          <p:nvPr/>
        </p:nvSpPr>
        <p:spPr bwMode="gray">
          <a:xfrm>
            <a:off x="4471988" y="4797425"/>
            <a:ext cx="4117975" cy="3794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E90DA">
                  <a:gamma/>
                  <a:tint val="21176"/>
                  <a:invGamma/>
                </a:srgbClr>
              </a:gs>
              <a:gs pos="100000">
                <a:srgbClr val="BE90DA"/>
              </a:gs>
            </a:gsLst>
            <a:lin ang="0" scaled="1"/>
          </a:gra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871" name="AutoShape 47"/>
          <p:cNvSpPr>
            <a:spLocks noChangeAspect="1" noChangeArrowheads="1"/>
          </p:cNvSpPr>
          <p:nvPr/>
        </p:nvSpPr>
        <p:spPr bwMode="gray">
          <a:xfrm>
            <a:off x="4156075" y="4699000"/>
            <a:ext cx="566738" cy="568325"/>
          </a:xfrm>
          <a:prstGeom prst="diamond">
            <a:avLst/>
          </a:prstGeom>
          <a:gradFill rotWithShape="1">
            <a:gsLst>
              <a:gs pos="0">
                <a:srgbClr val="BE90DA">
                  <a:gamma/>
                  <a:shade val="46275"/>
                  <a:invGamma/>
                </a:srgbClr>
              </a:gs>
              <a:gs pos="100000">
                <a:srgbClr val="BE90DA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872" name="Text Box 48"/>
          <p:cNvSpPr txBox="1">
            <a:spLocks noChangeAspect="1" noChangeArrowheads="1"/>
          </p:cNvSpPr>
          <p:nvPr/>
        </p:nvSpPr>
        <p:spPr bwMode="gray">
          <a:xfrm>
            <a:off x="4989513" y="4814888"/>
            <a:ext cx="325278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latinLnBrk="0" hangingPunct="0"/>
            <a:r>
              <a:rPr kumimoji="0" lang="ru-RU" altLang="ko-KR" b="1" dirty="0" smtClean="0">
                <a:solidFill>
                  <a:srgbClr val="000000"/>
                </a:solidFill>
                <a:latin typeface="Arial" pitchFamily="34" charset="0"/>
              </a:rPr>
              <a:t>Вакуумирование</a:t>
            </a:r>
            <a:r>
              <a:rPr kumimoji="0" lang="en-US" altLang="ko-KR" b="1" dirty="0" smtClean="0">
                <a:solidFill>
                  <a:srgbClr val="000000"/>
                </a:solidFill>
                <a:latin typeface="Arial" pitchFamily="34" charset="0"/>
              </a:rPr>
              <a:t>!! </a:t>
            </a:r>
            <a:endParaRPr kumimoji="0" lang="en-US" altLang="ko-KR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873" name="Text Box 49"/>
          <p:cNvSpPr txBox="1">
            <a:spLocks noChangeAspect="1" noChangeArrowheads="1"/>
          </p:cNvSpPr>
          <p:nvPr/>
        </p:nvSpPr>
        <p:spPr bwMode="gray">
          <a:xfrm>
            <a:off x="4275138" y="48006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latinLnBrk="0" hangingPunct="0"/>
            <a:r>
              <a:rPr kumimoji="0" lang="en-US" altLang="ko-KR" b="1">
                <a:latin typeface="Arial" pitchFamily="34" charset="0"/>
              </a:rPr>
              <a:t>6</a:t>
            </a:r>
          </a:p>
        </p:txBody>
      </p:sp>
      <p:sp>
        <p:nvSpPr>
          <p:cNvPr id="205874" name="AutoShape 50"/>
          <p:cNvSpPr>
            <a:spLocks noChangeAspect="1" noChangeArrowheads="1"/>
          </p:cNvSpPr>
          <p:nvPr/>
        </p:nvSpPr>
        <p:spPr bwMode="gray">
          <a:xfrm>
            <a:off x="1101725" y="5483225"/>
            <a:ext cx="4117975" cy="377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0C4DE">
                  <a:gamma/>
                  <a:tint val="21176"/>
                  <a:invGamma/>
                </a:srgbClr>
              </a:gs>
              <a:gs pos="100000">
                <a:srgbClr val="70C4DE"/>
              </a:gs>
            </a:gsLst>
            <a:lin ang="0" scaled="1"/>
          </a:gra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875" name="AutoShape 51"/>
          <p:cNvSpPr>
            <a:spLocks noChangeAspect="1" noChangeArrowheads="1"/>
          </p:cNvSpPr>
          <p:nvPr/>
        </p:nvSpPr>
        <p:spPr bwMode="gray">
          <a:xfrm>
            <a:off x="785813" y="5384800"/>
            <a:ext cx="566737" cy="565150"/>
          </a:xfrm>
          <a:prstGeom prst="diamond">
            <a:avLst/>
          </a:prstGeom>
          <a:gradFill rotWithShape="1">
            <a:gsLst>
              <a:gs pos="0">
                <a:srgbClr val="70C4DE">
                  <a:gamma/>
                  <a:shade val="46275"/>
                  <a:invGamma/>
                </a:srgbClr>
              </a:gs>
              <a:gs pos="100000">
                <a:srgbClr val="70C4DE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876" name="Text Box 52"/>
          <p:cNvSpPr txBox="1">
            <a:spLocks noChangeAspect="1" noChangeArrowheads="1"/>
          </p:cNvSpPr>
          <p:nvPr/>
        </p:nvSpPr>
        <p:spPr bwMode="gray">
          <a:xfrm>
            <a:off x="1684338" y="5500688"/>
            <a:ext cx="325278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latinLnBrk="0" hangingPunct="0"/>
            <a:r>
              <a:rPr kumimoji="0" lang="ru-RU" altLang="ko-KR" b="1" dirty="0" smtClean="0">
                <a:solidFill>
                  <a:srgbClr val="000000"/>
                </a:solidFill>
                <a:latin typeface="Arial" pitchFamily="34" charset="0"/>
              </a:rPr>
              <a:t>Заправка </a:t>
            </a:r>
            <a:r>
              <a:rPr kumimoji="0" lang="ru-RU" altLang="ko-KR" b="1" dirty="0" err="1" smtClean="0">
                <a:solidFill>
                  <a:srgbClr val="000000"/>
                </a:solidFill>
                <a:latin typeface="Arial" pitchFamily="34" charset="0"/>
              </a:rPr>
              <a:t>халадгентом</a:t>
            </a:r>
            <a:endParaRPr kumimoji="0" lang="en-US" altLang="ko-KR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877" name="Text Box 53"/>
          <p:cNvSpPr txBox="1">
            <a:spLocks noChangeAspect="1" noChangeArrowheads="1"/>
          </p:cNvSpPr>
          <p:nvPr/>
        </p:nvSpPr>
        <p:spPr bwMode="gray">
          <a:xfrm>
            <a:off x="917575" y="549116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latinLnBrk="0" hangingPunct="0"/>
            <a:r>
              <a:rPr kumimoji="0" lang="en-US" altLang="ko-KR" b="1">
                <a:latin typeface="Arial" pitchFamily="34" charset="0"/>
              </a:rPr>
              <a:t>7</a:t>
            </a:r>
          </a:p>
        </p:txBody>
      </p:sp>
      <p:sp>
        <p:nvSpPr>
          <p:cNvPr id="205878" name="AutoShape 54"/>
          <p:cNvSpPr>
            <a:spLocks noChangeAspect="1" noChangeArrowheads="1"/>
          </p:cNvSpPr>
          <p:nvPr/>
        </p:nvSpPr>
        <p:spPr bwMode="gray">
          <a:xfrm>
            <a:off x="4467225" y="6191250"/>
            <a:ext cx="4117975" cy="3794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66FF">
                  <a:gamma/>
                  <a:tint val="21176"/>
                  <a:invGamma/>
                </a:srgbClr>
              </a:gs>
              <a:gs pos="100000">
                <a:srgbClr val="6666FF"/>
              </a:gs>
            </a:gsLst>
            <a:lin ang="0" scaled="1"/>
          </a:gra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en-US" altLang="ko-KR"/>
          </a:p>
        </p:txBody>
      </p:sp>
      <p:sp>
        <p:nvSpPr>
          <p:cNvPr id="205880" name="AutoShape 56"/>
          <p:cNvSpPr>
            <a:spLocks noChangeAspect="1" noChangeArrowheads="1"/>
          </p:cNvSpPr>
          <p:nvPr/>
        </p:nvSpPr>
        <p:spPr bwMode="gray">
          <a:xfrm>
            <a:off x="4151313" y="6092825"/>
            <a:ext cx="566737" cy="566738"/>
          </a:xfrm>
          <a:prstGeom prst="diamond">
            <a:avLst/>
          </a:prstGeom>
          <a:gradFill rotWithShape="1">
            <a:gsLst>
              <a:gs pos="0">
                <a:srgbClr val="6666FF">
                  <a:gamma/>
                  <a:shade val="46275"/>
                  <a:invGamma/>
                </a:srgbClr>
              </a:gs>
              <a:gs pos="100000">
                <a:srgbClr val="6666FF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881" name="Text Box 57"/>
          <p:cNvSpPr txBox="1">
            <a:spLocks noChangeAspect="1" noChangeArrowheads="1"/>
          </p:cNvSpPr>
          <p:nvPr/>
        </p:nvSpPr>
        <p:spPr bwMode="gray">
          <a:xfrm>
            <a:off x="4295775" y="6200775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latinLnBrk="0" hangingPunct="0"/>
            <a:r>
              <a:rPr kumimoji="0" lang="en-US" altLang="ko-KR" b="1">
                <a:latin typeface="Arial" pitchFamily="34" charset="0"/>
              </a:rPr>
              <a:t>8</a:t>
            </a:r>
          </a:p>
        </p:txBody>
      </p:sp>
      <p:sp>
        <p:nvSpPr>
          <p:cNvPr id="205882" name="Text Box 58"/>
          <p:cNvSpPr txBox="1">
            <a:spLocks noChangeAspect="1" noChangeArrowheads="1"/>
          </p:cNvSpPr>
          <p:nvPr/>
        </p:nvSpPr>
        <p:spPr bwMode="gray">
          <a:xfrm>
            <a:off x="5003800" y="6202363"/>
            <a:ext cx="32527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latinLnBrk="0" hangingPunct="0"/>
            <a:r>
              <a:rPr kumimoji="0" lang="ru-RU" altLang="ko-KR" b="1" dirty="0" smtClean="0">
                <a:solidFill>
                  <a:srgbClr val="000000"/>
                </a:solidFill>
                <a:latin typeface="Arial" pitchFamily="34" charset="0"/>
              </a:rPr>
              <a:t>Запуск</a:t>
            </a:r>
            <a:r>
              <a:rPr kumimoji="0" lang="en-US" altLang="ko-KR" b="1" dirty="0" smtClean="0">
                <a:solidFill>
                  <a:srgbClr val="000000"/>
                </a:solidFill>
                <a:latin typeface="Arial" pitchFamily="34" charset="0"/>
              </a:rPr>
              <a:t>!!</a:t>
            </a:r>
            <a:endParaRPr kumimoji="0" lang="en-US" altLang="ko-KR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18" name="Text Box 42"/>
          <p:cNvSpPr txBox="1">
            <a:spLocks noChangeArrowheads="1"/>
          </p:cNvSpPr>
          <p:nvPr/>
        </p:nvSpPr>
        <p:spPr bwMode="auto">
          <a:xfrm>
            <a:off x="682625" y="68263"/>
            <a:ext cx="7202488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ru-RU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</a:t>
            </a:r>
            <a:r>
              <a:rPr lang="en-US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32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: </a:t>
            </a:r>
            <a:r>
              <a:rPr lang="ru-RU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Сбор хладагента</a:t>
            </a:r>
            <a:r>
              <a:rPr lang="en-US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</a:t>
            </a:r>
            <a:endParaRPr lang="en-US" altLang="ko-KR" sz="3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6883" name="AutoShape 35"/>
          <p:cNvSpPr>
            <a:spLocks noChangeArrowheads="1"/>
          </p:cNvSpPr>
          <p:nvPr/>
        </p:nvSpPr>
        <p:spPr bwMode="auto">
          <a:xfrm>
            <a:off x="755650" y="1052513"/>
            <a:ext cx="5832475" cy="576262"/>
          </a:xfrm>
          <a:prstGeom prst="foldedCorner">
            <a:avLst>
              <a:gd name="adj" fmla="val 12500"/>
            </a:avLst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Компрессор вышел из строя</a:t>
            </a:r>
            <a:r>
              <a:rPr lang="en-US" altLang="ko-KR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!!</a:t>
            </a:r>
            <a:endParaRPr lang="en-US" altLang="ko-KR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6884" name="AutoShape 36"/>
          <p:cNvSpPr>
            <a:spLocks noChangeArrowheads="1"/>
          </p:cNvSpPr>
          <p:nvPr/>
        </p:nvSpPr>
        <p:spPr bwMode="auto">
          <a:xfrm>
            <a:off x="755650" y="1773238"/>
            <a:ext cx="2303463" cy="720725"/>
          </a:xfrm>
          <a:prstGeom prst="plaque">
            <a:avLst>
              <a:gd name="adj" fmla="val 16667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Возможен ли </a:t>
            </a:r>
          </a:p>
          <a:p>
            <a:pPr algn="ctr"/>
            <a:r>
              <a:rPr lang="ru-RU" altLang="ko-K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сбор хладагента</a:t>
            </a:r>
            <a:r>
              <a:rPr lang="en-US" altLang="ko-K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endParaRPr lang="en-US" altLang="ko-K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6885" name="Rectangle 37"/>
          <p:cNvSpPr>
            <a:spLocks noChangeArrowheads="1"/>
          </p:cNvSpPr>
          <p:nvPr/>
        </p:nvSpPr>
        <p:spPr bwMode="auto">
          <a:xfrm>
            <a:off x="684213" y="4148138"/>
            <a:ext cx="2447925" cy="792162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Закрыть сервисные </a:t>
            </a:r>
          </a:p>
          <a:p>
            <a:pPr algn="ctr"/>
            <a:r>
              <a:rPr lang="ru-RU" altLang="ko-K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вентили</a:t>
            </a:r>
            <a:r>
              <a:rPr lang="en-US" altLang="ko-K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altLang="ko-K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6886" name="Rectangle 38"/>
          <p:cNvSpPr>
            <a:spLocks noChangeArrowheads="1"/>
          </p:cNvSpPr>
          <p:nvPr/>
        </p:nvSpPr>
        <p:spPr bwMode="auto">
          <a:xfrm>
            <a:off x="4083269" y="1773237"/>
            <a:ext cx="2017986" cy="938431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Закрыть </a:t>
            </a:r>
          </a:p>
          <a:p>
            <a:pPr algn="ctr"/>
            <a:r>
              <a:rPr lang="ru-RU" altLang="ko-K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сервисные </a:t>
            </a:r>
          </a:p>
          <a:p>
            <a:pPr algn="ctr"/>
            <a:r>
              <a:rPr lang="ru-RU" altLang="ko-K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вентили</a:t>
            </a:r>
            <a:endParaRPr lang="en-US" altLang="ko-K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6888" name="Rectangle 40"/>
          <p:cNvSpPr>
            <a:spLocks noChangeArrowheads="1"/>
          </p:cNvSpPr>
          <p:nvPr/>
        </p:nvSpPr>
        <p:spPr bwMode="auto">
          <a:xfrm>
            <a:off x="5360277" y="3357563"/>
            <a:ext cx="3563006" cy="792162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Удалить остатки хладагента</a:t>
            </a:r>
            <a:endParaRPr lang="en-US" altLang="ko-K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6889" name="Rectangle 41"/>
          <p:cNvSpPr>
            <a:spLocks noChangeArrowheads="1"/>
          </p:cNvSpPr>
          <p:nvPr/>
        </p:nvSpPr>
        <p:spPr bwMode="auto">
          <a:xfrm>
            <a:off x="315310" y="5589588"/>
            <a:ext cx="6968359" cy="1008062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 забудьте закрыть вентиль линии баланса масла </a:t>
            </a:r>
          </a:p>
        </p:txBody>
      </p:sp>
      <p:sp>
        <p:nvSpPr>
          <p:cNvPr id="206890" name="Line 42"/>
          <p:cNvSpPr>
            <a:spLocks noChangeShapeType="1"/>
          </p:cNvSpPr>
          <p:nvPr/>
        </p:nvSpPr>
        <p:spPr bwMode="auto">
          <a:xfrm>
            <a:off x="1979613" y="24939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6891" name="Line 43"/>
          <p:cNvSpPr>
            <a:spLocks noChangeShapeType="1"/>
          </p:cNvSpPr>
          <p:nvPr/>
        </p:nvSpPr>
        <p:spPr bwMode="auto">
          <a:xfrm>
            <a:off x="1979613" y="49403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6892" name="Line 44"/>
          <p:cNvSpPr>
            <a:spLocks noChangeShapeType="1"/>
          </p:cNvSpPr>
          <p:nvPr/>
        </p:nvSpPr>
        <p:spPr bwMode="auto">
          <a:xfrm>
            <a:off x="3203575" y="21336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6893" name="Line 45"/>
          <p:cNvSpPr>
            <a:spLocks noChangeShapeType="1"/>
          </p:cNvSpPr>
          <p:nvPr/>
        </p:nvSpPr>
        <p:spPr bwMode="auto">
          <a:xfrm>
            <a:off x="6306208" y="2207172"/>
            <a:ext cx="1182414" cy="10089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6895" name="Line 47"/>
          <p:cNvSpPr>
            <a:spLocks noChangeShapeType="1"/>
          </p:cNvSpPr>
          <p:nvPr/>
        </p:nvSpPr>
        <p:spPr bwMode="auto">
          <a:xfrm>
            <a:off x="7667625" y="4149725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6896" name="Line 48"/>
          <p:cNvSpPr>
            <a:spLocks noChangeShapeType="1"/>
          </p:cNvSpPr>
          <p:nvPr/>
        </p:nvSpPr>
        <p:spPr bwMode="auto">
          <a:xfrm flipH="1">
            <a:off x="1979613" y="5229225"/>
            <a:ext cx="5688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6897" name="Text Box 49"/>
          <p:cNvSpPr txBox="1">
            <a:spLocks noChangeArrowheads="1"/>
          </p:cNvSpPr>
          <p:nvPr/>
        </p:nvSpPr>
        <p:spPr bwMode="auto">
          <a:xfrm>
            <a:off x="1979613" y="25654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Yes</a:t>
            </a:r>
          </a:p>
        </p:txBody>
      </p:sp>
      <p:sp>
        <p:nvSpPr>
          <p:cNvPr id="206898" name="Text Box 50"/>
          <p:cNvSpPr txBox="1">
            <a:spLocks noChangeArrowheads="1"/>
          </p:cNvSpPr>
          <p:nvPr/>
        </p:nvSpPr>
        <p:spPr bwMode="auto">
          <a:xfrm>
            <a:off x="3132138" y="1773238"/>
            <a:ext cx="792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Нет</a:t>
            </a:r>
            <a:endParaRPr lang="en-US" altLang="ko-KR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6900" name="Text Box 52"/>
          <p:cNvSpPr txBox="1">
            <a:spLocks noChangeArrowheads="1"/>
          </p:cNvSpPr>
          <p:nvPr/>
        </p:nvSpPr>
        <p:spPr bwMode="auto">
          <a:xfrm>
            <a:off x="1979613" y="25654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Да</a:t>
            </a:r>
            <a:endParaRPr lang="en-US" altLang="ko-KR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6901" name="Line 53"/>
          <p:cNvSpPr>
            <a:spLocks noChangeShapeType="1"/>
          </p:cNvSpPr>
          <p:nvPr/>
        </p:nvSpPr>
        <p:spPr bwMode="auto">
          <a:xfrm>
            <a:off x="1979613" y="36449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6902" name="Text Box 54"/>
          <p:cNvSpPr txBox="1">
            <a:spLocks noChangeArrowheads="1"/>
          </p:cNvSpPr>
          <p:nvPr/>
        </p:nvSpPr>
        <p:spPr bwMode="auto">
          <a:xfrm>
            <a:off x="2051050" y="3789363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</a:t>
            </a:r>
            <a:r>
              <a:rPr lang="ru-RU" altLang="ko-KR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мин</a:t>
            </a:r>
            <a:endParaRPr lang="en-US" altLang="ko-KR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6903" name="AutoShape 55"/>
          <p:cNvSpPr>
            <a:spLocks noChangeArrowheads="1"/>
          </p:cNvSpPr>
          <p:nvPr/>
        </p:nvSpPr>
        <p:spPr bwMode="auto">
          <a:xfrm>
            <a:off x="250825" y="2565400"/>
            <a:ext cx="3044168" cy="1512888"/>
          </a:xfrm>
          <a:prstGeom prst="irregularSeal1">
            <a:avLst/>
          </a:prstGeom>
          <a:solidFill>
            <a:srgbClr val="9D0C0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Режим</a:t>
            </a:r>
          </a:p>
          <a:p>
            <a:pPr algn="ctr"/>
            <a:r>
              <a:rPr lang="ru-RU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Вакуумирование</a:t>
            </a:r>
            <a:endParaRPr lang="ko-KR" altLang="en-US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69988"/>
            <a:ext cx="3657600" cy="47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9149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169988"/>
            <a:ext cx="4175125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9150" name="Oval 14"/>
          <p:cNvSpPr>
            <a:spLocks noChangeArrowheads="1"/>
          </p:cNvSpPr>
          <p:nvPr/>
        </p:nvSpPr>
        <p:spPr bwMode="auto">
          <a:xfrm>
            <a:off x="1979613" y="3617913"/>
            <a:ext cx="1944687" cy="1944687"/>
          </a:xfrm>
          <a:prstGeom prst="ellips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9151" name="Rectangle 15"/>
          <p:cNvSpPr>
            <a:spLocks noChangeArrowheads="1"/>
          </p:cNvSpPr>
          <p:nvPr/>
        </p:nvSpPr>
        <p:spPr bwMode="auto">
          <a:xfrm>
            <a:off x="4427538" y="1027113"/>
            <a:ext cx="4392612" cy="4895850"/>
          </a:xfrm>
          <a:prstGeom prst="rect">
            <a:avLst/>
          </a:prstGeom>
          <a:noFill/>
          <a:ln w="25400" cap="rnd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9152" name="Line 16"/>
          <p:cNvSpPr>
            <a:spLocks noChangeShapeType="1"/>
          </p:cNvSpPr>
          <p:nvPr/>
        </p:nvSpPr>
        <p:spPr bwMode="auto">
          <a:xfrm flipV="1">
            <a:off x="2698750" y="1027113"/>
            <a:ext cx="1728788" cy="2592387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9153" name="Line 17"/>
          <p:cNvSpPr>
            <a:spLocks noChangeShapeType="1"/>
          </p:cNvSpPr>
          <p:nvPr/>
        </p:nvSpPr>
        <p:spPr bwMode="auto">
          <a:xfrm>
            <a:off x="2627313" y="5491163"/>
            <a:ext cx="1800225" cy="431800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682625" y="68263"/>
            <a:ext cx="846137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ru-RU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</a:t>
            </a:r>
            <a:r>
              <a:rPr lang="en-US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32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: </a:t>
            </a:r>
            <a:r>
              <a:rPr lang="ru-RU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Замена компонентов</a:t>
            </a:r>
            <a:endParaRPr lang="en-US" altLang="ko-KR" sz="3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18" name="Text Box 42"/>
          <p:cNvSpPr txBox="1">
            <a:spLocks noChangeArrowheads="1"/>
          </p:cNvSpPr>
          <p:nvPr/>
        </p:nvSpPr>
        <p:spPr bwMode="auto">
          <a:xfrm>
            <a:off x="682625" y="68263"/>
            <a:ext cx="846137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ru-RU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</a:t>
            </a:r>
            <a:r>
              <a:rPr lang="en-US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32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: </a:t>
            </a:r>
            <a:r>
              <a:rPr lang="ru-RU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Замена компонентов</a:t>
            </a:r>
            <a:endParaRPr lang="en-US" altLang="ko-KR" sz="3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250825" y="3860800"/>
            <a:ext cx="4032250" cy="28892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altLang="ko-K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Замена линии возврата масла</a:t>
            </a:r>
            <a:endParaRPr lang="en-US" altLang="ko-K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4932363" y="1052513"/>
            <a:ext cx="3816350" cy="28892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Замена компрессора</a:t>
            </a:r>
            <a:endParaRPr lang="en-US" altLang="ko-K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7880" name="Rectangle 8"/>
          <p:cNvSpPr>
            <a:spLocks noChangeArrowheads="1"/>
          </p:cNvSpPr>
          <p:nvPr/>
        </p:nvSpPr>
        <p:spPr bwMode="auto">
          <a:xfrm>
            <a:off x="5076825" y="3860800"/>
            <a:ext cx="3744913" cy="28892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Замена сепаратора</a:t>
            </a:r>
            <a:endParaRPr lang="en-US" altLang="ko-K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7896" name="Rectangle 24"/>
          <p:cNvSpPr>
            <a:spLocks noChangeArrowheads="1"/>
          </p:cNvSpPr>
          <p:nvPr/>
        </p:nvSpPr>
        <p:spPr bwMode="auto">
          <a:xfrm>
            <a:off x="250825" y="1052513"/>
            <a:ext cx="4032250" cy="360362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Замена линия баланса масла</a:t>
            </a:r>
            <a:endParaRPr lang="en-US" altLang="ko-K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7897" name="Picture 25" descr="DSCN27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2519363" cy="2179637"/>
          </a:xfrm>
          <a:prstGeom prst="rect">
            <a:avLst/>
          </a:prstGeom>
          <a:noFill/>
        </p:spPr>
      </p:pic>
      <p:pic>
        <p:nvPicPr>
          <p:cNvPr id="207898" name="Picture 26" descr="DSCN27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412875"/>
            <a:ext cx="1944688" cy="2303463"/>
          </a:xfrm>
          <a:prstGeom prst="rect">
            <a:avLst/>
          </a:prstGeom>
          <a:noFill/>
        </p:spPr>
      </p:pic>
      <p:pic>
        <p:nvPicPr>
          <p:cNvPr id="207899" name="Picture 27" descr="DSCN26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292600"/>
            <a:ext cx="2447925" cy="2125663"/>
          </a:xfrm>
          <a:prstGeom prst="rect">
            <a:avLst/>
          </a:prstGeom>
          <a:noFill/>
        </p:spPr>
      </p:pic>
      <p:pic>
        <p:nvPicPr>
          <p:cNvPr id="207903" name="Picture 31" descr="DSCN27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4292600"/>
            <a:ext cx="1944688" cy="2232025"/>
          </a:xfrm>
          <a:prstGeom prst="rect">
            <a:avLst/>
          </a:prstGeom>
          <a:noFill/>
        </p:spPr>
      </p:pic>
      <p:sp>
        <p:nvSpPr>
          <p:cNvPr id="207904" name="Text Box 32"/>
          <p:cNvSpPr txBox="1">
            <a:spLocks noChangeArrowheads="1"/>
          </p:cNvSpPr>
          <p:nvPr/>
        </p:nvSpPr>
        <p:spPr bwMode="auto">
          <a:xfrm>
            <a:off x="2843213" y="2205038"/>
            <a:ext cx="1441450" cy="584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ko-KR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Запчасть</a:t>
            </a:r>
            <a:r>
              <a:rPr lang="en-US" altLang="ko-KR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No.33 </a:t>
            </a:r>
          </a:p>
        </p:txBody>
      </p:sp>
      <p:sp>
        <p:nvSpPr>
          <p:cNvPr id="207905" name="Text Box 33"/>
          <p:cNvSpPr txBox="1">
            <a:spLocks noChangeArrowheads="1"/>
          </p:cNvSpPr>
          <p:nvPr/>
        </p:nvSpPr>
        <p:spPr bwMode="auto">
          <a:xfrm>
            <a:off x="7019925" y="2205038"/>
            <a:ext cx="1873250" cy="70788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ko-KR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Запчасть</a:t>
            </a:r>
            <a:r>
              <a:rPr lang="en-US" altLang="ko-KR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altLang="ko-KR" sz="1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altLang="ko-KR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No.45 </a:t>
            </a:r>
            <a:r>
              <a:rPr lang="ru-RU" altLang="ko-KR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или</a:t>
            </a:r>
            <a:r>
              <a:rPr lang="en-US" altLang="ko-KR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46 </a:t>
            </a:r>
          </a:p>
        </p:txBody>
      </p:sp>
      <p:sp>
        <p:nvSpPr>
          <p:cNvPr id="207906" name="Text Box 34"/>
          <p:cNvSpPr txBox="1">
            <a:spLocks noChangeArrowheads="1"/>
          </p:cNvSpPr>
          <p:nvPr/>
        </p:nvSpPr>
        <p:spPr bwMode="auto">
          <a:xfrm>
            <a:off x="2916238" y="4941888"/>
            <a:ext cx="1441450" cy="584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ko-KR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Запчасть</a:t>
            </a:r>
            <a:r>
              <a:rPr lang="en-US" altLang="ko-KR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No.35 </a:t>
            </a:r>
          </a:p>
        </p:txBody>
      </p:sp>
      <p:sp>
        <p:nvSpPr>
          <p:cNvPr id="207907" name="Text Box 35"/>
          <p:cNvSpPr txBox="1">
            <a:spLocks noChangeArrowheads="1"/>
          </p:cNvSpPr>
          <p:nvPr/>
        </p:nvSpPr>
        <p:spPr bwMode="auto">
          <a:xfrm>
            <a:off x="7308850" y="4941888"/>
            <a:ext cx="1441450" cy="584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ko-KR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Запчасть</a:t>
            </a:r>
            <a:r>
              <a:rPr lang="en-US" altLang="ko-KR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No.41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18" name="Text Box 42"/>
          <p:cNvSpPr txBox="1">
            <a:spLocks noChangeArrowheads="1"/>
          </p:cNvSpPr>
          <p:nvPr/>
        </p:nvSpPr>
        <p:spPr bwMode="auto">
          <a:xfrm>
            <a:off x="682625" y="68263"/>
            <a:ext cx="846137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ru-RU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</a:t>
            </a:r>
            <a:r>
              <a:rPr lang="en-US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32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: </a:t>
            </a:r>
            <a:r>
              <a:rPr lang="ru-RU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Проверка состояния</a:t>
            </a:r>
            <a:endParaRPr lang="en-US" altLang="ko-KR" sz="3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09123" name="Group 227"/>
          <p:cNvGraphicFramePr>
            <a:graphicFrameLocks noGrp="1"/>
          </p:cNvGraphicFramePr>
          <p:nvPr/>
        </p:nvGraphicFramePr>
        <p:xfrm>
          <a:off x="539750" y="1125538"/>
          <a:ext cx="8064500" cy="3676651"/>
        </p:xfrm>
        <a:graphic>
          <a:graphicData uri="http://schemas.openxmlformats.org/drawingml/2006/table">
            <a:tbl>
              <a:tblPr/>
              <a:tblGrid>
                <a:gridCol w="4752975"/>
                <a:gridCol w="2159000"/>
                <a:gridCol w="1152525"/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Точки проверки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Комментрий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60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Состояние компрессора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1" lang="ru-RU" altLang="ko-K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Цвет масла в компрессоре и других компонентах</a:t>
                      </a:r>
                      <a:endParaRPr kumimoji="1" lang="en-US" altLang="ko-KR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Масло светлое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Случай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  <a:tr h="250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Есть загрязнение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Случай 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  <a:tr h="341313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Остаточное количество масла в компрессоре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? 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1" lang="ru-RU" altLang="ko-K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Нормальное количество </a:t>
                      </a:r>
                      <a:r>
                        <a:rPr kumimoji="1" lang="en-US" altLang="ko-K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kumimoji="1" lang="ru-RU" altLang="ko-K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,</a:t>
                      </a:r>
                      <a:r>
                        <a:rPr kumimoji="1" lang="en-US" altLang="ko-K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</a:t>
                      </a:r>
                      <a:r>
                        <a:rPr kumimoji="1" lang="ru-RU" altLang="ko-K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литра</a:t>
                      </a:r>
                      <a:endParaRPr kumimoji="1" lang="en-US" altLang="ko-KR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Достаточно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Случай 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Мало или отсутствует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Случай 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  <a:tr h="27305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Состояние внутренней линии баланса масла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Чистый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Случай 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  <a:tr h="311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Есть загрязнение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Случай 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  <a:tr h="449263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Состояние внутренней линии баланса масла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1" lang="ru-RU" altLang="ko-K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Включая масляный фильтр</a:t>
                      </a:r>
                      <a:endParaRPr kumimoji="1" lang="en-US" altLang="ko-KR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Чистый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Случай 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  <a:tr h="2397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Есть загрязнение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Случай 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  <a:tr h="327025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Визуальный осмотр внутренней части сепаратора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Чистый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Случай 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  <a:tr h="258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Есть загрязнение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Случай 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  <p:sp>
        <p:nvSpPr>
          <p:cNvPr id="209122" name="Text Box 226"/>
          <p:cNvSpPr txBox="1">
            <a:spLocks noChangeArrowheads="1"/>
          </p:cNvSpPr>
          <p:nvPr/>
        </p:nvSpPr>
        <p:spPr bwMode="auto">
          <a:xfrm>
            <a:off x="539750" y="4941888"/>
            <a:ext cx="8208963" cy="846386"/>
          </a:xfrm>
          <a:prstGeom prst="rect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altLang="ko-KR" sz="1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Примечание</a:t>
            </a:r>
            <a:endParaRPr lang="en-US" altLang="ko-KR" sz="14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altLang="ko-KR" sz="1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Если хотя бы один </a:t>
            </a:r>
            <a:r>
              <a:rPr lang="ru-RU" altLang="ko-KR" sz="1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ko-KR" sz="1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из </a:t>
            </a:r>
            <a:r>
              <a:rPr lang="ru-RU" altLang="ko-KR" sz="1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компонентов соответствует случаю 1, </a:t>
            </a:r>
            <a:r>
              <a:rPr lang="ru-RU" altLang="ko-KR" sz="1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необходима замена всех элементов.</a:t>
            </a:r>
            <a:endParaRPr lang="en-US" altLang="ko-KR" sz="14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18" name="Text Box 42"/>
          <p:cNvSpPr txBox="1">
            <a:spLocks noChangeArrowheads="1"/>
          </p:cNvSpPr>
          <p:nvPr/>
        </p:nvSpPr>
        <p:spPr bwMode="auto">
          <a:xfrm>
            <a:off x="682625" y="68263"/>
            <a:ext cx="846137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ru-RU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</a:t>
            </a:r>
            <a:r>
              <a:rPr lang="en-US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32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: </a:t>
            </a:r>
            <a:r>
              <a:rPr lang="ru-RU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Состояние компонентов</a:t>
            </a:r>
            <a:endParaRPr lang="en-US" altLang="ko-KR" sz="3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9969" name="Picture 49" descr="13층 오일모세관1"/>
          <p:cNvPicPr>
            <a:picLocks noChangeAspect="1" noChangeArrowheads="1"/>
          </p:cNvPicPr>
          <p:nvPr/>
        </p:nvPicPr>
        <p:blipFill>
          <a:blip r:embed="rId3" cstate="print"/>
          <a:srcRect l="30788" t="16174" r="21924" b="16174"/>
          <a:stretch>
            <a:fillRect/>
          </a:stretch>
        </p:blipFill>
        <p:spPr bwMode="auto">
          <a:xfrm>
            <a:off x="5867400" y="1484313"/>
            <a:ext cx="2089150" cy="1835150"/>
          </a:xfrm>
          <a:prstGeom prst="rect">
            <a:avLst/>
          </a:prstGeom>
          <a:noFill/>
        </p:spPr>
      </p:pic>
      <p:sp>
        <p:nvSpPr>
          <p:cNvPr id="209970" name="AutoShape 20"/>
          <p:cNvSpPr>
            <a:spLocks noChangeArrowheads="1"/>
          </p:cNvSpPr>
          <p:nvPr/>
        </p:nvSpPr>
        <p:spPr bwMode="auto">
          <a:xfrm>
            <a:off x="250825" y="981075"/>
            <a:ext cx="8785225" cy="5616575"/>
          </a:xfrm>
          <a:prstGeom prst="roundRect">
            <a:avLst>
              <a:gd name="adj" fmla="val 11903"/>
            </a:avLst>
          </a:prstGeom>
          <a:noFill/>
          <a:ln w="19050">
            <a:solidFill>
              <a:srgbClr val="33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9971" name="Text Box 51"/>
          <p:cNvSpPr txBox="1">
            <a:spLocks noChangeArrowheads="1"/>
          </p:cNvSpPr>
          <p:nvPr/>
        </p:nvSpPr>
        <p:spPr bwMode="auto">
          <a:xfrm>
            <a:off x="539750" y="981075"/>
            <a:ext cx="4489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ko-KR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Случай</a:t>
            </a:r>
            <a:r>
              <a:rPr lang="en-US" altLang="ko-KR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: </a:t>
            </a:r>
            <a:r>
              <a:rPr lang="ru-RU" altLang="ko-KR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Повреждение масла</a:t>
            </a:r>
            <a:endParaRPr lang="en-US" altLang="ko-KR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9972" name="Picture 52" descr="DSCN27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013" y="1484313"/>
            <a:ext cx="2401887" cy="1801812"/>
          </a:xfrm>
          <a:prstGeom prst="rect">
            <a:avLst/>
          </a:prstGeom>
          <a:noFill/>
        </p:spPr>
      </p:pic>
      <p:sp>
        <p:nvSpPr>
          <p:cNvPr id="209973" name="Text Box 53"/>
          <p:cNvSpPr txBox="1">
            <a:spLocks noChangeArrowheads="1"/>
          </p:cNvSpPr>
          <p:nvPr/>
        </p:nvSpPr>
        <p:spPr bwMode="auto">
          <a:xfrm>
            <a:off x="395288" y="3335338"/>
            <a:ext cx="8424862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altLang="ko-KR" sz="1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Причина повреждения масла:</a:t>
            </a:r>
            <a:endParaRPr lang="en-US" altLang="ko-KR" sz="15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ko-KR" sz="15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- </a:t>
            </a:r>
            <a:r>
              <a:rPr lang="ru-RU" altLang="ko-KR" sz="1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Недостаток масла в компрессоре     </a:t>
            </a:r>
            <a:r>
              <a:rPr lang="en-US" altLang="ko-KR" sz="1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ru-RU" altLang="ko-KR" sz="1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Нарушение работы линии баланса масла</a:t>
            </a:r>
            <a:endParaRPr lang="en-US" altLang="ko-KR" sz="15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ko-KR" sz="15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- </a:t>
            </a:r>
            <a:r>
              <a:rPr lang="ru-RU" altLang="ko-KR" sz="1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Блокирование путей протекани</a:t>
            </a:r>
            <a:r>
              <a:rPr lang="ru-RU" altLang="ko-KR" sz="1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 масла  </a:t>
            </a:r>
            <a:r>
              <a:rPr lang="en-US" altLang="ko-KR" sz="1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ru-RU" altLang="ko-KR" sz="1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Выход из строя критических компонентов</a:t>
            </a:r>
            <a:endParaRPr lang="en-US" altLang="ko-KR" sz="15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ko-KR" sz="15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</a:t>
            </a:r>
            <a:r>
              <a:rPr lang="ru-RU" altLang="ko-KR" sz="1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Признаки</a:t>
            </a:r>
            <a:r>
              <a:rPr lang="en-US" altLang="ko-KR" sz="1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altLang="ko-KR" sz="15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ko-KR" sz="15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- </a:t>
            </a:r>
            <a:r>
              <a:rPr lang="ru-RU" altLang="ko-KR" sz="1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Повышенный шум компрессора</a:t>
            </a:r>
            <a:r>
              <a:rPr lang="en-US" altLang="ko-KR" sz="1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en-US" altLang="ko-KR" sz="15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ru-RU" altLang="ko-KR" sz="1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Недостаточная производительность</a:t>
            </a:r>
            <a:endParaRPr lang="en-US" altLang="ko-KR" sz="15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ko-KR" sz="15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ru-RU" altLang="ko-KR" sz="1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Выход из строя подшипников компрессора, </a:t>
            </a:r>
            <a:r>
              <a:rPr lang="ru-RU" altLang="ko-KR" sz="1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блокирование фильтра и капиллярных трубок.</a:t>
            </a:r>
            <a:endParaRPr lang="en-US" altLang="ko-KR" sz="15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ko-KR" sz="1500" b="1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</a:t>
            </a:r>
            <a:r>
              <a:rPr lang="ru-RU" altLang="ko-KR" sz="15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Одновременная замена компрессора и соответствующих компонентов</a:t>
            </a:r>
            <a:r>
              <a:rPr lang="en-US" altLang="ko-KR" sz="15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n-US" altLang="ko-KR" sz="1500" b="1" dirty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ko-KR" sz="15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endParaRPr lang="ko-KR" altLang="en-US" sz="1200" b="1" i="1" dirty="0">
              <a:solidFill>
                <a:srgbClr val="9D0C0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ko-KR" sz="15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</a:p>
        </p:txBody>
      </p:sp>
      <p:pic>
        <p:nvPicPr>
          <p:cNvPr id="209975" name="Picture 55" descr="DSCN27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1484313"/>
            <a:ext cx="2257425" cy="1693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2" name="AutoShape 20"/>
          <p:cNvSpPr>
            <a:spLocks noChangeArrowheads="1"/>
          </p:cNvSpPr>
          <p:nvPr/>
        </p:nvSpPr>
        <p:spPr bwMode="auto">
          <a:xfrm>
            <a:off x="250825" y="1125538"/>
            <a:ext cx="8785225" cy="5440362"/>
          </a:xfrm>
          <a:prstGeom prst="roundRect">
            <a:avLst>
              <a:gd name="adj" fmla="val 11903"/>
            </a:avLst>
          </a:prstGeom>
          <a:noFill/>
          <a:ln w="19050">
            <a:solidFill>
              <a:srgbClr val="33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1977" name="AutoShape 20"/>
          <p:cNvSpPr>
            <a:spLocks noChangeArrowheads="1"/>
          </p:cNvSpPr>
          <p:nvPr/>
        </p:nvSpPr>
        <p:spPr bwMode="auto">
          <a:xfrm>
            <a:off x="250825" y="1125538"/>
            <a:ext cx="8785225" cy="5440362"/>
          </a:xfrm>
          <a:prstGeom prst="roundRect">
            <a:avLst>
              <a:gd name="adj" fmla="val 11903"/>
            </a:avLst>
          </a:prstGeom>
          <a:noFill/>
          <a:ln w="19050">
            <a:solidFill>
              <a:srgbClr val="33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1978" name="Text Box 10"/>
          <p:cNvSpPr txBox="1">
            <a:spLocks noChangeArrowheads="1"/>
          </p:cNvSpPr>
          <p:nvPr/>
        </p:nvSpPr>
        <p:spPr bwMode="auto">
          <a:xfrm>
            <a:off x="539750" y="1196975"/>
            <a:ext cx="828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Случай</a:t>
            </a:r>
            <a:r>
              <a:rPr lang="en-US" altLang="ko-KR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: </a:t>
            </a:r>
            <a:r>
              <a:rPr lang="ru-RU" altLang="ko-KR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Выход из строя компрессора.</a:t>
            </a:r>
            <a:endParaRPr lang="en-US" altLang="ko-KR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1980" name="Picture 12" descr="DSCN27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846263"/>
            <a:ext cx="2760662" cy="2070100"/>
          </a:xfrm>
          <a:prstGeom prst="rect">
            <a:avLst/>
          </a:prstGeom>
          <a:noFill/>
        </p:spPr>
      </p:pic>
      <p:sp>
        <p:nvSpPr>
          <p:cNvPr id="211981" name="Text Box 13"/>
          <p:cNvSpPr txBox="1">
            <a:spLocks noChangeArrowheads="1"/>
          </p:cNvSpPr>
          <p:nvPr/>
        </p:nvSpPr>
        <p:spPr bwMode="auto">
          <a:xfrm>
            <a:off x="3995738" y="1917700"/>
            <a:ext cx="4608512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altLang="ko-KR" sz="1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Причина</a:t>
            </a:r>
            <a:r>
              <a:rPr lang="en-US" altLang="ko-KR" sz="1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15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ru-RU" altLang="ko-KR" sz="1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Неисправность внутренних элементов компрессора</a:t>
            </a:r>
            <a:endParaRPr lang="en-US" altLang="ko-KR" sz="15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ko-KR" sz="15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ru-RU" altLang="ko-KR" sz="1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1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15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ru-RU" altLang="ko-KR" sz="1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Неисправность защиты от перегрузки</a:t>
            </a:r>
          </a:p>
          <a:p>
            <a:pPr marL="342900" indent="-342900">
              <a:spcBef>
                <a:spcPct val="50000"/>
              </a:spcBef>
            </a:pPr>
            <a:r>
              <a:rPr lang="ru-RU" altLang="ko-KR" sz="1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ko-KR" sz="1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n-US" altLang="ko-KR" sz="1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ru-RU" altLang="ko-KR" sz="1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Дефект обмотки</a:t>
            </a:r>
            <a:endParaRPr lang="ko-KR" altLang="en-US" sz="15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ko-KR" sz="15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</a:t>
            </a:r>
            <a:r>
              <a:rPr lang="ru-RU" altLang="ko-KR" sz="1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Признаки</a:t>
            </a:r>
            <a:r>
              <a:rPr lang="en-US" altLang="ko-KR" sz="1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altLang="ko-KR" sz="15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ko-KR" sz="15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- </a:t>
            </a:r>
            <a:r>
              <a:rPr lang="ru-RU" altLang="ko-KR" sz="1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Масло чистое   </a:t>
            </a:r>
          </a:p>
          <a:p>
            <a:pPr marL="342900" indent="-342900">
              <a:spcBef>
                <a:spcPct val="50000"/>
              </a:spcBef>
            </a:pPr>
            <a:r>
              <a:rPr lang="ru-RU" altLang="ko-KR" sz="1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ko-KR" sz="1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ru-RU" altLang="ko-KR" sz="1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altLang="ko-KR" sz="1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ko-KR" sz="1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Компрессор не </a:t>
            </a:r>
            <a:r>
              <a:rPr lang="ru-RU" altLang="ko-KR" sz="1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вращается</a:t>
            </a:r>
          </a:p>
          <a:p>
            <a:pPr marL="342900" indent="-342900">
              <a:spcBef>
                <a:spcPct val="50000"/>
              </a:spcBef>
            </a:pPr>
            <a:r>
              <a:rPr lang="ru-RU" altLang="ko-KR" sz="13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Измерение сопротивления обмоток компрессора</a:t>
            </a:r>
            <a:endParaRPr lang="en-US" altLang="ko-KR" sz="13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spcBef>
                <a:spcPct val="50000"/>
              </a:spcBef>
            </a:pPr>
            <a:endParaRPr lang="en-US" altLang="ko-KR" sz="15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spcBef>
                <a:spcPct val="50000"/>
              </a:spcBef>
            </a:pPr>
            <a:endParaRPr lang="en-US" altLang="ko-KR" sz="15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spcBef>
                <a:spcPct val="50000"/>
              </a:spcBef>
            </a:pPr>
            <a:endParaRPr lang="en-US" altLang="ko-KR" sz="15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spcBef>
                <a:spcPct val="50000"/>
              </a:spcBef>
            </a:pPr>
            <a:endParaRPr lang="en-US" altLang="ko-KR" sz="15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ko-KR" sz="15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</a:t>
            </a:r>
            <a:r>
              <a:rPr lang="ru-RU" altLang="ko-KR" sz="1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Замена критических компонентов не нужн</a:t>
            </a:r>
            <a:r>
              <a:rPr lang="ru-RU" altLang="ko-KR" sz="1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а.</a:t>
            </a:r>
            <a:endParaRPr lang="en-US" altLang="ko-KR" sz="15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spcBef>
                <a:spcPct val="50000"/>
              </a:spcBef>
            </a:pPr>
            <a:endParaRPr lang="en-US" altLang="ko-KR" sz="15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1982" name="Picture 14" descr="DSCN27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4005263"/>
            <a:ext cx="1890712" cy="2520950"/>
          </a:xfrm>
          <a:prstGeom prst="rect">
            <a:avLst/>
          </a:prstGeom>
          <a:noFill/>
        </p:spPr>
      </p:pic>
      <p:graphicFrame>
        <p:nvGraphicFramePr>
          <p:cNvPr id="212017" name="Group 49"/>
          <p:cNvGraphicFramePr>
            <a:graphicFrameLocks noGrp="1"/>
          </p:cNvGraphicFramePr>
          <p:nvPr/>
        </p:nvGraphicFramePr>
        <p:xfrm>
          <a:off x="3419475" y="4659313"/>
          <a:ext cx="5099050" cy="932117"/>
        </p:xfrm>
        <a:graphic>
          <a:graphicData uri="http://schemas.openxmlformats.org/drawingml/2006/table">
            <a:tbl>
              <a:tblPr/>
              <a:tblGrid>
                <a:gridCol w="2074863"/>
                <a:gridCol w="865187"/>
                <a:gridCol w="1077913"/>
                <a:gridCol w="1081087"/>
              </a:tblGrid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34" charset="-127"/>
                        <a:ea typeface="굴림" pitchFamily="34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34" charset="-127"/>
                          <a:ea typeface="굴림" pitchFamily="34" charset="-127"/>
                        </a:rPr>
                        <a:t>R-S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34" charset="-127"/>
                          <a:ea typeface="굴림" pitchFamily="34" charset="-127"/>
                        </a:rPr>
                        <a:t>S-T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34" charset="-127"/>
                          <a:ea typeface="굴림" pitchFamily="34" charset="-127"/>
                        </a:rPr>
                        <a:t>T-R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34" charset="-127"/>
                          <a:ea typeface="굴림" pitchFamily="34" charset="-127"/>
                        </a:rPr>
                        <a:t>Сопротивление</a:t>
                      </a:r>
                      <a:endParaRPr kumimoji="1" lang="en-US" altLang="ko-K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34" charset="-127"/>
                        <a:ea typeface="굴림" pitchFamily="34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34" charset="-127"/>
                          <a:ea typeface="굴림" pitchFamily="34" charset="-127"/>
                        </a:rPr>
                        <a:t>2.5Ω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34" charset="-127"/>
                          <a:ea typeface="굴림" pitchFamily="34" charset="-127"/>
                        </a:rPr>
                        <a:t>2.5Ω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34" charset="-127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34" charset="-127"/>
                          <a:ea typeface="굴림" pitchFamily="34" charset="-127"/>
                        </a:rPr>
                        <a:t>2.5Ω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34" charset="-127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682625" y="68263"/>
            <a:ext cx="846137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ru-RU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</a:t>
            </a:r>
            <a:r>
              <a:rPr lang="en-US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32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: </a:t>
            </a:r>
            <a:r>
              <a:rPr lang="ru-RU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Состояние компонентов</a:t>
            </a:r>
            <a:endParaRPr lang="en-US" altLang="ko-KR" sz="3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18" name="Text Box 42"/>
          <p:cNvSpPr txBox="1">
            <a:spLocks noChangeArrowheads="1"/>
          </p:cNvSpPr>
          <p:nvPr/>
        </p:nvSpPr>
        <p:spPr bwMode="auto">
          <a:xfrm>
            <a:off x="682625" y="68263"/>
            <a:ext cx="846137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ru-RU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</a:t>
            </a:r>
            <a:r>
              <a:rPr lang="en-US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32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 : </a:t>
            </a:r>
            <a:r>
              <a:rPr lang="ru-RU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Монтаж</a:t>
            </a:r>
            <a:r>
              <a:rPr lang="en-US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altLang="ko-KR" sz="3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755650" y="1196975"/>
            <a:ext cx="6192838" cy="360363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Установка компонентов системы</a:t>
            </a:r>
            <a:endParaRPr lang="en-US" altLang="ko-K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1042988" y="1989138"/>
            <a:ext cx="1873250" cy="792162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Пайка</a:t>
            </a:r>
            <a:endParaRPr lang="en-US" altLang="ko-K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2997" name="Rectangle 5"/>
          <p:cNvSpPr>
            <a:spLocks noChangeArrowheads="1"/>
          </p:cNvSpPr>
          <p:nvPr/>
        </p:nvSpPr>
        <p:spPr bwMode="auto">
          <a:xfrm>
            <a:off x="827088" y="3573463"/>
            <a:ext cx="2449512" cy="72072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Тет</a:t>
            </a:r>
            <a:r>
              <a:rPr lang="ru-RU" altLang="ko-K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на утечку</a:t>
            </a:r>
            <a:endParaRPr lang="en-US" altLang="ko-K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2998" name="Line 6"/>
          <p:cNvSpPr>
            <a:spLocks noChangeShapeType="1"/>
          </p:cNvSpPr>
          <p:nvPr/>
        </p:nvSpPr>
        <p:spPr bwMode="auto">
          <a:xfrm>
            <a:off x="1979613" y="16303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2999" name="Line 7"/>
          <p:cNvSpPr>
            <a:spLocks noChangeShapeType="1"/>
          </p:cNvSpPr>
          <p:nvPr/>
        </p:nvSpPr>
        <p:spPr bwMode="auto">
          <a:xfrm>
            <a:off x="1979613" y="29972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3000" name="AutoShape 8"/>
          <p:cNvSpPr>
            <a:spLocks noChangeArrowheads="1"/>
          </p:cNvSpPr>
          <p:nvPr/>
        </p:nvSpPr>
        <p:spPr bwMode="auto">
          <a:xfrm>
            <a:off x="7235825" y="1844675"/>
            <a:ext cx="1657350" cy="1152525"/>
          </a:xfrm>
          <a:prstGeom prst="irregularSeal1">
            <a:avLst/>
          </a:prstGeom>
          <a:solidFill>
            <a:srgbClr val="9D0C0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Внимание</a:t>
            </a:r>
            <a:endParaRPr lang="ko-KR" altLang="en-US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300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700213"/>
            <a:ext cx="3697288" cy="1338262"/>
          </a:xfrm>
          <a:prstGeom prst="rect">
            <a:avLst/>
          </a:prstGeom>
          <a:noFill/>
        </p:spPr>
      </p:pic>
      <p:sp>
        <p:nvSpPr>
          <p:cNvPr id="213002" name="Rectangle 10"/>
          <p:cNvSpPr>
            <a:spLocks noChangeArrowheads="1"/>
          </p:cNvSpPr>
          <p:nvPr/>
        </p:nvSpPr>
        <p:spPr bwMode="auto">
          <a:xfrm>
            <a:off x="827088" y="4868863"/>
            <a:ext cx="2449512" cy="50482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Вакуумирование</a:t>
            </a:r>
            <a:endParaRPr lang="en-US" altLang="ko-K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3003" name="Line 11"/>
          <p:cNvSpPr>
            <a:spLocks noChangeShapeType="1"/>
          </p:cNvSpPr>
          <p:nvPr/>
        </p:nvSpPr>
        <p:spPr bwMode="auto">
          <a:xfrm>
            <a:off x="1979613" y="43656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3004" name="Line 12"/>
          <p:cNvSpPr>
            <a:spLocks noChangeShapeType="1"/>
          </p:cNvSpPr>
          <p:nvPr/>
        </p:nvSpPr>
        <p:spPr bwMode="auto">
          <a:xfrm>
            <a:off x="539750" y="1701800"/>
            <a:ext cx="8280400" cy="0"/>
          </a:xfrm>
          <a:prstGeom prst="line">
            <a:avLst/>
          </a:prstGeom>
          <a:noFill/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3005" name="Line 13"/>
          <p:cNvSpPr>
            <a:spLocks noChangeShapeType="1"/>
          </p:cNvSpPr>
          <p:nvPr/>
        </p:nvSpPr>
        <p:spPr bwMode="auto">
          <a:xfrm>
            <a:off x="539750" y="3286125"/>
            <a:ext cx="8280400" cy="0"/>
          </a:xfrm>
          <a:prstGeom prst="line">
            <a:avLst/>
          </a:prstGeom>
          <a:noFill/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3006" name="Line 14"/>
          <p:cNvSpPr>
            <a:spLocks noChangeShapeType="1"/>
          </p:cNvSpPr>
          <p:nvPr/>
        </p:nvSpPr>
        <p:spPr bwMode="auto">
          <a:xfrm>
            <a:off x="539750" y="4652963"/>
            <a:ext cx="8280400" cy="0"/>
          </a:xfrm>
          <a:prstGeom prst="line">
            <a:avLst/>
          </a:prstGeom>
          <a:noFill/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3008" name="Text Box 16"/>
          <p:cNvSpPr txBox="1">
            <a:spLocks noChangeArrowheads="1"/>
          </p:cNvSpPr>
          <p:nvPr/>
        </p:nvSpPr>
        <p:spPr bwMode="auto">
          <a:xfrm>
            <a:off x="3419475" y="4797425"/>
            <a:ext cx="33131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1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※ </a:t>
            </a:r>
            <a:r>
              <a:rPr lang="ru-RU" altLang="ko-KR" sz="12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Вакуумирование производиться через </a:t>
            </a:r>
            <a:r>
              <a:rPr lang="ru-RU" altLang="ko-KR" sz="12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потр</a:t>
            </a:r>
            <a:r>
              <a:rPr lang="ru-RU" altLang="ko-KR" sz="12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заправки фреона</a:t>
            </a:r>
            <a:endParaRPr lang="en-US" altLang="ko-KR" sz="12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13020" name="Group 28"/>
          <p:cNvGrpSpPr>
            <a:grpSpLocks/>
          </p:cNvGrpSpPr>
          <p:nvPr/>
        </p:nvGrpSpPr>
        <p:grpSpPr bwMode="auto">
          <a:xfrm>
            <a:off x="3492500" y="3357563"/>
            <a:ext cx="2425700" cy="1295400"/>
            <a:chOff x="2200" y="2115"/>
            <a:chExt cx="1528" cy="816"/>
          </a:xfrm>
        </p:grpSpPr>
        <p:pic>
          <p:nvPicPr>
            <p:cNvPr id="213007" name="Picture 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62" y="2160"/>
              <a:ext cx="666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3009" name="Picture 17" descr="사진1 012"/>
            <p:cNvPicPr>
              <a:picLocks noChangeAspect="1" noChangeArrowheads="1"/>
            </p:cNvPicPr>
            <p:nvPr/>
          </p:nvPicPr>
          <p:blipFill>
            <a:blip r:embed="rId4" cstate="print"/>
            <a:srcRect l="36853" t="20695" r="30183" b="27594"/>
            <a:stretch>
              <a:fillRect/>
            </a:stretch>
          </p:blipFill>
          <p:spPr bwMode="auto">
            <a:xfrm>
              <a:off x="2200" y="2115"/>
              <a:ext cx="655" cy="771"/>
            </a:xfrm>
            <a:prstGeom prst="rect">
              <a:avLst/>
            </a:prstGeom>
            <a:noFill/>
          </p:spPr>
        </p:pic>
        <p:sp>
          <p:nvSpPr>
            <p:cNvPr id="213010" name="Freeform 18"/>
            <p:cNvSpPr>
              <a:spLocks/>
            </p:cNvSpPr>
            <p:nvPr/>
          </p:nvSpPr>
          <p:spPr bwMode="auto">
            <a:xfrm>
              <a:off x="2473" y="2568"/>
              <a:ext cx="583" cy="138"/>
            </a:xfrm>
            <a:custGeom>
              <a:avLst/>
              <a:gdLst/>
              <a:ahLst/>
              <a:cxnLst>
                <a:cxn ang="0">
                  <a:pos x="510" y="138"/>
                </a:cxn>
                <a:cxn ang="0">
                  <a:pos x="276" y="126"/>
                </a:cxn>
                <a:cxn ang="0">
                  <a:pos x="120" y="96"/>
                </a:cxn>
                <a:cxn ang="0">
                  <a:pos x="84" y="84"/>
                </a:cxn>
                <a:cxn ang="0">
                  <a:pos x="18" y="24"/>
                </a:cxn>
                <a:cxn ang="0">
                  <a:pos x="0" y="0"/>
                </a:cxn>
              </a:cxnLst>
              <a:rect l="0" t="0" r="r" b="b"/>
              <a:pathLst>
                <a:path w="510" h="138">
                  <a:moveTo>
                    <a:pt x="510" y="138"/>
                  </a:moveTo>
                  <a:cubicBezTo>
                    <a:pt x="432" y="134"/>
                    <a:pt x="354" y="132"/>
                    <a:pt x="276" y="126"/>
                  </a:cubicBezTo>
                  <a:cubicBezTo>
                    <a:pt x="225" y="122"/>
                    <a:pt x="173" y="101"/>
                    <a:pt x="120" y="96"/>
                  </a:cubicBezTo>
                  <a:cubicBezTo>
                    <a:pt x="108" y="92"/>
                    <a:pt x="91" y="95"/>
                    <a:pt x="84" y="84"/>
                  </a:cubicBezTo>
                  <a:cubicBezTo>
                    <a:pt x="68" y="60"/>
                    <a:pt x="42" y="40"/>
                    <a:pt x="18" y="24"/>
                  </a:cubicBezTo>
                  <a:cubicBezTo>
                    <a:pt x="4" y="4"/>
                    <a:pt x="11" y="11"/>
                    <a:pt x="0" y="0"/>
                  </a:cubicBez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13011" name="Line 19"/>
          <p:cNvSpPr>
            <a:spLocks noChangeShapeType="1"/>
          </p:cNvSpPr>
          <p:nvPr/>
        </p:nvSpPr>
        <p:spPr bwMode="auto">
          <a:xfrm>
            <a:off x="539750" y="5516563"/>
            <a:ext cx="8280400" cy="0"/>
          </a:xfrm>
          <a:prstGeom prst="line">
            <a:avLst/>
          </a:prstGeom>
          <a:noFill/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3012" name="Text Box 20"/>
          <p:cNvSpPr txBox="1">
            <a:spLocks noChangeArrowheads="1"/>
          </p:cNvSpPr>
          <p:nvPr/>
        </p:nvSpPr>
        <p:spPr bwMode="auto">
          <a:xfrm>
            <a:off x="3348038" y="2852738"/>
            <a:ext cx="39608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1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※ </a:t>
            </a:r>
            <a:r>
              <a:rPr lang="ru-RU" altLang="ko-KR" sz="12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Использование азота при пайке</a:t>
            </a:r>
            <a:endParaRPr lang="ko-KR" altLang="en-US" sz="12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3013" name="Line 21"/>
          <p:cNvSpPr>
            <a:spLocks noChangeShapeType="1"/>
          </p:cNvSpPr>
          <p:nvPr/>
        </p:nvSpPr>
        <p:spPr bwMode="auto">
          <a:xfrm>
            <a:off x="1979613" y="54451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3014" name="Rectangle 22"/>
          <p:cNvSpPr>
            <a:spLocks noChangeArrowheads="1"/>
          </p:cNvSpPr>
          <p:nvPr/>
        </p:nvSpPr>
        <p:spPr bwMode="auto">
          <a:xfrm>
            <a:off x="827088" y="5876925"/>
            <a:ext cx="2449512" cy="50482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Открытие сервисных </a:t>
            </a:r>
          </a:p>
          <a:p>
            <a:pPr algn="ctr"/>
            <a:r>
              <a:rPr lang="ru-RU" altLang="ko-KR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клапанов</a:t>
            </a:r>
            <a:endParaRPr lang="en-US" altLang="ko-KR" sz="17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3015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5661025"/>
            <a:ext cx="1295400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3019" name="Picture 27" descr="사진1 012"/>
          <p:cNvPicPr>
            <a:picLocks noChangeAspect="1" noChangeArrowheads="1"/>
          </p:cNvPicPr>
          <p:nvPr/>
        </p:nvPicPr>
        <p:blipFill>
          <a:blip r:embed="rId4" cstate="print"/>
          <a:srcRect l="36853" t="20695" r="30183" b="27594"/>
          <a:stretch>
            <a:fillRect/>
          </a:stretch>
        </p:blipFill>
        <p:spPr bwMode="auto">
          <a:xfrm>
            <a:off x="6732588" y="4508500"/>
            <a:ext cx="1039812" cy="1223963"/>
          </a:xfrm>
          <a:prstGeom prst="rect">
            <a:avLst/>
          </a:prstGeom>
          <a:noFill/>
        </p:spPr>
      </p:pic>
      <p:sp>
        <p:nvSpPr>
          <p:cNvPr id="213024" name="Text Box 32"/>
          <p:cNvSpPr txBox="1">
            <a:spLocks noChangeArrowheads="1"/>
          </p:cNvSpPr>
          <p:nvPr/>
        </p:nvSpPr>
        <p:spPr bwMode="auto">
          <a:xfrm>
            <a:off x="6156325" y="3644900"/>
            <a:ext cx="2808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b="1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※ </a:t>
            </a:r>
            <a:r>
              <a:rPr lang="ru-RU" altLang="ko-KR" sz="12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Азот подается через порт заправки фреона.</a:t>
            </a:r>
            <a:endParaRPr lang="en-US" altLang="ko-KR" sz="12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18" name="Text Box 42"/>
          <p:cNvSpPr txBox="1">
            <a:spLocks noChangeArrowheads="1"/>
          </p:cNvSpPr>
          <p:nvPr/>
        </p:nvSpPr>
        <p:spPr bwMode="auto">
          <a:xfrm>
            <a:off x="682625" y="68263"/>
            <a:ext cx="846137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ru-RU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</a:t>
            </a:r>
            <a:r>
              <a:rPr lang="en-US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32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 : </a:t>
            </a:r>
            <a:r>
              <a:rPr lang="ru-RU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Установка </a:t>
            </a:r>
            <a:r>
              <a:rPr lang="ru-RU" altLang="ko-KR" sz="3200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фильра-осушителя</a:t>
            </a:r>
            <a:endParaRPr lang="en-US" altLang="ko-KR" sz="3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5997039" y="1989138"/>
            <a:ext cx="2624447" cy="445304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Вакуумирование ?</a:t>
            </a:r>
            <a:endParaRPr lang="en-US" altLang="ko-K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4028" name="Line 12"/>
          <p:cNvSpPr>
            <a:spLocks noChangeShapeType="1"/>
          </p:cNvSpPr>
          <p:nvPr/>
        </p:nvSpPr>
        <p:spPr bwMode="auto">
          <a:xfrm>
            <a:off x="539750" y="1701800"/>
            <a:ext cx="8280400" cy="0"/>
          </a:xfrm>
          <a:prstGeom prst="line">
            <a:avLst/>
          </a:prstGeom>
          <a:noFill/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4029" name="Line 13"/>
          <p:cNvSpPr>
            <a:spLocks noChangeShapeType="1"/>
          </p:cNvSpPr>
          <p:nvPr/>
        </p:nvSpPr>
        <p:spPr bwMode="auto">
          <a:xfrm>
            <a:off x="539750" y="2781300"/>
            <a:ext cx="8280400" cy="0"/>
          </a:xfrm>
          <a:prstGeom prst="line">
            <a:avLst/>
          </a:prstGeom>
          <a:noFill/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4039" name="AutoShape 23"/>
          <p:cNvSpPr>
            <a:spLocks noChangeArrowheads="1"/>
          </p:cNvSpPr>
          <p:nvPr/>
        </p:nvSpPr>
        <p:spPr bwMode="auto">
          <a:xfrm>
            <a:off x="900113" y="1054100"/>
            <a:ext cx="4679950" cy="503238"/>
          </a:xfrm>
          <a:prstGeom prst="plus">
            <a:avLst>
              <a:gd name="adj" fmla="val 25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Необходим ли фильтр-осушитель</a:t>
            </a:r>
            <a:r>
              <a:rPr lang="en-US" altLang="ko-K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endParaRPr lang="ko-KR" alt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4043" name="Rectangle 27"/>
          <p:cNvSpPr>
            <a:spLocks noChangeArrowheads="1"/>
          </p:cNvSpPr>
          <p:nvPr/>
        </p:nvSpPr>
        <p:spPr bwMode="auto">
          <a:xfrm>
            <a:off x="5934796" y="1145928"/>
            <a:ext cx="2710439" cy="433388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Заправка хладагента ?</a:t>
            </a:r>
            <a:endParaRPr lang="en-US" altLang="ko-K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4044" name="Picture 28" descr="DSCN27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2924175"/>
            <a:ext cx="2328862" cy="1746250"/>
          </a:xfrm>
          <a:prstGeom prst="rect">
            <a:avLst/>
          </a:prstGeom>
          <a:noFill/>
        </p:spPr>
      </p:pic>
      <p:pic>
        <p:nvPicPr>
          <p:cNvPr id="214045" name="Picture 29" descr="DSCN27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4797425"/>
            <a:ext cx="2305050" cy="1728788"/>
          </a:xfrm>
          <a:prstGeom prst="rect">
            <a:avLst/>
          </a:prstGeom>
          <a:noFill/>
        </p:spPr>
      </p:pic>
      <p:graphicFrame>
        <p:nvGraphicFramePr>
          <p:cNvPr id="214132" name="Group 116"/>
          <p:cNvGraphicFramePr>
            <a:graphicFrameLocks noGrp="1"/>
          </p:cNvGraphicFramePr>
          <p:nvPr/>
        </p:nvGraphicFramePr>
        <p:xfrm>
          <a:off x="468313" y="4292600"/>
          <a:ext cx="5472112" cy="942975"/>
        </p:xfrm>
        <a:graphic>
          <a:graphicData uri="http://schemas.openxmlformats.org/drawingml/2006/table">
            <a:tbl>
              <a:tblPr/>
              <a:tblGrid>
                <a:gridCol w="1368425"/>
                <a:gridCol w="1008062"/>
                <a:gridCol w="1439863"/>
                <a:gridCol w="1655762"/>
              </a:tblGrid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34" charset="-127"/>
                          <a:ea typeface="굴림" pitchFamily="34" charset="-127"/>
                        </a:rPr>
                        <a:t>Список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34" charset="-127"/>
                        <a:ea typeface="굴림" pitchFamily="34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34" charset="-127"/>
                          <a:ea typeface="굴림" pitchFamily="34" charset="-127"/>
                        </a:rPr>
                        <a:t>Сервисный код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34" charset="-127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325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34" charset="-127"/>
                          <a:ea typeface="굴림" pitchFamily="34" charset="-127"/>
                        </a:rPr>
                        <a:t>Фильтр-осушитель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34" charset="-127"/>
                        <a:ea typeface="굴림" pitchFamily="34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34" charset="-127"/>
                          <a:ea typeface="굴림" pitchFamily="34" charset="-127"/>
                        </a:rPr>
                        <a:t>8/10HP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34" charset="-127"/>
                          <a:ea typeface="굴림" pitchFamily="34" charset="-127"/>
                        </a:rPr>
                        <a:t>DB97-01222A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34" charset="-127"/>
                          <a:ea typeface="굴림" pitchFamily="34" charset="-127"/>
                        </a:rPr>
                        <a:t>BFK-083 (3/8”)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  <a:tr h="314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34" charset="-127"/>
                          <a:ea typeface="굴림" pitchFamily="34" charset="-127"/>
                        </a:rPr>
                        <a:t>12/14HP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34" charset="-127"/>
                          <a:ea typeface="굴림" pitchFamily="34" charset="-127"/>
                        </a:rPr>
                        <a:t>DB97-01222B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34" charset="-127"/>
                          <a:ea typeface="굴림" pitchFamily="34" charset="-127"/>
                        </a:rPr>
                        <a:t>BFK-164 (1/2”)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34" charset="-127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  <p:sp>
        <p:nvSpPr>
          <p:cNvPr id="214133" name="Text Box 117"/>
          <p:cNvSpPr txBox="1">
            <a:spLocks noChangeArrowheads="1"/>
          </p:cNvSpPr>
          <p:nvPr/>
        </p:nvSpPr>
        <p:spPr bwMode="auto">
          <a:xfrm>
            <a:off x="684213" y="1916113"/>
            <a:ext cx="49565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b="1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• </a:t>
            </a:r>
            <a:r>
              <a:rPr lang="ru-RU" altLang="ko-KR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Использовать только 2-сторонний фильтр</a:t>
            </a:r>
            <a:endParaRPr lang="en-US" altLang="ko-KR" b="1" dirty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/>
            <a:r>
              <a:rPr lang="en-US" altLang="ko-KR" b="1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• </a:t>
            </a:r>
            <a:r>
              <a:rPr lang="ru-RU" altLang="ko-KR" b="1" dirty="0" err="1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Установк</a:t>
            </a:r>
            <a:r>
              <a:rPr lang="ru-RU" altLang="ko-KR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ko-KR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 </a:t>
            </a:r>
            <a:r>
              <a:rPr lang="ru-RU" altLang="ko-KR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жидкостную магистраль</a:t>
            </a:r>
            <a:endParaRPr lang="en-US" altLang="ko-KR" b="1" dirty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4134" name="Picture 1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2852738"/>
            <a:ext cx="4465637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13"/>
          <p:cNvSpPr txBox="1">
            <a:spLocks noChangeArrowheads="1"/>
          </p:cNvSpPr>
          <p:nvPr/>
        </p:nvSpPr>
        <p:spPr bwMode="auto">
          <a:xfrm>
            <a:off x="179388" y="765175"/>
            <a:ext cx="8496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60000"/>
              </a:lnSpc>
            </a:pPr>
            <a:r>
              <a:rPr lang="en-US" altLang="ko-KR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ru-RU" altLang="ko-K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Конфигурация модулей наружных блоков</a:t>
            </a:r>
            <a:endParaRPr lang="en-US" altLang="ko-KR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564" name="Line 4"/>
          <p:cNvSpPr>
            <a:spLocks noChangeShapeType="1"/>
          </p:cNvSpPr>
          <p:nvPr/>
        </p:nvSpPr>
        <p:spPr bwMode="auto">
          <a:xfrm>
            <a:off x="671513" y="15890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565" name="Line 5"/>
          <p:cNvSpPr>
            <a:spLocks noChangeShapeType="1"/>
          </p:cNvSpPr>
          <p:nvPr/>
        </p:nvSpPr>
        <p:spPr bwMode="auto">
          <a:xfrm>
            <a:off x="3378200" y="15890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566" name="Line 6"/>
          <p:cNvSpPr>
            <a:spLocks noChangeShapeType="1"/>
          </p:cNvSpPr>
          <p:nvPr/>
        </p:nvSpPr>
        <p:spPr bwMode="auto">
          <a:xfrm>
            <a:off x="3597275" y="15890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567" name="Line 7"/>
          <p:cNvSpPr>
            <a:spLocks noChangeShapeType="1"/>
          </p:cNvSpPr>
          <p:nvPr/>
        </p:nvSpPr>
        <p:spPr bwMode="auto">
          <a:xfrm>
            <a:off x="6303963" y="15890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568" name="Line 8"/>
          <p:cNvSpPr>
            <a:spLocks noChangeShapeType="1"/>
          </p:cNvSpPr>
          <p:nvPr/>
        </p:nvSpPr>
        <p:spPr bwMode="auto">
          <a:xfrm>
            <a:off x="6523038" y="15890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569" name="Line 9"/>
          <p:cNvSpPr>
            <a:spLocks noChangeShapeType="1"/>
          </p:cNvSpPr>
          <p:nvPr/>
        </p:nvSpPr>
        <p:spPr bwMode="auto">
          <a:xfrm>
            <a:off x="8412163" y="15890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570" name="Line 10"/>
          <p:cNvSpPr>
            <a:spLocks noChangeShapeType="1"/>
          </p:cNvSpPr>
          <p:nvPr/>
        </p:nvSpPr>
        <p:spPr bwMode="auto">
          <a:xfrm>
            <a:off x="8631238" y="15890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94575" name="Object 15"/>
          <p:cNvGraphicFramePr>
            <a:graphicFrameLocks noChangeAspect="1"/>
          </p:cNvGraphicFramePr>
          <p:nvPr/>
        </p:nvGraphicFramePr>
        <p:xfrm>
          <a:off x="323850" y="1409700"/>
          <a:ext cx="8258175" cy="3829050"/>
        </p:xfrm>
        <a:graphic>
          <a:graphicData uri="http://schemas.openxmlformats.org/presentationml/2006/ole">
            <p:oleObj spid="_x0000_s194575" name="Worksheet" r:id="rId3" imgW="10325100" imgH="4829175" progId="Excel.Sheet.8">
              <p:embed/>
            </p:oleObj>
          </a:graphicData>
        </a:graphic>
      </p:graphicFrame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82625" y="68263"/>
            <a:ext cx="6913563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ru-RU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Основная информация</a:t>
            </a:r>
            <a:endParaRPr lang="en-US" altLang="ko-KR" sz="3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18" name="Text Box 42"/>
          <p:cNvSpPr txBox="1">
            <a:spLocks noChangeArrowheads="1"/>
          </p:cNvSpPr>
          <p:nvPr/>
        </p:nvSpPr>
        <p:spPr bwMode="auto">
          <a:xfrm>
            <a:off x="682625" y="68263"/>
            <a:ext cx="846137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ru-RU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</a:t>
            </a:r>
            <a:r>
              <a:rPr lang="en-US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32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 ~ 7 </a:t>
            </a:r>
          </a:p>
        </p:txBody>
      </p:sp>
      <p:sp>
        <p:nvSpPr>
          <p:cNvPr id="215081" name="AutoShape 41"/>
          <p:cNvSpPr>
            <a:spLocks noChangeAspect="1" noChangeArrowheads="1"/>
          </p:cNvSpPr>
          <p:nvPr/>
        </p:nvSpPr>
        <p:spPr bwMode="gray">
          <a:xfrm>
            <a:off x="958850" y="1539875"/>
            <a:ext cx="4117975" cy="3794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E90DA">
                  <a:gamma/>
                  <a:tint val="21176"/>
                  <a:invGamma/>
                </a:srgbClr>
              </a:gs>
              <a:gs pos="100000">
                <a:srgbClr val="BE90DA"/>
              </a:gs>
            </a:gsLst>
            <a:lin ang="0" scaled="1"/>
          </a:gra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82" name="AutoShape 42"/>
          <p:cNvSpPr>
            <a:spLocks noChangeAspect="1" noChangeArrowheads="1"/>
          </p:cNvSpPr>
          <p:nvPr/>
        </p:nvSpPr>
        <p:spPr bwMode="gray">
          <a:xfrm>
            <a:off x="642938" y="1441450"/>
            <a:ext cx="566737" cy="568325"/>
          </a:xfrm>
          <a:prstGeom prst="diamond">
            <a:avLst/>
          </a:prstGeom>
          <a:gradFill rotWithShape="1">
            <a:gsLst>
              <a:gs pos="0">
                <a:srgbClr val="BE90DA">
                  <a:gamma/>
                  <a:shade val="46275"/>
                  <a:invGamma/>
                </a:srgbClr>
              </a:gs>
              <a:gs pos="100000">
                <a:srgbClr val="BE90DA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83" name="Text Box 43"/>
          <p:cNvSpPr txBox="1">
            <a:spLocks noChangeAspect="1" noChangeArrowheads="1"/>
          </p:cNvSpPr>
          <p:nvPr/>
        </p:nvSpPr>
        <p:spPr bwMode="gray">
          <a:xfrm>
            <a:off x="1476375" y="1557338"/>
            <a:ext cx="32527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latinLnBrk="0" hangingPunct="0"/>
            <a:r>
              <a:rPr kumimoji="0" lang="ru-RU" altLang="ko-KR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Вакуумирование</a:t>
            </a:r>
            <a:r>
              <a:rPr kumimoji="0" lang="en-US" altLang="ko-KR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!! </a:t>
            </a:r>
            <a:endParaRPr kumimoji="0" lang="en-US" altLang="ko-KR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84" name="Text Box 44"/>
          <p:cNvSpPr txBox="1">
            <a:spLocks noChangeAspect="1" noChangeArrowheads="1"/>
          </p:cNvSpPr>
          <p:nvPr/>
        </p:nvSpPr>
        <p:spPr bwMode="gray">
          <a:xfrm>
            <a:off x="762000" y="154305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latinLnBrk="0" hangingPunct="0"/>
            <a:r>
              <a:rPr kumimoji="0" lang="en-US" altLang="ko-KR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</a:t>
            </a:r>
          </a:p>
        </p:txBody>
      </p:sp>
      <p:sp>
        <p:nvSpPr>
          <p:cNvPr id="215085" name="AutoShape 45"/>
          <p:cNvSpPr>
            <a:spLocks noChangeAspect="1" noChangeArrowheads="1"/>
          </p:cNvSpPr>
          <p:nvPr/>
        </p:nvSpPr>
        <p:spPr bwMode="gray">
          <a:xfrm>
            <a:off x="965200" y="3482975"/>
            <a:ext cx="4117975" cy="377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0C4DE">
                  <a:gamma/>
                  <a:tint val="21176"/>
                  <a:invGamma/>
                </a:srgbClr>
              </a:gs>
              <a:gs pos="100000">
                <a:srgbClr val="70C4DE"/>
              </a:gs>
            </a:gsLst>
            <a:lin ang="0" scaled="1"/>
          </a:gra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86" name="AutoShape 46"/>
          <p:cNvSpPr>
            <a:spLocks noChangeAspect="1" noChangeArrowheads="1"/>
          </p:cNvSpPr>
          <p:nvPr/>
        </p:nvSpPr>
        <p:spPr bwMode="gray">
          <a:xfrm>
            <a:off x="649288" y="3384550"/>
            <a:ext cx="566737" cy="565150"/>
          </a:xfrm>
          <a:prstGeom prst="diamond">
            <a:avLst/>
          </a:prstGeom>
          <a:gradFill rotWithShape="1">
            <a:gsLst>
              <a:gs pos="0">
                <a:srgbClr val="70C4DE">
                  <a:gamma/>
                  <a:shade val="46275"/>
                  <a:invGamma/>
                </a:srgbClr>
              </a:gs>
              <a:gs pos="100000">
                <a:srgbClr val="70C4DE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87" name="Text Box 47"/>
          <p:cNvSpPr txBox="1">
            <a:spLocks noChangeAspect="1" noChangeArrowheads="1"/>
          </p:cNvSpPr>
          <p:nvPr/>
        </p:nvSpPr>
        <p:spPr bwMode="gray">
          <a:xfrm>
            <a:off x="1547813" y="3500438"/>
            <a:ext cx="325278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latinLnBrk="0" hangingPunct="0"/>
            <a:r>
              <a:rPr kumimoji="0" lang="ru-RU" altLang="ko-KR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Заправка хладагента</a:t>
            </a:r>
            <a:endParaRPr kumimoji="0" lang="en-US" altLang="ko-KR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88" name="Text Box 48"/>
          <p:cNvSpPr txBox="1">
            <a:spLocks noChangeAspect="1" noChangeArrowheads="1"/>
          </p:cNvSpPr>
          <p:nvPr/>
        </p:nvSpPr>
        <p:spPr bwMode="gray">
          <a:xfrm>
            <a:off x="781050" y="34909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latinLnBrk="0" hangingPunct="0"/>
            <a:r>
              <a:rPr kumimoji="0" lang="en-US" altLang="ko-KR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215094" name="Line 54"/>
          <p:cNvSpPr>
            <a:spLocks noChangeShapeType="1"/>
          </p:cNvSpPr>
          <p:nvPr/>
        </p:nvSpPr>
        <p:spPr bwMode="auto">
          <a:xfrm>
            <a:off x="539750" y="4724400"/>
            <a:ext cx="8280400" cy="0"/>
          </a:xfrm>
          <a:prstGeom prst="line">
            <a:avLst/>
          </a:prstGeom>
          <a:noFill/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95" name="Line 55"/>
          <p:cNvSpPr>
            <a:spLocks noChangeShapeType="1"/>
          </p:cNvSpPr>
          <p:nvPr/>
        </p:nvSpPr>
        <p:spPr bwMode="auto">
          <a:xfrm>
            <a:off x="539750" y="2852738"/>
            <a:ext cx="8280400" cy="0"/>
          </a:xfrm>
          <a:prstGeom prst="line">
            <a:avLst/>
          </a:prstGeom>
          <a:noFill/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18" name="Text Box 42"/>
          <p:cNvSpPr txBox="1">
            <a:spLocks noChangeArrowheads="1"/>
          </p:cNvSpPr>
          <p:nvPr/>
        </p:nvSpPr>
        <p:spPr bwMode="auto">
          <a:xfrm>
            <a:off x="682625" y="68263"/>
            <a:ext cx="846137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ru-RU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Шаг</a:t>
            </a:r>
            <a:r>
              <a:rPr lang="en-US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32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  </a:t>
            </a:r>
            <a:r>
              <a:rPr lang="ru-RU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Запуск</a:t>
            </a:r>
            <a:r>
              <a:rPr lang="en-US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altLang="ko-KR" sz="3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6079" name="Rectangle 15"/>
          <p:cNvSpPr>
            <a:spLocks noChangeArrowheads="1"/>
          </p:cNvSpPr>
          <p:nvPr/>
        </p:nvSpPr>
        <p:spPr bwMode="auto">
          <a:xfrm>
            <a:off x="755650" y="1196975"/>
            <a:ext cx="6192838" cy="360363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После прохождения шагов</a:t>
            </a:r>
            <a:r>
              <a:rPr lang="en-US" altLang="ko-K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“1 </a:t>
            </a:r>
            <a:r>
              <a:rPr lang="en-US" altLang="ko-KR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~ 7</a:t>
            </a:r>
            <a:r>
              <a:rPr lang="en-US" altLang="ko-K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altLang="ko-K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6080" name="Rectangle 16"/>
          <p:cNvSpPr>
            <a:spLocks noChangeArrowheads="1"/>
          </p:cNvSpPr>
          <p:nvPr/>
        </p:nvSpPr>
        <p:spPr bwMode="auto">
          <a:xfrm>
            <a:off x="1042987" y="1989138"/>
            <a:ext cx="3196503" cy="792162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Включить </a:t>
            </a:r>
          </a:p>
          <a:p>
            <a:pPr algn="ctr"/>
            <a:r>
              <a:rPr lang="ru-RU" altLang="ko-K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тестовый режим</a:t>
            </a:r>
            <a:endParaRPr lang="en-US" altLang="ko-K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6081" name="Rectangle 17"/>
          <p:cNvSpPr>
            <a:spLocks noChangeArrowheads="1"/>
          </p:cNvSpPr>
          <p:nvPr/>
        </p:nvSpPr>
        <p:spPr bwMode="auto">
          <a:xfrm>
            <a:off x="755650" y="3284538"/>
            <a:ext cx="3566968" cy="72072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Записат</a:t>
            </a:r>
            <a:r>
              <a:rPr lang="ru-RU" altLang="ko-K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ь данные о работе </a:t>
            </a:r>
          </a:p>
          <a:p>
            <a:pPr algn="ctr"/>
            <a:r>
              <a:rPr lang="ru-RU" altLang="ko-K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 помощи</a:t>
            </a:r>
            <a:r>
              <a:rPr lang="en-US" altLang="ko-K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S-net1</a:t>
            </a:r>
            <a:r>
              <a:rPr lang="en-US" altLang="ko-KR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</a:t>
            </a:r>
          </a:p>
        </p:txBody>
      </p:sp>
      <p:sp>
        <p:nvSpPr>
          <p:cNvPr id="216082" name="Line 18"/>
          <p:cNvSpPr>
            <a:spLocks noChangeShapeType="1"/>
          </p:cNvSpPr>
          <p:nvPr/>
        </p:nvSpPr>
        <p:spPr bwMode="auto">
          <a:xfrm>
            <a:off x="2454613" y="16303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6083" name="Line 19"/>
          <p:cNvSpPr>
            <a:spLocks noChangeShapeType="1"/>
          </p:cNvSpPr>
          <p:nvPr/>
        </p:nvSpPr>
        <p:spPr bwMode="auto">
          <a:xfrm>
            <a:off x="2454613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6085" name="Rectangle 21"/>
          <p:cNvSpPr>
            <a:spLocks noChangeArrowheads="1"/>
          </p:cNvSpPr>
          <p:nvPr/>
        </p:nvSpPr>
        <p:spPr bwMode="auto">
          <a:xfrm>
            <a:off x="760020" y="4508500"/>
            <a:ext cx="3562597" cy="576263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Проверить правильность</a:t>
            </a:r>
          </a:p>
          <a:p>
            <a:pPr algn="ctr"/>
            <a:r>
              <a:rPr lang="ru-RU" altLang="ko-K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работы системы</a:t>
            </a:r>
            <a:endParaRPr lang="en-US" altLang="ko-K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6086" name="Line 22"/>
          <p:cNvSpPr>
            <a:spLocks noChangeShapeType="1"/>
          </p:cNvSpPr>
          <p:nvPr/>
        </p:nvSpPr>
        <p:spPr bwMode="auto">
          <a:xfrm>
            <a:off x="2454613" y="40052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6094" name="Rectangle 30"/>
          <p:cNvSpPr>
            <a:spLocks noChangeArrowheads="1"/>
          </p:cNvSpPr>
          <p:nvPr/>
        </p:nvSpPr>
        <p:spPr bwMode="auto">
          <a:xfrm>
            <a:off x="1301924" y="5649151"/>
            <a:ext cx="2449513" cy="50482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ko-KR" sz="1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Завершение работы</a:t>
            </a:r>
            <a:endParaRPr lang="en-US" altLang="ko-KR" sz="17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6097" name="Line 33"/>
          <p:cNvSpPr>
            <a:spLocks noChangeShapeType="1"/>
          </p:cNvSpPr>
          <p:nvPr/>
        </p:nvSpPr>
        <p:spPr bwMode="auto">
          <a:xfrm>
            <a:off x="2442738" y="51577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6098" name="Line 34"/>
          <p:cNvSpPr>
            <a:spLocks noChangeShapeType="1"/>
          </p:cNvSpPr>
          <p:nvPr/>
        </p:nvSpPr>
        <p:spPr bwMode="auto">
          <a:xfrm>
            <a:off x="611188" y="1773238"/>
            <a:ext cx="8280400" cy="0"/>
          </a:xfrm>
          <a:prstGeom prst="line">
            <a:avLst/>
          </a:prstGeom>
          <a:noFill/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6099" name="Line 35"/>
          <p:cNvSpPr>
            <a:spLocks noChangeShapeType="1"/>
          </p:cNvSpPr>
          <p:nvPr/>
        </p:nvSpPr>
        <p:spPr bwMode="auto">
          <a:xfrm>
            <a:off x="611188" y="2997200"/>
            <a:ext cx="8280400" cy="0"/>
          </a:xfrm>
          <a:prstGeom prst="line">
            <a:avLst/>
          </a:prstGeom>
          <a:noFill/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6100" name="Line 36"/>
          <p:cNvSpPr>
            <a:spLocks noChangeShapeType="1"/>
          </p:cNvSpPr>
          <p:nvPr/>
        </p:nvSpPr>
        <p:spPr bwMode="auto">
          <a:xfrm>
            <a:off x="611188" y="4221163"/>
            <a:ext cx="8280400" cy="0"/>
          </a:xfrm>
          <a:prstGeom prst="line">
            <a:avLst/>
          </a:prstGeom>
          <a:noFill/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6101" name="Line 37"/>
          <p:cNvSpPr>
            <a:spLocks noChangeShapeType="1"/>
          </p:cNvSpPr>
          <p:nvPr/>
        </p:nvSpPr>
        <p:spPr bwMode="auto">
          <a:xfrm>
            <a:off x="611188" y="5373688"/>
            <a:ext cx="8280400" cy="0"/>
          </a:xfrm>
          <a:prstGeom prst="line">
            <a:avLst/>
          </a:prstGeom>
          <a:noFill/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6102" name="Line 38"/>
          <p:cNvSpPr>
            <a:spLocks noChangeShapeType="1"/>
          </p:cNvSpPr>
          <p:nvPr/>
        </p:nvSpPr>
        <p:spPr bwMode="auto">
          <a:xfrm>
            <a:off x="611188" y="5373688"/>
            <a:ext cx="8280400" cy="0"/>
          </a:xfrm>
          <a:prstGeom prst="line">
            <a:avLst/>
          </a:prstGeom>
          <a:noFill/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6104" name="Text Box 40"/>
          <p:cNvSpPr txBox="1">
            <a:spLocks noChangeArrowheads="1"/>
          </p:cNvSpPr>
          <p:nvPr/>
        </p:nvSpPr>
        <p:spPr bwMode="auto">
          <a:xfrm>
            <a:off x="4500129" y="3524002"/>
            <a:ext cx="2808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1" i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※ </a:t>
            </a:r>
            <a:r>
              <a:rPr lang="ru-RU" altLang="ko-KR" sz="14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 менее 1 часа</a:t>
            </a:r>
            <a:r>
              <a:rPr lang="en-US" altLang="ko-KR" sz="14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 </a:t>
            </a:r>
            <a:endParaRPr lang="en-US" altLang="ko-KR" sz="1400" b="1" i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6108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7217" y="1815255"/>
            <a:ext cx="2011754" cy="1509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-9525" y="2565400"/>
            <a:ext cx="9144000" cy="4292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FE6E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7091" name="Rectangle 3"/>
          <p:cNvSpPr>
            <a:spLocks noChangeArrowheads="1"/>
          </p:cNvSpPr>
          <p:nvPr/>
        </p:nvSpPr>
        <p:spPr bwMode="auto">
          <a:xfrm>
            <a:off x="0" y="0"/>
            <a:ext cx="3352800" cy="297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-9525" y="-9525"/>
            <a:ext cx="9148763" cy="2574925"/>
          </a:xfrm>
          <a:prstGeom prst="rect">
            <a:avLst/>
          </a:prstGeom>
          <a:gradFill rotWithShape="0">
            <a:gsLst>
              <a:gs pos="0">
                <a:srgbClr val="006699"/>
              </a:gs>
              <a:gs pos="100000">
                <a:srgbClr val="0033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0" y="692150"/>
            <a:ext cx="9036050" cy="1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78000" tIns="298800" rIns="378000" bIns="298800">
            <a:spAutoFit/>
          </a:bodyPr>
          <a:lstStyle/>
          <a:p>
            <a:pPr algn="ctr"/>
            <a:r>
              <a:rPr lang="ru-RU" altLang="ko-KR" sz="4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Выводы</a:t>
            </a:r>
            <a:r>
              <a:rPr lang="en-US" altLang="ko-KR" sz="4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!!!</a:t>
            </a:r>
            <a:endParaRPr lang="en-US" altLang="ko-KR" sz="4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7094" name="Picture 6" descr="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2565400"/>
            <a:ext cx="3922713" cy="405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71" name="Picture 7" descr="13"/>
          <p:cNvPicPr>
            <a:picLocks noChangeAspect="1" noChangeArrowheads="1"/>
          </p:cNvPicPr>
          <p:nvPr/>
        </p:nvPicPr>
        <p:blipFill>
          <a:blip r:embed="rId3">
            <a:lum bright="-24000" contrast="24000"/>
          </a:blip>
          <a:srcRect/>
          <a:stretch>
            <a:fillRect/>
          </a:stretch>
        </p:blipFill>
        <p:spPr bwMode="auto">
          <a:xfrm>
            <a:off x="1195388" y="2997200"/>
            <a:ext cx="6905625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18" name="Text Box 42"/>
          <p:cNvSpPr txBox="1">
            <a:spLocks noChangeArrowheads="1"/>
          </p:cNvSpPr>
          <p:nvPr/>
        </p:nvSpPr>
        <p:spPr bwMode="auto">
          <a:xfrm>
            <a:off x="682625" y="68263"/>
            <a:ext cx="846137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ru-RU" altLang="ko-KR" sz="32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Выводы</a:t>
            </a:r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!!!</a:t>
            </a:r>
            <a:endParaRPr lang="en-US" altLang="ko-KR" sz="32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  <p:sp>
        <p:nvSpPr>
          <p:cNvPr id="218133" name="Text Box 21"/>
          <p:cNvSpPr txBox="1">
            <a:spLocks noChangeArrowheads="1"/>
          </p:cNvSpPr>
          <p:nvPr/>
        </p:nvSpPr>
        <p:spPr bwMode="auto">
          <a:xfrm>
            <a:off x="468313" y="1052513"/>
            <a:ext cx="84963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altLang="ko-KR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Никогда не включать систему более чем на </a:t>
            </a:r>
            <a:r>
              <a:rPr lang="en-US" altLang="ko-KR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24</a:t>
            </a:r>
            <a:r>
              <a:rPr lang="ru-RU" altLang="ko-KR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часа с</a:t>
            </a:r>
            <a:r>
              <a:rPr lang="en-US" altLang="ko-KR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ko-KR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выключенным при помощи </a:t>
            </a:r>
            <a:r>
              <a:rPr lang="en-US" altLang="ko-KR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K6</a:t>
            </a:r>
            <a:r>
              <a:rPr lang="en-US" altLang="ko-KR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K7, K8 </a:t>
            </a:r>
            <a:r>
              <a:rPr lang="ru-RU" altLang="ko-KR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компрессорами.</a:t>
            </a:r>
            <a:endParaRPr lang="en-US" altLang="ko-KR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altLang="ko-KR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Сохранять </a:t>
            </a:r>
            <a:r>
              <a:rPr lang="ru-RU" altLang="ko-KR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историю </a:t>
            </a:r>
            <a:r>
              <a:rPr lang="ru-RU" altLang="ko-KR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сервисного обслуживания системы</a:t>
            </a:r>
            <a:r>
              <a:rPr lang="en-US" altLang="ko-KR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n-US" altLang="ko-KR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ko-KR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ko-KR" sz="1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Сохранять вышедшие из строя компоненты </a:t>
            </a:r>
            <a:endParaRPr lang="en-US" altLang="ko-KR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ko-KR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- </a:t>
            </a:r>
            <a:r>
              <a:rPr lang="ru-RU" altLang="ko-KR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для возможной инспекции со стороны штаб-квартиры</a:t>
            </a:r>
            <a:r>
              <a:rPr lang="en-US" altLang="ko-KR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n-US" altLang="ko-KR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ko-KR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</a:t>
            </a:r>
            <a:r>
              <a:rPr lang="ru-RU" altLang="ko-KR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Проводить обучени</a:t>
            </a:r>
            <a:r>
              <a:rPr lang="ru-RU" altLang="ko-KR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 обслуживающего персонала.</a:t>
            </a:r>
            <a:endParaRPr lang="en-US" altLang="ko-KR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ko-KR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5. </a:t>
            </a:r>
            <a:r>
              <a:rPr lang="ru-RU" altLang="ko-KR" sz="1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Строго рекомендуется установить </a:t>
            </a:r>
            <a:r>
              <a:rPr lang="en-US" altLang="ko-KR" sz="1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K12 </a:t>
            </a:r>
            <a:r>
              <a:rPr lang="ru-RU" altLang="ko-KR" sz="1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</a:t>
            </a:r>
            <a:r>
              <a:rPr lang="en-US" altLang="ko-KR" sz="1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off</a:t>
            </a:r>
            <a:r>
              <a:rPr lang="ru-RU" altLang="ko-KR" sz="1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altLang="ko-KR" sz="1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DVM PLUS</a:t>
            </a:r>
            <a:r>
              <a:rPr lang="ru-RU" altLang="ko-KR" sz="1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2)</a:t>
            </a:r>
            <a:r>
              <a:rPr lang="en-US" altLang="ko-KR" sz="1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ko-KR" sz="1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ko-KR" sz="1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или </a:t>
            </a:r>
            <a:r>
              <a:rPr lang="en-US" altLang="ko-KR" sz="1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K1</a:t>
            </a:r>
            <a:r>
              <a:rPr lang="ru-RU" altLang="ko-KR" sz="1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</a:t>
            </a:r>
            <a:r>
              <a:rPr lang="en-US" altLang="ko-KR" sz="1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ko-KR" sz="1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</a:t>
            </a:r>
            <a:r>
              <a:rPr lang="en-US" altLang="ko-KR" sz="1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off</a:t>
            </a:r>
            <a:r>
              <a:rPr lang="ru-RU" altLang="ko-KR" sz="1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altLang="ko-KR" sz="1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DVM </a:t>
            </a:r>
            <a:r>
              <a:rPr lang="en-US" altLang="ko-KR" sz="1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PLUS</a:t>
            </a:r>
            <a:r>
              <a:rPr lang="ru-RU" altLang="ko-KR" sz="1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3) </a:t>
            </a:r>
            <a:r>
              <a:rPr lang="ru-RU" altLang="ko-KR" sz="1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</a:t>
            </a:r>
            <a:r>
              <a:rPr lang="ru-RU" altLang="ko-KR" sz="1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случае работы с дефектным </a:t>
            </a:r>
            <a:r>
              <a:rPr lang="ru-RU" altLang="ko-KR" sz="16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комперссором</a:t>
            </a:r>
            <a:r>
              <a:rPr lang="ru-RU" altLang="ko-KR" sz="1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n-US" altLang="ko-KR" sz="1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spcBef>
                <a:spcPct val="50000"/>
              </a:spcBef>
            </a:pPr>
            <a:endParaRPr lang="en-US" altLang="ko-KR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spcBef>
                <a:spcPct val="50000"/>
              </a:spcBef>
            </a:pPr>
            <a:endParaRPr lang="en-US" altLang="ko-KR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ko-KR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ko-KR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6. </a:t>
            </a:r>
            <a:r>
              <a:rPr lang="ru-RU" altLang="ko-KR" sz="1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Необходимо добавить в наружный блок 1,8 литра масла после замены компрессора.</a:t>
            </a:r>
            <a:endParaRPr lang="en-US" altLang="ko-KR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146" y="3964730"/>
            <a:ext cx="8087096" cy="54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13"/>
          <p:cNvSpPr txBox="1">
            <a:spLocks noChangeArrowheads="1"/>
          </p:cNvSpPr>
          <p:nvPr/>
        </p:nvSpPr>
        <p:spPr bwMode="auto">
          <a:xfrm>
            <a:off x="179388" y="765175"/>
            <a:ext cx="8496300" cy="5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60000"/>
              </a:lnSpc>
            </a:pPr>
            <a:r>
              <a:rPr lang="en-US" altLang="ko-KR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ru-RU" altLang="ko-K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Информация о неисправном компрессоре</a:t>
            </a:r>
            <a:endParaRPr lang="en-US" altLang="ko-KR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93721" name="Group 185"/>
          <p:cNvGraphicFramePr>
            <a:graphicFrameLocks noGrp="1"/>
          </p:cNvGraphicFramePr>
          <p:nvPr/>
        </p:nvGraphicFramePr>
        <p:xfrm>
          <a:off x="755650" y="1536700"/>
          <a:ext cx="7993063" cy="4572000"/>
        </p:xfrm>
        <a:graphic>
          <a:graphicData uri="http://schemas.openxmlformats.org/drawingml/2006/table">
            <a:tbl>
              <a:tblPr/>
              <a:tblGrid>
                <a:gridCol w="720725"/>
                <a:gridCol w="2447925"/>
                <a:gridCol w="2160588"/>
                <a:gridCol w="2663825"/>
              </a:tblGrid>
              <a:tr h="217488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Модель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: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6838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35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Серийный номер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938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История технического обслуживания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Дата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Подробности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Результат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34" charset="-127"/>
                        <a:ea typeface="굴림" pitchFamily="34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34" charset="-127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34" charset="-127"/>
                        <a:ea typeface="굴림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3652" name="Picture 1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898650"/>
            <a:ext cx="1368425" cy="1944688"/>
          </a:xfrm>
          <a:prstGeom prst="rect">
            <a:avLst/>
          </a:prstGeom>
          <a:noFill/>
        </p:spPr>
      </p:pic>
      <p:pic>
        <p:nvPicPr>
          <p:cNvPr id="193653" name="Picture 1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1898650"/>
            <a:ext cx="1368425" cy="1944688"/>
          </a:xfrm>
          <a:prstGeom prst="rect">
            <a:avLst/>
          </a:prstGeom>
          <a:noFill/>
        </p:spPr>
      </p:pic>
      <p:pic>
        <p:nvPicPr>
          <p:cNvPr id="193654" name="Picture 1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898650"/>
            <a:ext cx="1368425" cy="1944688"/>
          </a:xfrm>
          <a:prstGeom prst="rect">
            <a:avLst/>
          </a:prstGeom>
          <a:noFill/>
        </p:spPr>
      </p:pic>
      <p:sp>
        <p:nvSpPr>
          <p:cNvPr id="193655" name="Oval 119"/>
          <p:cNvSpPr>
            <a:spLocks noChangeArrowheads="1"/>
          </p:cNvSpPr>
          <p:nvPr/>
        </p:nvSpPr>
        <p:spPr bwMode="auto">
          <a:xfrm>
            <a:off x="1403350" y="3051175"/>
            <a:ext cx="287338" cy="576263"/>
          </a:xfrm>
          <a:prstGeom prst="ellipse">
            <a:avLst/>
          </a:prstGeom>
          <a:solidFill>
            <a:schemeClr val="accent2">
              <a:alpha val="5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3658" name="Oval 122"/>
          <p:cNvSpPr>
            <a:spLocks noChangeArrowheads="1"/>
          </p:cNvSpPr>
          <p:nvPr/>
        </p:nvSpPr>
        <p:spPr bwMode="auto">
          <a:xfrm>
            <a:off x="1762125" y="3051175"/>
            <a:ext cx="287338" cy="576263"/>
          </a:xfrm>
          <a:prstGeom prst="ellipse">
            <a:avLst/>
          </a:prstGeom>
          <a:solidFill>
            <a:schemeClr val="accent2">
              <a:alpha val="5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3659" name="Oval 123"/>
          <p:cNvSpPr>
            <a:spLocks noChangeArrowheads="1"/>
          </p:cNvSpPr>
          <p:nvPr/>
        </p:nvSpPr>
        <p:spPr bwMode="auto">
          <a:xfrm>
            <a:off x="2122488" y="3051175"/>
            <a:ext cx="287337" cy="576263"/>
          </a:xfrm>
          <a:prstGeom prst="ellipse">
            <a:avLst/>
          </a:prstGeom>
          <a:solidFill>
            <a:schemeClr val="accent2">
              <a:alpha val="5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93660" name="Picture 1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1898650"/>
            <a:ext cx="1368425" cy="1944688"/>
          </a:xfrm>
          <a:prstGeom prst="rect">
            <a:avLst/>
          </a:prstGeom>
          <a:noFill/>
        </p:spPr>
      </p:pic>
      <p:sp>
        <p:nvSpPr>
          <p:cNvPr id="193661" name="Line 125"/>
          <p:cNvSpPr>
            <a:spLocks noChangeShapeType="1"/>
          </p:cNvSpPr>
          <p:nvPr/>
        </p:nvSpPr>
        <p:spPr bwMode="auto">
          <a:xfrm>
            <a:off x="1908175" y="3770313"/>
            <a:ext cx="0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3662" name="Line 126"/>
          <p:cNvSpPr>
            <a:spLocks noChangeShapeType="1"/>
          </p:cNvSpPr>
          <p:nvPr/>
        </p:nvSpPr>
        <p:spPr bwMode="auto">
          <a:xfrm>
            <a:off x="1898650" y="3986213"/>
            <a:ext cx="64801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3663" name="Line 127"/>
          <p:cNvSpPr>
            <a:spLocks noChangeShapeType="1"/>
          </p:cNvSpPr>
          <p:nvPr/>
        </p:nvSpPr>
        <p:spPr bwMode="auto">
          <a:xfrm>
            <a:off x="3779838" y="3770313"/>
            <a:ext cx="0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3664" name="Line 128"/>
          <p:cNvSpPr>
            <a:spLocks noChangeShapeType="1"/>
          </p:cNvSpPr>
          <p:nvPr/>
        </p:nvSpPr>
        <p:spPr bwMode="auto">
          <a:xfrm>
            <a:off x="5651500" y="3770313"/>
            <a:ext cx="0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3665" name="Line 129"/>
          <p:cNvSpPr>
            <a:spLocks noChangeShapeType="1"/>
          </p:cNvSpPr>
          <p:nvPr/>
        </p:nvSpPr>
        <p:spPr bwMode="auto">
          <a:xfrm>
            <a:off x="7380288" y="3770313"/>
            <a:ext cx="0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3671" name="Oval 135"/>
          <p:cNvSpPr>
            <a:spLocks noChangeArrowheads="1"/>
          </p:cNvSpPr>
          <p:nvPr/>
        </p:nvSpPr>
        <p:spPr bwMode="auto">
          <a:xfrm>
            <a:off x="3276600" y="3051175"/>
            <a:ext cx="287338" cy="576263"/>
          </a:xfrm>
          <a:prstGeom prst="ellipse">
            <a:avLst/>
          </a:prstGeom>
          <a:solidFill>
            <a:schemeClr val="accent2">
              <a:alpha val="5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3672" name="Oval 136"/>
          <p:cNvSpPr>
            <a:spLocks noChangeArrowheads="1"/>
          </p:cNvSpPr>
          <p:nvPr/>
        </p:nvSpPr>
        <p:spPr bwMode="auto">
          <a:xfrm>
            <a:off x="3635375" y="3051175"/>
            <a:ext cx="287338" cy="576263"/>
          </a:xfrm>
          <a:prstGeom prst="ellipse">
            <a:avLst/>
          </a:prstGeom>
          <a:solidFill>
            <a:schemeClr val="accent2">
              <a:alpha val="5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3673" name="Oval 137"/>
          <p:cNvSpPr>
            <a:spLocks noChangeArrowheads="1"/>
          </p:cNvSpPr>
          <p:nvPr/>
        </p:nvSpPr>
        <p:spPr bwMode="auto">
          <a:xfrm>
            <a:off x="3995738" y="3051175"/>
            <a:ext cx="287337" cy="576263"/>
          </a:xfrm>
          <a:prstGeom prst="ellipse">
            <a:avLst/>
          </a:prstGeom>
          <a:solidFill>
            <a:schemeClr val="accent2">
              <a:alpha val="5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3674" name="Oval 138"/>
          <p:cNvSpPr>
            <a:spLocks noChangeArrowheads="1"/>
          </p:cNvSpPr>
          <p:nvPr/>
        </p:nvSpPr>
        <p:spPr bwMode="auto">
          <a:xfrm>
            <a:off x="5365750" y="3051175"/>
            <a:ext cx="287338" cy="576263"/>
          </a:xfrm>
          <a:prstGeom prst="ellipse">
            <a:avLst/>
          </a:prstGeom>
          <a:solidFill>
            <a:schemeClr val="accent2">
              <a:alpha val="5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3675" name="Oval 139"/>
          <p:cNvSpPr>
            <a:spLocks noChangeArrowheads="1"/>
          </p:cNvSpPr>
          <p:nvPr/>
        </p:nvSpPr>
        <p:spPr bwMode="auto">
          <a:xfrm>
            <a:off x="5724525" y="3051175"/>
            <a:ext cx="287338" cy="576263"/>
          </a:xfrm>
          <a:prstGeom prst="ellipse">
            <a:avLst/>
          </a:prstGeom>
          <a:solidFill>
            <a:schemeClr val="accent2">
              <a:alpha val="5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3677" name="Oval 141"/>
          <p:cNvSpPr>
            <a:spLocks noChangeArrowheads="1"/>
          </p:cNvSpPr>
          <p:nvPr/>
        </p:nvSpPr>
        <p:spPr bwMode="auto">
          <a:xfrm>
            <a:off x="7094538" y="3051175"/>
            <a:ext cx="287337" cy="576263"/>
          </a:xfrm>
          <a:prstGeom prst="ellipse">
            <a:avLst/>
          </a:prstGeom>
          <a:solidFill>
            <a:schemeClr val="accent2">
              <a:alpha val="5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3678" name="Oval 142"/>
          <p:cNvSpPr>
            <a:spLocks noChangeArrowheads="1"/>
          </p:cNvSpPr>
          <p:nvPr/>
        </p:nvSpPr>
        <p:spPr bwMode="auto">
          <a:xfrm>
            <a:off x="7453313" y="3051175"/>
            <a:ext cx="287337" cy="576263"/>
          </a:xfrm>
          <a:prstGeom prst="ellipse">
            <a:avLst/>
          </a:prstGeom>
          <a:solidFill>
            <a:schemeClr val="accent2">
              <a:alpha val="5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3595" name="Oval 59"/>
          <p:cNvSpPr>
            <a:spLocks noChangeArrowheads="1"/>
          </p:cNvSpPr>
          <p:nvPr/>
        </p:nvSpPr>
        <p:spPr bwMode="auto">
          <a:xfrm>
            <a:off x="5929323" y="908050"/>
            <a:ext cx="2962266" cy="649288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kumimoji="0" lang="en-US" altLang="ko-KR" sz="28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</a:t>
            </a:r>
            <a:r>
              <a:rPr kumimoji="0" lang="en-US" altLang="ko-KR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altLang="ko-KR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</a:t>
            </a:r>
            <a:r>
              <a:rPr kumimoji="0" lang="ru-RU" altLang="ko-K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неисправен</a:t>
            </a:r>
            <a:endParaRPr kumimoji="0" lang="en-US" altLang="ko-KR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682625" y="68263"/>
            <a:ext cx="6913563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ru-RU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Основная информация</a:t>
            </a:r>
            <a:endParaRPr lang="en-US" altLang="ko-KR" sz="3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12"/>
          <p:cNvSpPr>
            <a:spLocks noChangeArrowheads="1"/>
          </p:cNvSpPr>
          <p:nvPr/>
        </p:nvSpPr>
        <p:spPr bwMode="auto">
          <a:xfrm>
            <a:off x="0" y="2781300"/>
            <a:ext cx="9144000" cy="407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89443" name="Picture 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3054350"/>
            <a:ext cx="3119438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4" name="Text Box 13"/>
          <p:cNvSpPr txBox="1">
            <a:spLocks noChangeArrowheads="1"/>
          </p:cNvSpPr>
          <p:nvPr/>
        </p:nvSpPr>
        <p:spPr bwMode="auto">
          <a:xfrm>
            <a:off x="1908175" y="1325563"/>
            <a:ext cx="6950105" cy="31947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60000"/>
              </a:lnSpc>
            </a:pPr>
            <a:r>
              <a:rPr lang="ru-RU" altLang="ko-K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Содержание</a:t>
            </a:r>
            <a:endParaRPr lang="en-US" altLang="ko-KR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lnSpc>
                <a:spcPct val="160000"/>
              </a:lnSpc>
            </a:pPr>
            <a:r>
              <a:rPr lang="en-US" altLang="ko-KR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ko-KR" alt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□ </a:t>
            </a:r>
            <a:r>
              <a:rPr lang="ru-RU" altLang="ko-K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Проверка монтажа</a:t>
            </a:r>
            <a:endParaRPr lang="ko-KR" altLang="en-US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lnSpc>
                <a:spcPct val="160000"/>
              </a:lnSpc>
            </a:pPr>
            <a:r>
              <a:rPr lang="en-US" altLang="ko-KR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ko-KR" alt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□</a:t>
            </a:r>
            <a:r>
              <a:rPr lang="ko-KR" alt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ko-K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Проверка критических компонентов</a:t>
            </a:r>
            <a:endParaRPr lang="en-US" altLang="ko-KR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lnSpc>
                <a:spcPct val="160000"/>
              </a:lnSpc>
            </a:pPr>
            <a:r>
              <a:rPr lang="ko-KR" alt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□</a:t>
            </a:r>
            <a:r>
              <a:rPr lang="ko-KR" alt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ko-K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Замена неисправных компонентов</a:t>
            </a:r>
            <a:endParaRPr lang="en-US" altLang="ko-KR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/>
            <a:r>
              <a:rPr lang="ko-KR" alt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ko-KR" alt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□</a:t>
            </a:r>
            <a:r>
              <a:rPr lang="ko-KR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ko-K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Выводы</a:t>
            </a:r>
            <a:endParaRPr lang="en-US" altLang="ko-KR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/>
            <a:endParaRPr lang="en-US" altLang="ko-KR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82625" y="68263"/>
            <a:ext cx="6913563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ru-RU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Основная информация</a:t>
            </a:r>
            <a:endParaRPr lang="en-US" altLang="ko-KR" sz="3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-9525" y="2565400"/>
            <a:ext cx="9144000" cy="4292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FE6E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0" y="0"/>
            <a:ext cx="3352800" cy="297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-9525" y="-9525"/>
            <a:ext cx="9148763" cy="2574925"/>
          </a:xfrm>
          <a:prstGeom prst="rect">
            <a:avLst/>
          </a:prstGeom>
          <a:gradFill rotWithShape="0">
            <a:gsLst>
              <a:gs pos="0">
                <a:srgbClr val="006699"/>
              </a:gs>
              <a:gs pos="100000">
                <a:srgbClr val="0033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0" y="692150"/>
            <a:ext cx="9036050" cy="189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78000" tIns="298800" rIns="378000" bIns="298800">
            <a:spAutoFit/>
          </a:bodyPr>
          <a:lstStyle/>
          <a:p>
            <a:pPr algn="ctr"/>
            <a:r>
              <a:rPr lang="ru-RU" altLang="ko-KR" sz="4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Проверка</a:t>
            </a:r>
            <a:endParaRPr lang="en-US" altLang="ko-KR" sz="4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altLang="ko-KR" sz="4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монтажных работ</a:t>
            </a:r>
            <a:endParaRPr lang="en-US" altLang="ko-KR" sz="4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57702" name="Picture 6" descr="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2565400"/>
            <a:ext cx="3922713" cy="405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71" name="Picture 7" descr="13"/>
          <p:cNvPicPr>
            <a:picLocks noChangeAspect="1" noChangeArrowheads="1"/>
          </p:cNvPicPr>
          <p:nvPr/>
        </p:nvPicPr>
        <p:blipFill>
          <a:blip r:embed="rId3">
            <a:lum bright="-24000" contrast="24000"/>
          </a:blip>
          <a:srcRect/>
          <a:stretch>
            <a:fillRect/>
          </a:stretch>
        </p:blipFill>
        <p:spPr bwMode="auto">
          <a:xfrm>
            <a:off x="1195388" y="2997200"/>
            <a:ext cx="6905625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18" name="Text Box 42"/>
          <p:cNvSpPr txBox="1">
            <a:spLocks noChangeArrowheads="1"/>
          </p:cNvSpPr>
          <p:nvPr/>
        </p:nvSpPr>
        <p:spPr bwMode="auto">
          <a:xfrm>
            <a:off x="827088" y="115888"/>
            <a:ext cx="720248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ru-RU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Расположение наружного блока</a:t>
            </a:r>
            <a:endParaRPr lang="en-US" altLang="ko-KR" sz="3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71148" name="Group 140"/>
          <p:cNvGraphicFramePr>
            <a:graphicFrameLocks noGrp="1"/>
          </p:cNvGraphicFramePr>
          <p:nvPr/>
        </p:nvGraphicFramePr>
        <p:xfrm>
          <a:off x="357158" y="1500174"/>
          <a:ext cx="8534430" cy="1688592"/>
        </p:xfrm>
        <a:graphic>
          <a:graphicData uri="http://schemas.openxmlformats.org/drawingml/2006/table">
            <a:tbl>
              <a:tblPr/>
              <a:tblGrid>
                <a:gridCol w="5492559"/>
                <a:gridCol w="3041871"/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Позиция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Коментарий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Для 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DVM PLUS 2 : </a:t>
                      </a:r>
                      <a:endParaRPr kumimoji="1" lang="ru-RU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1) Блок переменной </a:t>
                      </a:r>
                      <a:r>
                        <a:rPr kumimoji="1" lang="ru-RU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произв-ти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должен располагаться в конце магистрали.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2) Блоки большей мощности должны располагаться в конце магистрали.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Неправильное расположение блоков ведет к выходу компрессора из строя по причине недостаточного уровня масла.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Для 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DVM PLUS 2 : </a:t>
                      </a:r>
                      <a:endParaRPr kumimoji="1" lang="ru-RU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) Комбинация блоков должна соответствовать допустимой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Проверить соответствие по таблице в техническом руководстве или каталоге.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642910" y="928670"/>
            <a:ext cx="31226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800" b="1" dirty="0" smtClean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DVM PLUS 2</a:t>
            </a:r>
            <a:endParaRPr lang="en-US" altLang="ko-KR" sz="2800" b="1" dirty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571472" y="5286388"/>
            <a:ext cx="31226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800" b="1" dirty="0" smtClean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DVM PLUS 3</a:t>
            </a:r>
            <a:endParaRPr lang="en-US" altLang="ko-KR" sz="2800" b="1" dirty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571472" y="5876528"/>
            <a:ext cx="70723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600" b="1" dirty="0" smtClean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Ограничения, описанные для системы</a:t>
            </a:r>
            <a:r>
              <a:rPr lang="en-US" altLang="ko-KR" sz="1600" b="1" dirty="0" smtClean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ru-RU" altLang="ko-KR" sz="1600" b="1" dirty="0" smtClean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1600" b="1" dirty="0" smtClean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VM PLUS </a:t>
            </a:r>
            <a:r>
              <a:rPr lang="ru-RU" altLang="ko-KR" sz="1600" b="1" dirty="0" smtClean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отсутствуют.</a:t>
            </a:r>
            <a:endParaRPr lang="en-US" altLang="ko-KR" sz="1600" b="1" dirty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1" name="Group 60"/>
          <p:cNvGrpSpPr>
            <a:grpSpLocks/>
          </p:cNvGrpSpPr>
          <p:nvPr/>
        </p:nvGrpSpPr>
        <p:grpSpPr bwMode="auto">
          <a:xfrm>
            <a:off x="5072066" y="3357562"/>
            <a:ext cx="3721100" cy="1878012"/>
            <a:chOff x="2619" y="1153"/>
            <a:chExt cx="3022" cy="1585"/>
          </a:xfrm>
        </p:grpSpPr>
        <p:pic>
          <p:nvPicPr>
            <p:cNvPr id="22" name="Picture 61" descr="DVM+II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19" y="1176"/>
              <a:ext cx="899" cy="1415"/>
            </a:xfrm>
            <a:prstGeom prst="rect">
              <a:avLst/>
            </a:prstGeom>
            <a:noFill/>
          </p:spPr>
        </p:pic>
        <p:pic>
          <p:nvPicPr>
            <p:cNvPr id="23" name="Picture 62" descr="DVM+II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68" y="1155"/>
              <a:ext cx="935" cy="1472"/>
            </a:xfrm>
            <a:prstGeom prst="rect">
              <a:avLst/>
            </a:prstGeom>
            <a:noFill/>
          </p:spPr>
        </p:pic>
        <p:pic>
          <p:nvPicPr>
            <p:cNvPr id="24" name="Picture 63" descr="DVM+II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16" y="1155"/>
              <a:ext cx="983" cy="1548"/>
            </a:xfrm>
            <a:prstGeom prst="rect">
              <a:avLst/>
            </a:prstGeom>
            <a:noFill/>
          </p:spPr>
        </p:pic>
        <p:pic>
          <p:nvPicPr>
            <p:cNvPr id="25" name="Picture 64" descr="DVM+II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34" y="1153"/>
              <a:ext cx="1007" cy="1585"/>
            </a:xfrm>
            <a:prstGeom prst="rect">
              <a:avLst/>
            </a:prstGeom>
            <a:noFill/>
          </p:spPr>
        </p:pic>
      </p:grp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5214942" y="5072074"/>
            <a:ext cx="6429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8НР</a:t>
            </a:r>
            <a:endParaRPr lang="en-US" altLang="ko-KR" sz="1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6000760" y="5143512"/>
            <a:ext cx="6429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10НР</a:t>
            </a:r>
            <a:endParaRPr lang="en-US" altLang="ko-KR" sz="1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6858016" y="5214950"/>
            <a:ext cx="6429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14НР</a:t>
            </a:r>
            <a:endParaRPr lang="en-US" altLang="ko-KR" sz="1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7643834" y="5286388"/>
            <a:ext cx="92869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14НР</a:t>
            </a:r>
          </a:p>
          <a:p>
            <a:pPr>
              <a:spcBef>
                <a:spcPct val="50000"/>
              </a:spcBef>
            </a:pPr>
            <a:r>
              <a:rPr lang="en-US" altLang="ko-KR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Digital</a:t>
            </a:r>
            <a:endParaRPr lang="en-US" altLang="ko-KR" sz="1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18" name="Text Box 42"/>
          <p:cNvSpPr txBox="1">
            <a:spLocks noChangeArrowheads="1"/>
          </p:cNvSpPr>
          <p:nvPr/>
        </p:nvSpPr>
        <p:spPr bwMode="auto">
          <a:xfrm>
            <a:off x="682625" y="68263"/>
            <a:ext cx="7202488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ru-RU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Основная магистраль</a:t>
            </a:r>
            <a:r>
              <a:rPr lang="en-US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ko-KR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хладагента</a:t>
            </a:r>
            <a:endParaRPr lang="en-US" altLang="ko-KR" sz="3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72142" name="Group 110"/>
          <p:cNvGraphicFramePr>
            <a:graphicFrameLocks noGrp="1"/>
          </p:cNvGraphicFramePr>
          <p:nvPr/>
        </p:nvGraphicFramePr>
        <p:xfrm>
          <a:off x="250825" y="1052513"/>
          <a:ext cx="8678893" cy="2365815"/>
        </p:xfrm>
        <a:graphic>
          <a:graphicData uri="http://schemas.openxmlformats.org/drawingml/2006/table">
            <a:tbl>
              <a:tblPr/>
              <a:tblGrid>
                <a:gridCol w="2752062"/>
                <a:gridCol w="3497939"/>
                <a:gridCol w="2428892"/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Важно!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Правильное положение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Точки проверки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  <a:tr h="15001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Положение трубы относительно наружных блоков.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DVM PLUS 2: </a:t>
                      </a: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ниже сервисного вентиля наружных блоков.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DVM PLUS </a:t>
                      </a: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3: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ниже сервисного вентиля наружных блоков с горизонтальным расположением ответвлений газовой магистрали.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Жидкостная труба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Газовая труба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Труба баланса масла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Направление трубы.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(для 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DVM PLUS 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Со стороны блока постоянной производительности.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3929058" y="5643578"/>
            <a:ext cx="322282" cy="40413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t">
              <a:spcBef>
                <a:spcPct val="50000"/>
              </a:spcBef>
            </a:pPr>
            <a:endParaRPr lang="ru-RU" sz="120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4540968" y="5647666"/>
            <a:ext cx="897989" cy="46253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7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8700" y="4949199"/>
            <a:ext cx="3049611" cy="1690688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  <a:effectLst/>
        </p:spPr>
      </p:pic>
      <p:sp>
        <p:nvSpPr>
          <p:cNvPr id="28" name="Rectangle 44"/>
          <p:cNvSpPr>
            <a:spLocks noChangeArrowheads="1"/>
          </p:cNvSpPr>
          <p:nvPr/>
        </p:nvSpPr>
        <p:spPr bwMode="auto">
          <a:xfrm>
            <a:off x="4323747" y="5254048"/>
            <a:ext cx="465676" cy="191553"/>
          </a:xfrm>
          <a:prstGeom prst="rect">
            <a:avLst/>
          </a:prstGeom>
          <a:solidFill>
            <a:schemeClr val="bg1"/>
          </a:solidFill>
          <a:ln w="38100" cmpd="dbl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9" name="Picture 50" descr="DVM+II_sid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5728" y="4549157"/>
            <a:ext cx="482713" cy="624883"/>
          </a:xfrm>
          <a:prstGeom prst="rect">
            <a:avLst/>
          </a:prstGeom>
          <a:noFill/>
        </p:spPr>
      </p:pic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5572132" y="3786190"/>
            <a:ext cx="31226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800" b="1" dirty="0" smtClean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DVM PLUS 3</a:t>
            </a:r>
            <a:endParaRPr lang="en-US" altLang="ko-KR" sz="2800" b="1" dirty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428596" y="3786190"/>
            <a:ext cx="31226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800" b="1" dirty="0" smtClean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DVM PLUS </a:t>
            </a:r>
            <a:r>
              <a:rPr lang="ru-RU" altLang="ko-KR" sz="2800" b="1" dirty="0" smtClean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endParaRPr lang="en-US" altLang="ko-KR" sz="2800" b="1" dirty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990402" y="4477719"/>
            <a:ext cx="1785950" cy="1285884"/>
            <a:chOff x="2500298" y="4286256"/>
            <a:chExt cx="1785950" cy="1285884"/>
          </a:xfrm>
        </p:grpSpPr>
        <p:sp>
          <p:nvSpPr>
            <p:cNvPr id="43" name="Rectangular Callout 42"/>
            <p:cNvSpPr/>
            <p:nvPr/>
          </p:nvSpPr>
          <p:spPr>
            <a:xfrm>
              <a:off x="2500298" y="4286256"/>
              <a:ext cx="1785950" cy="1285884"/>
            </a:xfrm>
            <a:prstGeom prst="wedgeRectCallout">
              <a:avLst>
                <a:gd name="adj1" fmla="val -88845"/>
                <a:gd name="adj2" fmla="val 7104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38" name="Picture 28"/>
            <p:cNvPicPr>
              <a:picLocks noChangeAspect="1" noChangeArrowheads="1"/>
            </p:cNvPicPr>
            <p:nvPr/>
          </p:nvPicPr>
          <p:blipFill>
            <a:blip r:embed="rId3"/>
            <a:srcRect l="5639" t="24852" r="70675" b="42597"/>
            <a:stretch>
              <a:fillRect/>
            </a:stretch>
          </p:blipFill>
          <p:spPr bwMode="auto">
            <a:xfrm>
              <a:off x="2643174" y="4357694"/>
              <a:ext cx="1500198" cy="1143008"/>
            </a:xfrm>
            <a:prstGeom prst="rect">
              <a:avLst/>
            </a:prstGeom>
            <a:noFill/>
            <a:ln w="38100" cmpd="dbl" algn="ctr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18" name="Text Box 42"/>
          <p:cNvSpPr txBox="1">
            <a:spLocks noChangeArrowheads="1"/>
          </p:cNvSpPr>
          <p:nvPr/>
        </p:nvSpPr>
        <p:spPr bwMode="auto">
          <a:xfrm>
            <a:off x="682625" y="68263"/>
            <a:ext cx="7202488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" tIns="36000" rIns="36000" bIns="36000">
            <a:spAutoFit/>
          </a:bodyPr>
          <a:lstStyle/>
          <a:p>
            <a:pPr marL="539750" lvl="1" indent="-360363"/>
            <a:r>
              <a:rPr lang="ru-RU" altLang="ko-KR" sz="32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Основная магистраль</a:t>
            </a:r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 </a:t>
            </a:r>
            <a:r>
              <a:rPr lang="ru-RU" altLang="ko-KR" sz="32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хладагента</a:t>
            </a:r>
            <a:endParaRPr lang="en-US" altLang="ko-KR" sz="32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  <p:graphicFrame>
        <p:nvGraphicFramePr>
          <p:cNvPr id="172142" name="Group 110"/>
          <p:cNvGraphicFramePr>
            <a:graphicFrameLocks noGrp="1"/>
          </p:cNvGraphicFramePr>
          <p:nvPr/>
        </p:nvGraphicFramePr>
        <p:xfrm>
          <a:off x="250825" y="1052513"/>
          <a:ext cx="8642350" cy="1682496"/>
        </p:xfrm>
        <a:graphic>
          <a:graphicData uri="http://schemas.openxmlformats.org/drawingml/2006/table">
            <a:tbl>
              <a:tblPr/>
              <a:tblGrid>
                <a:gridCol w="2449513"/>
                <a:gridCol w="2522537"/>
                <a:gridCol w="2752725"/>
                <a:gridCol w="917575"/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Важно!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Правильное положение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Точки проверки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Вывод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Положение трубы относительно наружных блоков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Ниже сервисного вентиля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Жидкостной трубопровод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Газовый трубопровод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Линия баланса масла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Направление трубы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(для 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DVM PLUS 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Ответвление после первого наружного блока.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125"/>
          <p:cNvGrpSpPr>
            <a:grpSpLocks/>
          </p:cNvGrpSpPr>
          <p:nvPr/>
        </p:nvGrpSpPr>
        <p:grpSpPr bwMode="auto">
          <a:xfrm>
            <a:off x="1187450" y="3068638"/>
            <a:ext cx="6769100" cy="3313112"/>
            <a:chOff x="748" y="1933"/>
            <a:chExt cx="4264" cy="2087"/>
          </a:xfrm>
        </p:grpSpPr>
        <p:grpSp>
          <p:nvGrpSpPr>
            <p:cNvPr id="3" name="Group 121"/>
            <p:cNvGrpSpPr>
              <a:grpSpLocks/>
            </p:cNvGrpSpPr>
            <p:nvPr/>
          </p:nvGrpSpPr>
          <p:grpSpPr bwMode="auto">
            <a:xfrm>
              <a:off x="930" y="2160"/>
              <a:ext cx="3859" cy="624"/>
              <a:chOff x="930" y="2024"/>
              <a:chExt cx="3859" cy="624"/>
            </a:xfrm>
          </p:grpSpPr>
          <p:pic>
            <p:nvPicPr>
              <p:cNvPr id="172145" name="Picture 11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30" y="2024"/>
                <a:ext cx="3859" cy="624"/>
              </a:xfrm>
              <a:prstGeom prst="rect">
                <a:avLst/>
              </a:prstGeom>
              <a:noFill/>
            </p:spPr>
          </p:pic>
          <p:sp>
            <p:nvSpPr>
              <p:cNvPr id="172146" name="Oval 114"/>
              <p:cNvSpPr>
                <a:spLocks noChangeArrowheads="1"/>
              </p:cNvSpPr>
              <p:nvPr/>
            </p:nvSpPr>
            <p:spPr bwMode="auto">
              <a:xfrm>
                <a:off x="1791" y="2296"/>
                <a:ext cx="227" cy="226"/>
              </a:xfrm>
              <a:prstGeom prst="ellips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2147" name="Oval 115"/>
              <p:cNvSpPr>
                <a:spLocks noChangeArrowheads="1"/>
              </p:cNvSpPr>
              <p:nvPr/>
            </p:nvSpPr>
            <p:spPr bwMode="auto">
              <a:xfrm>
                <a:off x="3016" y="2341"/>
                <a:ext cx="227" cy="226"/>
              </a:xfrm>
              <a:prstGeom prst="ellips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2148" name="Oval 116"/>
              <p:cNvSpPr>
                <a:spLocks noChangeArrowheads="1"/>
              </p:cNvSpPr>
              <p:nvPr/>
            </p:nvSpPr>
            <p:spPr bwMode="auto">
              <a:xfrm>
                <a:off x="4286" y="2341"/>
                <a:ext cx="227" cy="226"/>
              </a:xfrm>
              <a:prstGeom prst="ellips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120"/>
            <p:cNvGrpSpPr>
              <a:grpSpLocks/>
            </p:cNvGrpSpPr>
            <p:nvPr/>
          </p:nvGrpSpPr>
          <p:grpSpPr bwMode="auto">
            <a:xfrm>
              <a:off x="975" y="3067"/>
              <a:ext cx="3204" cy="828"/>
              <a:chOff x="1247" y="2795"/>
              <a:chExt cx="3204" cy="828"/>
            </a:xfrm>
          </p:grpSpPr>
          <p:pic>
            <p:nvPicPr>
              <p:cNvPr id="172144" name="Picture 11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47" y="2795"/>
                <a:ext cx="3204" cy="828"/>
              </a:xfrm>
              <a:prstGeom prst="rect">
                <a:avLst/>
              </a:prstGeom>
              <a:noFill/>
            </p:spPr>
          </p:pic>
          <p:sp>
            <p:nvSpPr>
              <p:cNvPr id="172149" name="Oval 117"/>
              <p:cNvSpPr>
                <a:spLocks noChangeArrowheads="1"/>
              </p:cNvSpPr>
              <p:nvPr/>
            </p:nvSpPr>
            <p:spPr bwMode="auto">
              <a:xfrm>
                <a:off x="3334" y="3294"/>
                <a:ext cx="227" cy="226"/>
              </a:xfrm>
              <a:prstGeom prst="ellips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2150" name="Oval 118"/>
              <p:cNvSpPr>
                <a:spLocks noChangeArrowheads="1"/>
              </p:cNvSpPr>
              <p:nvPr/>
            </p:nvSpPr>
            <p:spPr bwMode="auto">
              <a:xfrm>
                <a:off x="2290" y="3340"/>
                <a:ext cx="227" cy="226"/>
              </a:xfrm>
              <a:prstGeom prst="ellips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2151" name="Oval 119"/>
              <p:cNvSpPr>
                <a:spLocks noChangeArrowheads="1"/>
              </p:cNvSpPr>
              <p:nvPr/>
            </p:nvSpPr>
            <p:spPr bwMode="auto">
              <a:xfrm>
                <a:off x="1383" y="3340"/>
                <a:ext cx="227" cy="226"/>
              </a:xfrm>
              <a:prstGeom prst="ellips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72154" name="Text Box 122"/>
            <p:cNvSpPr txBox="1">
              <a:spLocks noChangeArrowheads="1"/>
            </p:cNvSpPr>
            <p:nvPr/>
          </p:nvSpPr>
          <p:spPr bwMode="auto">
            <a:xfrm>
              <a:off x="930" y="1979"/>
              <a:ext cx="326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ko-KR" sz="1400" b="1" dirty="0" smtClean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Положение трубопровода ниже сервисного вентиля.</a:t>
              </a:r>
              <a:endParaRPr lang="ko-KR" altLang="en-US" sz="14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2155" name="Text Box 123"/>
            <p:cNvSpPr txBox="1">
              <a:spLocks noChangeArrowheads="1"/>
            </p:cNvSpPr>
            <p:nvPr/>
          </p:nvSpPr>
          <p:spPr bwMode="auto">
            <a:xfrm>
              <a:off x="930" y="2913"/>
              <a:ext cx="358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ru-RU" altLang="ko-KR" sz="1400" b="1" dirty="0" smtClean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Ответвление после первого наружного блока</a:t>
              </a:r>
              <a:endParaRPr lang="en-US" altLang="ko-KR" sz="14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2156" name="Rectangle 124"/>
            <p:cNvSpPr>
              <a:spLocks noChangeArrowheads="1"/>
            </p:cNvSpPr>
            <p:nvPr/>
          </p:nvSpPr>
          <p:spPr bwMode="auto">
            <a:xfrm>
              <a:off x="748" y="1933"/>
              <a:ext cx="4264" cy="2087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2158" name="Text Box 126"/>
          <p:cNvSpPr txBox="1">
            <a:spLocks noChangeArrowheads="1"/>
          </p:cNvSpPr>
          <p:nvPr/>
        </p:nvSpPr>
        <p:spPr bwMode="auto">
          <a:xfrm>
            <a:off x="2484438" y="3357563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>
                <a:solidFill>
                  <a:srgbClr val="FF0000"/>
                </a:solidFill>
              </a:rPr>
              <a:t>digital</a:t>
            </a:r>
          </a:p>
        </p:txBody>
      </p:sp>
      <p:sp>
        <p:nvSpPr>
          <p:cNvPr id="172159" name="Text Box 127"/>
          <p:cNvSpPr txBox="1">
            <a:spLocks noChangeArrowheads="1"/>
          </p:cNvSpPr>
          <p:nvPr/>
        </p:nvSpPr>
        <p:spPr bwMode="auto">
          <a:xfrm>
            <a:off x="4427538" y="3357563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>
                <a:solidFill>
                  <a:srgbClr val="FF0000"/>
                </a:solidFill>
              </a:rPr>
              <a:t>digital</a:t>
            </a:r>
          </a:p>
        </p:txBody>
      </p:sp>
      <p:sp>
        <p:nvSpPr>
          <p:cNvPr id="172160" name="Text Box 128"/>
          <p:cNvSpPr txBox="1">
            <a:spLocks noChangeArrowheads="1"/>
          </p:cNvSpPr>
          <p:nvPr/>
        </p:nvSpPr>
        <p:spPr bwMode="auto">
          <a:xfrm>
            <a:off x="6445250" y="3357563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>
                <a:solidFill>
                  <a:srgbClr val="FF0000"/>
                </a:solidFill>
              </a:rPr>
              <a:t>digital</a:t>
            </a:r>
          </a:p>
        </p:txBody>
      </p:sp>
      <p:sp>
        <p:nvSpPr>
          <p:cNvPr id="172161" name="Text Box 129"/>
          <p:cNvSpPr txBox="1">
            <a:spLocks noChangeArrowheads="1"/>
          </p:cNvSpPr>
          <p:nvPr/>
        </p:nvSpPr>
        <p:spPr bwMode="auto">
          <a:xfrm>
            <a:off x="2555875" y="4913313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>
                <a:solidFill>
                  <a:srgbClr val="FF0000"/>
                </a:solidFill>
              </a:rPr>
              <a:t>digital</a:t>
            </a:r>
          </a:p>
        </p:txBody>
      </p:sp>
      <p:sp>
        <p:nvSpPr>
          <p:cNvPr id="172162" name="Text Box 130"/>
          <p:cNvSpPr txBox="1">
            <a:spLocks noChangeArrowheads="1"/>
          </p:cNvSpPr>
          <p:nvPr/>
        </p:nvSpPr>
        <p:spPr bwMode="auto">
          <a:xfrm>
            <a:off x="4211638" y="4913313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>
                <a:solidFill>
                  <a:srgbClr val="FF0000"/>
                </a:solidFill>
              </a:rPr>
              <a:t>digital</a:t>
            </a:r>
          </a:p>
        </p:txBody>
      </p:sp>
      <p:sp>
        <p:nvSpPr>
          <p:cNvPr id="172163" name="Text Box 131"/>
          <p:cNvSpPr txBox="1">
            <a:spLocks noChangeArrowheads="1"/>
          </p:cNvSpPr>
          <p:nvPr/>
        </p:nvSpPr>
        <p:spPr bwMode="auto">
          <a:xfrm>
            <a:off x="5940425" y="4913313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>
                <a:solidFill>
                  <a:srgbClr val="FF0000"/>
                </a:solidFill>
              </a:rPr>
              <a:t>digital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11853</TotalTime>
  <Words>1313</Words>
  <Application>Microsoft PowerPoint</Application>
  <PresentationFormat>On-screen Show (4:3)</PresentationFormat>
  <Paragraphs>393</Paragraphs>
  <Slides>33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기본 디자인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Samsung Electronics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정연삼</dc:creator>
  <cp:lastModifiedBy>SAMSUNG ELECTRONICS</cp:lastModifiedBy>
  <cp:revision>802</cp:revision>
  <dcterms:created xsi:type="dcterms:W3CDTF">2005-11-30T01:07:55Z</dcterms:created>
  <dcterms:modified xsi:type="dcterms:W3CDTF">2009-08-26T10:51:10Z</dcterms:modified>
</cp:coreProperties>
</file>