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130"/>
  </p:notesMasterIdLst>
  <p:sldIdLst>
    <p:sldId id="465" r:id="rId4"/>
    <p:sldId id="467" r:id="rId5"/>
    <p:sldId id="343" r:id="rId6"/>
    <p:sldId id="356" r:id="rId7"/>
    <p:sldId id="358" r:id="rId8"/>
    <p:sldId id="401" r:id="rId9"/>
    <p:sldId id="410" r:id="rId10"/>
    <p:sldId id="404" r:id="rId11"/>
    <p:sldId id="344" r:id="rId12"/>
    <p:sldId id="471" r:id="rId13"/>
    <p:sldId id="406" r:id="rId14"/>
    <p:sldId id="405" r:id="rId15"/>
    <p:sldId id="407" r:id="rId16"/>
    <p:sldId id="409" r:id="rId17"/>
    <p:sldId id="352" r:id="rId18"/>
    <p:sldId id="354" r:id="rId19"/>
    <p:sldId id="389" r:id="rId20"/>
    <p:sldId id="388" r:id="rId21"/>
    <p:sldId id="390" r:id="rId22"/>
    <p:sldId id="345" r:id="rId23"/>
    <p:sldId id="346" r:id="rId24"/>
    <p:sldId id="347" r:id="rId25"/>
    <p:sldId id="348" r:id="rId26"/>
    <p:sldId id="391" r:id="rId27"/>
    <p:sldId id="392" r:id="rId28"/>
    <p:sldId id="393" r:id="rId29"/>
    <p:sldId id="394" r:id="rId30"/>
    <p:sldId id="360" r:id="rId31"/>
    <p:sldId id="292" r:id="rId32"/>
    <p:sldId id="293" r:id="rId33"/>
    <p:sldId id="294" r:id="rId34"/>
    <p:sldId id="295" r:id="rId35"/>
    <p:sldId id="296" r:id="rId36"/>
    <p:sldId id="302" r:id="rId37"/>
    <p:sldId id="365" r:id="rId38"/>
    <p:sldId id="366" r:id="rId39"/>
    <p:sldId id="414" r:id="rId40"/>
    <p:sldId id="367" r:id="rId41"/>
    <p:sldId id="412" r:id="rId42"/>
    <p:sldId id="369" r:id="rId43"/>
    <p:sldId id="376" r:id="rId44"/>
    <p:sldId id="413" r:id="rId45"/>
    <p:sldId id="371" r:id="rId46"/>
    <p:sldId id="299" r:id="rId47"/>
    <p:sldId id="428" r:id="rId48"/>
    <p:sldId id="378" r:id="rId49"/>
    <p:sldId id="328" r:id="rId50"/>
    <p:sldId id="380" r:id="rId51"/>
    <p:sldId id="381" r:id="rId52"/>
    <p:sldId id="382" r:id="rId53"/>
    <p:sldId id="329" r:id="rId54"/>
    <p:sldId id="383" r:id="rId55"/>
    <p:sldId id="387" r:id="rId56"/>
    <p:sldId id="384" r:id="rId57"/>
    <p:sldId id="429" r:id="rId58"/>
    <p:sldId id="398" r:id="rId59"/>
    <p:sldId id="416" r:id="rId60"/>
    <p:sldId id="417" r:id="rId61"/>
    <p:sldId id="427" r:id="rId62"/>
    <p:sldId id="425" r:id="rId63"/>
    <p:sldId id="426" r:id="rId64"/>
    <p:sldId id="418" r:id="rId65"/>
    <p:sldId id="421" r:id="rId66"/>
    <p:sldId id="305" r:id="rId67"/>
    <p:sldId id="304" r:id="rId68"/>
    <p:sldId id="314" r:id="rId69"/>
    <p:sldId id="460" r:id="rId70"/>
    <p:sldId id="461" r:id="rId71"/>
    <p:sldId id="303" r:id="rId72"/>
    <p:sldId id="313" r:id="rId73"/>
    <p:sldId id="317" r:id="rId74"/>
    <p:sldId id="318" r:id="rId75"/>
    <p:sldId id="340" r:id="rId76"/>
    <p:sldId id="306" r:id="rId77"/>
    <p:sldId id="319" r:id="rId78"/>
    <p:sldId id="322" r:id="rId79"/>
    <p:sldId id="320" r:id="rId80"/>
    <p:sldId id="321" r:id="rId81"/>
    <p:sldId id="323" r:id="rId82"/>
    <p:sldId id="324" r:id="rId83"/>
    <p:sldId id="411" r:id="rId84"/>
    <p:sldId id="437" r:id="rId85"/>
    <p:sldId id="438" r:id="rId86"/>
    <p:sldId id="440" r:id="rId87"/>
    <p:sldId id="441" r:id="rId88"/>
    <p:sldId id="436" r:id="rId89"/>
    <p:sldId id="442" r:id="rId90"/>
    <p:sldId id="443" r:id="rId91"/>
    <p:sldId id="444" r:id="rId92"/>
    <p:sldId id="445" r:id="rId93"/>
    <p:sldId id="446" r:id="rId94"/>
    <p:sldId id="464" r:id="rId95"/>
    <p:sldId id="447" r:id="rId96"/>
    <p:sldId id="307" r:id="rId97"/>
    <p:sldId id="316" r:id="rId98"/>
    <p:sldId id="434" r:id="rId99"/>
    <p:sldId id="435" r:id="rId100"/>
    <p:sldId id="454" r:id="rId101"/>
    <p:sldId id="455" r:id="rId102"/>
    <p:sldId id="456" r:id="rId103"/>
    <p:sldId id="457" r:id="rId104"/>
    <p:sldId id="473" r:id="rId105"/>
    <p:sldId id="468" r:id="rId106"/>
    <p:sldId id="297" r:id="rId107"/>
    <p:sldId id="256" r:id="rId108"/>
    <p:sldId id="270" r:id="rId109"/>
    <p:sldId id="268" r:id="rId110"/>
    <p:sldId id="260" r:id="rId111"/>
    <p:sldId id="269" r:id="rId112"/>
    <p:sldId id="263" r:id="rId113"/>
    <p:sldId id="261" r:id="rId114"/>
    <p:sldId id="274" r:id="rId115"/>
    <p:sldId id="276" r:id="rId116"/>
    <p:sldId id="275" r:id="rId117"/>
    <p:sldId id="278" r:id="rId118"/>
    <p:sldId id="277" r:id="rId119"/>
    <p:sldId id="279" r:id="rId120"/>
    <p:sldId id="280" r:id="rId121"/>
    <p:sldId id="282" r:id="rId122"/>
    <p:sldId id="283" r:id="rId123"/>
    <p:sldId id="285" r:id="rId124"/>
    <p:sldId id="286" r:id="rId125"/>
    <p:sldId id="288" r:id="rId126"/>
    <p:sldId id="469" r:id="rId127"/>
    <p:sldId id="264" r:id="rId128"/>
    <p:sldId id="472" r:id="rId12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ECEC0"/>
    <a:srgbClr val="FF3300"/>
    <a:srgbClr val="FF9900"/>
    <a:srgbClr val="CCFFFF"/>
    <a:srgbClr val="0066FF"/>
    <a:srgbClr val="FFFFFF"/>
    <a:srgbClr val="C0C0C0"/>
    <a:srgbClr val="DDDDDD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29" autoAdjust="0"/>
    <p:restoredTop sz="84667" autoAdjust="0"/>
  </p:normalViewPr>
  <p:slideViewPr>
    <p:cSldViewPr>
      <p:cViewPr>
        <p:scale>
          <a:sx n="70" d="100"/>
          <a:sy n="70" d="100"/>
        </p:scale>
        <p:origin x="-122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theme" Target="theme/theme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slide" Target="slides/slide123.xml"/><Relationship Id="rId13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34" charset="-127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34" charset="-127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34" charset="-127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34" charset="-127"/>
                <a:ea typeface="굴림" pitchFamily="34" charset="-127"/>
              </a:defRPr>
            </a:lvl1pPr>
          </a:lstStyle>
          <a:p>
            <a:fld id="{FD49368E-BAFF-4DCF-AB72-622B6F65D5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Подогрев картера для аккумулятора необходим в системе с рекуперацией тепла, по</a:t>
            </a:r>
            <a:r>
              <a:rPr lang="ru-RU" baseline="0" dirty="0" smtClean="0"/>
              <a:t> причине слишком большого потока жидкого хладагента в смешанном режиме работы.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368E-BAFF-4DCF-AB72-622B6F65D52E}" type="slidenum">
              <a:rPr lang="en-US" altLang="ko-KR" smtClean="0"/>
              <a:pPr/>
              <a:t>32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6DB15-8E3C-4EC9-A968-43F3FC0F938F}" type="slidenum">
              <a:rPr lang="en-US" altLang="ko-KR"/>
              <a:pPr/>
              <a:t>82</a:t>
            </a:fld>
            <a:endParaRPr lang="en-US" altLang="ko-KR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2. EVI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ЭРВ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поддерживает температуру перегрева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5℃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В этот момент</a:t>
            </a:r>
            <a:r>
              <a:rPr lang="ru-RU" altLang="ko-KR" sz="1200" b="1" baseline="0" dirty="0" smtClean="0">
                <a:latin typeface="Arial" pitchFamily="34" charset="0"/>
                <a:ea typeface="굴림" pitchFamily="34" charset="-127"/>
              </a:rPr>
              <a:t> во внутреннем блоке возможно возникновение свистящего шума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368E-BAFF-4DCF-AB72-622B6F65D52E}" type="slidenum">
              <a:rPr lang="en-US" altLang="ko-KR" smtClean="0"/>
              <a:pPr/>
              <a:t>84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Система повышает</a:t>
            </a:r>
            <a:r>
              <a:rPr lang="ru-RU" altLang="ko-KR" sz="1200" b="1" baseline="0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200" b="1" baseline="0" dirty="0" smtClean="0">
                <a:latin typeface="Arial" pitchFamily="34" charset="0"/>
                <a:ea typeface="굴림" pitchFamily="34" charset="-127"/>
              </a:rPr>
              <a:t>или </a:t>
            </a:r>
            <a:r>
              <a:rPr lang="ru-RU" altLang="ko-KR" sz="1200" b="1" baseline="0" dirty="0" smtClean="0">
                <a:latin typeface="Arial" pitchFamily="34" charset="0"/>
                <a:ea typeface="굴림" pitchFamily="34" charset="-127"/>
              </a:rPr>
              <a:t>понижает загрузку (производительность) </a:t>
            </a:r>
            <a:r>
              <a:rPr lang="ru-RU" altLang="ko-KR" sz="1200" b="1" baseline="0" dirty="0" smtClean="0">
                <a:latin typeface="Arial" pitchFamily="34" charset="0"/>
                <a:ea typeface="굴림" pitchFamily="34" charset="-127"/>
              </a:rPr>
              <a:t>компрессора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?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368E-BAFF-4DCF-AB72-622B6F65D52E}" type="slidenum">
              <a:rPr lang="en-US" altLang="ko-KR" smtClean="0"/>
              <a:pPr/>
              <a:t>89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Вопросы: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Какова</a:t>
            </a:r>
            <a:r>
              <a:rPr lang="ru-RU" baseline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 перегрева на линии всасывания.(клик)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Открывается или закрывается Главный ЭРВ наружного блока?  Ответ: должен закрываться чтобы увеличить перегрев до целевого, 5град.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368E-BAFF-4DCF-AB72-622B6F65D52E}" type="slidenum">
              <a:rPr lang="en-US" altLang="ko-KR" smtClean="0"/>
              <a:pPr/>
              <a:t>92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Обратный</a:t>
            </a:r>
            <a:r>
              <a:rPr lang="ru-RU" baseline="0" dirty="0" smtClean="0"/>
              <a:t> клапан на линии нагнетания предотвращает попадание жидкого хладагента обратно в компрессор.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368E-BAFF-4DCF-AB72-622B6F65D52E}" type="slidenum">
              <a:rPr lang="en-US" altLang="ko-KR" smtClean="0"/>
              <a:pPr/>
              <a:t>57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Периодичность</a:t>
            </a:r>
            <a:r>
              <a:rPr lang="ru-RU" baseline="0" dirty="0" smtClean="0"/>
              <a:t> возврата масла может быть сокращена до 2 часов при помощи сервисного </a:t>
            </a:r>
            <a:r>
              <a:rPr lang="en-US" baseline="0" dirty="0" smtClean="0"/>
              <a:t>DIP </a:t>
            </a:r>
            <a:r>
              <a:rPr lang="ru-RU" baseline="0" dirty="0" smtClean="0"/>
              <a:t> переключателя.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368E-BAFF-4DCF-AB72-622B6F65D52E}" type="slidenum">
              <a:rPr lang="en-US" altLang="ko-KR" smtClean="0"/>
              <a:pPr/>
              <a:t>67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542D5-D784-4716-B8DD-5677C3CBA706}" type="slidenum">
              <a:rPr lang="en-US" altLang="ko-KR"/>
              <a:pPr/>
              <a:t>69</a:t>
            </a:fld>
            <a:endParaRPr lang="en-US" altLang="ko-KR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1.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Клапан байпаса</a:t>
            </a:r>
            <a:r>
              <a:rPr lang="ru-RU" altLang="ko-KR" sz="900" b="1" baseline="0" dirty="0" smtClean="0">
                <a:latin typeface="Arial" pitchFamily="34" charset="0"/>
                <a:ea typeface="굴림" pitchFamily="34" charset="-127"/>
              </a:rPr>
              <a:t> горячего газа открыт:</a:t>
            </a:r>
            <a:endParaRPr lang="en-US" altLang="ko-KR" sz="9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 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-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При запуске компрессора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,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для компенсации падения давления</a:t>
            </a:r>
            <a:r>
              <a:rPr lang="ru-RU" altLang="ko-KR" sz="900" b="1" baseline="0" dirty="0" smtClean="0">
                <a:latin typeface="Arial" pitchFamily="34" charset="0"/>
                <a:ea typeface="굴림" pitchFamily="34" charset="-127"/>
              </a:rPr>
              <a:t> всасывания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 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-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Для защиты компрессора при</a:t>
            </a:r>
            <a:r>
              <a:rPr lang="ru-RU" altLang="ko-KR" sz="900" b="1" baseline="0" dirty="0" smtClean="0">
                <a:latin typeface="Arial" pitchFamily="34" charset="0"/>
                <a:ea typeface="굴림" pitchFamily="34" charset="-127"/>
              </a:rPr>
              <a:t> падении низкого давления ниже порогового значения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 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-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При низкой</a:t>
            </a:r>
            <a:r>
              <a:rPr lang="ru-RU" altLang="ko-KR" sz="900" b="1" baseline="0" dirty="0" smtClean="0">
                <a:latin typeface="Arial" pitchFamily="34" charset="0"/>
                <a:ea typeface="굴림" pitchFamily="34" charset="-127"/>
              </a:rPr>
              <a:t> температуре наружного воздуха в режиме работы на охлаждение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,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для защиты испарителя от обмерзания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. </a:t>
            </a:r>
          </a:p>
          <a:p>
            <a:pPr>
              <a:spcBef>
                <a:spcPct val="50000"/>
              </a:spcBef>
            </a:pPr>
            <a:endParaRPr lang="en-US" altLang="ko-KR" sz="9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Режим вакуумирования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защищает</a:t>
            </a:r>
            <a:r>
              <a:rPr lang="ru-RU" altLang="ko-KR" sz="900" b="1" baseline="0" dirty="0" smtClean="0">
                <a:latin typeface="Arial" pitchFamily="34" charset="0"/>
                <a:ea typeface="굴림" pitchFamily="34" charset="-127"/>
              </a:rPr>
              <a:t> компрессор от попадания жидкого хладагента при запуске компрессора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Клапан байпаса 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защищает компрессор от повышенной температуры нагнетания (перегрева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).</a:t>
            </a: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 </a:t>
            </a:r>
            <a:endParaRPr lang="ru-RU" altLang="ko-KR" sz="9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900" b="1" dirty="0" smtClean="0"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Клапан байпаса это</a:t>
            </a:r>
            <a:r>
              <a:rPr lang="ru-RU" altLang="ko-KR" sz="900" b="1" baseline="0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900" b="1" baseline="0" dirty="0" err="1" smtClean="0">
                <a:latin typeface="Arial" pitchFamily="34" charset="0"/>
                <a:ea typeface="굴림" pitchFamily="34" charset="-127"/>
              </a:rPr>
              <a:t>пилотный</a:t>
            </a:r>
            <a:r>
              <a:rPr lang="ru-RU" altLang="ko-KR" sz="900" b="1" baseline="0" dirty="0" smtClean="0">
                <a:latin typeface="Arial" pitchFamily="34" charset="0"/>
                <a:ea typeface="굴림" pitchFamily="34" charset="-127"/>
              </a:rPr>
              <a:t> клапан и в закрытом состоянии пропускает часть хладагента ( в направлении стрелки). В режиме охлаждения на линии инжекции давление выше, чем на линии всасывания и большая часть хладагента уходит на вход компрессора.</a:t>
            </a:r>
            <a:endParaRPr lang="en-US" altLang="ko-KR" sz="900" b="1" dirty="0" smtClean="0">
              <a:latin typeface="Arial" pitchFamily="34" charset="0"/>
              <a:ea typeface="굴림" pitchFamily="34" charset="-127"/>
            </a:endParaRPr>
          </a:p>
          <a:p>
            <a:endParaRPr lang="en-US" alt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В</a:t>
            </a:r>
            <a:r>
              <a:rPr lang="ru-RU" altLang="ko-KR" sz="1200" b="1" baseline="0" dirty="0" smtClean="0">
                <a:latin typeface="Arial" pitchFamily="34" charset="0"/>
                <a:ea typeface="굴림" pitchFamily="34" charset="-127"/>
              </a:rPr>
              <a:t> этом режиме происходит н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аращивание высокого давления и откачивание жидкого</a:t>
            </a:r>
            <a:r>
              <a:rPr lang="ru-RU" altLang="ko-KR" sz="1200" b="1" baseline="0" dirty="0" smtClean="0">
                <a:latin typeface="Arial" pitchFamily="34" charset="0"/>
                <a:ea typeface="굴림" pitchFamily="34" charset="-127"/>
              </a:rPr>
              <a:t> хладагента из газовой магистрали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368E-BAFF-4DCF-AB72-622B6F65D52E}" type="slidenum">
              <a:rPr lang="en-US" altLang="ko-KR" smtClean="0"/>
              <a:pPr/>
              <a:t>70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ыыыы</a:t>
            </a:r>
            <a:endParaRPr lang="ru-RU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368E-BAFF-4DCF-AB72-622B6F65D52E}" type="slidenum">
              <a:rPr lang="en-US" altLang="ko-KR" smtClean="0"/>
              <a:pPr/>
              <a:t>71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368E-BAFF-4DCF-AB72-622B6F65D52E}" type="slidenum">
              <a:rPr lang="en-US" altLang="ko-KR" smtClean="0"/>
              <a:pPr/>
              <a:t>72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Целевое</a:t>
            </a:r>
            <a:r>
              <a:rPr lang="ru-RU" baseline="0" dirty="0" smtClean="0"/>
              <a:t> низкое давление не является постоянной величиной. Оно зависит от условий работы системы и может меняться от 6 до 9 кгс/см2.</a:t>
            </a:r>
          </a:p>
          <a:p>
            <a:r>
              <a:rPr lang="ru-RU" baseline="0" dirty="0" smtClean="0"/>
              <a:t>Важно заметить что целевая температура испарения поддерживается не ниже +5 град. (стандарт +7 … +9)  что отличает систему </a:t>
            </a:r>
            <a:r>
              <a:rPr lang="en-US" baseline="0" dirty="0" smtClean="0"/>
              <a:t>DVM </a:t>
            </a:r>
            <a:r>
              <a:rPr lang="ru-RU" baseline="0" dirty="0" smtClean="0"/>
              <a:t>от других холодильных машин, где целевая температура испарения = 0 … +2. градуса.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368E-BAFF-4DCF-AB72-622B6F65D52E}" type="slidenum">
              <a:rPr lang="en-US" altLang="ko-KR" smtClean="0"/>
              <a:pPr/>
              <a:t>75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368E-BAFF-4DCF-AB72-622B6F65D52E}" type="slidenum">
              <a:rPr lang="en-US" altLang="ko-KR" smtClean="0"/>
              <a:pPr/>
              <a:t>78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7CA3B-4978-4098-A14D-13EC4EDB41C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75266-B15A-4C8D-AC78-E382FE9B702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E8A8E-08E4-4CC1-B8B5-456BB929D49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60A8E-2E06-42D2-933B-53AF72B4244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017E9-0147-48A3-9DC5-7B875BB37C9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41B5D-8A15-40EB-BEDD-B7CA0FFB3F6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839B2-893B-43AC-A21D-1FE63DD5EB3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17727-78AE-40BF-9922-CEAEBB5798F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821D4-C07E-484A-9118-D466434C5CC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A439A-42F9-4E45-A039-2B57269491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82E67-B696-4716-9838-34E6CC9C7CC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A4129EB8-A538-4892-AE30-41793E9A3B9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VM-PLUS-3-Sales(간지)_00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9" descr="logo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50238" y="185738"/>
            <a:ext cx="5921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lnSpc>
          <a:spcPct val="90000"/>
        </a:lnSpc>
        <a:spcBef>
          <a:spcPct val="20000"/>
        </a:spcBef>
        <a:spcAft>
          <a:spcPct val="0"/>
        </a:spcAft>
        <a:buChar char="•"/>
        <a:defRPr kumimoji="1" sz="1100" b="1">
          <a:solidFill>
            <a:srgbClr val="468634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VM-PLUS-3-Sales(간지)_00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9" descr="logo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50238" y="185738"/>
            <a:ext cx="5921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468634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lnSpc>
          <a:spcPct val="90000"/>
        </a:lnSpc>
        <a:spcBef>
          <a:spcPct val="20000"/>
        </a:spcBef>
        <a:spcAft>
          <a:spcPct val="0"/>
        </a:spcAft>
        <a:buChar char="•"/>
        <a:defRPr kumimoji="1" sz="1100" b="1">
          <a:solidFill>
            <a:srgbClr val="468634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7.png"/><Relationship Id="rId4" Type="http://schemas.openxmlformats.org/officeDocument/2006/relationships/image" Target="../media/image70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w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1.jpeg"/><Relationship Id="rId2" Type="http://schemas.openxmlformats.org/officeDocument/2006/relationships/video" Target="file:///C:\&#52572;&#49849;&#54617;\&#49884;&#51109;&#46041;&#54693;\&#48156;&#54364;&#51088;&#47308;\030723\boiling_nanofluid_low-heat-flux.wmv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jpe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jpeg"/><Relationship Id="rId2" Type="http://schemas.openxmlformats.org/officeDocument/2006/relationships/video" Target="file:///C:\&#52572;&#49849;&#54617;\&#49884;&#51109;&#46041;&#54693;\&#48156;&#54364;&#51088;&#47308;\030723\boiling_nanofluid_low-heat-flux.wmv" TargetMode="Externa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jpe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395288" y="3789363"/>
            <a:ext cx="65897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5000" b="1" dirty="0">
                <a:solidFill>
                  <a:schemeClr val="bg1"/>
                </a:solidFill>
              </a:rPr>
              <a:t>DVM</a:t>
            </a:r>
          </a:p>
          <a:p>
            <a:pPr>
              <a:spcBef>
                <a:spcPct val="50000"/>
              </a:spcBef>
            </a:pPr>
            <a:r>
              <a:rPr lang="ru-RU" altLang="ko-KR" sz="5000" b="1" dirty="0">
                <a:solidFill>
                  <a:schemeClr val="bg1"/>
                </a:solidFill>
              </a:rPr>
              <a:t>курс обучения</a:t>
            </a:r>
            <a:endParaRPr lang="en-US" altLang="ko-KR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88566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254000" y="1562100"/>
            <a:ext cx="5969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T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емп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917575" y="1571625"/>
            <a:ext cx="1244600" cy="21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Давл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(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кгс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см</a:t>
            </a:r>
            <a:r>
              <a:rPr lang="en-US" altLang="ko-KR" sz="1200" b="1" baseline="30000" dirty="0" smtClean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)</a:t>
            </a: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2533650" y="1562100"/>
            <a:ext cx="5969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Темп.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3197225" y="1571625"/>
            <a:ext cx="1244600" cy="21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Давл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(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кгс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см</a:t>
            </a:r>
            <a:r>
              <a:rPr lang="en-US" altLang="ko-KR" sz="1200" b="1" baseline="30000" dirty="0" smtClean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)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4810125" y="1584325"/>
            <a:ext cx="5969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Темп.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5473700" y="1593850"/>
            <a:ext cx="1244600" cy="21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Давл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(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кгс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см</a:t>
            </a:r>
            <a:r>
              <a:rPr lang="en-US" altLang="ko-KR" sz="1200" b="1" baseline="30000" dirty="0" smtClean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)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7083425" y="1571625"/>
            <a:ext cx="5969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Темп.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7766050" y="1581150"/>
            <a:ext cx="1244600" cy="21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Давл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(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кгс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см</a:t>
            </a:r>
            <a:r>
              <a:rPr lang="en-US" altLang="ko-KR" sz="1200" b="1" baseline="30000" dirty="0" smtClean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)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71438" y="188913"/>
            <a:ext cx="7750219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5.7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2000" b="1" dirty="0" smtClean="0"/>
              <a:t>1. </a:t>
            </a:r>
            <a:r>
              <a:rPr lang="ru-RU" altLang="ko-KR" sz="2000" b="1" dirty="0" smtClean="0"/>
              <a:t>Базовая диаграмма гидравлического цикла</a:t>
            </a:r>
            <a:endParaRPr lang="en-US" altLang="ko-KR" sz="2000" b="1" dirty="0" smtClean="0"/>
          </a:p>
          <a:p>
            <a:pPr>
              <a:spcBef>
                <a:spcPct val="50000"/>
              </a:spcBef>
            </a:pPr>
            <a:r>
              <a:rPr lang="ru-RU" altLang="ko-KR" b="1" dirty="0" smtClean="0">
                <a:latin typeface="Arial" pitchFamily="34" charset="0"/>
                <a:ea typeface="굴림" pitchFamily="34" charset="-127"/>
              </a:rPr>
              <a:t>                          Таблица соответствия: температура - давление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 </a:t>
            </a:r>
            <a:endParaRPr lang="ru-RU" altLang="ko-KR" sz="20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4500563" y="4471989"/>
            <a:ext cx="4376737" cy="1546040"/>
          </a:xfrm>
          <a:prstGeom prst="rect">
            <a:avLst/>
          </a:prstGeom>
          <a:solidFill>
            <a:srgbClr val="F8F8F8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41" name="Freeform 5"/>
          <p:cNvSpPr>
            <a:spLocks/>
          </p:cNvSpPr>
          <p:nvPr/>
        </p:nvSpPr>
        <p:spPr bwMode="auto">
          <a:xfrm>
            <a:off x="372730" y="1132995"/>
            <a:ext cx="8564563" cy="540226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328" y="0"/>
              </a:cxn>
              <a:cxn ang="0">
                <a:pos x="5328" y="1653"/>
              </a:cxn>
              <a:cxn ang="0">
                <a:pos x="2480" y="1653"/>
              </a:cxn>
              <a:cxn ang="0">
                <a:pos x="2480" y="3312"/>
              </a:cxn>
              <a:cxn ang="0">
                <a:pos x="0" y="3312"/>
              </a:cxn>
              <a:cxn ang="0">
                <a:pos x="27" y="0"/>
              </a:cxn>
            </a:cxnLst>
            <a:rect l="0" t="0" r="r" b="b"/>
            <a:pathLst>
              <a:path w="5328" h="3312">
                <a:moveTo>
                  <a:pt x="27" y="0"/>
                </a:moveTo>
                <a:lnTo>
                  <a:pt x="5328" y="0"/>
                </a:lnTo>
                <a:lnTo>
                  <a:pt x="5328" y="1653"/>
                </a:lnTo>
                <a:lnTo>
                  <a:pt x="2480" y="1653"/>
                </a:lnTo>
                <a:lnTo>
                  <a:pt x="2480" y="3312"/>
                </a:lnTo>
                <a:lnTo>
                  <a:pt x="0" y="3312"/>
                </a:lnTo>
                <a:lnTo>
                  <a:pt x="27" y="0"/>
                </a:lnTo>
                <a:close/>
              </a:path>
            </a:pathLst>
          </a:custGeom>
          <a:solidFill>
            <a:srgbClr val="F8F8F8"/>
          </a:solidFill>
          <a:ln w="19050" cap="flat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5262563" y="1839913"/>
            <a:ext cx="1587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4719638" y="2740025"/>
            <a:ext cx="425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ko-KR" altLang="en-US" sz="10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－</a:t>
            </a:r>
            <a:r>
              <a:rPr lang="en-US" altLang="ko-KR" sz="10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11 ℃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5233988" y="2990850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900">
                <a:solidFill>
                  <a:srgbClr val="000000"/>
                </a:solidFill>
                <a:latin typeface="굴림" pitchFamily="34" charset="-127"/>
                <a:ea typeface="굴림" pitchFamily="34" charset="-127"/>
              </a:rPr>
              <a:t> </a:t>
            </a:r>
            <a:endParaRPr lang="en-US" altLang="ko-KR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4830763" y="1768475"/>
            <a:ext cx="2841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10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30</a:t>
            </a:r>
            <a:r>
              <a:rPr lang="en-US" altLang="ko-KR" sz="9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℃</a:t>
            </a:r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5189538" y="1814513"/>
            <a:ext cx="38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900">
                <a:solidFill>
                  <a:srgbClr val="000000"/>
                </a:solidFill>
                <a:latin typeface="굴림" pitchFamily="34" charset="-127"/>
                <a:ea typeface="굴림" pitchFamily="34" charset="-127"/>
              </a:rPr>
              <a:t> </a:t>
            </a:r>
            <a:endParaRPr lang="en-US" altLang="ko-KR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47" name="Freeform 11"/>
          <p:cNvSpPr>
            <a:spLocks noEditPoints="1"/>
          </p:cNvSpPr>
          <p:nvPr/>
        </p:nvSpPr>
        <p:spPr bwMode="auto">
          <a:xfrm>
            <a:off x="5235575" y="1365250"/>
            <a:ext cx="65088" cy="1963738"/>
          </a:xfrm>
          <a:custGeom>
            <a:avLst/>
            <a:gdLst/>
            <a:ahLst/>
            <a:cxnLst>
              <a:cxn ang="0">
                <a:pos x="36" y="2468"/>
              </a:cxn>
              <a:cxn ang="0">
                <a:pos x="36" y="69"/>
              </a:cxn>
              <a:cxn ang="0">
                <a:pos x="36" y="67"/>
              </a:cxn>
              <a:cxn ang="0">
                <a:pos x="37" y="66"/>
              </a:cxn>
              <a:cxn ang="0">
                <a:pos x="39" y="64"/>
              </a:cxn>
              <a:cxn ang="0">
                <a:pos x="41" y="64"/>
              </a:cxn>
              <a:cxn ang="0">
                <a:pos x="42" y="64"/>
              </a:cxn>
              <a:cxn ang="0">
                <a:pos x="44" y="66"/>
              </a:cxn>
              <a:cxn ang="0">
                <a:pos x="46" y="67"/>
              </a:cxn>
              <a:cxn ang="0">
                <a:pos x="46" y="69"/>
              </a:cxn>
              <a:cxn ang="0">
                <a:pos x="46" y="2468"/>
              </a:cxn>
              <a:cxn ang="0">
                <a:pos x="46" y="2470"/>
              </a:cxn>
              <a:cxn ang="0">
                <a:pos x="44" y="2472"/>
              </a:cxn>
              <a:cxn ang="0">
                <a:pos x="42" y="2473"/>
              </a:cxn>
              <a:cxn ang="0">
                <a:pos x="41" y="2473"/>
              </a:cxn>
              <a:cxn ang="0">
                <a:pos x="39" y="2473"/>
              </a:cxn>
              <a:cxn ang="0">
                <a:pos x="37" y="2472"/>
              </a:cxn>
              <a:cxn ang="0">
                <a:pos x="36" y="2470"/>
              </a:cxn>
              <a:cxn ang="0">
                <a:pos x="36" y="2468"/>
              </a:cxn>
              <a:cxn ang="0">
                <a:pos x="36" y="2468"/>
              </a:cxn>
              <a:cxn ang="0">
                <a:pos x="0" y="82"/>
              </a:cxn>
              <a:cxn ang="0">
                <a:pos x="41" y="0"/>
              </a:cxn>
              <a:cxn ang="0">
                <a:pos x="82" y="82"/>
              </a:cxn>
              <a:cxn ang="0">
                <a:pos x="0" y="82"/>
              </a:cxn>
            </a:cxnLst>
            <a:rect l="0" t="0" r="r" b="b"/>
            <a:pathLst>
              <a:path w="82" h="2473">
                <a:moveTo>
                  <a:pt x="36" y="2468"/>
                </a:moveTo>
                <a:lnTo>
                  <a:pt x="36" y="69"/>
                </a:lnTo>
                <a:lnTo>
                  <a:pt x="36" y="67"/>
                </a:lnTo>
                <a:lnTo>
                  <a:pt x="37" y="66"/>
                </a:lnTo>
                <a:lnTo>
                  <a:pt x="39" y="64"/>
                </a:lnTo>
                <a:lnTo>
                  <a:pt x="41" y="64"/>
                </a:lnTo>
                <a:lnTo>
                  <a:pt x="42" y="64"/>
                </a:lnTo>
                <a:lnTo>
                  <a:pt x="44" y="66"/>
                </a:lnTo>
                <a:lnTo>
                  <a:pt x="46" y="67"/>
                </a:lnTo>
                <a:lnTo>
                  <a:pt x="46" y="69"/>
                </a:lnTo>
                <a:lnTo>
                  <a:pt x="46" y="2468"/>
                </a:lnTo>
                <a:lnTo>
                  <a:pt x="46" y="2470"/>
                </a:lnTo>
                <a:lnTo>
                  <a:pt x="44" y="2472"/>
                </a:lnTo>
                <a:lnTo>
                  <a:pt x="42" y="2473"/>
                </a:lnTo>
                <a:lnTo>
                  <a:pt x="41" y="2473"/>
                </a:lnTo>
                <a:lnTo>
                  <a:pt x="39" y="2473"/>
                </a:lnTo>
                <a:lnTo>
                  <a:pt x="37" y="2472"/>
                </a:lnTo>
                <a:lnTo>
                  <a:pt x="36" y="2470"/>
                </a:lnTo>
                <a:lnTo>
                  <a:pt x="36" y="2468"/>
                </a:lnTo>
                <a:lnTo>
                  <a:pt x="36" y="2468"/>
                </a:lnTo>
                <a:close/>
                <a:moveTo>
                  <a:pt x="0" y="82"/>
                </a:moveTo>
                <a:lnTo>
                  <a:pt x="41" y="0"/>
                </a:lnTo>
                <a:lnTo>
                  <a:pt x="82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148" name="Freeform 12"/>
          <p:cNvSpPr>
            <a:spLocks noEditPoints="1"/>
          </p:cNvSpPr>
          <p:nvPr/>
        </p:nvSpPr>
        <p:spPr bwMode="auto">
          <a:xfrm>
            <a:off x="5264150" y="3292475"/>
            <a:ext cx="3040063" cy="65088"/>
          </a:xfrm>
          <a:custGeom>
            <a:avLst/>
            <a:gdLst/>
            <a:ahLst/>
            <a:cxnLst>
              <a:cxn ang="0">
                <a:pos x="5" y="36"/>
              </a:cxn>
              <a:cxn ang="0">
                <a:pos x="3761" y="36"/>
              </a:cxn>
              <a:cxn ang="0">
                <a:pos x="3762" y="36"/>
              </a:cxn>
              <a:cxn ang="0">
                <a:pos x="3764" y="38"/>
              </a:cxn>
              <a:cxn ang="0">
                <a:pos x="3764" y="40"/>
              </a:cxn>
              <a:cxn ang="0">
                <a:pos x="3766" y="41"/>
              </a:cxn>
              <a:cxn ang="0">
                <a:pos x="3764" y="43"/>
              </a:cxn>
              <a:cxn ang="0">
                <a:pos x="3764" y="45"/>
              </a:cxn>
              <a:cxn ang="0">
                <a:pos x="3762" y="46"/>
              </a:cxn>
              <a:cxn ang="0">
                <a:pos x="3761" y="46"/>
              </a:cxn>
              <a:cxn ang="0">
                <a:pos x="5" y="46"/>
              </a:cxn>
              <a:cxn ang="0">
                <a:pos x="3" y="46"/>
              </a:cxn>
              <a:cxn ang="0">
                <a:pos x="1" y="45"/>
              </a:cxn>
              <a:cxn ang="0">
                <a:pos x="0" y="43"/>
              </a:cxn>
              <a:cxn ang="0">
                <a:pos x="0" y="41"/>
              </a:cxn>
              <a:cxn ang="0">
                <a:pos x="0" y="40"/>
              </a:cxn>
              <a:cxn ang="0">
                <a:pos x="1" y="38"/>
              </a:cxn>
              <a:cxn ang="0">
                <a:pos x="3" y="36"/>
              </a:cxn>
              <a:cxn ang="0">
                <a:pos x="5" y="36"/>
              </a:cxn>
              <a:cxn ang="0">
                <a:pos x="5" y="36"/>
              </a:cxn>
              <a:cxn ang="0">
                <a:pos x="3746" y="0"/>
              </a:cxn>
              <a:cxn ang="0">
                <a:pos x="3828" y="41"/>
              </a:cxn>
              <a:cxn ang="0">
                <a:pos x="3746" y="83"/>
              </a:cxn>
              <a:cxn ang="0">
                <a:pos x="3746" y="0"/>
              </a:cxn>
            </a:cxnLst>
            <a:rect l="0" t="0" r="r" b="b"/>
            <a:pathLst>
              <a:path w="3828" h="83">
                <a:moveTo>
                  <a:pt x="5" y="36"/>
                </a:moveTo>
                <a:lnTo>
                  <a:pt x="3761" y="36"/>
                </a:lnTo>
                <a:lnTo>
                  <a:pt x="3762" y="36"/>
                </a:lnTo>
                <a:lnTo>
                  <a:pt x="3764" y="38"/>
                </a:lnTo>
                <a:lnTo>
                  <a:pt x="3764" y="40"/>
                </a:lnTo>
                <a:lnTo>
                  <a:pt x="3766" y="41"/>
                </a:lnTo>
                <a:lnTo>
                  <a:pt x="3764" y="43"/>
                </a:lnTo>
                <a:lnTo>
                  <a:pt x="3764" y="45"/>
                </a:lnTo>
                <a:lnTo>
                  <a:pt x="3762" y="46"/>
                </a:lnTo>
                <a:lnTo>
                  <a:pt x="3761" y="46"/>
                </a:lnTo>
                <a:lnTo>
                  <a:pt x="5" y="46"/>
                </a:lnTo>
                <a:lnTo>
                  <a:pt x="3" y="46"/>
                </a:lnTo>
                <a:lnTo>
                  <a:pt x="1" y="45"/>
                </a:lnTo>
                <a:lnTo>
                  <a:pt x="0" y="43"/>
                </a:lnTo>
                <a:lnTo>
                  <a:pt x="0" y="41"/>
                </a:lnTo>
                <a:lnTo>
                  <a:pt x="0" y="40"/>
                </a:lnTo>
                <a:lnTo>
                  <a:pt x="1" y="38"/>
                </a:lnTo>
                <a:lnTo>
                  <a:pt x="3" y="36"/>
                </a:lnTo>
                <a:lnTo>
                  <a:pt x="5" y="36"/>
                </a:lnTo>
                <a:lnTo>
                  <a:pt x="5" y="36"/>
                </a:lnTo>
                <a:close/>
                <a:moveTo>
                  <a:pt x="3746" y="0"/>
                </a:moveTo>
                <a:lnTo>
                  <a:pt x="3828" y="41"/>
                </a:lnTo>
                <a:lnTo>
                  <a:pt x="3746" y="83"/>
                </a:lnTo>
                <a:lnTo>
                  <a:pt x="374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4543425" y="1516063"/>
            <a:ext cx="58189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картера</a:t>
            </a:r>
            <a:r>
              <a:rPr lang="en-US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5653088" y="2200275"/>
            <a:ext cx="7000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12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Safe Area</a:t>
            </a:r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6843713" y="2743200"/>
            <a:ext cx="8604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1200" b="1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Unsafe area</a:t>
            </a:r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8304213" y="3225800"/>
            <a:ext cx="488950" cy="392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6556375" y="3424238"/>
            <a:ext cx="10932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Низкое давление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54" name="Line 18"/>
          <p:cNvSpPr>
            <a:spLocks noChangeShapeType="1"/>
          </p:cNvSpPr>
          <p:nvPr/>
        </p:nvSpPr>
        <p:spPr bwMode="auto">
          <a:xfrm flipV="1">
            <a:off x="5800725" y="1784350"/>
            <a:ext cx="2487613" cy="106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7639050" y="3389313"/>
            <a:ext cx="9028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10.1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кгс/см</a:t>
            </a:r>
            <a:r>
              <a:rPr lang="en-US" altLang="ko-KR" sz="1000" b="1" baseline="300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000" b="1" baseline="300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5403850" y="3352800"/>
            <a:ext cx="8322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3.5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кгс/см</a:t>
            </a:r>
            <a:r>
              <a:rPr lang="en-US" altLang="ko-KR" sz="1000" b="1" baseline="300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000" b="1" baseline="300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57" name="Line 21"/>
          <p:cNvSpPr>
            <a:spLocks noChangeShapeType="1"/>
          </p:cNvSpPr>
          <p:nvPr/>
        </p:nvSpPr>
        <p:spPr bwMode="auto">
          <a:xfrm>
            <a:off x="5259388" y="2838450"/>
            <a:ext cx="541337" cy="0"/>
          </a:xfrm>
          <a:prstGeom prst="line">
            <a:avLst/>
          </a:prstGeom>
          <a:noFill/>
          <a:ln w="16510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58" name="Line 22"/>
          <p:cNvSpPr>
            <a:spLocks noChangeShapeType="1"/>
          </p:cNvSpPr>
          <p:nvPr/>
        </p:nvSpPr>
        <p:spPr bwMode="auto">
          <a:xfrm>
            <a:off x="5800725" y="2847975"/>
            <a:ext cx="0" cy="468313"/>
          </a:xfrm>
          <a:prstGeom prst="line">
            <a:avLst/>
          </a:prstGeom>
          <a:noFill/>
          <a:ln w="19050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59" name="Line 23"/>
          <p:cNvSpPr>
            <a:spLocks noChangeShapeType="1"/>
          </p:cNvSpPr>
          <p:nvPr/>
        </p:nvSpPr>
        <p:spPr bwMode="auto">
          <a:xfrm>
            <a:off x="5259388" y="1857375"/>
            <a:ext cx="2844800" cy="0"/>
          </a:xfrm>
          <a:prstGeom prst="line">
            <a:avLst/>
          </a:prstGeom>
          <a:noFill/>
          <a:ln w="16510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60" name="AutoShape 24"/>
          <p:cNvSpPr>
            <a:spLocks noChangeArrowheads="1"/>
          </p:cNvSpPr>
          <p:nvPr/>
        </p:nvSpPr>
        <p:spPr bwMode="auto">
          <a:xfrm>
            <a:off x="1931988" y="1311275"/>
            <a:ext cx="900112" cy="215900"/>
          </a:xfrm>
          <a:prstGeom prst="flowChartAlternateProcess">
            <a:avLst/>
          </a:prstGeom>
          <a:solidFill>
            <a:srgbClr val="EAEAEA"/>
          </a:solidFill>
          <a:ln w="1651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Старт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61" name="AutoShape 25"/>
          <p:cNvSpPr>
            <a:spLocks noChangeArrowheads="1"/>
          </p:cNvSpPr>
          <p:nvPr/>
        </p:nvSpPr>
        <p:spPr bwMode="auto">
          <a:xfrm>
            <a:off x="1101725" y="1806575"/>
            <a:ext cx="2555875" cy="757238"/>
          </a:xfrm>
          <a:prstGeom prst="diamond">
            <a:avLst/>
          </a:prstGeom>
          <a:solidFill>
            <a:srgbClr val="EAEAEA">
              <a:alpha val="89999"/>
            </a:srgbClr>
          </a:solidFill>
          <a:ln w="1651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картера в опасной зоне</a:t>
            </a:r>
            <a:endParaRPr lang="en-US" altLang="ko-KR" sz="9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 algn="ctr"/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более</a:t>
            </a:r>
            <a:r>
              <a:rPr lang="en-US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10</a:t>
            </a:r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мин.</a:t>
            </a:r>
            <a:endParaRPr lang="en-US" altLang="ko-KR" sz="9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62" name="Rectangle 26"/>
          <p:cNvSpPr>
            <a:spLocks noChangeArrowheads="1"/>
          </p:cNvSpPr>
          <p:nvPr/>
        </p:nvSpPr>
        <p:spPr bwMode="auto">
          <a:xfrm>
            <a:off x="1495425" y="2855913"/>
            <a:ext cx="1763713" cy="360362"/>
          </a:xfrm>
          <a:prstGeom prst="rect">
            <a:avLst/>
          </a:prstGeom>
          <a:solidFill>
            <a:srgbClr val="EAEAEA"/>
          </a:solidFill>
          <a:ln w="1651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Внутренние блоки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 algn="ctr"/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перегрева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= 6℃ </a:t>
            </a:r>
          </a:p>
        </p:txBody>
      </p:sp>
      <p:sp>
        <p:nvSpPr>
          <p:cNvPr id="219163" name="AutoShape 27"/>
          <p:cNvSpPr>
            <a:spLocks noChangeArrowheads="1"/>
          </p:cNvSpPr>
          <p:nvPr/>
        </p:nvSpPr>
        <p:spPr bwMode="auto">
          <a:xfrm>
            <a:off x="1106488" y="3413125"/>
            <a:ext cx="2555875" cy="757238"/>
          </a:xfrm>
          <a:prstGeom prst="diamond">
            <a:avLst/>
          </a:prstGeom>
          <a:solidFill>
            <a:srgbClr val="EAEAEA">
              <a:alpha val="89999"/>
            </a:srgbClr>
          </a:solidFill>
          <a:ln w="1651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картера в безопасной зоне</a:t>
            </a:r>
            <a:endParaRPr lang="en-US" altLang="ko-KR" sz="900" b="1" dirty="0" smtClean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 algn="ctr"/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более</a:t>
            </a:r>
            <a:r>
              <a:rPr lang="en-US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 мин.</a:t>
            </a:r>
            <a:endParaRPr lang="en-US" altLang="ko-KR" sz="9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64" name="Rectangle 28"/>
          <p:cNvSpPr>
            <a:spLocks noChangeArrowheads="1"/>
          </p:cNvSpPr>
          <p:nvPr/>
        </p:nvSpPr>
        <p:spPr bwMode="auto">
          <a:xfrm>
            <a:off x="1501775" y="4364038"/>
            <a:ext cx="1763713" cy="360362"/>
          </a:xfrm>
          <a:prstGeom prst="rect">
            <a:avLst/>
          </a:prstGeom>
          <a:solidFill>
            <a:srgbClr val="EAEAEA"/>
          </a:solidFill>
          <a:ln w="1651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Внутренние блоки</a:t>
            </a:r>
            <a:endParaRPr lang="en-US" altLang="ko-KR" sz="1000" b="1" dirty="0" smtClean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 algn="ctr"/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перегрева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=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℃ 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65" name="AutoShape 29"/>
          <p:cNvSpPr>
            <a:spLocks noChangeArrowheads="1"/>
          </p:cNvSpPr>
          <p:nvPr/>
        </p:nvSpPr>
        <p:spPr bwMode="auto">
          <a:xfrm>
            <a:off x="1103313" y="4975225"/>
            <a:ext cx="2555875" cy="757238"/>
          </a:xfrm>
          <a:prstGeom prst="diamond">
            <a:avLst/>
          </a:prstGeom>
          <a:solidFill>
            <a:srgbClr val="EAEAEA">
              <a:alpha val="89999"/>
            </a:srgbClr>
          </a:solidFill>
          <a:ln w="1651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картера в безопасной зоне</a:t>
            </a:r>
            <a:endParaRPr lang="en-US" altLang="ko-KR" sz="900" b="1" dirty="0" smtClean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 algn="ctr"/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более</a:t>
            </a:r>
            <a:r>
              <a:rPr lang="en-US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 мин</a:t>
            </a:r>
            <a:endParaRPr lang="en-US" altLang="ko-KR" sz="9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66" name="Rectangle 30"/>
          <p:cNvSpPr>
            <a:spLocks noChangeArrowheads="1"/>
          </p:cNvSpPr>
          <p:nvPr/>
        </p:nvSpPr>
        <p:spPr bwMode="auto">
          <a:xfrm>
            <a:off x="1501775" y="6002338"/>
            <a:ext cx="1763713" cy="360362"/>
          </a:xfrm>
          <a:prstGeom prst="rect">
            <a:avLst/>
          </a:prstGeom>
          <a:solidFill>
            <a:srgbClr val="EAEAEA"/>
          </a:solidFill>
          <a:ln w="1651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Внутренние блоки:</a:t>
            </a:r>
            <a:endParaRPr lang="en-US" altLang="ko-KR" sz="1000" b="1" dirty="0" smtClean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 algn="ctr"/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нормальная работа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cxnSp>
        <p:nvCxnSpPr>
          <p:cNvPr id="219167" name="AutoShape 31"/>
          <p:cNvCxnSpPr>
            <a:cxnSpLocks noChangeShapeType="1"/>
            <a:stCxn id="219160" idx="2"/>
            <a:endCxn id="219161" idx="0"/>
          </p:cNvCxnSpPr>
          <p:nvPr/>
        </p:nvCxnSpPr>
        <p:spPr bwMode="auto">
          <a:xfrm flipH="1">
            <a:off x="2379663" y="1527175"/>
            <a:ext cx="3175" cy="279400"/>
          </a:xfrm>
          <a:prstGeom prst="straightConnector1">
            <a:avLst/>
          </a:prstGeom>
          <a:noFill/>
          <a:ln w="1588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9168" name="Freeform 32"/>
          <p:cNvSpPr>
            <a:spLocks/>
          </p:cNvSpPr>
          <p:nvPr/>
        </p:nvSpPr>
        <p:spPr bwMode="auto">
          <a:xfrm>
            <a:off x="2386013" y="1627188"/>
            <a:ext cx="1655762" cy="560387"/>
          </a:xfrm>
          <a:custGeom>
            <a:avLst/>
            <a:gdLst/>
            <a:ahLst/>
            <a:cxnLst>
              <a:cxn ang="0">
                <a:pos x="794" y="272"/>
              </a:cxn>
              <a:cxn ang="0">
                <a:pos x="1043" y="272"/>
              </a:cxn>
              <a:cxn ang="0">
                <a:pos x="1043" y="0"/>
              </a:cxn>
              <a:cxn ang="0">
                <a:pos x="0" y="0"/>
              </a:cxn>
            </a:cxnLst>
            <a:rect l="0" t="0" r="r" b="b"/>
            <a:pathLst>
              <a:path w="1043" h="272">
                <a:moveTo>
                  <a:pt x="794" y="272"/>
                </a:moveTo>
                <a:lnTo>
                  <a:pt x="1043" y="272"/>
                </a:lnTo>
                <a:lnTo>
                  <a:pt x="1043" y="0"/>
                </a:lnTo>
                <a:lnTo>
                  <a:pt x="0" y="0"/>
                </a:lnTo>
              </a:path>
            </a:pathLst>
          </a:custGeom>
          <a:noFill/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219169" name="AutoShape 33"/>
          <p:cNvCxnSpPr>
            <a:cxnSpLocks noChangeShapeType="1"/>
            <a:stCxn id="219162" idx="2"/>
            <a:endCxn id="219163" idx="0"/>
          </p:cNvCxnSpPr>
          <p:nvPr/>
        </p:nvCxnSpPr>
        <p:spPr bwMode="auto">
          <a:xfrm>
            <a:off x="2378075" y="3216275"/>
            <a:ext cx="6350" cy="196850"/>
          </a:xfrm>
          <a:prstGeom prst="straightConnector1">
            <a:avLst/>
          </a:prstGeom>
          <a:noFill/>
          <a:ln w="1588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9170" name="AutoShape 34"/>
          <p:cNvCxnSpPr>
            <a:cxnSpLocks noChangeShapeType="1"/>
            <a:stCxn id="219163" idx="2"/>
            <a:endCxn id="219164" idx="0"/>
          </p:cNvCxnSpPr>
          <p:nvPr/>
        </p:nvCxnSpPr>
        <p:spPr bwMode="auto">
          <a:xfrm>
            <a:off x="2384425" y="4170363"/>
            <a:ext cx="0" cy="193675"/>
          </a:xfrm>
          <a:prstGeom prst="straightConnector1">
            <a:avLst/>
          </a:prstGeom>
          <a:noFill/>
          <a:ln w="1588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9171" name="AutoShape 35"/>
          <p:cNvCxnSpPr>
            <a:cxnSpLocks noChangeShapeType="1"/>
            <a:stCxn id="219164" idx="2"/>
            <a:endCxn id="219165" idx="0"/>
          </p:cNvCxnSpPr>
          <p:nvPr/>
        </p:nvCxnSpPr>
        <p:spPr bwMode="auto">
          <a:xfrm flipH="1">
            <a:off x="2381250" y="4724400"/>
            <a:ext cx="3175" cy="250825"/>
          </a:xfrm>
          <a:prstGeom prst="straightConnector1">
            <a:avLst/>
          </a:prstGeom>
          <a:noFill/>
          <a:ln w="1588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9172" name="AutoShape 36"/>
          <p:cNvCxnSpPr>
            <a:cxnSpLocks noChangeShapeType="1"/>
            <a:stCxn id="219165" idx="2"/>
            <a:endCxn id="219166" idx="0"/>
          </p:cNvCxnSpPr>
          <p:nvPr/>
        </p:nvCxnSpPr>
        <p:spPr bwMode="auto">
          <a:xfrm>
            <a:off x="2381250" y="5732463"/>
            <a:ext cx="3175" cy="269875"/>
          </a:xfrm>
          <a:prstGeom prst="straightConnector1">
            <a:avLst/>
          </a:prstGeom>
          <a:noFill/>
          <a:ln w="1588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9173" name="Rectangle 37"/>
          <p:cNvSpPr>
            <a:spLocks noChangeArrowheads="1"/>
          </p:cNvSpPr>
          <p:nvPr/>
        </p:nvSpPr>
        <p:spPr bwMode="auto">
          <a:xfrm>
            <a:off x="2130425" y="2671763"/>
            <a:ext cx="1651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ko-KR" sz="900" b="1" dirty="0" smtClean="0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ДА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74" name="Rectangle 38"/>
          <p:cNvSpPr>
            <a:spLocks noChangeArrowheads="1"/>
          </p:cNvSpPr>
          <p:nvPr/>
        </p:nvSpPr>
        <p:spPr bwMode="auto">
          <a:xfrm>
            <a:off x="3643313" y="2022475"/>
            <a:ext cx="2308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ko-KR" sz="900" b="1" dirty="0" smtClean="0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НЕТ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75" name="Freeform 39"/>
          <p:cNvSpPr>
            <a:spLocks/>
          </p:cNvSpPr>
          <p:nvPr/>
        </p:nvSpPr>
        <p:spPr bwMode="auto">
          <a:xfrm>
            <a:off x="2382838" y="2616200"/>
            <a:ext cx="1655762" cy="1171575"/>
          </a:xfrm>
          <a:custGeom>
            <a:avLst/>
            <a:gdLst/>
            <a:ahLst/>
            <a:cxnLst>
              <a:cxn ang="0">
                <a:pos x="794" y="272"/>
              </a:cxn>
              <a:cxn ang="0">
                <a:pos x="1043" y="272"/>
              </a:cxn>
              <a:cxn ang="0">
                <a:pos x="1043" y="0"/>
              </a:cxn>
              <a:cxn ang="0">
                <a:pos x="0" y="0"/>
              </a:cxn>
            </a:cxnLst>
            <a:rect l="0" t="0" r="r" b="b"/>
            <a:pathLst>
              <a:path w="1043" h="272">
                <a:moveTo>
                  <a:pt x="794" y="272"/>
                </a:moveTo>
                <a:lnTo>
                  <a:pt x="1043" y="272"/>
                </a:lnTo>
                <a:lnTo>
                  <a:pt x="1043" y="0"/>
                </a:lnTo>
                <a:lnTo>
                  <a:pt x="0" y="0"/>
                </a:lnTo>
              </a:path>
            </a:pathLst>
          </a:custGeom>
          <a:noFill/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76" name="Rectangle 40"/>
          <p:cNvSpPr>
            <a:spLocks noChangeArrowheads="1"/>
          </p:cNvSpPr>
          <p:nvPr/>
        </p:nvSpPr>
        <p:spPr bwMode="auto">
          <a:xfrm>
            <a:off x="2134890" y="3282950"/>
            <a:ext cx="1651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ko-KR" sz="900" b="1" dirty="0" smtClean="0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ДА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77" name="Rectangle 41"/>
          <p:cNvSpPr>
            <a:spLocks noChangeArrowheads="1"/>
          </p:cNvSpPr>
          <p:nvPr/>
        </p:nvSpPr>
        <p:spPr bwMode="auto">
          <a:xfrm>
            <a:off x="3606800" y="3563938"/>
            <a:ext cx="2308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ko-KR" sz="900" b="1" dirty="0" smtClean="0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НЕТ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78" name="Freeform 42"/>
          <p:cNvSpPr>
            <a:spLocks/>
          </p:cNvSpPr>
          <p:nvPr/>
        </p:nvSpPr>
        <p:spPr bwMode="auto">
          <a:xfrm>
            <a:off x="566738" y="2625725"/>
            <a:ext cx="1835150" cy="2736850"/>
          </a:xfrm>
          <a:custGeom>
            <a:avLst/>
            <a:gdLst/>
            <a:ahLst/>
            <a:cxnLst>
              <a:cxn ang="0">
                <a:pos x="340" y="1724"/>
              </a:cxn>
              <a:cxn ang="0">
                <a:pos x="0" y="1724"/>
              </a:cxn>
              <a:cxn ang="0">
                <a:pos x="0" y="0"/>
              </a:cxn>
              <a:cxn ang="0">
                <a:pos x="1156" y="0"/>
              </a:cxn>
            </a:cxnLst>
            <a:rect l="0" t="0" r="r" b="b"/>
            <a:pathLst>
              <a:path w="1156" h="1724">
                <a:moveTo>
                  <a:pt x="340" y="1724"/>
                </a:moveTo>
                <a:lnTo>
                  <a:pt x="0" y="1724"/>
                </a:lnTo>
                <a:lnTo>
                  <a:pt x="0" y="0"/>
                </a:lnTo>
                <a:lnTo>
                  <a:pt x="1156" y="0"/>
                </a:lnTo>
              </a:path>
            </a:pathLst>
          </a:custGeom>
          <a:noFill/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219179" name="AutoShape 43"/>
          <p:cNvCxnSpPr>
            <a:cxnSpLocks noChangeShapeType="1"/>
            <a:stCxn id="219161" idx="2"/>
          </p:cNvCxnSpPr>
          <p:nvPr/>
        </p:nvCxnSpPr>
        <p:spPr bwMode="auto">
          <a:xfrm>
            <a:off x="2379663" y="2563813"/>
            <a:ext cx="9525" cy="287337"/>
          </a:xfrm>
          <a:prstGeom prst="straightConnector1">
            <a:avLst/>
          </a:prstGeom>
          <a:noFill/>
          <a:ln w="1588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9180" name="Rectangle 44"/>
          <p:cNvSpPr>
            <a:spLocks noChangeArrowheads="1"/>
          </p:cNvSpPr>
          <p:nvPr/>
        </p:nvSpPr>
        <p:spPr bwMode="auto">
          <a:xfrm>
            <a:off x="1003300" y="5157788"/>
            <a:ext cx="23083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ko-KR" sz="900" b="1" dirty="0" smtClean="0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НЕТ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81" name="AutoShape 45"/>
          <p:cNvSpPr>
            <a:spLocks noChangeArrowheads="1"/>
          </p:cNvSpPr>
          <p:nvPr/>
        </p:nvSpPr>
        <p:spPr bwMode="auto">
          <a:xfrm>
            <a:off x="4535488" y="4614863"/>
            <a:ext cx="3060700" cy="323850"/>
          </a:xfrm>
          <a:prstGeom prst="roundRect">
            <a:avLst>
              <a:gd name="adj" fmla="val 16667"/>
            </a:avLst>
          </a:prstGeom>
          <a:solidFill>
            <a:srgbClr val="99CC00">
              <a:alpha val="10001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200" b="1" dirty="0" smtClean="0">
                <a:latin typeface="Arial" pitchFamily="34" charset="0"/>
                <a:ea typeface="견고딕" pitchFamily="18" charset="-127"/>
              </a:rPr>
              <a:t>Защита картера от перегрева</a:t>
            </a:r>
            <a:endParaRPr lang="en-US" altLang="ko-KR" sz="1200" b="1" dirty="0">
              <a:latin typeface="Arial" pitchFamily="34" charset="0"/>
              <a:ea typeface="견고딕" pitchFamily="18" charset="-127"/>
            </a:endParaRPr>
          </a:p>
        </p:txBody>
      </p:sp>
      <p:sp>
        <p:nvSpPr>
          <p:cNvPr id="219182" name="Rectangle 46"/>
          <p:cNvSpPr>
            <a:spLocks noChangeArrowheads="1"/>
          </p:cNvSpPr>
          <p:nvPr/>
        </p:nvSpPr>
        <p:spPr bwMode="auto">
          <a:xfrm>
            <a:off x="4572000" y="5119688"/>
            <a:ext cx="4306186" cy="830997"/>
          </a:xfrm>
          <a:prstGeom prst="rect">
            <a:avLst/>
          </a:prstGeom>
          <a:noFill/>
          <a:ln w="1588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картера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≥ 85℃ : </a:t>
            </a:r>
            <a:r>
              <a:rPr lang="zh-CN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ЭРВ байпаса жидкости = 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300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шагов.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50000"/>
              </a:lnSpc>
            </a:pP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картера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≤ 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70</a:t>
            </a:r>
            <a:r>
              <a:rPr lang="en-US" altLang="zh-CN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℃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 &amp;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нагнетания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≤ 70</a:t>
            </a:r>
            <a:r>
              <a:rPr lang="en-US" altLang="zh-CN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℃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: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ЭРВ байпаса 			  жидкости закрыт.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9183" name="Freeform 47"/>
          <p:cNvSpPr>
            <a:spLocks/>
          </p:cNvSpPr>
          <p:nvPr/>
        </p:nvSpPr>
        <p:spPr bwMode="auto">
          <a:xfrm>
            <a:off x="5265738" y="1870075"/>
            <a:ext cx="2844800" cy="1439863"/>
          </a:xfrm>
          <a:custGeom>
            <a:avLst/>
            <a:gdLst/>
            <a:ahLst/>
            <a:cxnLst>
              <a:cxn ang="0">
                <a:pos x="1814" y="0"/>
              </a:cxn>
              <a:cxn ang="0">
                <a:pos x="1814" y="930"/>
              </a:cxn>
              <a:cxn ang="0">
                <a:pos x="0" y="930"/>
              </a:cxn>
              <a:cxn ang="0">
                <a:pos x="0" y="635"/>
              </a:cxn>
              <a:cxn ang="0">
                <a:pos x="340" y="635"/>
              </a:cxn>
              <a:cxn ang="0">
                <a:pos x="1814" y="0"/>
              </a:cxn>
            </a:cxnLst>
            <a:rect l="0" t="0" r="r" b="b"/>
            <a:pathLst>
              <a:path w="1814" h="930">
                <a:moveTo>
                  <a:pt x="1814" y="0"/>
                </a:moveTo>
                <a:lnTo>
                  <a:pt x="1814" y="930"/>
                </a:lnTo>
                <a:lnTo>
                  <a:pt x="0" y="930"/>
                </a:lnTo>
                <a:lnTo>
                  <a:pt x="0" y="635"/>
                </a:lnTo>
                <a:lnTo>
                  <a:pt x="340" y="635"/>
                </a:lnTo>
                <a:lnTo>
                  <a:pt x="1814" y="0"/>
                </a:lnTo>
                <a:close/>
              </a:path>
            </a:pathLst>
          </a:custGeom>
          <a:solidFill>
            <a:srgbClr val="EECEC0">
              <a:alpha val="50000"/>
            </a:srgb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84" name="Freeform 48"/>
          <p:cNvSpPr>
            <a:spLocks/>
          </p:cNvSpPr>
          <p:nvPr/>
        </p:nvSpPr>
        <p:spPr bwMode="auto">
          <a:xfrm>
            <a:off x="5256213" y="1843088"/>
            <a:ext cx="2879725" cy="1008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2" y="0"/>
              </a:cxn>
              <a:cxn ang="0">
                <a:pos x="340" y="635"/>
              </a:cxn>
              <a:cxn ang="0">
                <a:pos x="0" y="635"/>
              </a:cxn>
              <a:cxn ang="0">
                <a:pos x="0" y="0"/>
              </a:cxn>
            </a:cxnLst>
            <a:rect l="0" t="0" r="r" b="b"/>
            <a:pathLst>
              <a:path w="1792" h="635">
                <a:moveTo>
                  <a:pt x="0" y="0"/>
                </a:moveTo>
                <a:lnTo>
                  <a:pt x="1792" y="0"/>
                </a:lnTo>
                <a:lnTo>
                  <a:pt x="340" y="635"/>
                </a:lnTo>
                <a:lnTo>
                  <a:pt x="0" y="635"/>
                </a:lnTo>
                <a:lnTo>
                  <a:pt x="0" y="0"/>
                </a:lnTo>
                <a:close/>
              </a:path>
            </a:pathLst>
          </a:custGeom>
          <a:solidFill>
            <a:srgbClr val="00CCFF">
              <a:alpha val="10001"/>
            </a:srgb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19185" name="Text Box 49"/>
          <p:cNvSpPr txBox="1">
            <a:spLocks noChangeArrowheads="1"/>
          </p:cNvSpPr>
          <p:nvPr/>
        </p:nvSpPr>
        <p:spPr bwMode="auto">
          <a:xfrm>
            <a:off x="71438" y="188913"/>
            <a:ext cx="755210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5.8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работы, дополнительная информация.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5.8.7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Защита от перегрева масла. 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01341" y="2073349"/>
            <a:ext cx="1382232" cy="27699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Безопасная зона</a:t>
            </a:r>
            <a:endParaRPr lang="ru-RU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507127" y="2700670"/>
            <a:ext cx="1382232" cy="276999"/>
          </a:xfrm>
          <a:prstGeom prst="rect">
            <a:avLst/>
          </a:prstGeom>
          <a:solidFill>
            <a:srgbClr val="EECEC0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3300"/>
                </a:solidFill>
              </a:rPr>
              <a:t>Опасная зона</a:t>
            </a:r>
            <a:endParaRPr lang="ru-RU" sz="1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150938" y="2384425"/>
            <a:ext cx="7194550" cy="3565525"/>
          </a:xfrm>
          <a:prstGeom prst="rect">
            <a:avLst/>
          </a:prstGeom>
          <a:solidFill>
            <a:srgbClr val="F8F8F8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1152525" y="4989513"/>
            <a:ext cx="71882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598488" y="5289550"/>
            <a:ext cx="40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>
                <a:solidFill>
                  <a:srgbClr val="000066"/>
                </a:solidFill>
                <a:latin typeface="굴림" pitchFamily="34" charset="-127"/>
                <a:ea typeface="굴림" pitchFamily="34" charset="-127"/>
              </a:rPr>
              <a:t>6.5</a:t>
            </a: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598488" y="4806950"/>
            <a:ext cx="40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>
                <a:solidFill>
                  <a:srgbClr val="000066"/>
                </a:solidFill>
                <a:latin typeface="굴림" pitchFamily="34" charset="-127"/>
                <a:ea typeface="굴림" pitchFamily="34" charset="-127"/>
              </a:rPr>
              <a:t>7.0</a:t>
            </a: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598488" y="4010025"/>
            <a:ext cx="40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>
                <a:solidFill>
                  <a:srgbClr val="000066"/>
                </a:solidFill>
                <a:latin typeface="굴림" pitchFamily="34" charset="-127"/>
                <a:ea typeface="굴림" pitchFamily="34" charset="-127"/>
              </a:rPr>
              <a:t>7.4</a:t>
            </a:r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1154113" y="4117975"/>
            <a:ext cx="7180262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1147763" y="3560763"/>
            <a:ext cx="7205662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0171" name="Line 11"/>
          <p:cNvSpPr>
            <a:spLocks noChangeShapeType="1"/>
          </p:cNvSpPr>
          <p:nvPr/>
        </p:nvSpPr>
        <p:spPr bwMode="auto">
          <a:xfrm>
            <a:off x="1150938" y="5445125"/>
            <a:ext cx="7175500" cy="111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6492875" y="3294063"/>
            <a:ext cx="671513" cy="2373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6480175" y="5661025"/>
            <a:ext cx="17407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Запуск компрессора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0174" name="Oval 14"/>
          <p:cNvSpPr>
            <a:spLocks noChangeArrowheads="1"/>
          </p:cNvSpPr>
          <p:nvPr/>
        </p:nvSpPr>
        <p:spPr bwMode="auto">
          <a:xfrm>
            <a:off x="7056438" y="5421313"/>
            <a:ext cx="101600" cy="968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>
            <a:off x="7158038" y="3559175"/>
            <a:ext cx="1587" cy="19240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7154914" y="4375150"/>
            <a:ext cx="1158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Компрессор </a:t>
            </a:r>
          </a:p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не работает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0177" name="Text Box 17"/>
          <p:cNvSpPr txBox="1">
            <a:spLocks noChangeArrowheads="1"/>
          </p:cNvSpPr>
          <p:nvPr/>
        </p:nvSpPr>
        <p:spPr bwMode="auto">
          <a:xfrm>
            <a:off x="598488" y="3429000"/>
            <a:ext cx="40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>
                <a:latin typeface="굴림" pitchFamily="34" charset="-127"/>
                <a:ea typeface="굴림" pitchFamily="34" charset="-127"/>
              </a:rPr>
              <a:t>8.5</a:t>
            </a:r>
          </a:p>
        </p:txBody>
      </p:sp>
      <p:sp>
        <p:nvSpPr>
          <p:cNvPr id="220178" name="Text Box 18"/>
          <p:cNvSpPr txBox="1">
            <a:spLocks noChangeArrowheads="1"/>
          </p:cNvSpPr>
          <p:nvPr/>
        </p:nvSpPr>
        <p:spPr bwMode="auto">
          <a:xfrm>
            <a:off x="323850" y="2060575"/>
            <a:ext cx="12184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Коэф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сжатия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0179" name="Text Box 19"/>
          <p:cNvSpPr txBox="1">
            <a:spLocks noChangeArrowheads="1"/>
          </p:cNvSpPr>
          <p:nvPr/>
        </p:nvSpPr>
        <p:spPr bwMode="auto">
          <a:xfrm>
            <a:off x="1439863" y="3976688"/>
            <a:ext cx="2157412" cy="284162"/>
          </a:xfrm>
          <a:prstGeom prst="rect">
            <a:avLst/>
          </a:prstGeom>
          <a:solidFill>
            <a:srgbClr val="FFFF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Снижение загрузки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0180" name="Oval 20"/>
          <p:cNvSpPr>
            <a:spLocks noChangeArrowheads="1"/>
          </p:cNvSpPr>
          <p:nvPr/>
        </p:nvSpPr>
        <p:spPr bwMode="auto">
          <a:xfrm>
            <a:off x="3484563" y="2990850"/>
            <a:ext cx="2214488" cy="112871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18000" tIns="3600" rIns="18000" bIns="0"/>
          <a:lstStyle/>
          <a:p>
            <a:pPr>
              <a:lnSpc>
                <a:spcPct val="90000"/>
              </a:lnSpc>
            </a:pP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Через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 </a:t>
            </a: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мин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30000"/>
              </a:lnSpc>
            </a:pP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компрессор: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a. </a:t>
            </a: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Пост </a:t>
            </a:r>
            <a:r>
              <a:rPr lang="ru-RU" altLang="ko-KR" sz="11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произв</a:t>
            </a: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выкл.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b. </a:t>
            </a:r>
            <a:r>
              <a:rPr lang="ru-RU" altLang="ko-KR" sz="11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Перем</a:t>
            </a: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загрузка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 </a:t>
            </a:r>
            <a:r>
              <a: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sec.</a:t>
            </a:r>
          </a:p>
        </p:txBody>
      </p:sp>
      <p:sp>
        <p:nvSpPr>
          <p:cNvPr id="220181" name="Text Box 21"/>
          <p:cNvSpPr txBox="1">
            <a:spLocks noChangeArrowheads="1"/>
          </p:cNvSpPr>
          <p:nvPr/>
        </p:nvSpPr>
        <p:spPr bwMode="auto">
          <a:xfrm>
            <a:off x="431800" y="1160463"/>
            <a:ext cx="6337300" cy="609398"/>
          </a:xfrm>
          <a:prstGeom prst="rect">
            <a:avLst/>
          </a:prstGeom>
          <a:solidFill>
            <a:srgbClr val="F8F8F8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Коэффициент сжатия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(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Высокое давление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+ 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1.03) / 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(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Низкое давление 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+1.03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)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  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Абсолютное давление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давление по манометру 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+ 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1.03</a:t>
            </a:r>
          </a:p>
        </p:txBody>
      </p:sp>
      <p:sp>
        <p:nvSpPr>
          <p:cNvPr id="220182" name="Oval 22"/>
          <p:cNvSpPr>
            <a:spLocks noChangeArrowheads="1"/>
          </p:cNvSpPr>
          <p:nvPr/>
        </p:nvSpPr>
        <p:spPr bwMode="auto">
          <a:xfrm>
            <a:off x="3433763" y="3519488"/>
            <a:ext cx="96837" cy="889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0183" name="Oval 23"/>
          <p:cNvSpPr>
            <a:spLocks noChangeArrowheads="1"/>
          </p:cNvSpPr>
          <p:nvPr/>
        </p:nvSpPr>
        <p:spPr bwMode="auto">
          <a:xfrm>
            <a:off x="5795962" y="2636838"/>
            <a:ext cx="2518697" cy="7191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18000" tIns="3600" rIns="18000" bIns="0" anchor="ctr"/>
          <a:lstStyle/>
          <a:p>
            <a:pPr algn="ctr">
              <a:lnSpc>
                <a:spcPct val="130000"/>
              </a:lnSpc>
            </a:pP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через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10 </a:t>
            </a: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мин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  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 algn="ctr">
              <a:lnSpc>
                <a:spcPct val="130000"/>
              </a:lnSpc>
            </a:pP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останов компрессор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0184" name="Text Box 24"/>
          <p:cNvSpPr txBox="1">
            <a:spLocks noChangeArrowheads="1"/>
          </p:cNvSpPr>
          <p:nvPr/>
        </p:nvSpPr>
        <p:spPr bwMode="auto">
          <a:xfrm>
            <a:off x="1412875" y="4849813"/>
            <a:ext cx="3384550" cy="284162"/>
          </a:xfrm>
          <a:prstGeom prst="rect">
            <a:avLst/>
          </a:prstGeom>
          <a:solidFill>
            <a:srgbClr val="FFFF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Запрет на повышение загрузки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0185" name="Oval 25"/>
          <p:cNvSpPr>
            <a:spLocks noChangeArrowheads="1"/>
          </p:cNvSpPr>
          <p:nvPr/>
        </p:nvSpPr>
        <p:spPr bwMode="auto">
          <a:xfrm>
            <a:off x="1358900" y="4940300"/>
            <a:ext cx="96838" cy="889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0186" name="Oval 26"/>
          <p:cNvSpPr>
            <a:spLocks noChangeArrowheads="1"/>
          </p:cNvSpPr>
          <p:nvPr/>
        </p:nvSpPr>
        <p:spPr bwMode="auto">
          <a:xfrm>
            <a:off x="1393825" y="4076700"/>
            <a:ext cx="96838" cy="889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0187" name="Text Box 27"/>
          <p:cNvSpPr txBox="1">
            <a:spLocks noChangeArrowheads="1"/>
          </p:cNvSpPr>
          <p:nvPr/>
        </p:nvSpPr>
        <p:spPr bwMode="auto">
          <a:xfrm>
            <a:off x="71438" y="188913"/>
            <a:ext cx="75840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5.8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работы, дополнительная информация.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5.8.8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Защита по коэффициенту сжатия.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228601"/>
            <a:ext cx="5734050" cy="48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0" y="5032993"/>
            <a:ext cx="5511800" cy="177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396875" y="1376363"/>
            <a:ext cx="835342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5000" b="1" dirty="0">
                <a:latin typeface="Arial" pitchFamily="34" charset="0"/>
                <a:ea typeface="굴림" pitchFamily="34" charset="-127"/>
              </a:rPr>
              <a:t>6. </a:t>
            </a:r>
            <a:r>
              <a:rPr lang="ru-RU" altLang="ko-KR" sz="4800" b="1" dirty="0" smtClean="0">
                <a:latin typeface="Arial" pitchFamily="34" charset="0"/>
                <a:ea typeface="굴림" pitchFamily="34" charset="-127"/>
              </a:rPr>
              <a:t>Контроль параметров </a:t>
            </a:r>
            <a:r>
              <a:rPr lang="en-US" altLang="ko-KR" sz="4800" b="1" dirty="0" smtClean="0">
                <a:latin typeface="Arial" pitchFamily="34" charset="0"/>
                <a:ea typeface="굴림" pitchFamily="34" charset="-127"/>
              </a:rPr>
              <a:t>DVM</a:t>
            </a:r>
            <a:endParaRPr lang="ru-RU" altLang="ko-KR" sz="4800" b="1" dirty="0" smtClean="0">
              <a:latin typeface="Arial" pitchFamily="34" charset="0"/>
              <a:ea typeface="굴림" pitchFamily="34" charset="-127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4800" b="1" dirty="0" smtClean="0">
                <a:latin typeface="Arial" pitchFamily="34" charset="0"/>
                <a:ea typeface="굴림" pitchFamily="34" charset="-127"/>
              </a:rPr>
              <a:t> </a:t>
            </a:r>
            <a:endParaRPr lang="ru-RU" altLang="ko-KR" sz="4800" b="1" dirty="0" smtClean="0">
              <a:latin typeface="Arial" pitchFamily="34" charset="0"/>
              <a:ea typeface="굴림" pitchFamily="34" charset="-127"/>
            </a:endParaRPr>
          </a:p>
          <a:p>
            <a:pPr algn="ctr">
              <a:spcBef>
                <a:spcPct val="50000"/>
              </a:spcBef>
            </a:pPr>
            <a:r>
              <a:rPr lang="ru-RU" altLang="ko-KR" sz="4000" b="1" dirty="0" smtClean="0">
                <a:latin typeface="Arial" pitchFamily="34" charset="0"/>
                <a:ea typeface="굴림" pitchFamily="34" charset="-127"/>
              </a:rPr>
              <a:t>программа диагностики </a:t>
            </a:r>
          </a:p>
          <a:p>
            <a:pPr algn="ctr">
              <a:spcBef>
                <a:spcPct val="50000"/>
              </a:spcBef>
            </a:pPr>
            <a:r>
              <a:rPr lang="en-US" altLang="ko-KR" sz="4000" b="1" dirty="0" smtClean="0">
                <a:latin typeface="Arial" pitchFamily="34" charset="0"/>
                <a:ea typeface="굴림" pitchFamily="34" charset="-127"/>
              </a:rPr>
              <a:t>SNET </a:t>
            </a:r>
            <a:r>
              <a:rPr lang="en-US" altLang="ko-KR" sz="4000" b="1" dirty="0">
                <a:latin typeface="Arial" pitchFamily="34" charset="0"/>
                <a:ea typeface="굴림" pitchFamily="34" charset="-127"/>
              </a:rPr>
              <a:t>1+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17588" y="2673350"/>
            <a:ext cx="75203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5000" b="1" dirty="0">
                <a:latin typeface="Arial" pitchFamily="34" charset="0"/>
                <a:ea typeface="굴림" pitchFamily="34" charset="-127"/>
              </a:rPr>
              <a:t>6.1 </a:t>
            </a:r>
            <a:r>
              <a:rPr lang="ru-RU" altLang="ko-KR" sz="5000" b="1" dirty="0" smtClean="0">
                <a:latin typeface="Arial" pitchFamily="34" charset="0"/>
                <a:ea typeface="굴림" pitchFamily="34" charset="-127"/>
              </a:rPr>
              <a:t>Режим охлаждения</a:t>
            </a:r>
            <a:endParaRPr lang="en-US" altLang="ko-KR" sz="5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28663"/>
            <a:ext cx="899795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388" y="1196975"/>
            <a:ext cx="4897437" cy="1008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50937" y="1665288"/>
            <a:ext cx="321918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Клапана: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Вкл /</a:t>
            </a:r>
            <a:r>
              <a:rPr lang="ru-RU" altLang="ko-KR" sz="2000" b="1" dirty="0" err="1" smtClean="0">
                <a:latin typeface="Arial" pitchFamily="34" charset="0"/>
                <a:ea typeface="굴림" pitchFamily="34" charset="-127"/>
              </a:rPr>
              <a:t>Выкл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0825" y="3033713"/>
            <a:ext cx="7416800" cy="1979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43100" y="3716338"/>
            <a:ext cx="17653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Параметры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778750" y="1125538"/>
            <a:ext cx="1222375" cy="4464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958940" y="1304925"/>
            <a:ext cx="195942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Управление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79388" y="2251075"/>
            <a:ext cx="4897437" cy="565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439863" y="2311400"/>
            <a:ext cx="20526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Ошибки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392613" y="5624513"/>
            <a:ext cx="4392612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60125" y="5743575"/>
            <a:ext cx="403761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</a:rPr>
              <a:t>Индикация обмена данными</a:t>
            </a:r>
            <a:endParaRPr lang="en-US" altLang="ko-KR" sz="2000" b="1" dirty="0">
              <a:latin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219700" y="1844675"/>
            <a:ext cx="2484438" cy="1008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5831403" y="2181101"/>
            <a:ext cx="1549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Данные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71438" y="188913"/>
            <a:ext cx="651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6.1.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1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SNET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 1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PLUS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, описание.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15637" y="5542156"/>
            <a:ext cx="359822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</a:rPr>
              <a:t>История работы</a:t>
            </a:r>
            <a:endParaRPr lang="en-US" altLang="ko-KR" sz="2000" b="1" dirty="0">
              <a:latin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53122" y="5327629"/>
            <a:ext cx="4110120" cy="9544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00100"/>
            <a:ext cx="899795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651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6.1.2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Перед запуском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067175" y="1412875"/>
            <a:ext cx="1009650" cy="8286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187450" y="3092450"/>
            <a:ext cx="900113" cy="5889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77913" y="3643313"/>
            <a:ext cx="1871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Выравнивание давления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257675" y="3087688"/>
            <a:ext cx="900113" cy="5889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176712" y="3644900"/>
            <a:ext cx="22240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Компрессоры Выкл.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550" y="1585913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63" y="1749425"/>
            <a:ext cx="1793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0" y="1755775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311525" y="2241550"/>
            <a:ext cx="219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Обогрев картера Вкл.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795338"/>
            <a:ext cx="899795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6.1.3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Safety start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1593850" y="3322638"/>
            <a:ext cx="0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025650" y="3321050"/>
            <a:ext cx="0" cy="3254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2452688" y="3321050"/>
            <a:ext cx="0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4662488" y="3325813"/>
            <a:ext cx="0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5973763" y="3327400"/>
            <a:ext cx="0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424613" y="3327400"/>
            <a:ext cx="0" cy="3254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655763" y="4095750"/>
            <a:ext cx="395287" cy="5889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341438" y="4662488"/>
            <a:ext cx="1187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ЭРВ </a:t>
            </a:r>
            <a:r>
              <a:rPr lang="ru-RU" altLang="ko-KR" sz="1400" b="1" dirty="0" err="1" smtClean="0">
                <a:latin typeface="Arial" pitchFamily="34" charset="0"/>
                <a:ea typeface="굴림" pitchFamily="34" charset="-127"/>
              </a:rPr>
              <a:t>закр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719138" y="1412875"/>
            <a:ext cx="323850" cy="8286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39750" y="2277175"/>
            <a:ext cx="21240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Компрессор Вкл.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935038" y="3716338"/>
            <a:ext cx="212407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err="1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Выс</a:t>
            </a: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 / </a:t>
            </a:r>
            <a:r>
              <a:rPr lang="ru-RU" altLang="ko-KR" sz="1400" b="1" dirty="0" err="1" smtClean="0">
                <a:solidFill>
                  <a:srgbClr val="000099"/>
                </a:solidFill>
                <a:latin typeface="Arial" pitchFamily="34" charset="0"/>
                <a:ea typeface="굴림" pitchFamily="34" charset="-127"/>
              </a:rPr>
              <a:t>Низк</a:t>
            </a:r>
            <a:r>
              <a:rPr lang="ru-RU" altLang="ko-KR" sz="1400" b="1" dirty="0" smtClean="0">
                <a:solidFill>
                  <a:srgbClr val="000099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давление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852864" y="3716338"/>
            <a:ext cx="185916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Ток компрессора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953000"/>
            <a:ext cx="2962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79400" y="6129338"/>
            <a:ext cx="2735263" cy="4810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287338" y="5516563"/>
            <a:ext cx="27368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ЭРВ закрыт </a:t>
            </a:r>
            <a:r>
              <a:rPr lang="en-US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исп.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остается высокой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2675" y="4953000"/>
            <a:ext cx="2962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3413" y="4949825"/>
            <a:ext cx="2943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3308350" y="6137275"/>
            <a:ext cx="2735263" cy="48101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3429000" y="5516563"/>
            <a:ext cx="2555875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ЭРВ открыт: </a:t>
            </a:r>
            <a:r>
              <a:rPr lang="en-US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170 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12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исп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 быстро падает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6294438" y="6143625"/>
            <a:ext cx="2735262" cy="48101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6408738" y="5481638"/>
            <a:ext cx="2735262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ЭРВ остается открыт: </a:t>
            </a:r>
            <a:r>
              <a:rPr lang="en-US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170 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шагов.</a:t>
            </a:r>
            <a:endParaRPr lang="en-US" altLang="ko-KR" sz="1200" b="1" dirty="0" smtClean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000" b="1" dirty="0" err="1" smtClean="0">
                <a:latin typeface="Arial" pitchFamily="34" charset="0"/>
                <a:ea typeface="굴림" pitchFamily="34" charset="-127"/>
              </a:rPr>
              <a:t>вых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 исп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  падает.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>
            <a:off x="2916238" y="5734050"/>
            <a:ext cx="433387" cy="10445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66" name="AutoShape 30"/>
          <p:cNvSpPr>
            <a:spLocks noChangeArrowheads="1"/>
          </p:cNvSpPr>
          <p:nvPr/>
        </p:nvSpPr>
        <p:spPr bwMode="auto">
          <a:xfrm>
            <a:off x="5975350" y="5735638"/>
            <a:ext cx="433388" cy="10445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540000" y="4095750"/>
            <a:ext cx="395288" cy="5889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438399" y="4662489"/>
            <a:ext cx="3475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Вентилятор (скорость вращения)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5400675" y="2609850"/>
            <a:ext cx="2195513" cy="1809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6633895" y="1964253"/>
            <a:ext cx="141287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Safety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start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 – </a:t>
            </a:r>
            <a:r>
              <a:rPr lang="ru-RU" altLang="ko-KR" sz="1400" b="1" dirty="0" smtClean="0">
                <a:solidFill>
                  <a:srgbClr val="000099"/>
                </a:solidFill>
                <a:latin typeface="Arial" pitchFamily="34" charset="0"/>
                <a:ea typeface="굴림" pitchFamily="34" charset="-127"/>
              </a:rPr>
              <a:t>Легкий старт</a:t>
            </a:r>
            <a:endParaRPr lang="en-US" altLang="ko-KR" sz="1400" b="1" dirty="0">
              <a:solidFill>
                <a:srgbClr val="000099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218525" y="2873189"/>
            <a:ext cx="185916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Т жидкости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6132925" y="3680711"/>
            <a:ext cx="153853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000099"/>
                </a:solidFill>
                <a:latin typeface="Arial" pitchFamily="34" charset="0"/>
                <a:ea typeface="굴림" pitchFamily="34" charset="-127"/>
              </a:rPr>
              <a:t>Т всасывания</a:t>
            </a:r>
            <a:endParaRPr lang="en-US" altLang="ko-KR" sz="1400" b="1" dirty="0">
              <a:solidFill>
                <a:srgbClr val="000099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2024063" y="2730685"/>
            <a:ext cx="185916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Т нагнетания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28663"/>
            <a:ext cx="899795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35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6.1.4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Нормальная работа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19138" y="1412875"/>
            <a:ext cx="323850" cy="8286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9750" y="2289050"/>
            <a:ext cx="283284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Компрессоры работают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1593850" y="3232150"/>
            <a:ext cx="0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682350"/>
            <a:ext cx="29527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29252" y="5751678"/>
            <a:ext cx="2735263" cy="4810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6715" y="5101628"/>
            <a:ext cx="273685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ЭРВ контролирует перегрев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Т</a:t>
            </a:r>
            <a:r>
              <a:rPr lang="ru-RU" altLang="ko-KR" sz="1000" b="1" dirty="0" err="1" smtClean="0">
                <a:latin typeface="Arial" pitchFamily="34" charset="0"/>
                <a:ea typeface="굴림" pitchFamily="34" charset="-127"/>
              </a:rPr>
              <a:t>исп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/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вых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= перегрев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1℃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00100"/>
            <a:ext cx="899795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608625"/>
            <a:ext cx="2962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69875" y="5765913"/>
            <a:ext cx="2735263" cy="4810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719138" y="1412875"/>
            <a:ext cx="1331912" cy="5762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12788" y="1971675"/>
            <a:ext cx="3744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Производительность увеличивается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150938" y="3176588"/>
            <a:ext cx="1800225" cy="4683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038850" y="3160713"/>
            <a:ext cx="468313" cy="4683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376488" y="3644900"/>
            <a:ext cx="3744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Параметры стабилизируются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0459" y="5006626"/>
            <a:ext cx="2966502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ЭРВ достигает целевую Т перегрева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Т</a:t>
            </a:r>
            <a:r>
              <a:rPr lang="ru-RU" altLang="ko-KR" sz="1000" b="1" dirty="0" err="1" smtClean="0">
                <a:latin typeface="Arial" pitchFamily="34" charset="0"/>
                <a:ea typeface="굴림" pitchFamily="34" charset="-127"/>
              </a:rPr>
              <a:t>исп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/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вых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= перегрев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1℃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35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6.1.5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Нормальная работа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76300"/>
            <a:ext cx="89979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2. P-H </a:t>
            </a:r>
            <a:r>
              <a:rPr lang="ru-RU" altLang="ko-KR" sz="2000" b="1"/>
              <a:t>диаграмма</a:t>
            </a:r>
            <a:r>
              <a:rPr lang="en-US" altLang="ko-KR" sz="2000" b="1"/>
              <a:t> (</a:t>
            </a:r>
            <a:r>
              <a:rPr lang="ru-RU" altLang="ko-KR" sz="2000" b="1"/>
              <a:t>Давление</a:t>
            </a:r>
            <a:r>
              <a:rPr lang="en-US" altLang="ko-KR" sz="2000" b="1"/>
              <a:t> – </a:t>
            </a:r>
            <a:r>
              <a:rPr lang="ru-RU" altLang="ko-KR" sz="2000" b="1"/>
              <a:t>Энтальпия</a:t>
            </a:r>
            <a:r>
              <a:rPr lang="en-US" altLang="ko-KR" sz="2000" b="1"/>
              <a:t>)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84213" y="2481263"/>
            <a:ext cx="13668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2000" b="1">
                <a:solidFill>
                  <a:srgbClr val="FF3300"/>
                </a:solidFill>
                <a:cs typeface="AIral"/>
              </a:rPr>
              <a:t>Жидкость</a:t>
            </a:r>
            <a:r>
              <a:rPr lang="en-US" altLang="ko-KR" sz="2000" b="1">
                <a:solidFill>
                  <a:srgbClr val="FF3300"/>
                </a:solidFill>
                <a:cs typeface="AIral"/>
              </a:rPr>
              <a:t>  </a:t>
            </a:r>
          </a:p>
        </p:txBody>
      </p:sp>
      <p:sp>
        <p:nvSpPr>
          <p:cNvPr id="161797" name="Freeform 5"/>
          <p:cNvSpPr>
            <a:spLocks/>
          </p:cNvSpPr>
          <p:nvPr/>
        </p:nvSpPr>
        <p:spPr bwMode="auto">
          <a:xfrm>
            <a:off x="647700" y="1052513"/>
            <a:ext cx="3744913" cy="5148262"/>
          </a:xfrm>
          <a:custGeom>
            <a:avLst/>
            <a:gdLst/>
            <a:ahLst/>
            <a:cxnLst>
              <a:cxn ang="0">
                <a:pos x="0" y="3243"/>
              </a:cxn>
              <a:cxn ang="0">
                <a:pos x="567" y="1860"/>
              </a:cxn>
              <a:cxn ang="0">
                <a:pos x="1406" y="681"/>
              </a:cxn>
              <a:cxn ang="0">
                <a:pos x="2359" y="0"/>
              </a:cxn>
            </a:cxnLst>
            <a:rect l="0" t="0" r="r" b="b"/>
            <a:pathLst>
              <a:path w="2359" h="3243">
                <a:moveTo>
                  <a:pt x="0" y="3243"/>
                </a:moveTo>
                <a:cubicBezTo>
                  <a:pt x="166" y="2765"/>
                  <a:pt x="333" y="2287"/>
                  <a:pt x="567" y="1860"/>
                </a:cubicBezTo>
                <a:cubicBezTo>
                  <a:pt x="801" y="1433"/>
                  <a:pt x="1107" y="991"/>
                  <a:pt x="1406" y="681"/>
                </a:cubicBezTo>
                <a:cubicBezTo>
                  <a:pt x="1705" y="371"/>
                  <a:pt x="2032" y="185"/>
                  <a:pt x="2359" y="0"/>
                </a:cubicBezTo>
              </a:path>
            </a:pathLst>
          </a:cu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431800" y="1052513"/>
            <a:ext cx="3943350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>
            <a:off x="450850" y="1042988"/>
            <a:ext cx="0" cy="519430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431800" y="6210300"/>
            <a:ext cx="215900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 flipV="1">
            <a:off x="1295400" y="1952625"/>
            <a:ext cx="1588" cy="5397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539750" y="3486150"/>
            <a:ext cx="12969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400" b="1">
                <a:cs typeface="AIral"/>
              </a:rPr>
              <a:t>Низкое давление, </a:t>
            </a:r>
          </a:p>
          <a:p>
            <a:r>
              <a:rPr lang="ru-RU" altLang="ko-KR" sz="1400" b="1">
                <a:latin typeface="Arial" pitchFamily="34" charset="0"/>
                <a:cs typeface="AIral"/>
              </a:rPr>
              <a:t>жидкость</a:t>
            </a:r>
            <a:endParaRPr lang="en-US" altLang="ko-KR" sz="1400" b="1">
              <a:cs typeface="AIral"/>
            </a:endParaRPr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>
            <a:off x="1295400" y="2816225"/>
            <a:ext cx="1588" cy="5762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827088" y="1314450"/>
            <a:ext cx="12969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400" b="1">
                <a:cs typeface="AIral"/>
              </a:rPr>
              <a:t>Высокое давление, </a:t>
            </a:r>
            <a:r>
              <a:rPr lang="ru-RU" altLang="ko-KR" sz="1400" b="1">
                <a:latin typeface="Arial" pitchFamily="34" charset="0"/>
                <a:cs typeface="AIral"/>
              </a:rPr>
              <a:t>жидкость</a:t>
            </a:r>
            <a:endParaRPr lang="en-US" altLang="ko-KR" sz="1400" b="1">
              <a:cs typeface="AIr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803275"/>
            <a:ext cx="899795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867" y="4611090"/>
            <a:ext cx="29527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12379" y="5749328"/>
            <a:ext cx="2735263" cy="4810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19138" y="1412875"/>
            <a:ext cx="1331912" cy="5762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98500" y="1966913"/>
            <a:ext cx="3744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Работают 3 компрессора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265117" y="5804890"/>
            <a:ext cx="2446914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Т испарения стабильная.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619250" y="3176588"/>
            <a:ext cx="468313" cy="4683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511300" y="3656775"/>
            <a:ext cx="363071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Давление всасывания повысилось  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→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065838" y="3186113"/>
            <a:ext cx="468312" cy="4683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35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6.1.5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Нормальная работа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358905" y="3668651"/>
            <a:ext cx="363071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Т всасывания немного выросла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↑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767138"/>
            <a:ext cx="2962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873125"/>
            <a:ext cx="2962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7263" y="884238"/>
            <a:ext cx="2962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3" y="3771900"/>
            <a:ext cx="2962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306238" y="549275"/>
            <a:ext cx="2583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dirty="0" smtClean="0">
                <a:latin typeface="Arial" pitchFamily="34" charset="0"/>
                <a:ea typeface="굴림" pitchFamily="34" charset="-127"/>
              </a:rPr>
              <a:t>Безопасный запуск</a:t>
            </a:r>
            <a:endParaRPr lang="en-US" altLang="ko-KR" sz="2000" dirty="0"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7525" y="881063"/>
            <a:ext cx="2943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2663" y="3786188"/>
            <a:ext cx="29527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06375" y="2366963"/>
            <a:ext cx="2735263" cy="1444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213100" y="2374900"/>
            <a:ext cx="2735263" cy="1444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rot="60000" flipV="1">
            <a:off x="5727934" y="735135"/>
            <a:ext cx="2933401" cy="52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rot="-60000" flipH="1" flipV="1">
            <a:off x="171449" y="744311"/>
            <a:ext cx="3067049" cy="463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167438" y="2374900"/>
            <a:ext cx="2735262" cy="1444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255" name="Group 87"/>
          <p:cNvGraphicFramePr>
            <a:graphicFrameLocks noGrp="1"/>
          </p:cNvGraphicFramePr>
          <p:nvPr/>
        </p:nvGraphicFramePr>
        <p:xfrm>
          <a:off x="142875" y="2862263"/>
          <a:ext cx="8821738" cy="822960"/>
        </p:xfrm>
        <a:graphic>
          <a:graphicData uri="http://schemas.openxmlformats.org/drawingml/2006/table">
            <a:tbl>
              <a:tblPr/>
              <a:tblGrid>
                <a:gridCol w="912813"/>
                <a:gridCol w="2003425"/>
                <a:gridCol w="2952750"/>
                <a:gridCol w="295275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</a:t>
                      </a:r>
                      <a:r>
                        <a:rPr kumimoji="1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исп. </a:t>
                      </a:r>
                      <a:r>
                        <a:rPr kumimoji="1" lang="ru-RU" altLang="ko-K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вх</a:t>
                      </a:r>
                      <a:r>
                        <a:rPr kumimoji="1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22 ℃ (</a:t>
                      </a:r>
                      <a:r>
                        <a:rPr kumimoji="1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комн.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28℃)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 ~ 10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 ~ 2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</a:t>
                      </a:r>
                      <a:r>
                        <a:rPr kumimoji="1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исп. </a:t>
                      </a:r>
                      <a:r>
                        <a:rPr kumimoji="1" lang="ru-RU" altLang="ko-K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вых</a:t>
                      </a:r>
                      <a:r>
                        <a:rPr kumimoji="1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21 ℃ (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</a:t>
                      </a:r>
                      <a:r>
                        <a:rPr kumimoji="1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комн.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28℃)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18 ~ 21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17 ~ 18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170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170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56" name="Group 88"/>
          <p:cNvGraphicFramePr>
            <a:graphicFrameLocks noGrp="1"/>
          </p:cNvGraphicFramePr>
          <p:nvPr/>
        </p:nvGraphicFramePr>
        <p:xfrm>
          <a:off x="142875" y="5738813"/>
          <a:ext cx="8821738" cy="1042416"/>
        </p:xfrm>
        <a:graphic>
          <a:graphicData uri="http://schemas.openxmlformats.org/drawingml/2006/table">
            <a:tbl>
              <a:tblPr/>
              <a:tblGrid>
                <a:gridCol w="912813"/>
                <a:gridCol w="2003425"/>
                <a:gridCol w="2952750"/>
                <a:gridCol w="295275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</a:t>
                      </a:r>
                      <a:r>
                        <a:rPr kumimoji="1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исп. </a:t>
                      </a:r>
                      <a:r>
                        <a:rPr kumimoji="1" lang="ru-RU" altLang="ko-K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вх</a:t>
                      </a:r>
                      <a:r>
                        <a:rPr kumimoji="1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 ~ 11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 ~ 11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9 ~ 10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</a:t>
                      </a:r>
                      <a:r>
                        <a:rPr kumimoji="1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исп. </a:t>
                      </a:r>
                      <a:r>
                        <a:rPr kumimoji="1" lang="ru-RU" altLang="ko-K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вых</a:t>
                      </a:r>
                      <a:r>
                        <a:rPr kumimoji="1" lang="ru-RU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13 ~ 17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11 ~ 12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 ~ 11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 поддерживает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перегрев =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 поддерживает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перегрев =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 поддерживает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перегрев =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52" name="Rectangle 84"/>
          <p:cNvSpPr>
            <a:spLocks noChangeArrowheads="1"/>
          </p:cNvSpPr>
          <p:nvPr/>
        </p:nvSpPr>
        <p:spPr bwMode="auto">
          <a:xfrm>
            <a:off x="212725" y="4989513"/>
            <a:ext cx="2735263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53" name="Rectangle 85"/>
          <p:cNvSpPr>
            <a:spLocks noChangeArrowheads="1"/>
          </p:cNvSpPr>
          <p:nvPr/>
        </p:nvSpPr>
        <p:spPr bwMode="auto">
          <a:xfrm>
            <a:off x="3176588" y="4989513"/>
            <a:ext cx="2735262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54" name="Rectangle 86"/>
          <p:cNvSpPr>
            <a:spLocks noChangeArrowheads="1"/>
          </p:cNvSpPr>
          <p:nvPr/>
        </p:nvSpPr>
        <p:spPr bwMode="auto">
          <a:xfrm>
            <a:off x="6191250" y="4989513"/>
            <a:ext cx="2735263" cy="2889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323850" y="188913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6.1.6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Изменение данных в процессе работы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1" name="Line 51"/>
          <p:cNvSpPr>
            <a:spLocks noChangeShapeType="1"/>
          </p:cNvSpPr>
          <p:nvPr/>
        </p:nvSpPr>
        <p:spPr bwMode="auto">
          <a:xfrm>
            <a:off x="1009650" y="1819275"/>
            <a:ext cx="6694488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387350" y="1722438"/>
            <a:ext cx="612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FF9900"/>
                </a:solidFill>
                <a:latin typeface="Arial" pitchFamily="34" charset="0"/>
                <a:ea typeface="굴림" pitchFamily="34" charset="-127"/>
              </a:rPr>
              <a:t>100℃</a:t>
            </a:r>
            <a:endParaRPr lang="en-US" altLang="ko-KR" sz="1200" b="1" baseline="30000">
              <a:solidFill>
                <a:srgbClr val="FF99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>
            <a:off x="1008063" y="2400300"/>
            <a:ext cx="2339975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1008063" y="2187575"/>
            <a:ext cx="6300787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0" y="2095500"/>
            <a:ext cx="1082675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30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кгс/см</a:t>
            </a:r>
            <a:r>
              <a:rPr lang="en-US" altLang="ko-KR" sz="1200" b="1" baseline="30000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985838" y="2778125"/>
            <a:ext cx="2146300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1006475" y="5221288"/>
            <a:ext cx="2232025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985838" y="852488"/>
            <a:ext cx="0" cy="5040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969963" y="5892800"/>
            <a:ext cx="7812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1054100" y="2182813"/>
            <a:ext cx="7800975" cy="2779712"/>
          </a:xfrm>
          <a:custGeom>
            <a:avLst/>
            <a:gdLst/>
            <a:ahLst/>
            <a:cxnLst>
              <a:cxn ang="0">
                <a:pos x="0" y="1734"/>
              </a:cxn>
              <a:cxn ang="0">
                <a:pos x="419" y="1709"/>
              </a:cxn>
              <a:cxn ang="0">
                <a:pos x="607" y="1483"/>
              </a:cxn>
              <a:cxn ang="0">
                <a:pos x="1014" y="682"/>
              </a:cxn>
              <a:cxn ang="0">
                <a:pos x="1283" y="381"/>
              </a:cxn>
              <a:cxn ang="0">
                <a:pos x="1596" y="506"/>
              </a:cxn>
              <a:cxn ang="0">
                <a:pos x="1847" y="557"/>
              </a:cxn>
              <a:cxn ang="0">
                <a:pos x="2197" y="619"/>
              </a:cxn>
              <a:cxn ang="0">
                <a:pos x="2517" y="588"/>
              </a:cxn>
              <a:cxn ang="0">
                <a:pos x="2923" y="362"/>
              </a:cxn>
              <a:cxn ang="0">
                <a:pos x="3305" y="150"/>
              </a:cxn>
              <a:cxn ang="0">
                <a:pos x="3694" y="24"/>
              </a:cxn>
              <a:cxn ang="0">
                <a:pos x="4332" y="6"/>
              </a:cxn>
              <a:cxn ang="0">
                <a:pos x="4914" y="6"/>
              </a:cxn>
            </a:cxnLst>
            <a:rect l="0" t="0" r="r" b="b"/>
            <a:pathLst>
              <a:path w="4914" h="1751">
                <a:moveTo>
                  <a:pt x="0" y="1734"/>
                </a:moveTo>
                <a:cubicBezTo>
                  <a:pt x="70" y="1731"/>
                  <a:pt x="318" y="1751"/>
                  <a:pt x="419" y="1709"/>
                </a:cubicBezTo>
                <a:cubicBezTo>
                  <a:pt x="520" y="1667"/>
                  <a:pt x="508" y="1654"/>
                  <a:pt x="607" y="1483"/>
                </a:cubicBezTo>
                <a:cubicBezTo>
                  <a:pt x="706" y="1312"/>
                  <a:pt x="901" y="866"/>
                  <a:pt x="1014" y="682"/>
                </a:cubicBezTo>
                <a:cubicBezTo>
                  <a:pt x="1127" y="498"/>
                  <a:pt x="1186" y="410"/>
                  <a:pt x="1283" y="381"/>
                </a:cubicBezTo>
                <a:cubicBezTo>
                  <a:pt x="1380" y="352"/>
                  <a:pt x="1502" y="477"/>
                  <a:pt x="1596" y="506"/>
                </a:cubicBezTo>
                <a:cubicBezTo>
                  <a:pt x="1690" y="535"/>
                  <a:pt x="1747" y="538"/>
                  <a:pt x="1847" y="557"/>
                </a:cubicBezTo>
                <a:cubicBezTo>
                  <a:pt x="1947" y="576"/>
                  <a:pt x="2085" y="614"/>
                  <a:pt x="2197" y="619"/>
                </a:cubicBezTo>
                <a:cubicBezTo>
                  <a:pt x="2309" y="624"/>
                  <a:pt x="2396" y="631"/>
                  <a:pt x="2517" y="588"/>
                </a:cubicBezTo>
                <a:cubicBezTo>
                  <a:pt x="2638" y="545"/>
                  <a:pt x="2792" y="435"/>
                  <a:pt x="2923" y="362"/>
                </a:cubicBezTo>
                <a:cubicBezTo>
                  <a:pt x="3054" y="289"/>
                  <a:pt x="3177" y="206"/>
                  <a:pt x="3305" y="150"/>
                </a:cubicBezTo>
                <a:cubicBezTo>
                  <a:pt x="3433" y="94"/>
                  <a:pt x="3523" y="48"/>
                  <a:pt x="3694" y="24"/>
                </a:cubicBezTo>
                <a:cubicBezTo>
                  <a:pt x="3865" y="0"/>
                  <a:pt x="4129" y="9"/>
                  <a:pt x="4332" y="6"/>
                </a:cubicBezTo>
                <a:cubicBezTo>
                  <a:pt x="4535" y="3"/>
                  <a:pt x="4793" y="6"/>
                  <a:pt x="4914" y="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1041400" y="5159375"/>
            <a:ext cx="7669213" cy="3968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40" y="8"/>
              </a:cxn>
              <a:cxn ang="0">
                <a:pos x="544" y="54"/>
              </a:cxn>
              <a:cxn ang="0">
                <a:pos x="635" y="122"/>
              </a:cxn>
              <a:cxn ang="0">
                <a:pos x="748" y="235"/>
              </a:cxn>
              <a:cxn ang="0">
                <a:pos x="907" y="212"/>
              </a:cxn>
              <a:cxn ang="0">
                <a:pos x="1043" y="122"/>
              </a:cxn>
              <a:cxn ang="0">
                <a:pos x="1247" y="54"/>
              </a:cxn>
              <a:cxn ang="0">
                <a:pos x="1610" y="31"/>
              </a:cxn>
              <a:cxn ang="0">
                <a:pos x="2237" y="28"/>
              </a:cxn>
              <a:cxn ang="0">
                <a:pos x="2468" y="129"/>
              </a:cxn>
              <a:cxn ang="0">
                <a:pos x="2618" y="67"/>
              </a:cxn>
              <a:cxn ang="0">
                <a:pos x="2764" y="21"/>
              </a:cxn>
              <a:cxn ang="0">
                <a:pos x="2902" y="55"/>
              </a:cxn>
              <a:cxn ang="0">
                <a:pos x="3201" y="78"/>
              </a:cxn>
              <a:cxn ang="0">
                <a:pos x="4831" y="76"/>
              </a:cxn>
            </a:cxnLst>
            <a:rect l="0" t="0" r="r" b="b"/>
            <a:pathLst>
              <a:path w="4831" h="250">
                <a:moveTo>
                  <a:pt x="0" y="8"/>
                </a:moveTo>
                <a:cubicBezTo>
                  <a:pt x="124" y="4"/>
                  <a:pt x="249" y="0"/>
                  <a:pt x="340" y="8"/>
                </a:cubicBezTo>
                <a:cubicBezTo>
                  <a:pt x="431" y="16"/>
                  <a:pt x="495" y="35"/>
                  <a:pt x="544" y="54"/>
                </a:cubicBezTo>
                <a:cubicBezTo>
                  <a:pt x="593" y="73"/>
                  <a:pt x="601" y="92"/>
                  <a:pt x="635" y="122"/>
                </a:cubicBezTo>
                <a:cubicBezTo>
                  <a:pt x="669" y="152"/>
                  <a:pt x="703" y="220"/>
                  <a:pt x="748" y="235"/>
                </a:cubicBezTo>
                <a:cubicBezTo>
                  <a:pt x="793" y="250"/>
                  <a:pt x="858" y="231"/>
                  <a:pt x="907" y="212"/>
                </a:cubicBezTo>
                <a:cubicBezTo>
                  <a:pt x="956" y="193"/>
                  <a:pt x="986" y="148"/>
                  <a:pt x="1043" y="122"/>
                </a:cubicBezTo>
                <a:cubicBezTo>
                  <a:pt x="1100" y="96"/>
                  <a:pt x="1153" y="69"/>
                  <a:pt x="1247" y="54"/>
                </a:cubicBezTo>
                <a:cubicBezTo>
                  <a:pt x="1341" y="39"/>
                  <a:pt x="1445" y="35"/>
                  <a:pt x="1610" y="31"/>
                </a:cubicBezTo>
                <a:cubicBezTo>
                  <a:pt x="1775" y="27"/>
                  <a:pt x="2094" y="12"/>
                  <a:pt x="2237" y="28"/>
                </a:cubicBezTo>
                <a:cubicBezTo>
                  <a:pt x="2380" y="44"/>
                  <a:pt x="2405" y="123"/>
                  <a:pt x="2468" y="129"/>
                </a:cubicBezTo>
                <a:cubicBezTo>
                  <a:pt x="2531" y="135"/>
                  <a:pt x="2569" y="85"/>
                  <a:pt x="2618" y="67"/>
                </a:cubicBezTo>
                <a:cubicBezTo>
                  <a:pt x="2667" y="49"/>
                  <a:pt x="2717" y="23"/>
                  <a:pt x="2764" y="21"/>
                </a:cubicBezTo>
                <a:cubicBezTo>
                  <a:pt x="2811" y="19"/>
                  <a:pt x="2829" y="46"/>
                  <a:pt x="2902" y="55"/>
                </a:cubicBezTo>
                <a:cubicBezTo>
                  <a:pt x="2975" y="64"/>
                  <a:pt x="2880" y="75"/>
                  <a:pt x="3201" y="78"/>
                </a:cubicBezTo>
                <a:cubicBezTo>
                  <a:pt x="3522" y="81"/>
                  <a:pt x="4492" y="76"/>
                  <a:pt x="4831" y="76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1617663" y="887413"/>
            <a:ext cx="0" cy="5005387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2212975" y="896938"/>
            <a:ext cx="0" cy="5005387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2662238" y="895350"/>
            <a:ext cx="0" cy="5005388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4795838" y="887413"/>
            <a:ext cx="0" cy="5005387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6621463" y="887413"/>
            <a:ext cx="0" cy="5005387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7708900" y="215582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Высокое давление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372350" y="5245100"/>
            <a:ext cx="1709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Низкое давление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7699375" y="1778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нагнетания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751763" y="48021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всасывания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8216900" y="5848350"/>
            <a:ext cx="684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Время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0" y="584200"/>
            <a:ext cx="1223962" cy="3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Давление и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температура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04" name="Freeform 24"/>
          <p:cNvSpPr>
            <a:spLocks/>
          </p:cNvSpPr>
          <p:nvPr/>
        </p:nvSpPr>
        <p:spPr bwMode="auto">
          <a:xfrm>
            <a:off x="1042988" y="1781175"/>
            <a:ext cx="7885112" cy="2298700"/>
          </a:xfrm>
          <a:custGeom>
            <a:avLst/>
            <a:gdLst/>
            <a:ahLst/>
            <a:cxnLst>
              <a:cxn ang="0">
                <a:pos x="0" y="1433"/>
              </a:cxn>
              <a:cxn ang="0">
                <a:pos x="340" y="1433"/>
              </a:cxn>
              <a:cxn ang="0">
                <a:pos x="476" y="1342"/>
              </a:cxn>
              <a:cxn ang="0">
                <a:pos x="680" y="1070"/>
              </a:cxn>
              <a:cxn ang="0">
                <a:pos x="975" y="662"/>
              </a:cxn>
              <a:cxn ang="0">
                <a:pos x="1224" y="458"/>
              </a:cxn>
              <a:cxn ang="0">
                <a:pos x="1451" y="390"/>
              </a:cxn>
              <a:cxn ang="0">
                <a:pos x="1678" y="435"/>
              </a:cxn>
              <a:cxn ang="0">
                <a:pos x="1905" y="481"/>
              </a:cxn>
              <a:cxn ang="0">
                <a:pos x="2109" y="481"/>
              </a:cxn>
              <a:cxn ang="0">
                <a:pos x="2358" y="481"/>
              </a:cxn>
              <a:cxn ang="0">
                <a:pos x="2517" y="526"/>
              </a:cxn>
              <a:cxn ang="0">
                <a:pos x="2699" y="458"/>
              </a:cxn>
              <a:cxn ang="0">
                <a:pos x="2880" y="344"/>
              </a:cxn>
              <a:cxn ang="0">
                <a:pos x="3152" y="163"/>
              </a:cxn>
              <a:cxn ang="0">
                <a:pos x="3424" y="72"/>
              </a:cxn>
              <a:cxn ang="0">
                <a:pos x="3742" y="50"/>
              </a:cxn>
              <a:cxn ang="0">
                <a:pos x="4195" y="27"/>
              </a:cxn>
              <a:cxn ang="0">
                <a:pos x="4785" y="4"/>
              </a:cxn>
              <a:cxn ang="0">
                <a:pos x="4967" y="4"/>
              </a:cxn>
            </a:cxnLst>
            <a:rect l="0" t="0" r="r" b="b"/>
            <a:pathLst>
              <a:path w="4967" h="1448">
                <a:moveTo>
                  <a:pt x="0" y="1433"/>
                </a:moveTo>
                <a:cubicBezTo>
                  <a:pt x="130" y="1440"/>
                  <a:pt x="261" y="1448"/>
                  <a:pt x="340" y="1433"/>
                </a:cubicBezTo>
                <a:cubicBezTo>
                  <a:pt x="419" y="1418"/>
                  <a:pt x="419" y="1402"/>
                  <a:pt x="476" y="1342"/>
                </a:cubicBezTo>
                <a:cubicBezTo>
                  <a:pt x="533" y="1282"/>
                  <a:pt x="597" y="1183"/>
                  <a:pt x="680" y="1070"/>
                </a:cubicBezTo>
                <a:cubicBezTo>
                  <a:pt x="763" y="957"/>
                  <a:pt x="884" y="764"/>
                  <a:pt x="975" y="662"/>
                </a:cubicBezTo>
                <a:cubicBezTo>
                  <a:pt x="1066" y="560"/>
                  <a:pt x="1145" y="503"/>
                  <a:pt x="1224" y="458"/>
                </a:cubicBezTo>
                <a:cubicBezTo>
                  <a:pt x="1303" y="413"/>
                  <a:pt x="1375" y="394"/>
                  <a:pt x="1451" y="390"/>
                </a:cubicBezTo>
                <a:cubicBezTo>
                  <a:pt x="1527" y="386"/>
                  <a:pt x="1602" y="420"/>
                  <a:pt x="1678" y="435"/>
                </a:cubicBezTo>
                <a:cubicBezTo>
                  <a:pt x="1754" y="450"/>
                  <a:pt x="1833" y="473"/>
                  <a:pt x="1905" y="481"/>
                </a:cubicBezTo>
                <a:cubicBezTo>
                  <a:pt x="1977" y="489"/>
                  <a:pt x="2034" y="481"/>
                  <a:pt x="2109" y="481"/>
                </a:cubicBezTo>
                <a:cubicBezTo>
                  <a:pt x="2184" y="481"/>
                  <a:pt x="2290" y="473"/>
                  <a:pt x="2358" y="481"/>
                </a:cubicBezTo>
                <a:cubicBezTo>
                  <a:pt x="2426" y="489"/>
                  <a:pt x="2460" y="530"/>
                  <a:pt x="2517" y="526"/>
                </a:cubicBezTo>
                <a:cubicBezTo>
                  <a:pt x="2574" y="522"/>
                  <a:pt x="2639" y="488"/>
                  <a:pt x="2699" y="458"/>
                </a:cubicBezTo>
                <a:cubicBezTo>
                  <a:pt x="2759" y="428"/>
                  <a:pt x="2805" y="393"/>
                  <a:pt x="2880" y="344"/>
                </a:cubicBezTo>
                <a:cubicBezTo>
                  <a:pt x="2955" y="295"/>
                  <a:pt x="3061" y="208"/>
                  <a:pt x="3152" y="163"/>
                </a:cubicBezTo>
                <a:cubicBezTo>
                  <a:pt x="3243" y="118"/>
                  <a:pt x="3326" y="91"/>
                  <a:pt x="3424" y="72"/>
                </a:cubicBezTo>
                <a:cubicBezTo>
                  <a:pt x="3522" y="53"/>
                  <a:pt x="3614" y="57"/>
                  <a:pt x="3742" y="50"/>
                </a:cubicBezTo>
                <a:cubicBezTo>
                  <a:pt x="3870" y="43"/>
                  <a:pt x="4021" y="35"/>
                  <a:pt x="4195" y="27"/>
                </a:cubicBezTo>
                <a:cubicBezTo>
                  <a:pt x="4369" y="19"/>
                  <a:pt x="4656" y="8"/>
                  <a:pt x="4785" y="4"/>
                </a:cubicBezTo>
                <a:cubicBezTo>
                  <a:pt x="4914" y="0"/>
                  <a:pt x="4940" y="2"/>
                  <a:pt x="4967" y="4"/>
                </a:cubicBezTo>
              </a:path>
            </a:pathLst>
          </a:custGeom>
          <a:noFill/>
          <a:ln w="12700" cap="flat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1042988" y="4297363"/>
            <a:ext cx="7848600" cy="5683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26" y="7"/>
              </a:cxn>
              <a:cxn ang="0">
                <a:pos x="363" y="7"/>
              </a:cxn>
              <a:cxn ang="0">
                <a:pos x="431" y="52"/>
              </a:cxn>
              <a:cxn ang="0">
                <a:pos x="544" y="120"/>
              </a:cxn>
              <a:cxn ang="0">
                <a:pos x="703" y="234"/>
              </a:cxn>
              <a:cxn ang="0">
                <a:pos x="884" y="211"/>
              </a:cxn>
              <a:cxn ang="0">
                <a:pos x="1020" y="143"/>
              </a:cxn>
              <a:cxn ang="0">
                <a:pos x="1088" y="166"/>
              </a:cxn>
              <a:cxn ang="0">
                <a:pos x="1224" y="302"/>
              </a:cxn>
              <a:cxn ang="0">
                <a:pos x="1474" y="324"/>
              </a:cxn>
              <a:cxn ang="0">
                <a:pos x="1723" y="302"/>
              </a:cxn>
              <a:cxn ang="0">
                <a:pos x="2086" y="302"/>
              </a:cxn>
              <a:cxn ang="0">
                <a:pos x="2336" y="256"/>
              </a:cxn>
              <a:cxn ang="0">
                <a:pos x="2540" y="166"/>
              </a:cxn>
              <a:cxn ang="0">
                <a:pos x="2699" y="120"/>
              </a:cxn>
              <a:cxn ang="0">
                <a:pos x="2880" y="166"/>
              </a:cxn>
              <a:cxn ang="0">
                <a:pos x="3061" y="279"/>
              </a:cxn>
              <a:cxn ang="0">
                <a:pos x="3356" y="347"/>
              </a:cxn>
              <a:cxn ang="0">
                <a:pos x="3765" y="347"/>
              </a:cxn>
              <a:cxn ang="0">
                <a:pos x="4218" y="347"/>
              </a:cxn>
              <a:cxn ang="0">
                <a:pos x="4513" y="324"/>
              </a:cxn>
              <a:cxn ang="0">
                <a:pos x="4944" y="347"/>
              </a:cxn>
            </a:cxnLst>
            <a:rect l="0" t="0" r="r" b="b"/>
            <a:pathLst>
              <a:path w="4944" h="358">
                <a:moveTo>
                  <a:pt x="0" y="7"/>
                </a:moveTo>
                <a:cubicBezTo>
                  <a:pt x="83" y="7"/>
                  <a:pt x="166" y="7"/>
                  <a:pt x="226" y="7"/>
                </a:cubicBezTo>
                <a:cubicBezTo>
                  <a:pt x="286" y="7"/>
                  <a:pt x="329" y="0"/>
                  <a:pt x="363" y="7"/>
                </a:cubicBezTo>
                <a:cubicBezTo>
                  <a:pt x="397" y="14"/>
                  <a:pt x="401" y="33"/>
                  <a:pt x="431" y="52"/>
                </a:cubicBezTo>
                <a:cubicBezTo>
                  <a:pt x="461" y="71"/>
                  <a:pt x="499" y="90"/>
                  <a:pt x="544" y="120"/>
                </a:cubicBezTo>
                <a:cubicBezTo>
                  <a:pt x="589" y="150"/>
                  <a:pt x="646" y="219"/>
                  <a:pt x="703" y="234"/>
                </a:cubicBezTo>
                <a:cubicBezTo>
                  <a:pt x="760" y="249"/>
                  <a:pt x="831" y="226"/>
                  <a:pt x="884" y="211"/>
                </a:cubicBezTo>
                <a:cubicBezTo>
                  <a:pt x="937" y="196"/>
                  <a:pt x="986" y="150"/>
                  <a:pt x="1020" y="143"/>
                </a:cubicBezTo>
                <a:cubicBezTo>
                  <a:pt x="1054" y="136"/>
                  <a:pt x="1054" y="140"/>
                  <a:pt x="1088" y="166"/>
                </a:cubicBezTo>
                <a:cubicBezTo>
                  <a:pt x="1122" y="192"/>
                  <a:pt x="1160" y="276"/>
                  <a:pt x="1224" y="302"/>
                </a:cubicBezTo>
                <a:cubicBezTo>
                  <a:pt x="1288" y="328"/>
                  <a:pt x="1391" y="324"/>
                  <a:pt x="1474" y="324"/>
                </a:cubicBezTo>
                <a:cubicBezTo>
                  <a:pt x="1557" y="324"/>
                  <a:pt x="1621" y="306"/>
                  <a:pt x="1723" y="302"/>
                </a:cubicBezTo>
                <a:cubicBezTo>
                  <a:pt x="1825" y="298"/>
                  <a:pt x="1984" y="310"/>
                  <a:pt x="2086" y="302"/>
                </a:cubicBezTo>
                <a:cubicBezTo>
                  <a:pt x="2188" y="294"/>
                  <a:pt x="2260" y="279"/>
                  <a:pt x="2336" y="256"/>
                </a:cubicBezTo>
                <a:cubicBezTo>
                  <a:pt x="2412" y="233"/>
                  <a:pt x="2479" y="189"/>
                  <a:pt x="2540" y="166"/>
                </a:cubicBezTo>
                <a:cubicBezTo>
                  <a:pt x="2601" y="143"/>
                  <a:pt x="2642" y="120"/>
                  <a:pt x="2699" y="120"/>
                </a:cubicBezTo>
                <a:cubicBezTo>
                  <a:pt x="2756" y="120"/>
                  <a:pt x="2820" y="140"/>
                  <a:pt x="2880" y="166"/>
                </a:cubicBezTo>
                <a:cubicBezTo>
                  <a:pt x="2940" y="192"/>
                  <a:pt x="2982" y="249"/>
                  <a:pt x="3061" y="279"/>
                </a:cubicBezTo>
                <a:cubicBezTo>
                  <a:pt x="3140" y="309"/>
                  <a:pt x="3239" y="336"/>
                  <a:pt x="3356" y="347"/>
                </a:cubicBezTo>
                <a:cubicBezTo>
                  <a:pt x="3473" y="358"/>
                  <a:pt x="3621" y="347"/>
                  <a:pt x="3765" y="347"/>
                </a:cubicBezTo>
                <a:cubicBezTo>
                  <a:pt x="3909" y="347"/>
                  <a:pt x="4093" y="351"/>
                  <a:pt x="4218" y="347"/>
                </a:cubicBezTo>
                <a:cubicBezTo>
                  <a:pt x="4343" y="343"/>
                  <a:pt x="4392" y="324"/>
                  <a:pt x="4513" y="324"/>
                </a:cubicBezTo>
                <a:cubicBezTo>
                  <a:pt x="4634" y="324"/>
                  <a:pt x="4789" y="335"/>
                  <a:pt x="4944" y="347"/>
                </a:cubicBezTo>
              </a:path>
            </a:pathLst>
          </a:custGeom>
          <a:noFill/>
          <a:ln w="12700" cap="flat">
            <a:solidFill>
              <a:srgbClr val="00CC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982663" y="5538788"/>
            <a:ext cx="1225550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1" y="5429250"/>
            <a:ext cx="10350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5</a:t>
            </a:r>
            <a:r>
              <a:rPr lang="ru-RU" altLang="ko-KR" sz="1200" b="1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кгс/см</a:t>
            </a:r>
            <a:r>
              <a:rPr lang="en-US" altLang="ko-KR" sz="1200" b="1" baseline="30000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0000FF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1" y="5073651"/>
            <a:ext cx="104298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8</a:t>
            </a:r>
            <a:r>
              <a:rPr lang="ru-RU" altLang="ko-KR" sz="1200" b="1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кгс/см</a:t>
            </a:r>
            <a:r>
              <a:rPr lang="en-US" altLang="ko-KR" sz="1200" b="1" baseline="30000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0000FF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0" y="4830763"/>
            <a:ext cx="105886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11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кгс/см </a:t>
            </a:r>
            <a:r>
              <a:rPr lang="en-US" altLang="ko-KR" sz="1200" b="1" baseline="30000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4805363" y="1144588"/>
            <a:ext cx="1819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078413" y="1103313"/>
            <a:ext cx="129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Увеличение кол-ва работающих внутренних блоков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6640513" y="1143000"/>
            <a:ext cx="223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6856413" y="1101725"/>
            <a:ext cx="1960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Стабильная работа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1008063" y="11398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995363" y="1130300"/>
            <a:ext cx="684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Останов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2627313" y="1144588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2809875" y="1103313"/>
            <a:ext cx="190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Контроль загрузки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>
            <a:off x="1622425" y="11414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1504950" y="1131888"/>
            <a:ext cx="871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000" b="1" dirty="0" err="1" smtClean="0">
                <a:latin typeface="Arial" pitchFamily="34" charset="0"/>
                <a:ea typeface="굴림" pitchFamily="34" charset="-127"/>
              </a:rPr>
              <a:t>Безоп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 пуск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1" y="2670175"/>
            <a:ext cx="106045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28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кгс/см </a:t>
            </a:r>
            <a:r>
              <a:rPr lang="en-US" altLang="ko-KR" sz="1200" b="1" baseline="30000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>
            <a:off x="2208213" y="1141413"/>
            <a:ext cx="455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2127250" y="1128713"/>
            <a:ext cx="687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Мягкий пуск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395288" y="3948113"/>
            <a:ext cx="612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FF9900"/>
                </a:solidFill>
                <a:latin typeface="Arial" pitchFamily="34" charset="0"/>
                <a:ea typeface="굴림" pitchFamily="34" charset="-127"/>
              </a:rPr>
              <a:t>50℃</a:t>
            </a:r>
            <a:endParaRPr lang="en-US" altLang="ko-KR" sz="1200" b="1" baseline="30000">
              <a:solidFill>
                <a:srgbClr val="FF99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385763" y="2303463"/>
            <a:ext cx="612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FF9900"/>
                </a:solidFill>
                <a:latin typeface="Arial" pitchFamily="34" charset="0"/>
                <a:ea typeface="굴림" pitchFamily="34" charset="-127"/>
              </a:rPr>
              <a:t>80℃</a:t>
            </a:r>
            <a:endParaRPr lang="en-US" altLang="ko-KR" sz="1200" b="1" baseline="30000">
              <a:solidFill>
                <a:srgbClr val="FF99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37" name="Line 57"/>
          <p:cNvSpPr>
            <a:spLocks noChangeShapeType="1"/>
          </p:cNvSpPr>
          <p:nvPr/>
        </p:nvSpPr>
        <p:spPr bwMode="auto">
          <a:xfrm>
            <a:off x="1609725" y="3705225"/>
            <a:ext cx="1054100" cy="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8" name="Line 58"/>
          <p:cNvSpPr>
            <a:spLocks noChangeShapeType="1"/>
          </p:cNvSpPr>
          <p:nvPr/>
        </p:nvSpPr>
        <p:spPr bwMode="auto">
          <a:xfrm flipV="1">
            <a:off x="1616075" y="3695700"/>
            <a:ext cx="0" cy="900113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9" name="Line 59"/>
          <p:cNvSpPr>
            <a:spLocks noChangeShapeType="1"/>
          </p:cNvSpPr>
          <p:nvPr/>
        </p:nvSpPr>
        <p:spPr bwMode="auto">
          <a:xfrm flipH="1" flipV="1">
            <a:off x="2643188" y="3692525"/>
            <a:ext cx="1389062" cy="27940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>
            <a:off x="998538" y="4595813"/>
            <a:ext cx="620712" cy="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4035425" y="3979863"/>
            <a:ext cx="755650" cy="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3" name="Line 63"/>
          <p:cNvSpPr>
            <a:spLocks noChangeShapeType="1"/>
          </p:cNvSpPr>
          <p:nvPr/>
        </p:nvSpPr>
        <p:spPr bwMode="auto">
          <a:xfrm>
            <a:off x="4787900" y="3446463"/>
            <a:ext cx="4032250" cy="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 flipV="1">
            <a:off x="4794250" y="3432175"/>
            <a:ext cx="0" cy="56197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247650" y="4483100"/>
            <a:ext cx="7921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 dirty="0">
                <a:solidFill>
                  <a:srgbClr val="0080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1200" b="1" dirty="0" smtClean="0">
                <a:solidFill>
                  <a:srgbClr val="0080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1200" b="1" baseline="30000" dirty="0">
              <a:solidFill>
                <a:srgbClr val="008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56" name="Text Box 76"/>
          <p:cNvSpPr txBox="1">
            <a:spLocks noChangeArrowheads="1"/>
          </p:cNvSpPr>
          <p:nvPr/>
        </p:nvSpPr>
        <p:spPr bwMode="auto">
          <a:xfrm>
            <a:off x="7550150" y="3413125"/>
            <a:ext cx="14970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Вентилятор НБ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57" name="Line 77"/>
          <p:cNvSpPr>
            <a:spLocks noChangeShapeType="1"/>
          </p:cNvSpPr>
          <p:nvPr/>
        </p:nvSpPr>
        <p:spPr bwMode="auto">
          <a:xfrm>
            <a:off x="1003300" y="3179763"/>
            <a:ext cx="3605213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8" name="Text Box 78"/>
          <p:cNvSpPr txBox="1">
            <a:spLocks noChangeArrowheads="1"/>
          </p:cNvSpPr>
          <p:nvPr/>
        </p:nvSpPr>
        <p:spPr bwMode="auto">
          <a:xfrm>
            <a:off x="0" y="3071813"/>
            <a:ext cx="10779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25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кгс/см </a:t>
            </a:r>
            <a:r>
              <a:rPr lang="en-US" altLang="ko-KR" sz="1200" b="1" baseline="30000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59" name="Text Box 79"/>
          <p:cNvSpPr txBox="1">
            <a:spLocks noChangeArrowheads="1"/>
          </p:cNvSpPr>
          <p:nvPr/>
        </p:nvSpPr>
        <p:spPr bwMode="auto">
          <a:xfrm>
            <a:off x="0" y="3597275"/>
            <a:ext cx="103346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 dirty="0">
                <a:solidFill>
                  <a:srgbClr val="008000"/>
                </a:solidFill>
                <a:latin typeface="Arial" pitchFamily="34" charset="0"/>
                <a:ea typeface="굴림" pitchFamily="34" charset="-127"/>
              </a:rPr>
              <a:t>16 </a:t>
            </a:r>
            <a:r>
              <a:rPr lang="ru-RU" altLang="ko-KR" sz="1200" b="1" dirty="0" smtClean="0">
                <a:solidFill>
                  <a:srgbClr val="0080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1200" b="1" baseline="30000" dirty="0">
              <a:solidFill>
                <a:srgbClr val="008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60" name="Line 80"/>
          <p:cNvSpPr>
            <a:spLocks noChangeShapeType="1"/>
          </p:cNvSpPr>
          <p:nvPr/>
        </p:nvSpPr>
        <p:spPr bwMode="auto">
          <a:xfrm>
            <a:off x="981075" y="3705225"/>
            <a:ext cx="603250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1" y="3333750"/>
            <a:ext cx="102393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 dirty="0">
                <a:solidFill>
                  <a:srgbClr val="008000"/>
                </a:solidFill>
                <a:latin typeface="Arial" pitchFamily="34" charset="0"/>
                <a:ea typeface="굴림" pitchFamily="34" charset="-127"/>
              </a:rPr>
              <a:t>18 </a:t>
            </a:r>
            <a:r>
              <a:rPr lang="ru-RU" altLang="ko-KR" sz="1200" b="1" dirty="0" smtClean="0">
                <a:solidFill>
                  <a:srgbClr val="0080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1200" b="1" baseline="30000" dirty="0">
              <a:solidFill>
                <a:srgbClr val="008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62" name="Line 82"/>
          <p:cNvSpPr>
            <a:spLocks noChangeShapeType="1"/>
          </p:cNvSpPr>
          <p:nvPr/>
        </p:nvSpPr>
        <p:spPr bwMode="auto">
          <a:xfrm>
            <a:off x="971550" y="3441700"/>
            <a:ext cx="3852863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63" name="Line 83"/>
          <p:cNvSpPr>
            <a:spLocks noChangeShapeType="1"/>
          </p:cNvSpPr>
          <p:nvPr/>
        </p:nvSpPr>
        <p:spPr bwMode="auto">
          <a:xfrm flipV="1">
            <a:off x="1609725" y="5916613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65" name="Line 85"/>
          <p:cNvSpPr>
            <a:spLocks noChangeShapeType="1"/>
          </p:cNvSpPr>
          <p:nvPr/>
        </p:nvSpPr>
        <p:spPr bwMode="auto">
          <a:xfrm flipV="1">
            <a:off x="4789488" y="5913438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67" name="Line 87"/>
          <p:cNvSpPr>
            <a:spLocks noChangeShapeType="1"/>
          </p:cNvSpPr>
          <p:nvPr/>
        </p:nvSpPr>
        <p:spPr bwMode="auto">
          <a:xfrm flipV="1">
            <a:off x="7596188" y="5927725"/>
            <a:ext cx="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70" name="Text Box 90"/>
          <p:cNvSpPr txBox="1">
            <a:spLocks noChangeArrowheads="1"/>
          </p:cNvSpPr>
          <p:nvPr/>
        </p:nvSpPr>
        <p:spPr bwMode="auto">
          <a:xfrm>
            <a:off x="3689350" y="4586288"/>
            <a:ext cx="612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00FFCC"/>
                </a:solidFill>
                <a:latin typeface="Arial" pitchFamily="34" charset="0"/>
                <a:ea typeface="굴림" pitchFamily="34" charset="-127"/>
              </a:rPr>
              <a:t>11℃</a:t>
            </a:r>
            <a:endParaRPr lang="en-US" altLang="ko-KR" sz="1200" b="1" baseline="30000">
              <a:solidFill>
                <a:srgbClr val="00FFCC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71" name="Text Box 91"/>
          <p:cNvSpPr txBox="1">
            <a:spLocks noChangeArrowheads="1"/>
          </p:cNvSpPr>
          <p:nvPr/>
        </p:nvSpPr>
        <p:spPr bwMode="auto">
          <a:xfrm>
            <a:off x="7058025" y="4652963"/>
            <a:ext cx="612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00FFCC"/>
                </a:solidFill>
                <a:latin typeface="Arial" pitchFamily="34" charset="0"/>
                <a:ea typeface="굴림" pitchFamily="34" charset="-127"/>
              </a:rPr>
              <a:t>7℃</a:t>
            </a:r>
            <a:endParaRPr lang="en-US" altLang="ko-KR" sz="1200" b="1" baseline="30000">
              <a:solidFill>
                <a:srgbClr val="00FFCC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64" name="Text Box 84"/>
          <p:cNvSpPr txBox="1">
            <a:spLocks noChangeArrowheads="1"/>
          </p:cNvSpPr>
          <p:nvPr/>
        </p:nvSpPr>
        <p:spPr bwMode="auto">
          <a:xfrm>
            <a:off x="1031875" y="63277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Запуск</a:t>
            </a:r>
            <a:endParaRPr lang="en-US" altLang="ko-KR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66" name="Text Box 86"/>
          <p:cNvSpPr txBox="1">
            <a:spLocks noChangeArrowheads="1"/>
          </p:cNvSpPr>
          <p:nvPr/>
        </p:nvSpPr>
        <p:spPr bwMode="auto">
          <a:xfrm>
            <a:off x="3238500" y="6324600"/>
            <a:ext cx="2647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Повышение нагрузки</a:t>
            </a:r>
            <a:endParaRPr lang="en-US" altLang="ko-KR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68" name="Text Box 88"/>
          <p:cNvSpPr txBox="1">
            <a:spLocks noChangeArrowheads="1"/>
          </p:cNvSpPr>
          <p:nvPr/>
        </p:nvSpPr>
        <p:spPr bwMode="auto">
          <a:xfrm>
            <a:off x="6172200" y="6338888"/>
            <a:ext cx="2755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Стабильная работа</a:t>
            </a:r>
            <a:endParaRPr lang="en-US" altLang="ko-KR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572" name="Text Box 92"/>
          <p:cNvSpPr txBox="1">
            <a:spLocks noChangeArrowheads="1"/>
          </p:cNvSpPr>
          <p:nvPr/>
        </p:nvSpPr>
        <p:spPr bwMode="auto">
          <a:xfrm>
            <a:off x="323850" y="188913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6.1.7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Схематическая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диаграмма (режим охлаждения)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89025" y="2673350"/>
            <a:ext cx="69484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5000" b="1" dirty="0">
                <a:latin typeface="Arial" pitchFamily="34" charset="0"/>
                <a:ea typeface="굴림" pitchFamily="34" charset="-127"/>
              </a:rPr>
              <a:t>6.2 </a:t>
            </a:r>
            <a:r>
              <a:rPr lang="ru-RU" altLang="ko-KR" sz="5000" b="1" dirty="0" smtClean="0">
                <a:latin typeface="Arial" pitchFamily="34" charset="0"/>
                <a:ea typeface="굴림" pitchFamily="34" charset="-127"/>
              </a:rPr>
              <a:t>Режим обогрева</a:t>
            </a:r>
            <a:endParaRPr lang="en-US" altLang="ko-KR" sz="5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55675"/>
            <a:ext cx="89979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979613" y="1592263"/>
            <a:ext cx="1728787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619250" y="1989138"/>
            <a:ext cx="374491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 ходовой клапан и клапан байпаса горячего газа включены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636713" y="4257675"/>
            <a:ext cx="431800" cy="3587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476374" y="4600575"/>
            <a:ext cx="23844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Главный ЭРВ закрыт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277813" y="6345238"/>
            <a:ext cx="2592387" cy="1444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095624" y="6273800"/>
            <a:ext cx="3832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ЭРВ внутренних блоков = 48 шагов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1727200" y="1628775"/>
            <a:ext cx="252413" cy="25241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1501775" y="4138613"/>
            <a:ext cx="252413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611188" y="6129338"/>
            <a:ext cx="252412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3432175" y="1295400"/>
            <a:ext cx="252413" cy="25241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23850" y="188913"/>
            <a:ext cx="651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6.2.1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Перед запуском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57263"/>
            <a:ext cx="89979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00088" y="1592263"/>
            <a:ext cx="360362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19138" y="1989138"/>
            <a:ext cx="28082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Включение компрессора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77813" y="6345238"/>
            <a:ext cx="2592387" cy="1444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95624" y="6273800"/>
            <a:ext cx="387667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Открытие ЭРВ внутренних блоков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539750" y="1484313"/>
            <a:ext cx="252413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2808288" y="6273800"/>
            <a:ext cx="252412" cy="25241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23850" y="188913"/>
            <a:ext cx="651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6.2.2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Режим вакуумирования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57263"/>
            <a:ext cx="89979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77813" y="6345238"/>
            <a:ext cx="2592387" cy="1444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95624" y="6273800"/>
            <a:ext cx="303212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ЭРВ полностью открыты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337050" y="3319463"/>
            <a:ext cx="360363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394200" y="3740150"/>
            <a:ext cx="28082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Проверка по току, работает ли компрессор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 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4176713" y="3141663"/>
            <a:ext cx="252412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2790825" y="6200775"/>
            <a:ext cx="252413" cy="25241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3850" y="188913"/>
            <a:ext cx="651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6.2.2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Режим вакуумирования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57263"/>
            <a:ext cx="89979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206500" y="3319463"/>
            <a:ext cx="844550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096963" y="3616325"/>
            <a:ext cx="338613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Повышение давления нагнетания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Понижение давления всасывания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 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671638" y="4287838"/>
            <a:ext cx="360362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74800" y="4603750"/>
            <a:ext cx="3930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Главный ЭРВ открыт на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200 </a:t>
            </a: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969963" y="3148013"/>
            <a:ext cx="252412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1447800" y="4211638"/>
            <a:ext cx="252413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23850" y="188913"/>
            <a:ext cx="651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6.2.3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Мягкий старт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57263"/>
            <a:ext cx="89979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671638" y="4287838"/>
            <a:ext cx="360362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74800" y="4603750"/>
            <a:ext cx="288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OD EEV opens up to 700 steps.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382963" y="1557338"/>
            <a:ext cx="360362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86125" y="1873250"/>
            <a:ext cx="288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Клапан </a:t>
            </a:r>
            <a:r>
              <a:rPr lang="ru-RU" altLang="ko-KR" sz="1400" b="1" dirty="0" err="1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бейпа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203575" y="1341438"/>
            <a:ext cx="252413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1476375" y="4149725"/>
            <a:ext cx="252413" cy="25241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23850" y="188913"/>
            <a:ext cx="651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6.2.4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Легкий старт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57263"/>
            <a:ext cx="89979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671638" y="4287838"/>
            <a:ext cx="360362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74800" y="4603750"/>
            <a:ext cx="28892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Главный ЭРВ контролирует перегрев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705350" y="4284663"/>
            <a:ext cx="658813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608513" y="4600575"/>
            <a:ext cx="356393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Индикация режима: Рабочий режим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101850" y="4292600"/>
            <a:ext cx="385763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036763" y="3987800"/>
            <a:ext cx="28892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Контроль 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ЭРВ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1447800" y="4130675"/>
            <a:ext cx="252413" cy="25241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1843088" y="3976688"/>
            <a:ext cx="252412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4475163" y="4103688"/>
            <a:ext cx="252412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23850" y="188913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6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.2.5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Нормальная работа в режиме обогрева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76300"/>
            <a:ext cx="89979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819" name="Freeform 51"/>
          <p:cNvSpPr>
            <a:spLocks/>
          </p:cNvSpPr>
          <p:nvPr/>
        </p:nvSpPr>
        <p:spPr bwMode="auto">
          <a:xfrm>
            <a:off x="647700" y="1052513"/>
            <a:ext cx="3744913" cy="5148262"/>
          </a:xfrm>
          <a:custGeom>
            <a:avLst/>
            <a:gdLst/>
            <a:ahLst/>
            <a:cxnLst>
              <a:cxn ang="0">
                <a:pos x="0" y="3243"/>
              </a:cxn>
              <a:cxn ang="0">
                <a:pos x="567" y="1860"/>
              </a:cxn>
              <a:cxn ang="0">
                <a:pos x="1406" y="681"/>
              </a:cxn>
              <a:cxn ang="0">
                <a:pos x="2359" y="0"/>
              </a:cxn>
            </a:cxnLst>
            <a:rect l="0" t="0" r="r" b="b"/>
            <a:pathLst>
              <a:path w="2359" h="3243">
                <a:moveTo>
                  <a:pt x="0" y="3243"/>
                </a:moveTo>
                <a:cubicBezTo>
                  <a:pt x="166" y="2765"/>
                  <a:pt x="333" y="2287"/>
                  <a:pt x="567" y="1860"/>
                </a:cubicBezTo>
                <a:cubicBezTo>
                  <a:pt x="801" y="1433"/>
                  <a:pt x="1107" y="991"/>
                  <a:pt x="1406" y="681"/>
                </a:cubicBezTo>
                <a:cubicBezTo>
                  <a:pt x="1705" y="371"/>
                  <a:pt x="2032" y="185"/>
                  <a:pt x="2359" y="0"/>
                </a:cubicBezTo>
              </a:path>
            </a:pathLst>
          </a:cu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821" name="Line 53"/>
          <p:cNvSpPr>
            <a:spLocks noChangeShapeType="1"/>
          </p:cNvSpPr>
          <p:nvPr/>
        </p:nvSpPr>
        <p:spPr bwMode="auto">
          <a:xfrm>
            <a:off x="4356100" y="1060450"/>
            <a:ext cx="1692275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824" name="Freeform 56"/>
          <p:cNvSpPr>
            <a:spLocks/>
          </p:cNvSpPr>
          <p:nvPr/>
        </p:nvSpPr>
        <p:spPr bwMode="auto">
          <a:xfrm>
            <a:off x="5472113" y="1052513"/>
            <a:ext cx="846137" cy="5148262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431" y="114"/>
              </a:cxn>
              <a:cxn ang="0">
                <a:pos x="499" y="340"/>
              </a:cxn>
              <a:cxn ang="0">
                <a:pos x="476" y="794"/>
              </a:cxn>
              <a:cxn ang="0">
                <a:pos x="454" y="885"/>
              </a:cxn>
              <a:cxn ang="0">
                <a:pos x="0" y="3243"/>
              </a:cxn>
            </a:cxnLst>
            <a:rect l="0" t="0" r="r" b="b"/>
            <a:pathLst>
              <a:path w="533" h="3243">
                <a:moveTo>
                  <a:pt x="363" y="0"/>
                </a:moveTo>
                <a:cubicBezTo>
                  <a:pt x="385" y="28"/>
                  <a:pt x="408" y="57"/>
                  <a:pt x="431" y="114"/>
                </a:cubicBezTo>
                <a:cubicBezTo>
                  <a:pt x="454" y="171"/>
                  <a:pt x="492" y="227"/>
                  <a:pt x="499" y="340"/>
                </a:cubicBezTo>
                <a:cubicBezTo>
                  <a:pt x="506" y="453"/>
                  <a:pt x="483" y="703"/>
                  <a:pt x="476" y="794"/>
                </a:cubicBezTo>
                <a:cubicBezTo>
                  <a:pt x="469" y="885"/>
                  <a:pt x="533" y="477"/>
                  <a:pt x="454" y="885"/>
                </a:cubicBezTo>
                <a:cubicBezTo>
                  <a:pt x="375" y="1293"/>
                  <a:pt x="76" y="2850"/>
                  <a:pt x="0" y="3243"/>
                </a:cubicBezTo>
              </a:path>
            </a:pathLst>
          </a:cu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825" name="Line 57"/>
          <p:cNvSpPr>
            <a:spLocks noChangeShapeType="1"/>
          </p:cNvSpPr>
          <p:nvPr/>
        </p:nvSpPr>
        <p:spPr bwMode="auto">
          <a:xfrm>
            <a:off x="609600" y="6218238"/>
            <a:ext cx="4862513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826" name="Text Box 58"/>
          <p:cNvSpPr txBox="1">
            <a:spLocks noChangeArrowheads="1"/>
          </p:cNvSpPr>
          <p:nvPr/>
        </p:nvSpPr>
        <p:spPr bwMode="auto">
          <a:xfrm>
            <a:off x="3167063" y="3127375"/>
            <a:ext cx="1836737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2000" b="1">
                <a:solidFill>
                  <a:srgbClr val="FF3300"/>
                </a:solidFill>
                <a:cs typeface="AIral"/>
              </a:rPr>
              <a:t>Жидкость</a:t>
            </a:r>
            <a:endParaRPr lang="en-US" altLang="ko-KR" sz="2000" b="1">
              <a:solidFill>
                <a:srgbClr val="FF3300"/>
              </a:solidFill>
              <a:cs typeface="AIral"/>
            </a:endParaRPr>
          </a:p>
          <a:p>
            <a:pPr algn="ctr"/>
            <a:r>
              <a:rPr lang="en-US" altLang="ko-KR" sz="2000" b="1">
                <a:solidFill>
                  <a:srgbClr val="FF3300"/>
                </a:solidFill>
                <a:cs typeface="AIral"/>
              </a:rPr>
              <a:t>+</a:t>
            </a:r>
          </a:p>
          <a:p>
            <a:pPr algn="ctr"/>
            <a:r>
              <a:rPr lang="ru-RU" altLang="ko-KR" sz="2000" b="1">
                <a:solidFill>
                  <a:srgbClr val="FF3300"/>
                </a:solidFill>
                <a:cs typeface="AIral"/>
              </a:rPr>
              <a:t>Пар</a:t>
            </a:r>
            <a:endParaRPr lang="en-US" altLang="ko-KR" sz="2000" b="1">
              <a:solidFill>
                <a:srgbClr val="FF3300"/>
              </a:solidFill>
              <a:cs typeface="AIral"/>
            </a:endParaRPr>
          </a:p>
        </p:txBody>
      </p:sp>
      <p:sp>
        <p:nvSpPr>
          <p:cNvPr id="160827" name="Line 59"/>
          <p:cNvSpPr>
            <a:spLocks noChangeShapeType="1"/>
          </p:cNvSpPr>
          <p:nvPr/>
        </p:nvSpPr>
        <p:spPr bwMode="auto">
          <a:xfrm flipH="1">
            <a:off x="1943100" y="4473575"/>
            <a:ext cx="12969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828" name="Line 60"/>
          <p:cNvSpPr>
            <a:spLocks noChangeShapeType="1"/>
          </p:cNvSpPr>
          <p:nvPr/>
        </p:nvSpPr>
        <p:spPr bwMode="auto">
          <a:xfrm>
            <a:off x="4464050" y="4473575"/>
            <a:ext cx="10795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829" name="Text Box 61"/>
          <p:cNvSpPr txBox="1">
            <a:spLocks noChangeArrowheads="1"/>
          </p:cNvSpPr>
          <p:nvPr/>
        </p:nvSpPr>
        <p:spPr bwMode="auto">
          <a:xfrm>
            <a:off x="2087563" y="4508500"/>
            <a:ext cx="1476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400" b="1">
                <a:cs typeface="AIral"/>
              </a:rPr>
              <a:t>Больше жидкости</a:t>
            </a:r>
            <a:endParaRPr lang="en-US" altLang="ko-KR" sz="1400" b="1">
              <a:cs typeface="AIral"/>
            </a:endParaRPr>
          </a:p>
        </p:txBody>
      </p:sp>
      <p:sp>
        <p:nvSpPr>
          <p:cNvPr id="160830" name="Text Box 62"/>
          <p:cNvSpPr txBox="1">
            <a:spLocks noChangeArrowheads="1"/>
          </p:cNvSpPr>
          <p:nvPr/>
        </p:nvSpPr>
        <p:spPr bwMode="auto">
          <a:xfrm>
            <a:off x="4427538" y="4497388"/>
            <a:ext cx="1152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400" b="1">
                <a:cs typeface="AIral"/>
              </a:rPr>
              <a:t>Больше газа</a:t>
            </a:r>
            <a:endParaRPr lang="en-US" altLang="ko-KR" sz="1400" b="1">
              <a:cs typeface="AIral"/>
            </a:endParaRPr>
          </a:p>
        </p:txBody>
      </p:sp>
      <p:sp>
        <p:nvSpPr>
          <p:cNvPr id="160831" name="Line 63"/>
          <p:cNvSpPr>
            <a:spLocks noChangeShapeType="1"/>
          </p:cNvSpPr>
          <p:nvPr/>
        </p:nvSpPr>
        <p:spPr bwMode="auto">
          <a:xfrm flipH="1" flipV="1">
            <a:off x="4356100" y="2384425"/>
            <a:ext cx="1588" cy="5397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832" name="Text Box 64"/>
          <p:cNvSpPr txBox="1">
            <a:spLocks noChangeArrowheads="1"/>
          </p:cNvSpPr>
          <p:nvPr/>
        </p:nvSpPr>
        <p:spPr bwMode="auto">
          <a:xfrm>
            <a:off x="1439863" y="5610225"/>
            <a:ext cx="4032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1400" b="1">
                <a:cs typeface="AIral"/>
              </a:rPr>
              <a:t>Низкое давление</a:t>
            </a:r>
            <a:r>
              <a:rPr lang="en-US" altLang="ko-KR" sz="1400" b="1">
                <a:cs typeface="AIral"/>
              </a:rPr>
              <a:t>, </a:t>
            </a:r>
            <a:r>
              <a:rPr lang="ru-RU" altLang="ko-KR" sz="1400" b="1">
                <a:cs typeface="AIral"/>
              </a:rPr>
              <a:t>Низкая температура</a:t>
            </a:r>
            <a:endParaRPr lang="en-US" altLang="ko-KR" sz="1400" b="1">
              <a:cs typeface="AIral"/>
            </a:endParaRPr>
          </a:p>
          <a:p>
            <a:pPr algn="ctr"/>
            <a:r>
              <a:rPr lang="ru-RU" altLang="ko-KR" sz="1400" b="1">
                <a:cs typeface="AIral"/>
              </a:rPr>
              <a:t>Жидкость</a:t>
            </a:r>
            <a:r>
              <a:rPr lang="en-US" altLang="ko-KR" sz="1400" b="1">
                <a:cs typeface="AIral"/>
              </a:rPr>
              <a:t> + </a:t>
            </a:r>
            <a:r>
              <a:rPr lang="ru-RU" altLang="ko-KR" sz="1400" b="1">
                <a:cs typeface="AIral"/>
              </a:rPr>
              <a:t>пар</a:t>
            </a:r>
            <a:endParaRPr lang="en-US" altLang="ko-KR" sz="1400" b="1">
              <a:cs typeface="AIral"/>
            </a:endParaRPr>
          </a:p>
        </p:txBody>
      </p:sp>
      <p:sp>
        <p:nvSpPr>
          <p:cNvPr id="160833" name="Line 65"/>
          <p:cNvSpPr>
            <a:spLocks noChangeShapeType="1"/>
          </p:cNvSpPr>
          <p:nvPr/>
        </p:nvSpPr>
        <p:spPr bwMode="auto">
          <a:xfrm>
            <a:off x="3924300" y="5013325"/>
            <a:ext cx="1588" cy="5762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834" name="Text Box 66"/>
          <p:cNvSpPr txBox="1">
            <a:spLocks noChangeArrowheads="1"/>
          </p:cNvSpPr>
          <p:nvPr/>
        </p:nvSpPr>
        <p:spPr bwMode="auto">
          <a:xfrm>
            <a:off x="3455988" y="1628775"/>
            <a:ext cx="20526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1400" b="1">
                <a:cs typeface="AIral"/>
              </a:rPr>
              <a:t>Высокое давление</a:t>
            </a:r>
            <a:r>
              <a:rPr lang="en-US" altLang="ko-KR" sz="1400" b="1">
                <a:cs typeface="AIral"/>
              </a:rPr>
              <a:t>, </a:t>
            </a:r>
            <a:endParaRPr lang="ru-RU" altLang="ko-KR" sz="1400" b="1">
              <a:cs typeface="AIral"/>
            </a:endParaRPr>
          </a:p>
          <a:p>
            <a:pPr algn="ctr"/>
            <a:r>
              <a:rPr lang="ru-RU" altLang="ko-KR" sz="1400" b="1">
                <a:cs typeface="AIral"/>
              </a:rPr>
              <a:t>средняя температура.</a:t>
            </a:r>
            <a:endParaRPr lang="en-US" altLang="ko-KR" sz="1400" b="1">
              <a:cs typeface="AIral"/>
            </a:endParaRPr>
          </a:p>
          <a:p>
            <a:pPr algn="ctr"/>
            <a:r>
              <a:rPr lang="ru-RU" altLang="ko-KR" sz="1400" b="1">
                <a:cs typeface="AIral"/>
              </a:rPr>
              <a:t>Жидкость</a:t>
            </a:r>
            <a:r>
              <a:rPr lang="en-US" altLang="ko-KR" sz="1400" b="1">
                <a:cs typeface="AIral"/>
              </a:rPr>
              <a:t> + </a:t>
            </a:r>
            <a:r>
              <a:rPr lang="ru-RU" altLang="ko-KR" sz="1400" b="1">
                <a:cs typeface="AIral"/>
              </a:rPr>
              <a:t>Пар</a:t>
            </a:r>
            <a:endParaRPr lang="en-US" altLang="ko-KR" sz="1400" b="1">
              <a:cs typeface="AIral"/>
            </a:endParaRPr>
          </a:p>
        </p:txBody>
      </p:sp>
      <p:sp>
        <p:nvSpPr>
          <p:cNvPr id="160835" name="Text Box 67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2. P-H </a:t>
            </a:r>
            <a:r>
              <a:rPr lang="ru-RU" altLang="ko-KR" sz="2000" b="1"/>
              <a:t>диаграмма</a:t>
            </a:r>
            <a:r>
              <a:rPr lang="en-US" altLang="ko-KR" sz="2000" b="1"/>
              <a:t> (</a:t>
            </a:r>
            <a:r>
              <a:rPr lang="ru-RU" altLang="ko-KR" sz="2000" b="1"/>
              <a:t>Давление</a:t>
            </a:r>
            <a:r>
              <a:rPr lang="en-US" altLang="ko-KR" sz="2000" b="1"/>
              <a:t> – </a:t>
            </a:r>
            <a:r>
              <a:rPr lang="ru-RU" altLang="ko-KR" sz="2000" b="1"/>
              <a:t>Энтальпия</a:t>
            </a:r>
            <a:r>
              <a:rPr lang="en-US" altLang="ko-KR" sz="20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57263"/>
            <a:ext cx="89979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03325" y="3313113"/>
            <a:ext cx="415925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06489" y="3629025"/>
            <a:ext cx="36877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Давление нагнетания ниже целевого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022350" y="1592263"/>
            <a:ext cx="381000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25513" y="2016780"/>
            <a:ext cx="418623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Включение компрессора постоянной производительности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751388" y="3303588"/>
            <a:ext cx="381000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202113" y="4679950"/>
            <a:ext cx="45100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Цифровой компрессор – повышение загрузки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294188" y="4267200"/>
            <a:ext cx="381000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827088" y="1412875"/>
            <a:ext cx="252412" cy="25241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4554538" y="3132138"/>
            <a:ext cx="252412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990600" y="3132138"/>
            <a:ext cx="252413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4113213" y="4103688"/>
            <a:ext cx="252412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23850" y="188913"/>
            <a:ext cx="7581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6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.2.5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Нормальная работа в режиме обогрева 		</a:t>
            </a:r>
            <a:r>
              <a:rPr lang="ru-RU" altLang="ko-KR" sz="1600" b="1" dirty="0" smtClean="0">
                <a:latin typeface="Arial" pitchFamily="34" charset="0"/>
                <a:ea typeface="굴림" pitchFamily="34" charset="-127"/>
              </a:rPr>
              <a:t>Поддержание целевого давления нагнетания.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57263"/>
            <a:ext cx="89979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294188" y="4267200"/>
            <a:ext cx="381000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203325" y="3313113"/>
            <a:ext cx="415925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77813" y="6119813"/>
            <a:ext cx="2592387" cy="2619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949575" y="6092825"/>
            <a:ext cx="38893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Температура на внутреннем блоке растет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981075" y="3132138"/>
            <a:ext cx="252413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98425" y="5911850"/>
            <a:ext cx="252413" cy="25241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4076700" y="4086225"/>
            <a:ext cx="252413" cy="25241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06489" y="3771900"/>
            <a:ext cx="18208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Давление растет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02113" y="4724400"/>
            <a:ext cx="33924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Загрузка компрессора повышается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23850" y="188913"/>
            <a:ext cx="7581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6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.2.5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Нормальная работа в режиме обогрева 		</a:t>
            </a:r>
            <a:r>
              <a:rPr lang="ru-RU" altLang="ko-KR" sz="1600" b="1" dirty="0" smtClean="0">
                <a:latin typeface="Arial" pitchFamily="34" charset="0"/>
                <a:ea typeface="굴림" pitchFamily="34" charset="-127"/>
              </a:rPr>
              <a:t>Поддержание целевого давления нагнетания.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57263"/>
            <a:ext cx="89979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203325" y="3313113"/>
            <a:ext cx="415925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77813" y="6119813"/>
            <a:ext cx="2592387" cy="2619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1008063" y="3141663"/>
            <a:ext cx="252412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142875" y="5949950"/>
            <a:ext cx="252413" cy="25241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23850" y="188913"/>
            <a:ext cx="7581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6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.2.5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Нормальная работа в режиме обогрева 		</a:t>
            </a:r>
            <a:r>
              <a:rPr lang="ru-RU" altLang="ko-KR" sz="1600" b="1" dirty="0" smtClean="0">
                <a:latin typeface="Arial" pitchFamily="34" charset="0"/>
                <a:ea typeface="굴림" pitchFamily="34" charset="-127"/>
              </a:rPr>
              <a:t>Поддержание целевого давления нагнетания.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106488" y="3771900"/>
            <a:ext cx="337661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Давление достигло целевого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949575" y="6092825"/>
            <a:ext cx="38893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Температура на внутреннем блоке растет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57263"/>
            <a:ext cx="89979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294188" y="4267200"/>
            <a:ext cx="381000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203325" y="3313113"/>
            <a:ext cx="415925" cy="3238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933700" y="5943600"/>
            <a:ext cx="30607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Контроль расхода хладагента на внутренних блоках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738188" y="6351588"/>
            <a:ext cx="2141537" cy="1381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931863" y="3141663"/>
            <a:ext cx="252412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611188" y="6280150"/>
            <a:ext cx="252412" cy="25241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4048125" y="4113213"/>
            <a:ext cx="252413" cy="2524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23850" y="188913"/>
            <a:ext cx="6559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6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.2.5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Нормальная работа в режиме обогрева 		</a:t>
            </a:r>
            <a:r>
              <a:rPr lang="ru-RU" altLang="ko-KR" sz="1600" b="1" dirty="0" smtClean="0">
                <a:latin typeface="Arial" pitchFamily="34" charset="0"/>
                <a:ea typeface="굴림" pitchFamily="34" charset="-127"/>
              </a:rPr>
              <a:t>Контроль расхода хладагента.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06488" y="3771900"/>
            <a:ext cx="337661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Давление достигло целевого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260851" y="4718051"/>
            <a:ext cx="235585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Стабильная нагрузка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396875" y="1376363"/>
            <a:ext cx="8353425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5000" b="1" dirty="0">
                <a:latin typeface="Arial" pitchFamily="34" charset="0"/>
                <a:ea typeface="굴림" pitchFamily="34" charset="-127"/>
              </a:rPr>
              <a:t>7. </a:t>
            </a:r>
            <a:r>
              <a:rPr lang="ru-RU" altLang="ko-KR" sz="5000" b="1" dirty="0" smtClean="0">
                <a:latin typeface="Arial" pitchFamily="34" charset="0"/>
                <a:ea typeface="굴림" pitchFamily="34" charset="-127"/>
              </a:rPr>
              <a:t>Работа </a:t>
            </a:r>
            <a:r>
              <a:rPr lang="en-US" altLang="ko-KR" sz="5000" b="1" dirty="0" smtClean="0">
                <a:latin typeface="Arial" pitchFamily="34" charset="0"/>
                <a:ea typeface="굴림" pitchFamily="34" charset="-127"/>
              </a:rPr>
              <a:t>DVM </a:t>
            </a:r>
            <a:endParaRPr lang="ru-RU" altLang="ko-KR" sz="5000" b="1" dirty="0" smtClean="0">
              <a:latin typeface="Arial" pitchFamily="34" charset="0"/>
              <a:ea typeface="굴림" pitchFamily="34" charset="-127"/>
            </a:endParaRPr>
          </a:p>
          <a:p>
            <a:pPr algn="ctr">
              <a:spcBef>
                <a:spcPct val="50000"/>
              </a:spcBef>
            </a:pPr>
            <a:r>
              <a:rPr lang="ru-RU" altLang="ko-KR" sz="5000" b="1" dirty="0" smtClean="0">
                <a:latin typeface="Arial" pitchFamily="34" charset="0"/>
                <a:ea typeface="굴림" pitchFamily="34" charset="-127"/>
              </a:rPr>
              <a:t>Моделирование работы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1117600"/>
            <a:ext cx="65166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>
                <a:latin typeface="Arial" pitchFamily="34" charset="0"/>
                <a:ea typeface="굴림" pitchFamily="34" charset="-127"/>
              </a:rPr>
              <a:t>7.1 </a:t>
            </a:r>
            <a:r>
              <a:rPr lang="ru-RU" altLang="ko-KR" sz="2400" b="1" dirty="0" smtClean="0">
                <a:latin typeface="Arial" pitchFamily="34" charset="0"/>
                <a:ea typeface="굴림" pitchFamily="34" charset="-127"/>
              </a:rPr>
              <a:t>Охлаждение</a:t>
            </a:r>
          </a:p>
          <a:p>
            <a:pPr>
              <a:spcBef>
                <a:spcPct val="50000"/>
              </a:spcBef>
            </a:pP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1)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Нормальная работа</a:t>
            </a:r>
          </a:p>
          <a:p>
            <a:pPr>
              <a:spcBef>
                <a:spcPct val="50000"/>
              </a:spcBef>
            </a:pP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2)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Работа при низкой наружной температуре</a:t>
            </a:r>
          </a:p>
          <a:p>
            <a:pPr>
              <a:spcBef>
                <a:spcPct val="50000"/>
              </a:spcBef>
            </a:pP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3)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Случай -1 (обсуждение)</a:t>
            </a:r>
          </a:p>
          <a:p>
            <a:pPr>
              <a:spcBef>
                <a:spcPct val="50000"/>
              </a:spcBef>
            </a:pP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4)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Случай -2 ( обсуждение)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10252" name="Picture 12" descr="C:\Documents and Settings\cheglakov_m\Local Settings\Temporary Internet Files\Content.IE5\2BMNT3WX\MCj04404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784600"/>
            <a:ext cx="850302" cy="689534"/>
          </a:xfrm>
          <a:prstGeom prst="rect">
            <a:avLst/>
          </a:prstGeom>
          <a:noFill/>
        </p:spPr>
      </p:pic>
      <p:pic>
        <p:nvPicPr>
          <p:cNvPr id="10253" name="Picture 13" descr="C:\Documents and Settings\cheglakov_m\Local Settings\Temporary Internet Files\Content.IE5\AARYPFD7\MCj044041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2895600"/>
            <a:ext cx="766772" cy="844550"/>
          </a:xfrm>
          <a:prstGeom prst="rect">
            <a:avLst/>
          </a:prstGeom>
          <a:noFill/>
        </p:spPr>
      </p:pic>
      <p:pic>
        <p:nvPicPr>
          <p:cNvPr id="10254" name="Picture 14" descr="C:\Documents and Settings\cheglakov_m\Local Settings\Temporary Internet Files\Content.IE5\ALV6KNB3\MCj044042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0" y="1962150"/>
            <a:ext cx="725411" cy="711200"/>
          </a:xfrm>
          <a:prstGeom prst="rect">
            <a:avLst/>
          </a:prstGeom>
          <a:noFill/>
        </p:spPr>
      </p:pic>
      <p:pic>
        <p:nvPicPr>
          <p:cNvPr id="12" name="Picture 12" descr="C:\Documents and Settings\cheglakov_m\Local Settings\Temporary Internet Files\Content.IE5\2BMNT3WX\MCj04404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700" y="4673600"/>
            <a:ext cx="850302" cy="6895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1117600"/>
            <a:ext cx="65166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Arial" pitchFamily="34" charset="0"/>
                <a:ea typeface="굴림" pitchFamily="34" charset="-127"/>
              </a:rPr>
              <a:t>7.</a:t>
            </a:r>
            <a:r>
              <a:rPr lang="ru-RU" altLang="ko-KR" sz="2400" b="1" dirty="0" smtClean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24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400" b="1" dirty="0" smtClean="0">
                <a:latin typeface="Arial" pitchFamily="34" charset="0"/>
                <a:ea typeface="굴림" pitchFamily="34" charset="-127"/>
              </a:rPr>
              <a:t>Обогрев</a:t>
            </a:r>
          </a:p>
          <a:p>
            <a:pPr>
              <a:spcBef>
                <a:spcPct val="50000"/>
              </a:spcBef>
            </a:pP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1)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Нормальная работа</a:t>
            </a:r>
          </a:p>
          <a:p>
            <a:pPr>
              <a:spcBef>
                <a:spcPct val="50000"/>
              </a:spcBef>
            </a:pP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2)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Работа при низкой наружной температуре</a:t>
            </a:r>
          </a:p>
          <a:p>
            <a:pPr>
              <a:spcBef>
                <a:spcPct val="50000"/>
              </a:spcBef>
            </a:pP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3)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Случай -1 (обсуждение)</a:t>
            </a:r>
          </a:p>
          <a:p>
            <a:pPr>
              <a:spcBef>
                <a:spcPct val="50000"/>
              </a:spcBef>
            </a:pP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4)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Случай -2 ( обсуждение)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10252" name="Picture 12" descr="C:\Documents and Settings\cheglakov_m\Local Settings\Temporary Internet Files\Content.IE5\2BMNT3WX\MCj04404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784600"/>
            <a:ext cx="850302" cy="689534"/>
          </a:xfrm>
          <a:prstGeom prst="rect">
            <a:avLst/>
          </a:prstGeom>
          <a:noFill/>
        </p:spPr>
      </p:pic>
      <p:pic>
        <p:nvPicPr>
          <p:cNvPr id="10253" name="Picture 13" descr="C:\Documents and Settings\cheglakov_m\Local Settings\Temporary Internet Files\Content.IE5\AARYPFD7\MCj044041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2895600"/>
            <a:ext cx="766772" cy="844550"/>
          </a:xfrm>
          <a:prstGeom prst="rect">
            <a:avLst/>
          </a:prstGeom>
          <a:noFill/>
        </p:spPr>
      </p:pic>
      <p:pic>
        <p:nvPicPr>
          <p:cNvPr id="10254" name="Picture 14" descr="C:\Documents and Settings\cheglakov_m\Local Settings\Temporary Internet Files\Content.IE5\ALV6KNB3\MCj044042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0" y="1962150"/>
            <a:ext cx="725411" cy="711200"/>
          </a:xfrm>
          <a:prstGeom prst="rect">
            <a:avLst/>
          </a:prstGeom>
          <a:noFill/>
        </p:spPr>
      </p:pic>
      <p:pic>
        <p:nvPicPr>
          <p:cNvPr id="12" name="Picture 12" descr="C:\Documents and Settings\cheglakov_m\Local Settings\Temporary Internet Files\Content.IE5\2BMNT3WX\MCj044041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700" y="4673600"/>
            <a:ext cx="850302" cy="6895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76300"/>
            <a:ext cx="89979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6046788" y="1060450"/>
            <a:ext cx="2738437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46" name="Freeform 6"/>
          <p:cNvSpPr>
            <a:spLocks/>
          </p:cNvSpPr>
          <p:nvPr/>
        </p:nvSpPr>
        <p:spPr bwMode="auto">
          <a:xfrm>
            <a:off x="5472113" y="1052513"/>
            <a:ext cx="846137" cy="5148262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431" y="114"/>
              </a:cxn>
              <a:cxn ang="0">
                <a:pos x="499" y="340"/>
              </a:cxn>
              <a:cxn ang="0">
                <a:pos x="476" y="794"/>
              </a:cxn>
              <a:cxn ang="0">
                <a:pos x="454" y="885"/>
              </a:cxn>
              <a:cxn ang="0">
                <a:pos x="0" y="3243"/>
              </a:cxn>
            </a:cxnLst>
            <a:rect l="0" t="0" r="r" b="b"/>
            <a:pathLst>
              <a:path w="533" h="3243">
                <a:moveTo>
                  <a:pt x="363" y="0"/>
                </a:moveTo>
                <a:cubicBezTo>
                  <a:pt x="385" y="28"/>
                  <a:pt x="408" y="57"/>
                  <a:pt x="431" y="114"/>
                </a:cubicBezTo>
                <a:cubicBezTo>
                  <a:pt x="454" y="171"/>
                  <a:pt x="492" y="227"/>
                  <a:pt x="499" y="340"/>
                </a:cubicBezTo>
                <a:cubicBezTo>
                  <a:pt x="506" y="453"/>
                  <a:pt x="483" y="703"/>
                  <a:pt x="476" y="794"/>
                </a:cubicBezTo>
                <a:cubicBezTo>
                  <a:pt x="469" y="885"/>
                  <a:pt x="533" y="477"/>
                  <a:pt x="454" y="885"/>
                </a:cubicBezTo>
                <a:cubicBezTo>
                  <a:pt x="375" y="1293"/>
                  <a:pt x="76" y="2850"/>
                  <a:pt x="0" y="3243"/>
                </a:cubicBezTo>
              </a:path>
            </a:pathLst>
          </a:cu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47" name="Line 7"/>
          <p:cNvSpPr>
            <a:spLocks noChangeShapeType="1"/>
          </p:cNvSpPr>
          <p:nvPr/>
        </p:nvSpPr>
        <p:spPr bwMode="auto">
          <a:xfrm>
            <a:off x="5457825" y="6218238"/>
            <a:ext cx="3348038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>
            <a:off x="8785225" y="1033463"/>
            <a:ext cx="0" cy="519430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6516688" y="3321050"/>
            <a:ext cx="18367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2000" b="1">
                <a:solidFill>
                  <a:srgbClr val="FF3300"/>
                </a:solidFill>
                <a:cs typeface="AIral"/>
              </a:rPr>
              <a:t>Пар</a:t>
            </a:r>
            <a:endParaRPr lang="en-US" altLang="ko-KR" sz="2000" b="1">
              <a:solidFill>
                <a:srgbClr val="FF3300"/>
              </a:solidFill>
              <a:cs typeface="AIral"/>
            </a:endParaRPr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H="1" flipV="1">
            <a:off x="7415213" y="1628775"/>
            <a:ext cx="1587" cy="5397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6659563" y="5632450"/>
            <a:ext cx="12969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1400" b="1">
                <a:cs typeface="AIral"/>
              </a:rPr>
              <a:t>Низкое давление, пар</a:t>
            </a:r>
            <a:endParaRPr lang="en-US" altLang="ko-KR" sz="1400" b="1">
              <a:cs typeface="AIral"/>
            </a:endParaRPr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>
            <a:off x="7415213" y="5035550"/>
            <a:ext cx="1587" cy="5762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6946900" y="1196975"/>
            <a:ext cx="12969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400" b="1">
                <a:cs typeface="AIral"/>
              </a:rPr>
              <a:t>Высокое давление, пар</a:t>
            </a:r>
            <a:endParaRPr lang="en-US" altLang="ko-KR" sz="1400" b="1">
              <a:cs typeface="AIral"/>
            </a:endParaRPr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7559675" y="2325688"/>
            <a:ext cx="10795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7343775" y="2349500"/>
            <a:ext cx="16557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400" b="1">
                <a:cs typeface="AIral"/>
              </a:rPr>
              <a:t>Высокая температура, </a:t>
            </a:r>
          </a:p>
          <a:p>
            <a:r>
              <a:rPr lang="ru-RU" altLang="ko-KR" sz="1400" b="1">
                <a:cs typeface="AIral"/>
              </a:rPr>
              <a:t>пар</a:t>
            </a:r>
            <a:endParaRPr lang="en-US" altLang="ko-KR" sz="1400" b="1">
              <a:cs typeface="AIral"/>
            </a:endParaRPr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 flipH="1">
            <a:off x="5867400" y="4616450"/>
            <a:ext cx="90011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5816600" y="4660900"/>
            <a:ext cx="16557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1400" b="1">
                <a:cs typeface="AIral"/>
              </a:rPr>
              <a:t>Низкая температура, пар</a:t>
            </a:r>
            <a:endParaRPr lang="en-US" altLang="ko-KR" sz="1400" b="1">
              <a:cs typeface="AIral"/>
            </a:endParaRPr>
          </a:p>
        </p:txBody>
      </p:sp>
      <p:sp>
        <p:nvSpPr>
          <p:cNvPr id="163863" name="Text Box 23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2. P-H </a:t>
            </a:r>
            <a:r>
              <a:rPr lang="ru-RU" altLang="ko-KR" sz="2000" b="1"/>
              <a:t>диаграмма</a:t>
            </a:r>
            <a:r>
              <a:rPr lang="en-US" altLang="ko-KR" sz="2000" b="1"/>
              <a:t> (</a:t>
            </a:r>
            <a:r>
              <a:rPr lang="ru-RU" altLang="ko-KR" sz="2000" b="1"/>
              <a:t>Давление</a:t>
            </a:r>
            <a:r>
              <a:rPr lang="en-US" altLang="ko-KR" sz="2000" b="1"/>
              <a:t> – </a:t>
            </a:r>
            <a:r>
              <a:rPr lang="ru-RU" altLang="ko-KR" sz="2000" b="1"/>
              <a:t>Энтальпия</a:t>
            </a:r>
            <a:r>
              <a:rPr lang="en-US" altLang="ko-KR" sz="20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873125"/>
            <a:ext cx="89979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905" name="Line 17"/>
          <p:cNvSpPr>
            <a:spLocks noChangeShapeType="1"/>
          </p:cNvSpPr>
          <p:nvPr/>
        </p:nvSpPr>
        <p:spPr bwMode="auto">
          <a:xfrm>
            <a:off x="1692275" y="3762375"/>
            <a:ext cx="4248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07" name="Text Box 19"/>
          <p:cNvSpPr txBox="1">
            <a:spLocks noChangeArrowheads="1"/>
          </p:cNvSpPr>
          <p:nvPr/>
        </p:nvSpPr>
        <p:spPr bwMode="auto">
          <a:xfrm>
            <a:off x="1890713" y="3500438"/>
            <a:ext cx="401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400" b="1">
                <a:latin typeface="Arial" pitchFamily="34" charset="0"/>
                <a:ea typeface="AIral"/>
                <a:cs typeface="AIral"/>
              </a:rPr>
              <a:t>Изотерма</a:t>
            </a:r>
            <a:r>
              <a:rPr lang="en-US" altLang="ko-KR" sz="1400" b="1">
                <a:cs typeface="AIral"/>
              </a:rPr>
              <a:t> </a:t>
            </a:r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5957888" y="3752850"/>
            <a:ext cx="90487" cy="2484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09" name="Oval 21"/>
          <p:cNvSpPr>
            <a:spLocks noChangeArrowheads="1"/>
          </p:cNvSpPr>
          <p:nvPr/>
        </p:nvSpPr>
        <p:spPr bwMode="auto">
          <a:xfrm>
            <a:off x="2879725" y="3644900"/>
            <a:ext cx="215900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910" name="Oval 22"/>
          <p:cNvSpPr>
            <a:spLocks noChangeArrowheads="1"/>
          </p:cNvSpPr>
          <p:nvPr/>
        </p:nvSpPr>
        <p:spPr bwMode="auto">
          <a:xfrm>
            <a:off x="5302250" y="2476500"/>
            <a:ext cx="215900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 flipH="1" flipV="1">
            <a:off x="3059113" y="3860800"/>
            <a:ext cx="504825" cy="6477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1692275" y="4508500"/>
            <a:ext cx="4067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400" b="1">
                <a:latin typeface="Arial" pitchFamily="34" charset="0"/>
                <a:ea typeface="AIral"/>
                <a:cs typeface="AIral"/>
              </a:rPr>
              <a:t>Каково состояние хладагента в этой точке</a:t>
            </a:r>
            <a:r>
              <a:rPr lang="en-US" altLang="ko-KR" sz="1400" b="1">
                <a:cs typeface="AIral"/>
              </a:rPr>
              <a:t>?</a:t>
            </a:r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611188" y="2997200"/>
            <a:ext cx="3851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altLang="ko-KR" sz="1400" b="1">
                <a:cs typeface="AIral"/>
              </a:rPr>
              <a:t>70% </a:t>
            </a:r>
            <a:r>
              <a:rPr lang="ru-RU" altLang="ko-KR" sz="1400" b="1">
                <a:latin typeface="Arial" pitchFamily="34" charset="0"/>
                <a:cs typeface="AIral"/>
              </a:rPr>
              <a:t>жидкость</a:t>
            </a:r>
            <a:r>
              <a:rPr lang="en-US" altLang="ko-KR" sz="1400" b="1">
                <a:cs typeface="AIral"/>
              </a:rPr>
              <a:t>, 30% </a:t>
            </a:r>
            <a:r>
              <a:rPr lang="ru-RU" altLang="ko-KR" sz="1400" b="1">
                <a:latin typeface="Arial" pitchFamily="34" charset="0"/>
                <a:cs typeface="AIral"/>
              </a:rPr>
              <a:t>газ</a:t>
            </a:r>
            <a:r>
              <a:rPr lang="en-US" altLang="ko-KR" sz="1400" b="1">
                <a:cs typeface="AIral"/>
              </a:rPr>
              <a:t>, -20℃, 4 bar</a:t>
            </a:r>
          </a:p>
        </p:txBody>
      </p:sp>
      <p:sp>
        <p:nvSpPr>
          <p:cNvPr id="165914" name="Line 26"/>
          <p:cNvSpPr>
            <a:spLocks noChangeShapeType="1"/>
          </p:cNvSpPr>
          <p:nvPr/>
        </p:nvSpPr>
        <p:spPr bwMode="auto">
          <a:xfrm flipV="1">
            <a:off x="3743325" y="2708275"/>
            <a:ext cx="1620838" cy="18367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4895850" y="2205038"/>
            <a:ext cx="3851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altLang="ko-KR" sz="1400" b="1">
                <a:cs typeface="AIral"/>
              </a:rPr>
              <a:t>20% </a:t>
            </a:r>
            <a:r>
              <a:rPr lang="ru-RU" altLang="ko-KR" sz="1400" b="1">
                <a:latin typeface="Arial" pitchFamily="34" charset="0"/>
                <a:cs typeface="AIral"/>
              </a:rPr>
              <a:t>жидкость</a:t>
            </a:r>
            <a:r>
              <a:rPr lang="en-US" altLang="ko-KR" sz="1400" b="1">
                <a:cs typeface="AIral"/>
              </a:rPr>
              <a:t>, 80% </a:t>
            </a:r>
            <a:r>
              <a:rPr lang="ru-RU" altLang="ko-KR" sz="1400" b="1">
                <a:latin typeface="Arial" pitchFamily="34" charset="0"/>
                <a:cs typeface="AIral"/>
              </a:rPr>
              <a:t>газ</a:t>
            </a:r>
            <a:r>
              <a:rPr lang="en-US" altLang="ko-KR" sz="1400" b="1">
                <a:cs typeface="AIral"/>
              </a:rPr>
              <a:t>, 10℃, 11 bar</a:t>
            </a:r>
          </a:p>
        </p:txBody>
      </p:sp>
      <p:sp>
        <p:nvSpPr>
          <p:cNvPr id="165916" name="Line 28"/>
          <p:cNvSpPr>
            <a:spLocks noChangeShapeType="1"/>
          </p:cNvSpPr>
          <p:nvPr/>
        </p:nvSpPr>
        <p:spPr bwMode="auto">
          <a:xfrm>
            <a:off x="539750" y="6453188"/>
            <a:ext cx="8245475" cy="0"/>
          </a:xfrm>
          <a:prstGeom prst="line">
            <a:avLst/>
          </a:prstGeom>
          <a:noFill/>
          <a:ln w="28575">
            <a:solidFill>
              <a:srgbClr val="993366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7" name="Text Box 29"/>
          <p:cNvSpPr txBox="1">
            <a:spLocks noChangeArrowheads="1"/>
          </p:cNvSpPr>
          <p:nvPr/>
        </p:nvSpPr>
        <p:spPr bwMode="auto">
          <a:xfrm>
            <a:off x="3743325" y="6553200"/>
            <a:ext cx="18002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2000" b="1">
                <a:latin typeface="Arial" pitchFamily="34" charset="0"/>
                <a:ea typeface="AIral"/>
                <a:cs typeface="AIral"/>
              </a:rPr>
              <a:t>Энергия</a:t>
            </a:r>
            <a:endParaRPr lang="en-US" altLang="ko-KR" sz="2000" b="1">
              <a:cs typeface="AIral"/>
            </a:endParaRPr>
          </a:p>
        </p:txBody>
      </p:sp>
      <p:sp>
        <p:nvSpPr>
          <p:cNvPr id="165918" name="Line 30"/>
          <p:cNvSpPr>
            <a:spLocks noChangeShapeType="1"/>
          </p:cNvSpPr>
          <p:nvPr/>
        </p:nvSpPr>
        <p:spPr bwMode="auto">
          <a:xfrm flipV="1">
            <a:off x="576263" y="1520825"/>
            <a:ext cx="0" cy="4537075"/>
          </a:xfrm>
          <a:prstGeom prst="line">
            <a:avLst/>
          </a:prstGeom>
          <a:noFill/>
          <a:ln w="28575">
            <a:solidFill>
              <a:srgbClr val="993366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9" name="Text Box 31"/>
          <p:cNvSpPr txBox="1">
            <a:spLocks noChangeArrowheads="1"/>
          </p:cNvSpPr>
          <p:nvPr/>
        </p:nvSpPr>
        <p:spPr bwMode="auto">
          <a:xfrm rot="16200000">
            <a:off x="-458787" y="3830638"/>
            <a:ext cx="12319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2000" b="1">
                <a:latin typeface="Arial" pitchFamily="34" charset="0"/>
                <a:ea typeface="AIral"/>
                <a:cs typeface="AIral"/>
              </a:rPr>
              <a:t>Давление</a:t>
            </a:r>
            <a:endParaRPr lang="en-US" altLang="ko-KR" sz="2000" b="1">
              <a:cs typeface="AIral"/>
            </a:endParaRPr>
          </a:p>
        </p:txBody>
      </p:sp>
      <p:sp>
        <p:nvSpPr>
          <p:cNvPr id="165920" name="Text Box 32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2. P-H </a:t>
            </a:r>
            <a:r>
              <a:rPr lang="ru-RU" altLang="ko-KR" sz="2000" b="1"/>
              <a:t>диаграмма</a:t>
            </a:r>
            <a:r>
              <a:rPr lang="en-US" altLang="ko-KR" sz="2000" b="1"/>
              <a:t> (</a:t>
            </a:r>
            <a:r>
              <a:rPr lang="ru-RU" altLang="ko-KR" sz="2000" b="1"/>
              <a:t>Давление</a:t>
            </a:r>
            <a:r>
              <a:rPr lang="en-US" altLang="ko-KR" sz="2000" b="1"/>
              <a:t> – </a:t>
            </a:r>
            <a:r>
              <a:rPr lang="ru-RU" altLang="ko-KR" sz="2000" b="1"/>
              <a:t>Энтальпия</a:t>
            </a:r>
            <a:r>
              <a:rPr lang="en-US" altLang="ko-KR" sz="20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3" grpId="0"/>
      <p:bldP spid="1659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76300"/>
            <a:ext cx="89979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6443663" y="625475"/>
            <a:ext cx="15573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2000" b="1">
                <a:cs typeface="AIral"/>
              </a:rPr>
              <a:t>Температура</a:t>
            </a:r>
            <a:endParaRPr lang="en-US" altLang="ko-KR" sz="2000" b="1">
              <a:cs typeface="AIral"/>
            </a:endParaRP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1817688" y="1868488"/>
            <a:ext cx="165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Char char="•"/>
            </a:pPr>
            <a:r>
              <a:rPr lang="en-US" altLang="ko-KR" sz="2000" b="1">
                <a:solidFill>
                  <a:srgbClr val="0000FF"/>
                </a:solidFill>
                <a:cs typeface="AIral"/>
              </a:rPr>
              <a:t> </a:t>
            </a:r>
            <a:r>
              <a:rPr lang="ru-RU" altLang="ko-KR" sz="2000" b="1">
                <a:solidFill>
                  <a:srgbClr val="0000FF"/>
                </a:solidFill>
                <a:cs typeface="AIral"/>
              </a:rPr>
              <a:t>Расширение</a:t>
            </a:r>
            <a:endParaRPr lang="en-US" altLang="ko-KR" sz="2000" b="1">
              <a:solidFill>
                <a:srgbClr val="0000FF"/>
              </a:solidFill>
              <a:cs typeface="AIral"/>
            </a:endParaRP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6588125" y="1928813"/>
            <a:ext cx="10556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Char char="•"/>
            </a:pPr>
            <a:r>
              <a:rPr lang="en-US" altLang="ko-KR" sz="2000" b="1">
                <a:solidFill>
                  <a:srgbClr val="FF3300"/>
                </a:solidFill>
                <a:cs typeface="AIral"/>
              </a:rPr>
              <a:t> </a:t>
            </a:r>
            <a:r>
              <a:rPr lang="ru-RU" altLang="ko-KR" sz="2000" b="1">
                <a:solidFill>
                  <a:srgbClr val="FF3300"/>
                </a:solidFill>
                <a:cs typeface="AIral"/>
              </a:rPr>
              <a:t>Сжатие</a:t>
            </a:r>
            <a:endParaRPr lang="en-US" altLang="ko-KR" sz="2000" b="1">
              <a:solidFill>
                <a:srgbClr val="0000FF"/>
              </a:solidFill>
              <a:cs typeface="AIral"/>
            </a:endParaRP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4491038" y="1068388"/>
            <a:ext cx="18240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Char char="•"/>
            </a:pPr>
            <a:r>
              <a:rPr lang="en-US" altLang="ko-KR" sz="2000" b="1">
                <a:solidFill>
                  <a:srgbClr val="FF9900"/>
                </a:solidFill>
                <a:cs typeface="AIral"/>
              </a:rPr>
              <a:t> </a:t>
            </a:r>
            <a:r>
              <a:rPr lang="ru-RU" altLang="ko-KR" sz="2000" b="1">
                <a:solidFill>
                  <a:srgbClr val="FF9900"/>
                </a:solidFill>
                <a:latin typeface="Arial" pitchFamily="34" charset="0"/>
                <a:cs typeface="AIral"/>
              </a:rPr>
              <a:t>Конденсация</a:t>
            </a:r>
            <a:endParaRPr lang="en-US" altLang="ko-KR" sz="2000" b="1">
              <a:solidFill>
                <a:srgbClr val="FF9900"/>
              </a:solidFill>
              <a:cs typeface="AIral"/>
            </a:endParaRP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4067175" y="2794000"/>
            <a:ext cx="14573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Char char="•"/>
            </a:pPr>
            <a:r>
              <a:rPr lang="en-US" altLang="ko-KR" sz="2000" b="1">
                <a:solidFill>
                  <a:srgbClr val="0000FF"/>
                </a:solidFill>
                <a:cs typeface="AIral"/>
              </a:rPr>
              <a:t> </a:t>
            </a:r>
            <a:r>
              <a:rPr lang="ru-RU" altLang="ko-KR" sz="2000" b="1">
                <a:solidFill>
                  <a:srgbClr val="0000FF"/>
                </a:solidFill>
                <a:cs typeface="AIral"/>
              </a:rPr>
              <a:t>Испарение</a:t>
            </a:r>
            <a:endParaRPr lang="en-US" altLang="ko-KR" sz="2000" b="1">
              <a:solidFill>
                <a:srgbClr val="0000FF"/>
              </a:solidFill>
              <a:cs typeface="AIral"/>
            </a:endParaRPr>
          </a:p>
        </p:txBody>
      </p:sp>
      <p:sp>
        <p:nvSpPr>
          <p:cNvPr id="103452" name="Oval 28"/>
          <p:cNvSpPr>
            <a:spLocks noChangeArrowheads="1"/>
          </p:cNvSpPr>
          <p:nvPr/>
        </p:nvSpPr>
        <p:spPr bwMode="auto">
          <a:xfrm>
            <a:off x="7127875" y="126841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53" name="Oval 29"/>
          <p:cNvSpPr>
            <a:spLocks noChangeArrowheads="1"/>
          </p:cNvSpPr>
          <p:nvPr/>
        </p:nvSpPr>
        <p:spPr bwMode="auto">
          <a:xfrm>
            <a:off x="7307263" y="1447800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54" name="Oval 30"/>
          <p:cNvSpPr>
            <a:spLocks noChangeArrowheads="1"/>
          </p:cNvSpPr>
          <p:nvPr/>
        </p:nvSpPr>
        <p:spPr bwMode="auto">
          <a:xfrm>
            <a:off x="7486650" y="162718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55" name="Oval 31"/>
          <p:cNvSpPr>
            <a:spLocks noChangeArrowheads="1"/>
          </p:cNvSpPr>
          <p:nvPr/>
        </p:nvSpPr>
        <p:spPr bwMode="auto">
          <a:xfrm>
            <a:off x="7632700" y="137636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56" name="Oval 32"/>
          <p:cNvSpPr>
            <a:spLocks noChangeArrowheads="1"/>
          </p:cNvSpPr>
          <p:nvPr/>
        </p:nvSpPr>
        <p:spPr bwMode="auto">
          <a:xfrm>
            <a:off x="7235825" y="162877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57" name="Oval 33"/>
          <p:cNvSpPr>
            <a:spLocks noChangeArrowheads="1"/>
          </p:cNvSpPr>
          <p:nvPr/>
        </p:nvSpPr>
        <p:spPr bwMode="auto">
          <a:xfrm>
            <a:off x="7451725" y="130492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58" name="Oval 34"/>
          <p:cNvSpPr>
            <a:spLocks noChangeArrowheads="1"/>
          </p:cNvSpPr>
          <p:nvPr/>
        </p:nvSpPr>
        <p:spPr bwMode="auto">
          <a:xfrm>
            <a:off x="6335713" y="281622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59" name="Oval 35"/>
          <p:cNvSpPr>
            <a:spLocks noChangeArrowheads="1"/>
          </p:cNvSpPr>
          <p:nvPr/>
        </p:nvSpPr>
        <p:spPr bwMode="auto">
          <a:xfrm>
            <a:off x="6515100" y="299561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60" name="Oval 36"/>
          <p:cNvSpPr>
            <a:spLocks noChangeArrowheads="1"/>
          </p:cNvSpPr>
          <p:nvPr/>
        </p:nvSpPr>
        <p:spPr bwMode="auto">
          <a:xfrm>
            <a:off x="6694488" y="3175000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61" name="Oval 37"/>
          <p:cNvSpPr>
            <a:spLocks noChangeArrowheads="1"/>
          </p:cNvSpPr>
          <p:nvPr/>
        </p:nvSpPr>
        <p:spPr bwMode="auto">
          <a:xfrm>
            <a:off x="6840538" y="292417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62" name="Oval 38"/>
          <p:cNvSpPr>
            <a:spLocks noChangeArrowheads="1"/>
          </p:cNvSpPr>
          <p:nvPr/>
        </p:nvSpPr>
        <p:spPr bwMode="auto">
          <a:xfrm>
            <a:off x="6443663" y="3176588"/>
            <a:ext cx="144462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63" name="Oval 39"/>
          <p:cNvSpPr>
            <a:spLocks noChangeArrowheads="1"/>
          </p:cNvSpPr>
          <p:nvPr/>
        </p:nvSpPr>
        <p:spPr bwMode="auto">
          <a:xfrm>
            <a:off x="6659563" y="2852738"/>
            <a:ext cx="144462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64" name="Rectangle 40"/>
          <p:cNvSpPr>
            <a:spLocks noChangeArrowheads="1"/>
          </p:cNvSpPr>
          <p:nvPr/>
        </p:nvSpPr>
        <p:spPr bwMode="auto">
          <a:xfrm>
            <a:off x="2879725" y="2889250"/>
            <a:ext cx="900113" cy="2159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65" name="Oval 41"/>
          <p:cNvSpPr>
            <a:spLocks noChangeArrowheads="1"/>
          </p:cNvSpPr>
          <p:nvPr/>
        </p:nvSpPr>
        <p:spPr bwMode="auto">
          <a:xfrm>
            <a:off x="3132138" y="303212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69" name="Oval 45"/>
          <p:cNvSpPr>
            <a:spLocks noChangeArrowheads="1"/>
          </p:cNvSpPr>
          <p:nvPr/>
        </p:nvSpPr>
        <p:spPr bwMode="auto">
          <a:xfrm>
            <a:off x="3059113" y="288925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70" name="Oval 46"/>
          <p:cNvSpPr>
            <a:spLocks noChangeArrowheads="1"/>
          </p:cNvSpPr>
          <p:nvPr/>
        </p:nvSpPr>
        <p:spPr bwMode="auto">
          <a:xfrm>
            <a:off x="3311525" y="29606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71" name="Oval 47"/>
          <p:cNvSpPr>
            <a:spLocks noChangeArrowheads="1"/>
          </p:cNvSpPr>
          <p:nvPr/>
        </p:nvSpPr>
        <p:spPr bwMode="auto">
          <a:xfrm>
            <a:off x="4930775" y="137636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73" name="Oval 49"/>
          <p:cNvSpPr>
            <a:spLocks noChangeArrowheads="1"/>
          </p:cNvSpPr>
          <p:nvPr/>
        </p:nvSpPr>
        <p:spPr bwMode="auto">
          <a:xfrm>
            <a:off x="5289550" y="1735138"/>
            <a:ext cx="215900" cy="2159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74" name="Oval 50"/>
          <p:cNvSpPr>
            <a:spLocks noChangeArrowheads="1"/>
          </p:cNvSpPr>
          <p:nvPr/>
        </p:nvSpPr>
        <p:spPr bwMode="auto">
          <a:xfrm>
            <a:off x="5435600" y="1484313"/>
            <a:ext cx="215900" cy="2159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75" name="Oval 51"/>
          <p:cNvSpPr>
            <a:spLocks noChangeArrowheads="1"/>
          </p:cNvSpPr>
          <p:nvPr/>
        </p:nvSpPr>
        <p:spPr bwMode="auto">
          <a:xfrm>
            <a:off x="5038725" y="173672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83" name="Oval 59"/>
          <p:cNvSpPr>
            <a:spLocks noChangeArrowheads="1"/>
          </p:cNvSpPr>
          <p:nvPr/>
        </p:nvSpPr>
        <p:spPr bwMode="auto">
          <a:xfrm>
            <a:off x="5111750" y="155733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84" name="Oval 60"/>
          <p:cNvSpPr>
            <a:spLocks noChangeArrowheads="1"/>
          </p:cNvSpPr>
          <p:nvPr/>
        </p:nvSpPr>
        <p:spPr bwMode="auto">
          <a:xfrm>
            <a:off x="5472113" y="166528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85" name="Oval 61"/>
          <p:cNvSpPr>
            <a:spLocks noChangeArrowheads="1"/>
          </p:cNvSpPr>
          <p:nvPr/>
        </p:nvSpPr>
        <p:spPr bwMode="auto">
          <a:xfrm>
            <a:off x="5256213" y="1412875"/>
            <a:ext cx="144462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86" name="Rectangle 62"/>
          <p:cNvSpPr>
            <a:spLocks noChangeArrowheads="1"/>
          </p:cNvSpPr>
          <p:nvPr/>
        </p:nvSpPr>
        <p:spPr bwMode="auto">
          <a:xfrm>
            <a:off x="2951163" y="1125538"/>
            <a:ext cx="900112" cy="215900"/>
          </a:xfrm>
          <a:prstGeom prst="rect">
            <a:avLst/>
          </a:prstGeom>
          <a:gradFill rotWithShape="1">
            <a:gsLst>
              <a:gs pos="0">
                <a:srgbClr val="FF996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78" name="Oval 54"/>
          <p:cNvSpPr>
            <a:spLocks noChangeArrowheads="1"/>
          </p:cNvSpPr>
          <p:nvPr/>
        </p:nvSpPr>
        <p:spPr bwMode="auto">
          <a:xfrm>
            <a:off x="3203575" y="1268413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81" name="Oval 57"/>
          <p:cNvSpPr>
            <a:spLocks noChangeArrowheads="1"/>
          </p:cNvSpPr>
          <p:nvPr/>
        </p:nvSpPr>
        <p:spPr bwMode="auto">
          <a:xfrm>
            <a:off x="3419475" y="1089025"/>
            <a:ext cx="144463" cy="144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82" name="Oval 58"/>
          <p:cNvSpPr>
            <a:spLocks noChangeArrowheads="1"/>
          </p:cNvSpPr>
          <p:nvPr/>
        </p:nvSpPr>
        <p:spPr bwMode="auto">
          <a:xfrm>
            <a:off x="3168650" y="1090613"/>
            <a:ext cx="144463" cy="1444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92" name="Text Box 68"/>
          <p:cNvSpPr txBox="1">
            <a:spLocks noChangeArrowheads="1"/>
          </p:cNvSpPr>
          <p:nvPr/>
        </p:nvSpPr>
        <p:spPr bwMode="auto">
          <a:xfrm>
            <a:off x="971550" y="3500438"/>
            <a:ext cx="7597775" cy="181451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ko-KR" sz="1400" b="1">
                <a:cs typeface="AIral"/>
              </a:rPr>
              <a:t> </a:t>
            </a:r>
            <a:r>
              <a:rPr lang="ru-RU" altLang="ko-KR" sz="1400" b="1">
                <a:cs typeface="AIral"/>
              </a:rPr>
              <a:t>Важно знать:</a:t>
            </a:r>
            <a:endParaRPr lang="en-US" altLang="ko-KR" sz="1400" b="1">
              <a:cs typeface="AIral"/>
            </a:endParaRPr>
          </a:p>
          <a:p>
            <a:pPr>
              <a:lnSpc>
                <a:spcPct val="120000"/>
              </a:lnSpc>
            </a:pPr>
            <a:r>
              <a:rPr lang="en-US" altLang="ko-KR" sz="1400" b="1">
                <a:cs typeface="AIral"/>
              </a:rPr>
              <a:t>  1. </a:t>
            </a:r>
            <a:r>
              <a:rPr lang="ru-RU" altLang="ko-KR" sz="1400" b="1">
                <a:cs typeface="AIral"/>
              </a:rPr>
              <a:t>Где находиться хладагент</a:t>
            </a:r>
            <a:r>
              <a:rPr lang="en-US" altLang="ko-KR" sz="1400" b="1">
                <a:cs typeface="AIral"/>
              </a:rPr>
              <a:t>  (</a:t>
            </a:r>
            <a:r>
              <a:rPr lang="ru-RU" altLang="ko-KR" sz="1400" b="1">
                <a:cs typeface="AIral"/>
              </a:rPr>
              <a:t>трубопровод</a:t>
            </a:r>
            <a:r>
              <a:rPr lang="en-US" altLang="ko-KR" sz="1400" b="1">
                <a:cs typeface="AIral"/>
              </a:rPr>
              <a:t>, </a:t>
            </a:r>
            <a:r>
              <a:rPr lang="ru-RU" altLang="ko-KR" sz="1400" b="1">
                <a:cs typeface="AIral"/>
              </a:rPr>
              <a:t>наружный блок</a:t>
            </a:r>
            <a:r>
              <a:rPr lang="en-US" altLang="ko-KR" sz="1400" b="1">
                <a:cs typeface="AIral"/>
              </a:rPr>
              <a:t>, </a:t>
            </a:r>
            <a:r>
              <a:rPr lang="ru-RU" altLang="ko-KR" sz="1400" b="1">
                <a:cs typeface="AIral"/>
              </a:rPr>
              <a:t>прочее...).</a:t>
            </a:r>
            <a:endParaRPr lang="en-US" altLang="ko-KR" sz="1400" b="1">
              <a:cs typeface="AIral"/>
            </a:endParaRPr>
          </a:p>
          <a:p>
            <a:pPr>
              <a:lnSpc>
                <a:spcPct val="120000"/>
              </a:lnSpc>
            </a:pPr>
            <a:r>
              <a:rPr lang="en-US" altLang="ko-KR" sz="1400" b="1">
                <a:cs typeface="AIral"/>
              </a:rPr>
              <a:t>  2. </a:t>
            </a:r>
            <a:r>
              <a:rPr lang="ru-RU" altLang="ko-KR" sz="1400" b="1">
                <a:cs typeface="AIral"/>
              </a:rPr>
              <a:t>В каком состоянии хладагент</a:t>
            </a:r>
            <a:r>
              <a:rPr lang="en-US" altLang="ko-KR" sz="1400" b="1">
                <a:cs typeface="AIral"/>
              </a:rPr>
              <a:t>   (</a:t>
            </a:r>
            <a:r>
              <a:rPr lang="ru-RU" altLang="ko-KR" sz="1400" b="1">
                <a:cs typeface="AIral"/>
              </a:rPr>
              <a:t>жидкость, газ, смесь).</a:t>
            </a:r>
            <a:endParaRPr lang="en-US" altLang="ko-KR" sz="1400" b="1">
              <a:cs typeface="AIral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altLang="ko-KR" sz="1400" b="1">
              <a:cs typeface="AIral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ko-KR" sz="1400" b="1">
                <a:cs typeface="AIral"/>
              </a:rPr>
              <a:t> </a:t>
            </a:r>
            <a:r>
              <a:rPr lang="ru-RU" altLang="ko-KR" sz="1400" b="1">
                <a:cs typeface="AIral"/>
              </a:rPr>
              <a:t>Почему это важно </a:t>
            </a:r>
            <a:r>
              <a:rPr lang="ru-RU" altLang="ko-KR" sz="1400" b="1">
                <a:latin typeface="Arial" pitchFamily="34" charset="0"/>
                <a:cs typeface="AIral"/>
              </a:rPr>
              <a:t>знать</a:t>
            </a:r>
            <a:endParaRPr lang="en-US" altLang="ko-KR" sz="1400" b="1">
              <a:cs typeface="AIral"/>
            </a:endParaRPr>
          </a:p>
          <a:p>
            <a:pPr>
              <a:lnSpc>
                <a:spcPct val="120000"/>
              </a:lnSpc>
            </a:pPr>
            <a:r>
              <a:rPr lang="en-US" altLang="ko-KR" sz="1400" b="1">
                <a:cs typeface="AIral"/>
              </a:rPr>
              <a:t>  1. </a:t>
            </a:r>
            <a:r>
              <a:rPr lang="ru-RU" altLang="ko-KR" sz="1400" b="1">
                <a:cs typeface="AIral"/>
              </a:rPr>
              <a:t>Характеристики хладагента дают информацию о работе системы</a:t>
            </a:r>
            <a:r>
              <a:rPr lang="en-US" altLang="ko-KR" sz="1400" b="1">
                <a:cs typeface="AIral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1400" b="1">
                <a:cs typeface="AIral"/>
              </a:rPr>
              <a:t>      </a:t>
            </a:r>
            <a:r>
              <a:rPr lang="ru-RU" altLang="ko-KR" sz="1400" b="1">
                <a:cs typeface="AIral"/>
              </a:rPr>
              <a:t>правильно ли работает кондиционер и где находиться неисправный элемент.</a:t>
            </a:r>
            <a:endParaRPr lang="en-US" altLang="ko-KR" sz="1400" b="1">
              <a:cs typeface="AIral"/>
            </a:endParaRPr>
          </a:p>
        </p:txBody>
      </p:sp>
      <p:sp>
        <p:nvSpPr>
          <p:cNvPr id="103493" name="Text Box 69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2. P-H </a:t>
            </a:r>
            <a:r>
              <a:rPr lang="ru-RU" altLang="ko-KR" sz="2000" b="1"/>
              <a:t>диаграмма</a:t>
            </a:r>
            <a:r>
              <a:rPr lang="en-US" altLang="ko-KR" sz="2000" b="1"/>
              <a:t> (</a:t>
            </a:r>
            <a:r>
              <a:rPr lang="ru-RU" altLang="ko-KR" sz="2000" b="1"/>
              <a:t>Давление</a:t>
            </a:r>
            <a:r>
              <a:rPr lang="en-US" altLang="ko-KR" sz="2000" b="1"/>
              <a:t> – </a:t>
            </a:r>
            <a:r>
              <a:rPr lang="ru-RU" altLang="ko-KR" sz="2000" b="1"/>
              <a:t>Энтальпия</a:t>
            </a:r>
            <a:r>
              <a:rPr lang="en-US" altLang="ko-KR" sz="20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876300"/>
            <a:ext cx="89979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84" name="Oval 12"/>
          <p:cNvSpPr>
            <a:spLocks noChangeArrowheads="1"/>
          </p:cNvSpPr>
          <p:nvPr/>
        </p:nvSpPr>
        <p:spPr bwMode="auto">
          <a:xfrm>
            <a:off x="3240088" y="1233488"/>
            <a:ext cx="360362" cy="3603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3240088" y="2492375"/>
            <a:ext cx="360362" cy="3603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5486" name="Oval 14"/>
          <p:cNvSpPr>
            <a:spLocks noChangeArrowheads="1"/>
          </p:cNvSpPr>
          <p:nvPr/>
        </p:nvSpPr>
        <p:spPr bwMode="auto">
          <a:xfrm>
            <a:off x="6083300" y="2673350"/>
            <a:ext cx="360363" cy="3603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5487" name="Oval 15"/>
          <p:cNvSpPr>
            <a:spLocks noChangeArrowheads="1"/>
          </p:cNvSpPr>
          <p:nvPr/>
        </p:nvSpPr>
        <p:spPr bwMode="auto">
          <a:xfrm>
            <a:off x="6840538" y="1233488"/>
            <a:ext cx="360362" cy="3603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548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1868488"/>
            <a:ext cx="523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90" name="Line 18"/>
          <p:cNvSpPr>
            <a:spLocks noChangeShapeType="1"/>
          </p:cNvSpPr>
          <p:nvPr/>
        </p:nvSpPr>
        <p:spPr bwMode="auto">
          <a:xfrm flipV="1">
            <a:off x="6623050" y="1595438"/>
            <a:ext cx="3524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 flipV="1">
            <a:off x="6365875" y="2492375"/>
            <a:ext cx="117475" cy="2159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92" name="Line 20"/>
          <p:cNvSpPr>
            <a:spLocks noChangeShapeType="1"/>
          </p:cNvSpPr>
          <p:nvPr/>
        </p:nvSpPr>
        <p:spPr bwMode="auto">
          <a:xfrm flipV="1">
            <a:off x="6481763" y="2241550"/>
            <a:ext cx="138112" cy="254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 flipH="1">
            <a:off x="6227763" y="1395413"/>
            <a:ext cx="5984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H="1">
            <a:off x="3635375" y="1392238"/>
            <a:ext cx="2557463" cy="15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>
            <a:off x="3429000" y="1592263"/>
            <a:ext cx="6350" cy="900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3635375" y="2708275"/>
            <a:ext cx="2413000" cy="365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05497" name="Object 25"/>
          <p:cNvGraphicFramePr>
            <a:graphicFrameLocks noChangeAspect="1"/>
          </p:cNvGraphicFramePr>
          <p:nvPr/>
        </p:nvGraphicFramePr>
        <p:xfrm>
          <a:off x="5380038" y="873125"/>
          <a:ext cx="847725" cy="1079500"/>
        </p:xfrm>
        <a:graphic>
          <a:graphicData uri="http://schemas.openxmlformats.org/presentationml/2006/ole">
            <p:oleObj spid="_x0000_s105497" name="비트맵 이미지" r:id="rId6" imgW="4153480" imgH="5304762" progId="PBrush">
              <p:embed/>
            </p:oleObj>
          </a:graphicData>
        </a:graphic>
      </p:graphicFrame>
      <p:graphicFrame>
        <p:nvGraphicFramePr>
          <p:cNvPr id="105498" name="Object 26"/>
          <p:cNvGraphicFramePr>
            <a:graphicFrameLocks noChangeAspect="1"/>
          </p:cNvGraphicFramePr>
          <p:nvPr/>
        </p:nvGraphicFramePr>
        <p:xfrm>
          <a:off x="5497513" y="693738"/>
          <a:ext cx="647700" cy="623887"/>
        </p:xfrm>
        <a:graphic>
          <a:graphicData uri="http://schemas.openxmlformats.org/presentationml/2006/ole">
            <p:oleObj spid="_x0000_s105498" name="비트맵 이미지" r:id="rId7" imgW="3895238" imgH="3753374" progId="PBrush">
              <p:embed/>
            </p:oleObj>
          </a:graphicData>
        </a:graphic>
      </p:graphicFrame>
      <p:pic>
        <p:nvPicPr>
          <p:cNvPr id="105499" name="Picture 2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0" y="1700213"/>
            <a:ext cx="539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500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90000"/>
          </a:blip>
          <a:srcRect/>
          <a:stretch>
            <a:fillRect/>
          </a:stretch>
        </p:blipFill>
        <p:spPr bwMode="auto">
          <a:xfrm>
            <a:off x="4391025" y="2852738"/>
            <a:ext cx="828675" cy="636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5504" name="Text Box 32"/>
          <p:cNvSpPr txBox="1">
            <a:spLocks noChangeArrowheads="1"/>
          </p:cNvSpPr>
          <p:nvPr/>
        </p:nvSpPr>
        <p:spPr bwMode="auto">
          <a:xfrm>
            <a:off x="7019925" y="657225"/>
            <a:ext cx="1944688" cy="517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Газ, </a:t>
            </a:r>
          </a:p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высокое давление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105505" name="Text Box 33"/>
          <p:cNvSpPr txBox="1">
            <a:spLocks noChangeArrowheads="1"/>
          </p:cNvSpPr>
          <p:nvPr/>
        </p:nvSpPr>
        <p:spPr bwMode="auto">
          <a:xfrm>
            <a:off x="1295400" y="944563"/>
            <a:ext cx="1873250" cy="517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Жидкость, </a:t>
            </a:r>
          </a:p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высокое давление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105506" name="Text Box 34"/>
          <p:cNvSpPr txBox="1">
            <a:spLocks noChangeArrowheads="1"/>
          </p:cNvSpPr>
          <p:nvPr/>
        </p:nvSpPr>
        <p:spPr bwMode="auto">
          <a:xfrm>
            <a:off x="1295400" y="2960688"/>
            <a:ext cx="2089150" cy="51752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Паро-жидкостная смесь,</a:t>
            </a:r>
          </a:p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низкое давление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105507" name="Text Box 35"/>
          <p:cNvSpPr txBox="1">
            <a:spLocks noChangeArrowheads="1"/>
          </p:cNvSpPr>
          <p:nvPr/>
        </p:nvSpPr>
        <p:spPr bwMode="auto">
          <a:xfrm>
            <a:off x="6372225" y="3068638"/>
            <a:ext cx="1873250" cy="51752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Пар, </a:t>
            </a:r>
          </a:p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низкое давление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pic>
        <p:nvPicPr>
          <p:cNvPr id="105508" name="boiling_nanofluid_low-heat-flux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73138" y="1576388"/>
            <a:ext cx="1800225" cy="1350962"/>
          </a:xfrm>
          <a:prstGeom prst="rect">
            <a:avLst/>
          </a:prstGeom>
          <a:noFill/>
        </p:spPr>
      </p:pic>
      <p:pic>
        <p:nvPicPr>
          <p:cNvPr id="105509" name="Picture 37" descr="plu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2575" y="611188"/>
            <a:ext cx="1209675" cy="1655762"/>
          </a:xfrm>
          <a:prstGeom prst="rect">
            <a:avLst/>
          </a:prstGeom>
          <a:noFill/>
        </p:spPr>
      </p:pic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4140200" y="620713"/>
            <a:ext cx="946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1000" b="1">
                <a:solidFill>
                  <a:schemeClr val="bg1"/>
                </a:solidFill>
                <a:cs typeface="AIral"/>
              </a:rPr>
              <a:t>Конденсация</a:t>
            </a:r>
            <a:endParaRPr lang="en-US" altLang="ko-KR" sz="1000" b="1">
              <a:solidFill>
                <a:schemeClr val="bg1"/>
              </a:solidFill>
              <a:cs typeface="AIral"/>
            </a:endParaRPr>
          </a:p>
        </p:txBody>
      </p:sp>
      <p:sp>
        <p:nvSpPr>
          <p:cNvPr id="105511" name="Line 39"/>
          <p:cNvSpPr>
            <a:spLocks noChangeShapeType="1"/>
          </p:cNvSpPr>
          <p:nvPr/>
        </p:nvSpPr>
        <p:spPr bwMode="auto">
          <a:xfrm flipH="1">
            <a:off x="4679950" y="827088"/>
            <a:ext cx="0" cy="298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512" name="Line 40"/>
          <p:cNvSpPr>
            <a:spLocks noChangeShapeType="1"/>
          </p:cNvSpPr>
          <p:nvPr/>
        </p:nvSpPr>
        <p:spPr bwMode="auto">
          <a:xfrm flipH="1">
            <a:off x="4679950" y="1249363"/>
            <a:ext cx="0" cy="298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513" name="Line 41"/>
          <p:cNvSpPr>
            <a:spLocks noChangeShapeType="1"/>
          </p:cNvSpPr>
          <p:nvPr/>
        </p:nvSpPr>
        <p:spPr bwMode="auto">
          <a:xfrm flipH="1">
            <a:off x="4679950" y="1673225"/>
            <a:ext cx="0" cy="298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4352925" y="1981200"/>
            <a:ext cx="650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1000" b="1">
                <a:solidFill>
                  <a:schemeClr val="bg1"/>
                </a:solidFill>
                <a:cs typeface="AIral"/>
              </a:rPr>
              <a:t>Жидкость</a:t>
            </a:r>
            <a:endParaRPr lang="en-US" altLang="ko-KR" sz="1000" b="1">
              <a:solidFill>
                <a:schemeClr val="bg1"/>
              </a:solidFill>
              <a:cs typeface="AIral"/>
            </a:endParaRP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863600" y="2492375"/>
            <a:ext cx="1150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1000" b="1">
                <a:solidFill>
                  <a:schemeClr val="bg1"/>
                </a:solidFill>
                <a:cs typeface="AIral"/>
              </a:rPr>
              <a:t>Расширение </a:t>
            </a:r>
            <a:r>
              <a:rPr lang="ru-RU" altLang="ko-KR" sz="1000" b="1">
                <a:solidFill>
                  <a:schemeClr val="bg1"/>
                </a:solidFill>
                <a:latin typeface="Arial" pitchFamily="34" charset="0"/>
                <a:cs typeface="AIral"/>
              </a:rPr>
              <a:t>хладагента</a:t>
            </a:r>
            <a:endParaRPr lang="en-US" altLang="ko-KR" sz="1000" b="1">
              <a:solidFill>
                <a:schemeClr val="bg1"/>
              </a:solidFill>
              <a:cs typeface="AIral"/>
            </a:endParaRPr>
          </a:p>
        </p:txBody>
      </p:sp>
      <p:sp>
        <p:nvSpPr>
          <p:cNvPr id="105517" name="Line 45"/>
          <p:cNvSpPr>
            <a:spLocks noChangeShapeType="1"/>
          </p:cNvSpPr>
          <p:nvPr/>
        </p:nvSpPr>
        <p:spPr bwMode="auto">
          <a:xfrm flipV="1">
            <a:off x="1331913" y="2206625"/>
            <a:ext cx="331787" cy="2889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5520" name="Group 48"/>
          <p:cNvGrpSpPr>
            <a:grpSpLocks/>
          </p:cNvGrpSpPr>
          <p:nvPr/>
        </p:nvGrpSpPr>
        <p:grpSpPr bwMode="auto">
          <a:xfrm>
            <a:off x="4356100" y="3536950"/>
            <a:ext cx="900113" cy="468313"/>
            <a:chOff x="573" y="2228"/>
            <a:chExt cx="1309" cy="709"/>
          </a:xfrm>
        </p:grpSpPr>
        <p:pic>
          <p:nvPicPr>
            <p:cNvPr id="105521" name="Picture 49" descr="AVMKH020B1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480" b="13837"/>
            <a:stretch>
              <a:fillRect/>
            </a:stretch>
          </p:blipFill>
          <p:spPr bwMode="auto">
            <a:xfrm>
              <a:off x="612" y="2228"/>
              <a:ext cx="1270" cy="693"/>
            </a:xfrm>
            <a:prstGeom prst="rect">
              <a:avLst/>
            </a:prstGeom>
            <a:noFill/>
          </p:spPr>
        </p:pic>
        <p:pic>
          <p:nvPicPr>
            <p:cNvPr id="105522" name="Picture 50" descr="PK118M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748" b="11163"/>
            <a:stretch>
              <a:fillRect/>
            </a:stretch>
          </p:blipFill>
          <p:spPr bwMode="auto">
            <a:xfrm>
              <a:off x="573" y="2246"/>
              <a:ext cx="1179" cy="691"/>
            </a:xfrm>
            <a:prstGeom prst="rect">
              <a:avLst/>
            </a:prstGeom>
            <a:noFill/>
          </p:spPr>
        </p:pic>
      </p:grp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2. P-H </a:t>
            </a:r>
            <a:r>
              <a:rPr lang="ru-RU" altLang="ko-KR" sz="2000" b="1"/>
              <a:t>диаграмма: режим охлаждения</a:t>
            </a:r>
            <a:endParaRPr lang="en-US" altLang="ko-KR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50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876300"/>
            <a:ext cx="899795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840538" y="1233488"/>
            <a:ext cx="360362" cy="3603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1868488"/>
            <a:ext cx="523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6623050" y="1595438"/>
            <a:ext cx="3524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6365875" y="2492375"/>
            <a:ext cx="117475" cy="2159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 flipV="1">
            <a:off x="6481763" y="2241550"/>
            <a:ext cx="138112" cy="254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 flipH="1">
            <a:off x="6227763" y="1395413"/>
            <a:ext cx="5984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 flipH="1">
            <a:off x="3635375" y="1392238"/>
            <a:ext cx="2557463" cy="15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>
            <a:off x="3429000" y="1592263"/>
            <a:ext cx="6350" cy="900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>
            <a:off x="3635375" y="2708275"/>
            <a:ext cx="2413000" cy="365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42352" name="Object 16"/>
          <p:cNvGraphicFramePr>
            <a:graphicFrameLocks noChangeAspect="1"/>
          </p:cNvGraphicFramePr>
          <p:nvPr/>
        </p:nvGraphicFramePr>
        <p:xfrm>
          <a:off x="4211638" y="2924175"/>
          <a:ext cx="847725" cy="1079500"/>
        </p:xfrm>
        <a:graphic>
          <a:graphicData uri="http://schemas.openxmlformats.org/presentationml/2006/ole">
            <p:oleObj spid="_x0000_s142352" name="비트맵 이미지" r:id="rId6" imgW="4153480" imgH="5304762" progId="PBrush">
              <p:embed/>
            </p:oleObj>
          </a:graphicData>
        </a:graphic>
      </p:graphicFrame>
      <p:graphicFrame>
        <p:nvGraphicFramePr>
          <p:cNvPr id="142353" name="Object 17"/>
          <p:cNvGraphicFramePr>
            <a:graphicFrameLocks noChangeAspect="1"/>
          </p:cNvGraphicFramePr>
          <p:nvPr/>
        </p:nvGraphicFramePr>
        <p:xfrm>
          <a:off x="4329113" y="2744788"/>
          <a:ext cx="647700" cy="623887"/>
        </p:xfrm>
        <a:graphic>
          <a:graphicData uri="http://schemas.openxmlformats.org/presentationml/2006/ole">
            <p:oleObj spid="_x0000_s142353" name="비트맵 이미지" r:id="rId7" imgW="3895238" imgH="3753374" progId="PBrush">
              <p:embed/>
            </p:oleObj>
          </a:graphicData>
        </a:graphic>
      </p:graphicFrame>
      <p:pic>
        <p:nvPicPr>
          <p:cNvPr id="142355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90000"/>
          </a:blip>
          <a:srcRect/>
          <a:stretch>
            <a:fillRect/>
          </a:stretch>
        </p:blipFill>
        <p:spPr bwMode="auto">
          <a:xfrm>
            <a:off x="5435600" y="1028700"/>
            <a:ext cx="828675" cy="636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2360" name="boiling_nanofluid_low-heat-flux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35038" y="1576388"/>
            <a:ext cx="1800225" cy="1350962"/>
          </a:xfrm>
          <a:prstGeom prst="rect">
            <a:avLst/>
          </a:prstGeom>
          <a:noFill/>
        </p:spPr>
      </p:pic>
      <p:pic>
        <p:nvPicPr>
          <p:cNvPr id="142362" name="Picture 26" descr="사진 0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1665288"/>
            <a:ext cx="593725" cy="792162"/>
          </a:xfrm>
          <a:prstGeom prst="rect">
            <a:avLst/>
          </a:prstGeom>
          <a:noFill/>
        </p:spPr>
      </p:pic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3240088" y="1233488"/>
            <a:ext cx="360362" cy="3603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3240088" y="2492375"/>
            <a:ext cx="360362" cy="3603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6083300" y="2673350"/>
            <a:ext cx="360363" cy="3603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42366" name="Picture 30" descr="plu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2575" y="611188"/>
            <a:ext cx="1209675" cy="1655762"/>
          </a:xfrm>
          <a:prstGeom prst="rect">
            <a:avLst/>
          </a:prstGeom>
          <a:noFill/>
        </p:spPr>
      </p:pic>
      <p:sp>
        <p:nvSpPr>
          <p:cNvPr id="142367" name="Text Box 31"/>
          <p:cNvSpPr txBox="1">
            <a:spLocks noChangeArrowheads="1"/>
          </p:cNvSpPr>
          <p:nvPr/>
        </p:nvSpPr>
        <p:spPr bwMode="auto">
          <a:xfrm>
            <a:off x="4435475" y="687388"/>
            <a:ext cx="650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cs typeface="AIral"/>
              </a:rPr>
              <a:t>Burble</a:t>
            </a:r>
          </a:p>
        </p:txBody>
      </p:sp>
      <p:sp>
        <p:nvSpPr>
          <p:cNvPr id="142368" name="Line 32"/>
          <p:cNvSpPr>
            <a:spLocks noChangeShapeType="1"/>
          </p:cNvSpPr>
          <p:nvPr/>
        </p:nvSpPr>
        <p:spPr bwMode="auto">
          <a:xfrm flipH="1">
            <a:off x="4679950" y="827088"/>
            <a:ext cx="0" cy="298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9" name="Line 33"/>
          <p:cNvSpPr>
            <a:spLocks noChangeShapeType="1"/>
          </p:cNvSpPr>
          <p:nvPr/>
        </p:nvSpPr>
        <p:spPr bwMode="auto">
          <a:xfrm flipH="1">
            <a:off x="4679950" y="1249363"/>
            <a:ext cx="0" cy="298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70" name="Line 34"/>
          <p:cNvSpPr>
            <a:spLocks noChangeShapeType="1"/>
          </p:cNvSpPr>
          <p:nvPr/>
        </p:nvSpPr>
        <p:spPr bwMode="auto">
          <a:xfrm flipH="1">
            <a:off x="4679950" y="1673225"/>
            <a:ext cx="0" cy="298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71" name="Text Box 35"/>
          <p:cNvSpPr txBox="1">
            <a:spLocks noChangeArrowheads="1"/>
          </p:cNvSpPr>
          <p:nvPr/>
        </p:nvSpPr>
        <p:spPr bwMode="auto">
          <a:xfrm>
            <a:off x="4446588" y="1981200"/>
            <a:ext cx="650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cs typeface="AIral"/>
              </a:rPr>
              <a:t>Liquid</a:t>
            </a:r>
          </a:p>
        </p:txBody>
      </p:sp>
      <p:grpSp>
        <p:nvGrpSpPr>
          <p:cNvPr id="142372" name="Group 36"/>
          <p:cNvGrpSpPr>
            <a:grpSpLocks/>
          </p:cNvGrpSpPr>
          <p:nvPr/>
        </p:nvGrpSpPr>
        <p:grpSpPr bwMode="auto">
          <a:xfrm>
            <a:off x="5400675" y="549275"/>
            <a:ext cx="900113" cy="468313"/>
            <a:chOff x="573" y="2228"/>
            <a:chExt cx="1309" cy="709"/>
          </a:xfrm>
        </p:grpSpPr>
        <p:pic>
          <p:nvPicPr>
            <p:cNvPr id="142373" name="Picture 37" descr="AVMKH020B1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480" b="13837"/>
            <a:stretch>
              <a:fillRect/>
            </a:stretch>
          </p:blipFill>
          <p:spPr bwMode="auto">
            <a:xfrm>
              <a:off x="612" y="2228"/>
              <a:ext cx="1270" cy="693"/>
            </a:xfrm>
            <a:prstGeom prst="rect">
              <a:avLst/>
            </a:prstGeom>
            <a:noFill/>
          </p:spPr>
        </p:pic>
        <p:pic>
          <p:nvPicPr>
            <p:cNvPr id="142374" name="Picture 38" descr="PK118M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748" b="11163"/>
            <a:stretch>
              <a:fillRect/>
            </a:stretch>
          </p:blipFill>
          <p:spPr bwMode="auto">
            <a:xfrm>
              <a:off x="573" y="2246"/>
              <a:ext cx="1179" cy="691"/>
            </a:xfrm>
            <a:prstGeom prst="rect">
              <a:avLst/>
            </a:prstGeom>
            <a:noFill/>
          </p:spPr>
        </p:pic>
      </p:grpSp>
      <p:sp>
        <p:nvSpPr>
          <p:cNvPr id="142375" name="Text Box 39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2. P-H </a:t>
            </a:r>
            <a:r>
              <a:rPr lang="ru-RU" altLang="ko-KR" sz="2000" b="1"/>
              <a:t>диаграмма: режим обогрева</a:t>
            </a:r>
            <a:endParaRPr lang="en-US" altLang="ko-KR" sz="2000" b="1"/>
          </a:p>
        </p:txBody>
      </p:sp>
      <p:sp>
        <p:nvSpPr>
          <p:cNvPr id="142376" name="Text Box 40"/>
          <p:cNvSpPr txBox="1">
            <a:spLocks noChangeArrowheads="1"/>
          </p:cNvSpPr>
          <p:nvPr/>
        </p:nvSpPr>
        <p:spPr bwMode="auto">
          <a:xfrm>
            <a:off x="1295400" y="944563"/>
            <a:ext cx="1873250" cy="517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Жидкость, </a:t>
            </a:r>
          </a:p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высокое давление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142377" name="Text Box 41"/>
          <p:cNvSpPr txBox="1">
            <a:spLocks noChangeArrowheads="1"/>
          </p:cNvSpPr>
          <p:nvPr/>
        </p:nvSpPr>
        <p:spPr bwMode="auto">
          <a:xfrm>
            <a:off x="1295400" y="2960688"/>
            <a:ext cx="2089150" cy="51752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Паро-жидкостная смесь,</a:t>
            </a:r>
          </a:p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низкое давление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142378" name="Text Box 42"/>
          <p:cNvSpPr txBox="1">
            <a:spLocks noChangeArrowheads="1"/>
          </p:cNvSpPr>
          <p:nvPr/>
        </p:nvSpPr>
        <p:spPr bwMode="auto">
          <a:xfrm>
            <a:off x="6372225" y="3068638"/>
            <a:ext cx="1873250" cy="51752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Пар, </a:t>
            </a:r>
          </a:p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низкое давление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142379" name="Text Box 43"/>
          <p:cNvSpPr txBox="1">
            <a:spLocks noChangeArrowheads="1"/>
          </p:cNvSpPr>
          <p:nvPr/>
        </p:nvSpPr>
        <p:spPr bwMode="auto">
          <a:xfrm>
            <a:off x="7019925" y="657225"/>
            <a:ext cx="1944688" cy="517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Газ, </a:t>
            </a:r>
          </a:p>
          <a:p>
            <a:pPr algn="ctr"/>
            <a:r>
              <a:rPr lang="ru-RU" altLang="ko-KR" sz="1400" b="1">
                <a:solidFill>
                  <a:schemeClr val="bg1"/>
                </a:solidFill>
              </a:rPr>
              <a:t>высокое давление</a:t>
            </a:r>
            <a:endParaRPr lang="en-US" altLang="ko-KR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236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71438" y="201613"/>
            <a:ext cx="6516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7. </a:t>
            </a:r>
            <a:r>
              <a:rPr lang="ru-RU" altLang="ko-KR" sz="2000" b="1"/>
              <a:t>Вопросы</a:t>
            </a:r>
            <a:endParaRPr lang="en-US" altLang="ko-KR" sz="2000" b="1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576263" y="512763"/>
            <a:ext cx="835183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endParaRPr lang="en-US" altLang="ko-KR" sz="2000" b="1">
              <a:cs typeface="AIral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 b="1">
                <a:cs typeface="AIral"/>
              </a:rPr>
              <a:t> </a:t>
            </a:r>
            <a:r>
              <a:rPr lang="ru-RU" altLang="ko-KR" sz="2000" b="1">
                <a:cs typeface="AIral"/>
              </a:rPr>
              <a:t>По каким причинам возникает шум хладагента?</a:t>
            </a:r>
            <a:endParaRPr lang="en-US" altLang="ko-KR" sz="2000" b="1">
              <a:cs typeface="AIral"/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en-US" altLang="ko-KR" sz="2000" b="1">
              <a:cs typeface="AIral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 b="1">
                <a:cs typeface="AIral"/>
              </a:rPr>
              <a:t> </a:t>
            </a:r>
            <a:r>
              <a:rPr lang="ru-RU" altLang="ko-KR" sz="2000" b="1">
                <a:cs typeface="AIral"/>
              </a:rPr>
              <a:t>Что происходит на электронном расширительном вентиле</a:t>
            </a:r>
            <a:r>
              <a:rPr lang="en-US" altLang="ko-KR" sz="2000" b="1">
                <a:cs typeface="AIral"/>
              </a:rPr>
              <a:t>?</a:t>
            </a:r>
          </a:p>
          <a:p>
            <a:pPr>
              <a:lnSpc>
                <a:spcPct val="120000"/>
              </a:lnSpc>
            </a:pPr>
            <a:endParaRPr lang="en-US" altLang="ko-KR" sz="2000" b="1">
              <a:cs typeface="AIr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42888" y="1069975"/>
            <a:ext cx="8615362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5000" b="1"/>
              <a:t>2. </a:t>
            </a:r>
            <a:r>
              <a:rPr lang="ru-RU" altLang="ko-KR" sz="5000" b="1"/>
              <a:t>Движение хладагента в системе</a:t>
            </a:r>
            <a:r>
              <a:rPr lang="en-US" altLang="ko-KR" sz="5000" b="1"/>
              <a:t> DVM</a:t>
            </a:r>
          </a:p>
          <a:p>
            <a:pPr algn="ctr">
              <a:spcBef>
                <a:spcPct val="50000"/>
              </a:spcBef>
            </a:pPr>
            <a:r>
              <a:rPr lang="en-US" altLang="ko-KR" sz="3000" b="1"/>
              <a:t>(</a:t>
            </a:r>
            <a:r>
              <a:rPr lang="ru-RU" altLang="ko-KR" sz="3000" b="1"/>
              <a:t>схема</a:t>
            </a:r>
            <a:r>
              <a:rPr lang="en-US" altLang="ko-KR" sz="3000" b="1"/>
              <a:t> – </a:t>
            </a:r>
            <a:r>
              <a:rPr lang="ru-RU" altLang="ko-KR" sz="3000" b="1"/>
              <a:t>Охлаждение</a:t>
            </a:r>
            <a:r>
              <a:rPr lang="en-US" altLang="ko-KR" sz="3000" b="1"/>
              <a:t>/</a:t>
            </a:r>
            <a:r>
              <a:rPr lang="ru-RU" altLang="ko-KR" sz="3000" b="1"/>
              <a:t>Обогрев</a:t>
            </a:r>
            <a:r>
              <a:rPr lang="en-US" altLang="ko-KR" sz="30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576263" y="325438"/>
            <a:ext cx="8243887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600" b="1" dirty="0">
                <a:solidFill>
                  <a:schemeClr val="bg1"/>
                </a:solidFill>
              </a:rPr>
              <a:t>Содержание</a:t>
            </a:r>
            <a:endParaRPr lang="en-US" altLang="ko-KR" sz="26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ko-KR" sz="2600" b="1" dirty="0">
                <a:solidFill>
                  <a:schemeClr val="bg1"/>
                </a:solidFill>
              </a:rPr>
              <a:t>1. </a:t>
            </a:r>
            <a:r>
              <a:rPr lang="ru-RU" altLang="ko-KR" sz="2600" b="1" dirty="0">
                <a:solidFill>
                  <a:schemeClr val="bg1"/>
                </a:solidFill>
              </a:rPr>
              <a:t>Основы гидравлического цикла</a:t>
            </a:r>
            <a:endParaRPr lang="en-US" altLang="ko-KR" sz="26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ko-KR" sz="2600" b="1" dirty="0">
                <a:solidFill>
                  <a:schemeClr val="bg1"/>
                </a:solidFill>
              </a:rPr>
              <a:t>2. </a:t>
            </a:r>
            <a:r>
              <a:rPr lang="ru-RU" altLang="ko-KR" sz="2600" b="1" dirty="0">
                <a:solidFill>
                  <a:schemeClr val="bg1"/>
                </a:solidFill>
              </a:rPr>
              <a:t>Движение хладагента в сис</a:t>
            </a:r>
            <a:r>
              <a:rPr lang="ru-RU" altLang="ko-KR" sz="2600" b="1" dirty="0">
                <a:solidFill>
                  <a:schemeClr val="bg1"/>
                </a:solidFill>
                <a:latin typeface="Arial" pitchFamily="34" charset="0"/>
              </a:rPr>
              <a:t>те</a:t>
            </a:r>
            <a:r>
              <a:rPr lang="ru-RU" altLang="ko-KR" sz="2600" b="1" dirty="0">
                <a:solidFill>
                  <a:schemeClr val="bg1"/>
                </a:solidFill>
              </a:rPr>
              <a:t>ме </a:t>
            </a:r>
            <a:r>
              <a:rPr lang="en-US" altLang="ko-KR" sz="2600" b="1" dirty="0">
                <a:solidFill>
                  <a:schemeClr val="bg1"/>
                </a:solidFill>
              </a:rPr>
              <a:t>DVM</a:t>
            </a:r>
          </a:p>
          <a:p>
            <a:pPr>
              <a:spcBef>
                <a:spcPct val="50000"/>
              </a:spcBef>
            </a:pPr>
            <a:r>
              <a:rPr lang="en-US" altLang="ko-KR" sz="2600" b="1" dirty="0">
                <a:solidFill>
                  <a:schemeClr val="bg1"/>
                </a:solidFill>
              </a:rPr>
              <a:t>3.  </a:t>
            </a:r>
            <a:r>
              <a:rPr lang="ru-RU" altLang="ko-KR" sz="2600" b="1" dirty="0">
                <a:solidFill>
                  <a:schemeClr val="bg1"/>
                </a:solidFill>
              </a:rPr>
              <a:t>Элементы гидравлической схемы </a:t>
            </a:r>
            <a:r>
              <a:rPr lang="en-US" altLang="ko-KR" sz="2600" b="1" dirty="0">
                <a:solidFill>
                  <a:schemeClr val="bg1"/>
                </a:solidFill>
              </a:rPr>
              <a:t>DVM </a:t>
            </a:r>
          </a:p>
          <a:p>
            <a:pPr>
              <a:spcBef>
                <a:spcPct val="50000"/>
              </a:spcBef>
            </a:pPr>
            <a:r>
              <a:rPr lang="en-US" altLang="ko-KR" sz="2600" b="1" dirty="0">
                <a:solidFill>
                  <a:schemeClr val="bg1"/>
                </a:solidFill>
              </a:rPr>
              <a:t>4. </a:t>
            </a:r>
            <a:r>
              <a:rPr lang="ru-RU" altLang="ko-KR" sz="2600" b="1" dirty="0">
                <a:solidFill>
                  <a:schemeClr val="bg1"/>
                </a:solidFill>
              </a:rPr>
              <a:t>Работа гидравлической схемы </a:t>
            </a:r>
            <a:r>
              <a:rPr lang="en-US" altLang="ko-KR" sz="2600" b="1" dirty="0">
                <a:solidFill>
                  <a:schemeClr val="bg1"/>
                </a:solidFill>
              </a:rPr>
              <a:t>DVM</a:t>
            </a:r>
          </a:p>
          <a:p>
            <a:pPr>
              <a:spcBef>
                <a:spcPct val="50000"/>
              </a:spcBef>
            </a:pPr>
            <a:r>
              <a:rPr lang="en-US" altLang="ko-KR" sz="2600" b="1" dirty="0">
                <a:solidFill>
                  <a:schemeClr val="bg1"/>
                </a:solidFill>
              </a:rPr>
              <a:t>5. </a:t>
            </a:r>
            <a:r>
              <a:rPr lang="ru-RU" altLang="ko-KR" sz="2600" b="1" dirty="0">
                <a:solidFill>
                  <a:schemeClr val="bg1"/>
                </a:solidFill>
              </a:rPr>
              <a:t>Управление гидравлическим циклом </a:t>
            </a:r>
            <a:r>
              <a:rPr lang="en-US" altLang="ko-KR" sz="2600" b="1" dirty="0">
                <a:solidFill>
                  <a:schemeClr val="bg1"/>
                </a:solidFill>
              </a:rPr>
              <a:t>DVM</a:t>
            </a:r>
          </a:p>
          <a:p>
            <a:pPr>
              <a:spcBef>
                <a:spcPct val="50000"/>
              </a:spcBef>
            </a:pPr>
            <a:r>
              <a:rPr lang="en-US" altLang="ko-KR" sz="2600" b="1" dirty="0">
                <a:solidFill>
                  <a:schemeClr val="bg1"/>
                </a:solidFill>
              </a:rPr>
              <a:t>6. </a:t>
            </a:r>
            <a:r>
              <a:rPr lang="ru-RU" altLang="ko-KR" sz="2600" b="1" dirty="0">
                <a:solidFill>
                  <a:schemeClr val="bg1"/>
                </a:solidFill>
              </a:rPr>
              <a:t>Мониторинг гидравлического цикла при </a:t>
            </a:r>
            <a:r>
              <a:rPr lang="en-US" altLang="ko-KR" sz="2600" b="1" dirty="0">
                <a:solidFill>
                  <a:schemeClr val="bg1"/>
                </a:solidFill>
              </a:rPr>
              <a:t>	</a:t>
            </a:r>
            <a:r>
              <a:rPr lang="ru-RU" altLang="ko-KR" sz="2600" b="1" dirty="0">
                <a:solidFill>
                  <a:schemeClr val="bg1"/>
                </a:solidFill>
              </a:rPr>
              <a:t>помощи программы </a:t>
            </a:r>
            <a:r>
              <a:rPr lang="en-US" altLang="ko-KR" sz="2600" b="1" dirty="0">
                <a:solidFill>
                  <a:schemeClr val="bg1"/>
                </a:solidFill>
              </a:rPr>
              <a:t>SNET 1+</a:t>
            </a:r>
          </a:p>
          <a:p>
            <a:pPr>
              <a:spcBef>
                <a:spcPct val="50000"/>
              </a:spcBef>
            </a:pPr>
            <a:r>
              <a:rPr lang="en-US" altLang="ko-KR" sz="2600" b="1" dirty="0">
                <a:solidFill>
                  <a:schemeClr val="bg1"/>
                </a:solidFill>
              </a:rPr>
              <a:t>7. </a:t>
            </a:r>
            <a:r>
              <a:rPr lang="ru-RU" altLang="ko-KR" sz="2600" b="1" dirty="0">
                <a:solidFill>
                  <a:schemeClr val="bg1"/>
                </a:solidFill>
              </a:rPr>
              <a:t>Симуляция работы системы </a:t>
            </a:r>
            <a:r>
              <a:rPr lang="en-US" altLang="ko-KR" sz="2600" b="1" dirty="0">
                <a:solidFill>
                  <a:schemeClr val="bg1"/>
                </a:solidFill>
              </a:rPr>
              <a:t>DVM</a:t>
            </a:r>
            <a:r>
              <a:rPr lang="ru-RU" altLang="ko-KR" sz="2600" b="1" dirty="0">
                <a:solidFill>
                  <a:schemeClr val="bg1"/>
                </a:solidFill>
              </a:rPr>
              <a:t> при </a:t>
            </a:r>
            <a:r>
              <a:rPr lang="en-US" altLang="ko-KR" sz="2600" b="1" dirty="0">
                <a:solidFill>
                  <a:schemeClr val="bg1"/>
                </a:solidFill>
              </a:rPr>
              <a:t>	</a:t>
            </a:r>
            <a:r>
              <a:rPr lang="ru-RU" altLang="ko-KR" sz="2600" b="1" dirty="0">
                <a:solidFill>
                  <a:schemeClr val="bg1"/>
                </a:solidFill>
              </a:rPr>
              <a:t>помощи программы </a:t>
            </a:r>
            <a:r>
              <a:rPr lang="en-US" altLang="ko-KR" sz="2600" b="1" dirty="0">
                <a:solidFill>
                  <a:schemeClr val="bg1"/>
                </a:solidFill>
              </a:rPr>
              <a:t>SNET 1+</a:t>
            </a:r>
          </a:p>
          <a:p>
            <a:pPr>
              <a:spcBef>
                <a:spcPct val="50000"/>
              </a:spcBef>
            </a:pPr>
            <a:endParaRPr lang="en-US" altLang="ko-KR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42000"/>
          </a:blip>
          <a:srcRect/>
          <a:stretch>
            <a:fillRect/>
          </a:stretch>
        </p:blipFill>
        <p:spPr bwMode="auto">
          <a:xfrm>
            <a:off x="107950" y="690563"/>
            <a:ext cx="8856663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71438" y="201613"/>
            <a:ext cx="6516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2.1 </a:t>
            </a:r>
            <a:r>
              <a:rPr lang="ru-RU" altLang="ko-KR" sz="2000" b="1"/>
              <a:t>Режим охлаждения - трубопровод</a:t>
            </a:r>
            <a:endParaRPr lang="en-US" altLang="ko-KR" sz="2000" b="1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1674813" y="4238625"/>
            <a:ext cx="252412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6277" name="Oval 21"/>
          <p:cNvSpPr>
            <a:spLocks noChangeArrowheads="1"/>
          </p:cNvSpPr>
          <p:nvPr/>
        </p:nvSpPr>
        <p:spPr bwMode="auto">
          <a:xfrm>
            <a:off x="6021388" y="4797425"/>
            <a:ext cx="252412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1670050" y="4737100"/>
            <a:ext cx="252413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6281" name="Oval 25"/>
          <p:cNvSpPr>
            <a:spLocks noChangeArrowheads="1"/>
          </p:cNvSpPr>
          <p:nvPr/>
        </p:nvSpPr>
        <p:spPr bwMode="auto">
          <a:xfrm>
            <a:off x="5500688" y="4797425"/>
            <a:ext cx="252412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6282" name="Oval 26"/>
          <p:cNvSpPr>
            <a:spLocks noChangeArrowheads="1"/>
          </p:cNvSpPr>
          <p:nvPr/>
        </p:nvSpPr>
        <p:spPr bwMode="auto">
          <a:xfrm>
            <a:off x="5494338" y="4108450"/>
            <a:ext cx="252412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788025" y="4927600"/>
            <a:ext cx="2063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90" name="Line 34"/>
          <p:cNvSpPr>
            <a:spLocks noChangeShapeType="1"/>
          </p:cNvSpPr>
          <p:nvPr/>
        </p:nvSpPr>
        <p:spPr bwMode="auto">
          <a:xfrm>
            <a:off x="1211263" y="4564063"/>
            <a:ext cx="468312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91" name="Line 35"/>
          <p:cNvSpPr>
            <a:spLocks noChangeShapeType="1"/>
          </p:cNvSpPr>
          <p:nvPr/>
        </p:nvSpPr>
        <p:spPr bwMode="auto">
          <a:xfrm flipH="1">
            <a:off x="1185863" y="4675188"/>
            <a:ext cx="468312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92" name="Line 36"/>
          <p:cNvSpPr>
            <a:spLocks noChangeShapeType="1"/>
          </p:cNvSpPr>
          <p:nvPr/>
        </p:nvSpPr>
        <p:spPr bwMode="auto">
          <a:xfrm>
            <a:off x="2195513" y="755650"/>
            <a:ext cx="396875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93" name="Line 37"/>
          <p:cNvSpPr>
            <a:spLocks noChangeShapeType="1"/>
          </p:cNvSpPr>
          <p:nvPr/>
        </p:nvSpPr>
        <p:spPr bwMode="auto">
          <a:xfrm flipH="1">
            <a:off x="2243138" y="846138"/>
            <a:ext cx="360362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94" name="Line 38"/>
          <p:cNvSpPr>
            <a:spLocks noChangeShapeType="1"/>
          </p:cNvSpPr>
          <p:nvPr/>
        </p:nvSpPr>
        <p:spPr bwMode="auto">
          <a:xfrm>
            <a:off x="5400675" y="4114800"/>
            <a:ext cx="0" cy="287338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95" name="Line 39"/>
          <p:cNvSpPr>
            <a:spLocks noChangeShapeType="1"/>
          </p:cNvSpPr>
          <p:nvPr/>
        </p:nvSpPr>
        <p:spPr bwMode="auto">
          <a:xfrm flipH="1" flipV="1">
            <a:off x="5246688" y="4121150"/>
            <a:ext cx="1587" cy="288925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308" name="Oval 52"/>
          <p:cNvSpPr>
            <a:spLocks noChangeArrowheads="1"/>
          </p:cNvSpPr>
          <p:nvPr/>
        </p:nvSpPr>
        <p:spPr bwMode="auto">
          <a:xfrm>
            <a:off x="6032500" y="4108450"/>
            <a:ext cx="252413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6309" name="Line 53"/>
          <p:cNvSpPr>
            <a:spLocks noChangeShapeType="1"/>
          </p:cNvSpPr>
          <p:nvPr/>
        </p:nvSpPr>
        <p:spPr bwMode="auto">
          <a:xfrm>
            <a:off x="5768975" y="4235450"/>
            <a:ext cx="2428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310" name="Line 54"/>
          <p:cNvSpPr>
            <a:spLocks noChangeShapeType="1"/>
          </p:cNvSpPr>
          <p:nvPr/>
        </p:nvSpPr>
        <p:spPr bwMode="auto">
          <a:xfrm>
            <a:off x="4321175" y="3322638"/>
            <a:ext cx="0" cy="287337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311" name="Line 55"/>
          <p:cNvSpPr>
            <a:spLocks noChangeShapeType="1"/>
          </p:cNvSpPr>
          <p:nvPr/>
        </p:nvSpPr>
        <p:spPr bwMode="auto">
          <a:xfrm flipH="1" flipV="1">
            <a:off x="4167188" y="3328988"/>
            <a:ext cx="1587" cy="288925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312" name="Line 56"/>
          <p:cNvSpPr>
            <a:spLocks noChangeShapeType="1"/>
          </p:cNvSpPr>
          <p:nvPr/>
        </p:nvSpPr>
        <p:spPr bwMode="auto">
          <a:xfrm>
            <a:off x="3141663" y="1738313"/>
            <a:ext cx="0" cy="287337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313" name="Line 57"/>
          <p:cNvSpPr>
            <a:spLocks noChangeShapeType="1"/>
          </p:cNvSpPr>
          <p:nvPr/>
        </p:nvSpPr>
        <p:spPr bwMode="auto">
          <a:xfrm flipH="1" flipV="1">
            <a:off x="2987675" y="1744663"/>
            <a:ext cx="1588" cy="288925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6422" name="Group 166"/>
          <p:cNvGrpSpPr>
            <a:grpSpLocks/>
          </p:cNvGrpSpPr>
          <p:nvPr/>
        </p:nvGrpSpPr>
        <p:grpSpPr bwMode="auto">
          <a:xfrm>
            <a:off x="142875" y="3678238"/>
            <a:ext cx="1400175" cy="257175"/>
            <a:chOff x="90" y="2317"/>
            <a:chExt cx="882" cy="162"/>
          </a:xfrm>
        </p:grpSpPr>
        <p:sp>
          <p:nvSpPr>
            <p:cNvPr id="96270" name="Oval 14"/>
            <p:cNvSpPr>
              <a:spLocks noChangeArrowheads="1"/>
            </p:cNvSpPr>
            <p:nvPr/>
          </p:nvSpPr>
          <p:spPr bwMode="auto">
            <a:xfrm>
              <a:off x="446" y="2317"/>
              <a:ext cx="159" cy="1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6284" name="Line 28"/>
            <p:cNvSpPr>
              <a:spLocks noChangeShapeType="1"/>
            </p:cNvSpPr>
            <p:nvPr/>
          </p:nvSpPr>
          <p:spPr bwMode="auto">
            <a:xfrm rot="10800000" flipH="1">
              <a:off x="257" y="2399"/>
              <a:ext cx="18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289" name="Oval 33"/>
            <p:cNvSpPr>
              <a:spLocks noChangeArrowheads="1"/>
            </p:cNvSpPr>
            <p:nvPr/>
          </p:nvSpPr>
          <p:spPr bwMode="auto">
            <a:xfrm>
              <a:off x="90" y="2320"/>
              <a:ext cx="159" cy="159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6314" name="Line 58"/>
            <p:cNvSpPr>
              <a:spLocks noChangeShapeType="1"/>
            </p:cNvSpPr>
            <p:nvPr/>
          </p:nvSpPr>
          <p:spPr bwMode="auto">
            <a:xfrm rot="10800000" flipH="1">
              <a:off x="619" y="2398"/>
              <a:ext cx="18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315" name="Oval 59"/>
            <p:cNvSpPr>
              <a:spLocks noChangeArrowheads="1"/>
            </p:cNvSpPr>
            <p:nvPr/>
          </p:nvSpPr>
          <p:spPr bwMode="auto">
            <a:xfrm>
              <a:off x="813" y="2317"/>
              <a:ext cx="159" cy="159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1</a:t>
              </a:r>
            </a:p>
          </p:txBody>
        </p:sp>
      </p:grpSp>
      <p:graphicFrame>
        <p:nvGraphicFramePr>
          <p:cNvPr id="96423" name="Group 167"/>
          <p:cNvGraphicFramePr>
            <a:graphicFrameLocks noGrp="1"/>
          </p:cNvGraphicFramePr>
          <p:nvPr/>
        </p:nvGraphicFramePr>
        <p:xfrm>
          <a:off x="273050" y="5291138"/>
          <a:ext cx="8620125" cy="1371600"/>
        </p:xfrm>
        <a:graphic>
          <a:graphicData uri="http://schemas.openxmlformats.org/drawingml/2006/table">
            <a:tbl>
              <a:tblPr/>
              <a:tblGrid>
                <a:gridCol w="627063"/>
                <a:gridCol w="3597275"/>
                <a:gridCol w="1562100"/>
                <a:gridCol w="1214437"/>
                <a:gridCol w="161925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Давление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Темп.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Фаза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 / 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Средняя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давление,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→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 / 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88" name="Oval 32"/>
          <p:cNvSpPr>
            <a:spLocks noChangeArrowheads="1"/>
          </p:cNvSpPr>
          <p:nvPr/>
        </p:nvSpPr>
        <p:spPr bwMode="auto">
          <a:xfrm>
            <a:off x="444500" y="5568950"/>
            <a:ext cx="252413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6285" name="Oval 29"/>
          <p:cNvSpPr>
            <a:spLocks noChangeArrowheads="1"/>
          </p:cNvSpPr>
          <p:nvPr/>
        </p:nvSpPr>
        <p:spPr bwMode="auto">
          <a:xfrm>
            <a:off x="444500" y="5848350"/>
            <a:ext cx="252413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6286" name="Oval 30"/>
          <p:cNvSpPr>
            <a:spLocks noChangeArrowheads="1"/>
          </p:cNvSpPr>
          <p:nvPr/>
        </p:nvSpPr>
        <p:spPr bwMode="auto">
          <a:xfrm>
            <a:off x="444500" y="6416675"/>
            <a:ext cx="252413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6287" name="Oval 31"/>
          <p:cNvSpPr>
            <a:spLocks noChangeArrowheads="1"/>
          </p:cNvSpPr>
          <p:nvPr/>
        </p:nvSpPr>
        <p:spPr bwMode="auto">
          <a:xfrm>
            <a:off x="444500" y="6135688"/>
            <a:ext cx="252413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96421" name="Group 165"/>
          <p:cNvGrpSpPr>
            <a:grpSpLocks/>
          </p:cNvGrpSpPr>
          <p:nvPr/>
        </p:nvGrpSpPr>
        <p:grpSpPr bwMode="auto">
          <a:xfrm>
            <a:off x="73025" y="728663"/>
            <a:ext cx="1727200" cy="2736850"/>
            <a:chOff x="46" y="441"/>
            <a:chExt cx="1088" cy="1724"/>
          </a:xfrm>
        </p:grpSpPr>
        <p:pic>
          <p:nvPicPr>
            <p:cNvPr id="96402" name="Picture 1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" y="493"/>
              <a:ext cx="69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6403" name="Oval 147"/>
            <p:cNvSpPr>
              <a:spLocks noChangeArrowheads="1"/>
            </p:cNvSpPr>
            <p:nvPr/>
          </p:nvSpPr>
          <p:spPr bwMode="auto">
            <a:xfrm>
              <a:off x="207" y="706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6404" name="Oval 148"/>
            <p:cNvSpPr>
              <a:spLocks noChangeArrowheads="1"/>
            </p:cNvSpPr>
            <p:nvPr/>
          </p:nvSpPr>
          <p:spPr bwMode="auto">
            <a:xfrm>
              <a:off x="204" y="493"/>
              <a:ext cx="91" cy="9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6405" name="Oval 149"/>
            <p:cNvSpPr>
              <a:spLocks noChangeArrowheads="1"/>
            </p:cNvSpPr>
            <p:nvPr/>
          </p:nvSpPr>
          <p:spPr bwMode="auto">
            <a:xfrm>
              <a:off x="675" y="725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6406" name="Line 150"/>
            <p:cNvSpPr>
              <a:spLocks noChangeShapeType="1"/>
            </p:cNvSpPr>
            <p:nvPr/>
          </p:nvSpPr>
          <p:spPr bwMode="auto">
            <a:xfrm flipH="1">
              <a:off x="304" y="542"/>
              <a:ext cx="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407" name="Line 151"/>
            <p:cNvSpPr>
              <a:spLocks noChangeShapeType="1"/>
            </p:cNvSpPr>
            <p:nvPr/>
          </p:nvSpPr>
          <p:spPr bwMode="auto">
            <a:xfrm>
              <a:off x="308" y="759"/>
              <a:ext cx="3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408" name="Line 152"/>
            <p:cNvSpPr>
              <a:spLocks noChangeShapeType="1"/>
            </p:cNvSpPr>
            <p:nvPr/>
          </p:nvSpPr>
          <p:spPr bwMode="auto">
            <a:xfrm>
              <a:off x="252" y="59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409" name="Line 153"/>
            <p:cNvSpPr>
              <a:spLocks noChangeShapeType="1"/>
            </p:cNvSpPr>
            <p:nvPr/>
          </p:nvSpPr>
          <p:spPr bwMode="auto">
            <a:xfrm flipV="1">
              <a:off x="745" y="587"/>
              <a:ext cx="68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410" name="Oval 154"/>
            <p:cNvSpPr>
              <a:spLocks noChangeArrowheads="1"/>
            </p:cNvSpPr>
            <p:nvPr/>
          </p:nvSpPr>
          <p:spPr bwMode="auto">
            <a:xfrm>
              <a:off x="793" y="499"/>
              <a:ext cx="91" cy="9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6412" name="Rectangle 156"/>
            <p:cNvSpPr>
              <a:spLocks noChangeArrowheads="1"/>
            </p:cNvSpPr>
            <p:nvPr/>
          </p:nvSpPr>
          <p:spPr bwMode="auto">
            <a:xfrm>
              <a:off x="90" y="1026"/>
              <a:ext cx="137" cy="13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413" name="Rectangle 157"/>
            <p:cNvSpPr>
              <a:spLocks noChangeArrowheads="1"/>
            </p:cNvSpPr>
            <p:nvPr/>
          </p:nvSpPr>
          <p:spPr bwMode="auto">
            <a:xfrm>
              <a:off x="90" y="1434"/>
              <a:ext cx="137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414" name="Rectangle 158"/>
            <p:cNvSpPr>
              <a:spLocks noChangeArrowheads="1"/>
            </p:cNvSpPr>
            <p:nvPr/>
          </p:nvSpPr>
          <p:spPr bwMode="auto">
            <a:xfrm>
              <a:off x="90" y="1861"/>
              <a:ext cx="137" cy="1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415" name="Text Box 159"/>
            <p:cNvSpPr txBox="1">
              <a:spLocks noChangeArrowheads="1"/>
            </p:cNvSpPr>
            <p:nvPr/>
          </p:nvSpPr>
          <p:spPr bwMode="auto">
            <a:xfrm>
              <a:off x="249" y="91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Средняя темп.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Жидкость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6416" name="Text Box 160"/>
            <p:cNvSpPr txBox="1">
              <a:spLocks noChangeArrowheads="1"/>
            </p:cNvSpPr>
            <p:nvPr/>
          </p:nvSpPr>
          <p:spPr bwMode="auto">
            <a:xfrm>
              <a:off x="249" y="133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Высокая темп.</a:t>
              </a:r>
            </a:p>
            <a:p>
              <a:r>
                <a:rPr lang="ru-RU" altLang="ko-KR" sz="1200" b="1">
                  <a:cs typeface="AIral"/>
                </a:rPr>
                <a:t>Газ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6417" name="Text Box 161"/>
            <p:cNvSpPr txBox="1">
              <a:spLocks noChangeArrowheads="1"/>
            </p:cNvSpPr>
            <p:nvPr/>
          </p:nvSpPr>
          <p:spPr bwMode="auto">
            <a:xfrm>
              <a:off x="249" y="1770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Низк.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Низкая Темп.</a:t>
              </a:r>
              <a:r>
                <a:rPr lang="en-US" altLang="ko-KR" sz="1200" b="1">
                  <a:cs typeface="AIral"/>
                </a:rPr>
                <a:t> </a:t>
              </a:r>
              <a:endParaRPr lang="ru-RU" altLang="ko-KR" sz="1200" b="1">
                <a:cs typeface="AIral"/>
              </a:endParaRPr>
            </a:p>
            <a:p>
              <a:r>
                <a:rPr lang="ru-RU" altLang="ko-KR" sz="1200" b="1">
                  <a:cs typeface="AIral"/>
                </a:rPr>
                <a:t>Ж</a:t>
              </a:r>
              <a:r>
                <a:rPr lang="en-US" altLang="ko-KR" sz="1200" b="1">
                  <a:cs typeface="AIral"/>
                </a:rPr>
                <a:t> +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Ж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6418" name="Rectangle 162"/>
            <p:cNvSpPr>
              <a:spLocks noChangeArrowheads="1"/>
            </p:cNvSpPr>
            <p:nvPr/>
          </p:nvSpPr>
          <p:spPr bwMode="auto">
            <a:xfrm>
              <a:off x="46" y="441"/>
              <a:ext cx="1088" cy="17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20" name="Object 40"/>
          <p:cNvGraphicFramePr>
            <a:graphicFrameLocks noChangeAspect="1"/>
          </p:cNvGraphicFramePr>
          <p:nvPr/>
        </p:nvGraphicFramePr>
        <p:xfrm>
          <a:off x="3141663" y="711200"/>
          <a:ext cx="962025" cy="1223963"/>
        </p:xfrm>
        <a:graphic>
          <a:graphicData uri="http://schemas.openxmlformats.org/presentationml/2006/ole">
            <p:oleObj spid="_x0000_s97320" name="비트맵 이미지" r:id="rId3" imgW="4153480" imgH="5304762" progId="PBrush">
              <p:embed/>
            </p:oleObj>
          </a:graphicData>
        </a:graphic>
      </p:graphicFrame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</a:blip>
          <a:srcRect/>
          <a:stretch>
            <a:fillRect/>
          </a:stretch>
        </p:blipFill>
        <p:spPr bwMode="auto">
          <a:xfrm>
            <a:off x="1835150" y="1773238"/>
            <a:ext cx="67865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7" name="Line 17"/>
          <p:cNvSpPr>
            <a:spLocks noChangeShapeType="1"/>
          </p:cNvSpPr>
          <p:nvPr/>
        </p:nvSpPr>
        <p:spPr bwMode="auto">
          <a:xfrm flipH="1" flipV="1">
            <a:off x="2322513" y="4275138"/>
            <a:ext cx="0" cy="468312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312" name="Oval 32"/>
          <p:cNvSpPr>
            <a:spLocks noChangeArrowheads="1"/>
          </p:cNvSpPr>
          <p:nvPr/>
        </p:nvSpPr>
        <p:spPr bwMode="auto">
          <a:xfrm>
            <a:off x="2195513" y="4738688"/>
            <a:ext cx="252412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pic>
        <p:nvPicPr>
          <p:cNvPr id="97313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3800" y="873125"/>
            <a:ext cx="523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2205038" y="1377950"/>
            <a:ext cx="360362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317" name="Oval 37"/>
          <p:cNvSpPr>
            <a:spLocks noChangeArrowheads="1"/>
          </p:cNvSpPr>
          <p:nvPr/>
        </p:nvSpPr>
        <p:spPr bwMode="auto">
          <a:xfrm>
            <a:off x="1943100" y="1243013"/>
            <a:ext cx="252413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97318" name="Oval 38"/>
          <p:cNvSpPr>
            <a:spLocks noChangeArrowheads="1"/>
          </p:cNvSpPr>
          <p:nvPr/>
        </p:nvSpPr>
        <p:spPr bwMode="auto">
          <a:xfrm>
            <a:off x="3348038" y="1244600"/>
            <a:ext cx="252412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>
            <a:off x="2889250" y="1377950"/>
            <a:ext cx="36036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97321" name="Object 41"/>
          <p:cNvGraphicFramePr>
            <a:graphicFrameLocks noChangeAspect="1"/>
          </p:cNvGraphicFramePr>
          <p:nvPr/>
        </p:nvGraphicFramePr>
        <p:xfrm>
          <a:off x="3314700" y="512763"/>
          <a:ext cx="663575" cy="639762"/>
        </p:xfrm>
        <a:graphic>
          <a:graphicData uri="http://schemas.openxmlformats.org/presentationml/2006/ole">
            <p:oleObj spid="_x0000_s97321" name="비트맵 이미지" r:id="rId6" imgW="3895238" imgH="3753374" progId="PBrush">
              <p:embed/>
            </p:oleObj>
          </a:graphicData>
        </a:graphic>
      </p:graphicFrame>
      <p:sp>
        <p:nvSpPr>
          <p:cNvPr id="97322" name="Oval 42"/>
          <p:cNvSpPr>
            <a:spLocks noChangeArrowheads="1"/>
          </p:cNvSpPr>
          <p:nvPr/>
        </p:nvSpPr>
        <p:spPr bwMode="auto">
          <a:xfrm>
            <a:off x="4175125" y="1243013"/>
            <a:ext cx="252413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97323" name="Line 43"/>
          <p:cNvSpPr>
            <a:spLocks noChangeShapeType="1"/>
          </p:cNvSpPr>
          <p:nvPr/>
        </p:nvSpPr>
        <p:spPr bwMode="auto">
          <a:xfrm>
            <a:off x="3743325" y="1374775"/>
            <a:ext cx="360363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97324" name="Object 44"/>
          <p:cNvGraphicFramePr>
            <a:graphicFrameLocks noChangeAspect="1"/>
          </p:cNvGraphicFramePr>
          <p:nvPr/>
        </p:nvGraphicFramePr>
        <p:xfrm>
          <a:off x="6778625" y="711200"/>
          <a:ext cx="962025" cy="1223963"/>
        </p:xfrm>
        <a:graphic>
          <a:graphicData uri="http://schemas.openxmlformats.org/presentationml/2006/ole">
            <p:oleObj spid="_x0000_s97324" name="비트맵 이미지" r:id="rId7" imgW="4153480" imgH="5304762" progId="PBrush">
              <p:embed/>
            </p:oleObj>
          </a:graphicData>
        </a:graphic>
      </p:graphicFrame>
      <p:pic>
        <p:nvPicPr>
          <p:cNvPr id="97325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0763" y="873125"/>
            <a:ext cx="523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326" name="Line 46"/>
          <p:cNvSpPr>
            <a:spLocks noChangeShapeType="1"/>
          </p:cNvSpPr>
          <p:nvPr/>
        </p:nvSpPr>
        <p:spPr bwMode="auto">
          <a:xfrm>
            <a:off x="5842000" y="1377950"/>
            <a:ext cx="3603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327" name="Oval 47"/>
          <p:cNvSpPr>
            <a:spLocks noChangeArrowheads="1"/>
          </p:cNvSpPr>
          <p:nvPr/>
        </p:nvSpPr>
        <p:spPr bwMode="auto">
          <a:xfrm>
            <a:off x="5580063" y="1243013"/>
            <a:ext cx="252412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97328" name="Oval 48"/>
          <p:cNvSpPr>
            <a:spLocks noChangeArrowheads="1"/>
          </p:cNvSpPr>
          <p:nvPr/>
        </p:nvSpPr>
        <p:spPr bwMode="auto">
          <a:xfrm>
            <a:off x="6985000" y="1244600"/>
            <a:ext cx="252413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97329" name="Line 49"/>
          <p:cNvSpPr>
            <a:spLocks noChangeShapeType="1"/>
          </p:cNvSpPr>
          <p:nvPr/>
        </p:nvSpPr>
        <p:spPr bwMode="auto">
          <a:xfrm>
            <a:off x="6526213" y="1377950"/>
            <a:ext cx="3603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97330" name="Object 50"/>
          <p:cNvGraphicFramePr>
            <a:graphicFrameLocks noChangeAspect="1"/>
          </p:cNvGraphicFramePr>
          <p:nvPr/>
        </p:nvGraphicFramePr>
        <p:xfrm>
          <a:off x="6951663" y="512763"/>
          <a:ext cx="663575" cy="639762"/>
        </p:xfrm>
        <a:graphic>
          <a:graphicData uri="http://schemas.openxmlformats.org/presentationml/2006/ole">
            <p:oleObj spid="_x0000_s97330" name="비트맵 이미지" r:id="rId8" imgW="3895238" imgH="3753374" progId="PBrush">
              <p:embed/>
            </p:oleObj>
          </a:graphicData>
        </a:graphic>
      </p:graphicFrame>
      <p:sp>
        <p:nvSpPr>
          <p:cNvPr id="97331" name="Oval 51"/>
          <p:cNvSpPr>
            <a:spLocks noChangeArrowheads="1"/>
          </p:cNvSpPr>
          <p:nvPr/>
        </p:nvSpPr>
        <p:spPr bwMode="auto">
          <a:xfrm>
            <a:off x="7812088" y="1243013"/>
            <a:ext cx="252412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97332" name="Line 52"/>
          <p:cNvSpPr>
            <a:spLocks noChangeShapeType="1"/>
          </p:cNvSpPr>
          <p:nvPr/>
        </p:nvSpPr>
        <p:spPr bwMode="auto">
          <a:xfrm>
            <a:off x="7380288" y="1374775"/>
            <a:ext cx="360362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333" name="Line 53"/>
          <p:cNvSpPr>
            <a:spLocks noChangeShapeType="1"/>
          </p:cNvSpPr>
          <p:nvPr/>
        </p:nvSpPr>
        <p:spPr bwMode="auto">
          <a:xfrm rot="10800000" flipH="1" flipV="1">
            <a:off x="2428875" y="4105275"/>
            <a:ext cx="0" cy="468313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334" name="Oval 54"/>
          <p:cNvSpPr>
            <a:spLocks noChangeArrowheads="1"/>
          </p:cNvSpPr>
          <p:nvPr/>
        </p:nvSpPr>
        <p:spPr bwMode="auto">
          <a:xfrm>
            <a:off x="2297113" y="3897313"/>
            <a:ext cx="252412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97335" name="Line 55"/>
          <p:cNvSpPr>
            <a:spLocks noChangeShapeType="1"/>
          </p:cNvSpPr>
          <p:nvPr/>
        </p:nvSpPr>
        <p:spPr bwMode="auto">
          <a:xfrm flipH="1" flipV="1">
            <a:off x="5470525" y="4387850"/>
            <a:ext cx="0" cy="468313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336" name="Oval 56"/>
          <p:cNvSpPr>
            <a:spLocks noChangeArrowheads="1"/>
          </p:cNvSpPr>
          <p:nvPr/>
        </p:nvSpPr>
        <p:spPr bwMode="auto">
          <a:xfrm>
            <a:off x="5340350" y="4794250"/>
            <a:ext cx="252413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97337" name="Line 57"/>
          <p:cNvSpPr>
            <a:spLocks noChangeShapeType="1"/>
          </p:cNvSpPr>
          <p:nvPr/>
        </p:nvSpPr>
        <p:spPr bwMode="auto">
          <a:xfrm rot="10800000" flipH="1" flipV="1">
            <a:off x="5561013" y="4103688"/>
            <a:ext cx="0" cy="468312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338" name="Oval 58"/>
          <p:cNvSpPr>
            <a:spLocks noChangeArrowheads="1"/>
          </p:cNvSpPr>
          <p:nvPr/>
        </p:nvSpPr>
        <p:spPr bwMode="auto">
          <a:xfrm>
            <a:off x="5429250" y="3886200"/>
            <a:ext cx="252413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graphicFrame>
        <p:nvGraphicFramePr>
          <p:cNvPr id="97581" name="Group 301"/>
          <p:cNvGraphicFramePr>
            <a:graphicFrameLocks noGrp="1"/>
          </p:cNvGraphicFramePr>
          <p:nvPr/>
        </p:nvGraphicFramePr>
        <p:xfrm>
          <a:off x="260350" y="5595938"/>
          <a:ext cx="8632825" cy="1188720"/>
        </p:xfrm>
        <a:graphic>
          <a:graphicData uri="http://schemas.openxmlformats.org/drawingml/2006/table">
            <a:tbl>
              <a:tblPr/>
              <a:tblGrid>
                <a:gridCol w="566738"/>
                <a:gridCol w="2551112"/>
                <a:gridCol w="1009650"/>
                <a:gridCol w="800100"/>
                <a:gridCol w="1135063"/>
                <a:gridCol w="1285875"/>
                <a:gridCol w="12842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Давление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Темп.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Фаза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 / Жидк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Компрессор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Вентилятор наружного блока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Средняя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463" name="Oval 183"/>
          <p:cNvSpPr>
            <a:spLocks noChangeArrowheads="1"/>
          </p:cNvSpPr>
          <p:nvPr/>
        </p:nvSpPr>
        <p:spPr bwMode="auto">
          <a:xfrm>
            <a:off x="431800" y="5873750"/>
            <a:ext cx="252413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97464" name="Oval 184"/>
          <p:cNvSpPr>
            <a:spLocks noChangeArrowheads="1"/>
          </p:cNvSpPr>
          <p:nvPr/>
        </p:nvSpPr>
        <p:spPr bwMode="auto">
          <a:xfrm>
            <a:off x="431800" y="6153150"/>
            <a:ext cx="252413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97466" name="Oval 186"/>
          <p:cNvSpPr>
            <a:spLocks noChangeArrowheads="1"/>
          </p:cNvSpPr>
          <p:nvPr/>
        </p:nvSpPr>
        <p:spPr bwMode="auto">
          <a:xfrm>
            <a:off x="431800" y="6440488"/>
            <a:ext cx="252413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7550150" y="4456113"/>
            <a:ext cx="252413" cy="252412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7559675" y="4941888"/>
            <a:ext cx="252413" cy="252412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7848600" y="4329113"/>
            <a:ext cx="7508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Жидкость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7861300" y="4833938"/>
            <a:ext cx="246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Газ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8397875" y="4591050"/>
            <a:ext cx="53975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 flipH="1">
            <a:off x="8388350" y="5075238"/>
            <a:ext cx="539750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558" name="Line 278"/>
          <p:cNvSpPr>
            <a:spLocks noChangeShapeType="1"/>
          </p:cNvSpPr>
          <p:nvPr/>
        </p:nvSpPr>
        <p:spPr bwMode="auto">
          <a:xfrm>
            <a:off x="3708400" y="4616450"/>
            <a:ext cx="53975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559" name="Line 279"/>
          <p:cNvSpPr>
            <a:spLocks noChangeShapeType="1"/>
          </p:cNvSpPr>
          <p:nvPr/>
        </p:nvSpPr>
        <p:spPr bwMode="auto">
          <a:xfrm flipH="1">
            <a:off x="3698875" y="5072063"/>
            <a:ext cx="539750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561" name="Text Box 281"/>
          <p:cNvSpPr txBox="1">
            <a:spLocks noChangeArrowheads="1"/>
          </p:cNvSpPr>
          <p:nvPr/>
        </p:nvSpPr>
        <p:spPr bwMode="auto">
          <a:xfrm>
            <a:off x="71438" y="201613"/>
            <a:ext cx="6516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>
                <a:latin typeface="Arial" pitchFamily="34" charset="0"/>
                <a:ea typeface="굴림" pitchFamily="34" charset="-127"/>
              </a:rPr>
              <a:t>2.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2000" b="1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Режим охлаждения – наружный блок</a:t>
            </a:r>
            <a:endParaRPr lang="en-US" altLang="ko-KR" sz="20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97562" name="Group 282"/>
          <p:cNvGrpSpPr>
            <a:grpSpLocks/>
          </p:cNvGrpSpPr>
          <p:nvPr/>
        </p:nvGrpSpPr>
        <p:grpSpPr bwMode="auto">
          <a:xfrm>
            <a:off x="73025" y="728663"/>
            <a:ext cx="1727200" cy="2736850"/>
            <a:chOff x="46" y="441"/>
            <a:chExt cx="1088" cy="1724"/>
          </a:xfrm>
        </p:grpSpPr>
        <p:pic>
          <p:nvPicPr>
            <p:cNvPr id="97563" name="Picture 28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7" y="493"/>
              <a:ext cx="69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7564" name="Oval 284"/>
            <p:cNvSpPr>
              <a:spLocks noChangeArrowheads="1"/>
            </p:cNvSpPr>
            <p:nvPr/>
          </p:nvSpPr>
          <p:spPr bwMode="auto">
            <a:xfrm>
              <a:off x="207" y="706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7565" name="Oval 285"/>
            <p:cNvSpPr>
              <a:spLocks noChangeArrowheads="1"/>
            </p:cNvSpPr>
            <p:nvPr/>
          </p:nvSpPr>
          <p:spPr bwMode="auto">
            <a:xfrm>
              <a:off x="204" y="493"/>
              <a:ext cx="91" cy="9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7566" name="Oval 286"/>
            <p:cNvSpPr>
              <a:spLocks noChangeArrowheads="1"/>
            </p:cNvSpPr>
            <p:nvPr/>
          </p:nvSpPr>
          <p:spPr bwMode="auto">
            <a:xfrm>
              <a:off x="675" y="725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7567" name="Line 287"/>
            <p:cNvSpPr>
              <a:spLocks noChangeShapeType="1"/>
            </p:cNvSpPr>
            <p:nvPr/>
          </p:nvSpPr>
          <p:spPr bwMode="auto">
            <a:xfrm flipH="1">
              <a:off x="304" y="542"/>
              <a:ext cx="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568" name="Line 288"/>
            <p:cNvSpPr>
              <a:spLocks noChangeShapeType="1"/>
            </p:cNvSpPr>
            <p:nvPr/>
          </p:nvSpPr>
          <p:spPr bwMode="auto">
            <a:xfrm>
              <a:off x="308" y="759"/>
              <a:ext cx="3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569" name="Line 289"/>
            <p:cNvSpPr>
              <a:spLocks noChangeShapeType="1"/>
            </p:cNvSpPr>
            <p:nvPr/>
          </p:nvSpPr>
          <p:spPr bwMode="auto">
            <a:xfrm>
              <a:off x="252" y="59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570" name="Line 290"/>
            <p:cNvSpPr>
              <a:spLocks noChangeShapeType="1"/>
            </p:cNvSpPr>
            <p:nvPr/>
          </p:nvSpPr>
          <p:spPr bwMode="auto">
            <a:xfrm flipV="1">
              <a:off x="745" y="587"/>
              <a:ext cx="68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571" name="Oval 291"/>
            <p:cNvSpPr>
              <a:spLocks noChangeArrowheads="1"/>
            </p:cNvSpPr>
            <p:nvPr/>
          </p:nvSpPr>
          <p:spPr bwMode="auto">
            <a:xfrm>
              <a:off x="793" y="499"/>
              <a:ext cx="91" cy="9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7572" name="Rectangle 292"/>
            <p:cNvSpPr>
              <a:spLocks noChangeArrowheads="1"/>
            </p:cNvSpPr>
            <p:nvPr/>
          </p:nvSpPr>
          <p:spPr bwMode="auto">
            <a:xfrm>
              <a:off x="90" y="1026"/>
              <a:ext cx="137" cy="13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573" name="Rectangle 293"/>
            <p:cNvSpPr>
              <a:spLocks noChangeArrowheads="1"/>
            </p:cNvSpPr>
            <p:nvPr/>
          </p:nvSpPr>
          <p:spPr bwMode="auto">
            <a:xfrm>
              <a:off x="90" y="1434"/>
              <a:ext cx="137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574" name="Rectangle 294"/>
            <p:cNvSpPr>
              <a:spLocks noChangeArrowheads="1"/>
            </p:cNvSpPr>
            <p:nvPr/>
          </p:nvSpPr>
          <p:spPr bwMode="auto">
            <a:xfrm>
              <a:off x="90" y="1861"/>
              <a:ext cx="137" cy="1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575" name="Text Box 295"/>
            <p:cNvSpPr txBox="1">
              <a:spLocks noChangeArrowheads="1"/>
            </p:cNvSpPr>
            <p:nvPr/>
          </p:nvSpPr>
          <p:spPr bwMode="auto">
            <a:xfrm>
              <a:off x="249" y="91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Средняя темп.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Жидкость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7576" name="Text Box 296"/>
            <p:cNvSpPr txBox="1">
              <a:spLocks noChangeArrowheads="1"/>
            </p:cNvSpPr>
            <p:nvPr/>
          </p:nvSpPr>
          <p:spPr bwMode="auto">
            <a:xfrm>
              <a:off x="249" y="133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Высокая темп.</a:t>
              </a:r>
            </a:p>
            <a:p>
              <a:r>
                <a:rPr lang="ru-RU" altLang="ko-KR" sz="1200" b="1">
                  <a:cs typeface="AIral"/>
                </a:rPr>
                <a:t>Газ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7577" name="Text Box 297"/>
            <p:cNvSpPr txBox="1">
              <a:spLocks noChangeArrowheads="1"/>
            </p:cNvSpPr>
            <p:nvPr/>
          </p:nvSpPr>
          <p:spPr bwMode="auto">
            <a:xfrm>
              <a:off x="249" y="1770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Низк.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Низкая Темп.</a:t>
              </a:r>
              <a:r>
                <a:rPr lang="en-US" altLang="ko-KR" sz="1200" b="1">
                  <a:cs typeface="AIral"/>
                </a:rPr>
                <a:t> </a:t>
              </a:r>
              <a:endParaRPr lang="ru-RU" altLang="ko-KR" sz="1200" b="1">
                <a:cs typeface="AIral"/>
              </a:endParaRPr>
            </a:p>
            <a:p>
              <a:r>
                <a:rPr lang="ru-RU" altLang="ko-KR" sz="1200" b="1">
                  <a:cs typeface="AIral"/>
                </a:rPr>
                <a:t>Ж</a:t>
              </a:r>
              <a:r>
                <a:rPr lang="en-US" altLang="ko-KR" sz="1200" b="1">
                  <a:cs typeface="AIral"/>
                </a:rPr>
                <a:t> +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Ж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7578" name="Rectangle 298"/>
            <p:cNvSpPr>
              <a:spLocks noChangeArrowheads="1"/>
            </p:cNvSpPr>
            <p:nvPr/>
          </p:nvSpPr>
          <p:spPr bwMode="auto">
            <a:xfrm>
              <a:off x="46" y="441"/>
              <a:ext cx="1088" cy="17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</a:blip>
          <a:srcRect/>
          <a:stretch>
            <a:fillRect/>
          </a:stretch>
        </p:blipFill>
        <p:spPr bwMode="auto">
          <a:xfrm>
            <a:off x="323850" y="1412875"/>
            <a:ext cx="8748713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2266950" y="1511300"/>
            <a:ext cx="53975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>
            <a:off x="7023100" y="1751013"/>
            <a:ext cx="539750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2041525" y="2474913"/>
            <a:ext cx="0" cy="53975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6443663" y="2493963"/>
            <a:ext cx="0" cy="53975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>
            <a:off x="7019925" y="1492250"/>
            <a:ext cx="53975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 flipH="1">
            <a:off x="2246313" y="1771650"/>
            <a:ext cx="539750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V="1">
            <a:off x="6292850" y="2662238"/>
            <a:ext cx="0" cy="53975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 flipV="1">
            <a:off x="1898650" y="2636838"/>
            <a:ext cx="0" cy="53975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30" name="Oval 26"/>
          <p:cNvSpPr>
            <a:spLocks noChangeArrowheads="1"/>
          </p:cNvSpPr>
          <p:nvPr/>
        </p:nvSpPr>
        <p:spPr bwMode="auto">
          <a:xfrm>
            <a:off x="376238" y="1385888"/>
            <a:ext cx="252412" cy="252412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31" name="Oval 27"/>
          <p:cNvSpPr>
            <a:spLocks noChangeArrowheads="1"/>
          </p:cNvSpPr>
          <p:nvPr/>
        </p:nvSpPr>
        <p:spPr bwMode="auto">
          <a:xfrm>
            <a:off x="377825" y="1681163"/>
            <a:ext cx="252413" cy="252412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32" name="Text Box 28"/>
          <p:cNvSpPr txBox="1">
            <a:spLocks noChangeArrowheads="1"/>
          </p:cNvSpPr>
          <p:nvPr/>
        </p:nvSpPr>
        <p:spPr bwMode="auto">
          <a:xfrm>
            <a:off x="998538" y="1287463"/>
            <a:ext cx="7508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Жидкость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1079500" y="1966913"/>
            <a:ext cx="246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Газ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98358" name="Oval 54"/>
          <p:cNvSpPr>
            <a:spLocks noChangeArrowheads="1"/>
          </p:cNvSpPr>
          <p:nvPr/>
        </p:nvSpPr>
        <p:spPr bwMode="auto">
          <a:xfrm>
            <a:off x="1914525" y="2278063"/>
            <a:ext cx="252413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98359" name="Oval 55"/>
          <p:cNvSpPr>
            <a:spLocks noChangeArrowheads="1"/>
          </p:cNvSpPr>
          <p:nvPr/>
        </p:nvSpPr>
        <p:spPr bwMode="auto">
          <a:xfrm>
            <a:off x="1754188" y="3078163"/>
            <a:ext cx="252412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98362" name="AutoShape 58"/>
          <p:cNvSpPr>
            <a:spLocks noChangeArrowheads="1"/>
          </p:cNvSpPr>
          <p:nvPr/>
        </p:nvSpPr>
        <p:spPr bwMode="auto">
          <a:xfrm>
            <a:off x="3024188" y="2563813"/>
            <a:ext cx="1439862" cy="1441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8371" name="Group 67"/>
          <p:cNvGrpSpPr>
            <a:grpSpLocks/>
          </p:cNvGrpSpPr>
          <p:nvPr/>
        </p:nvGrpSpPr>
        <p:grpSpPr bwMode="auto">
          <a:xfrm>
            <a:off x="2484438" y="4224338"/>
            <a:ext cx="2374900" cy="968375"/>
            <a:chOff x="1565" y="2752"/>
            <a:chExt cx="1496" cy="610"/>
          </a:xfrm>
        </p:grpSpPr>
        <p:pic>
          <p:nvPicPr>
            <p:cNvPr id="98363" name="Picture 5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90000"/>
            </a:blip>
            <a:srcRect/>
            <a:stretch>
              <a:fillRect/>
            </a:stretch>
          </p:blipFill>
          <p:spPr bwMode="auto">
            <a:xfrm>
              <a:off x="2267" y="2752"/>
              <a:ext cx="79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52" name="Oval 48"/>
            <p:cNvSpPr>
              <a:spLocks noChangeArrowheads="1"/>
            </p:cNvSpPr>
            <p:nvPr/>
          </p:nvSpPr>
          <p:spPr bwMode="auto">
            <a:xfrm>
              <a:off x="1565" y="2933"/>
              <a:ext cx="159" cy="159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98355" name="Oval 51"/>
            <p:cNvSpPr>
              <a:spLocks noChangeArrowheads="1"/>
            </p:cNvSpPr>
            <p:nvPr/>
          </p:nvSpPr>
          <p:spPr bwMode="auto">
            <a:xfrm>
              <a:off x="2426" y="2933"/>
              <a:ext cx="159" cy="159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98356" name="Line 52"/>
            <p:cNvSpPr>
              <a:spLocks noChangeShapeType="1"/>
            </p:cNvSpPr>
            <p:nvPr/>
          </p:nvSpPr>
          <p:spPr bwMode="auto">
            <a:xfrm>
              <a:off x="1738" y="3013"/>
              <a:ext cx="227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98328" name="Picture 2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9" y="2856"/>
              <a:ext cx="24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364" name="Line 60"/>
            <p:cNvSpPr>
              <a:spLocks noChangeShapeType="1"/>
            </p:cNvSpPr>
            <p:nvPr/>
          </p:nvSpPr>
          <p:spPr bwMode="auto">
            <a:xfrm>
              <a:off x="2175" y="3013"/>
              <a:ext cx="227" cy="0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51" name="Oval 47"/>
            <p:cNvSpPr>
              <a:spLocks noChangeArrowheads="1"/>
            </p:cNvSpPr>
            <p:nvPr/>
          </p:nvSpPr>
          <p:spPr bwMode="auto">
            <a:xfrm>
              <a:off x="2882" y="2930"/>
              <a:ext cx="159" cy="159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98365" name="Line 61"/>
            <p:cNvSpPr>
              <a:spLocks noChangeShapeType="1"/>
            </p:cNvSpPr>
            <p:nvPr/>
          </p:nvSpPr>
          <p:spPr bwMode="auto">
            <a:xfrm>
              <a:off x="2631" y="3012"/>
              <a:ext cx="227" cy="0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367" name="Line 63"/>
          <p:cNvSpPr>
            <a:spLocks noChangeShapeType="1"/>
          </p:cNvSpPr>
          <p:nvPr/>
        </p:nvSpPr>
        <p:spPr bwMode="auto">
          <a:xfrm flipV="1">
            <a:off x="3024188" y="3059113"/>
            <a:ext cx="0" cy="287337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68" name="Line 64"/>
          <p:cNvSpPr>
            <a:spLocks noChangeShapeType="1"/>
          </p:cNvSpPr>
          <p:nvPr/>
        </p:nvSpPr>
        <p:spPr bwMode="auto">
          <a:xfrm rot="10800000" flipV="1">
            <a:off x="4464050" y="3106738"/>
            <a:ext cx="0" cy="287337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69" name="Oval 65"/>
          <p:cNvSpPr>
            <a:spLocks noChangeArrowheads="1"/>
          </p:cNvSpPr>
          <p:nvPr/>
        </p:nvSpPr>
        <p:spPr bwMode="auto">
          <a:xfrm>
            <a:off x="2644775" y="3114675"/>
            <a:ext cx="252413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98370" name="Oval 66"/>
          <p:cNvSpPr>
            <a:spLocks noChangeArrowheads="1"/>
          </p:cNvSpPr>
          <p:nvPr/>
        </p:nvSpPr>
        <p:spPr bwMode="auto">
          <a:xfrm>
            <a:off x="4591050" y="3108325"/>
            <a:ext cx="252413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grpSp>
        <p:nvGrpSpPr>
          <p:cNvPr id="98372" name="Group 68"/>
          <p:cNvGrpSpPr>
            <a:grpSpLocks/>
          </p:cNvGrpSpPr>
          <p:nvPr/>
        </p:nvGrpSpPr>
        <p:grpSpPr bwMode="auto">
          <a:xfrm>
            <a:off x="6624638" y="4221163"/>
            <a:ext cx="2374900" cy="968375"/>
            <a:chOff x="1565" y="2752"/>
            <a:chExt cx="1496" cy="610"/>
          </a:xfrm>
        </p:grpSpPr>
        <p:pic>
          <p:nvPicPr>
            <p:cNvPr id="98373" name="Picture 6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90000"/>
            </a:blip>
            <a:srcRect/>
            <a:stretch>
              <a:fillRect/>
            </a:stretch>
          </p:blipFill>
          <p:spPr bwMode="auto">
            <a:xfrm>
              <a:off x="2267" y="2752"/>
              <a:ext cx="79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74" name="Oval 70"/>
            <p:cNvSpPr>
              <a:spLocks noChangeArrowheads="1"/>
            </p:cNvSpPr>
            <p:nvPr/>
          </p:nvSpPr>
          <p:spPr bwMode="auto">
            <a:xfrm>
              <a:off x="1565" y="2933"/>
              <a:ext cx="159" cy="159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98375" name="Oval 71"/>
            <p:cNvSpPr>
              <a:spLocks noChangeArrowheads="1"/>
            </p:cNvSpPr>
            <p:nvPr/>
          </p:nvSpPr>
          <p:spPr bwMode="auto">
            <a:xfrm>
              <a:off x="2426" y="2933"/>
              <a:ext cx="159" cy="159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98376" name="Line 72"/>
            <p:cNvSpPr>
              <a:spLocks noChangeShapeType="1"/>
            </p:cNvSpPr>
            <p:nvPr/>
          </p:nvSpPr>
          <p:spPr bwMode="auto">
            <a:xfrm>
              <a:off x="1738" y="3013"/>
              <a:ext cx="227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98377" name="Picture 7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9" y="2856"/>
              <a:ext cx="24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378" name="Line 74"/>
            <p:cNvSpPr>
              <a:spLocks noChangeShapeType="1"/>
            </p:cNvSpPr>
            <p:nvPr/>
          </p:nvSpPr>
          <p:spPr bwMode="auto">
            <a:xfrm>
              <a:off x="2175" y="3013"/>
              <a:ext cx="227" cy="0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79" name="Oval 75"/>
            <p:cNvSpPr>
              <a:spLocks noChangeArrowheads="1"/>
            </p:cNvSpPr>
            <p:nvPr/>
          </p:nvSpPr>
          <p:spPr bwMode="auto">
            <a:xfrm>
              <a:off x="2882" y="2930"/>
              <a:ext cx="159" cy="159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98380" name="Line 76"/>
            <p:cNvSpPr>
              <a:spLocks noChangeShapeType="1"/>
            </p:cNvSpPr>
            <p:nvPr/>
          </p:nvSpPr>
          <p:spPr bwMode="auto">
            <a:xfrm>
              <a:off x="2631" y="3012"/>
              <a:ext cx="227" cy="0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381" name="Line 77"/>
          <p:cNvSpPr>
            <a:spLocks noChangeShapeType="1"/>
          </p:cNvSpPr>
          <p:nvPr/>
        </p:nvSpPr>
        <p:spPr bwMode="auto">
          <a:xfrm flipH="1">
            <a:off x="3384550" y="2097088"/>
            <a:ext cx="323850" cy="466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82" name="Text Box 78"/>
          <p:cNvSpPr txBox="1">
            <a:spLocks noChangeArrowheads="1"/>
          </p:cNvSpPr>
          <p:nvPr/>
        </p:nvSpPr>
        <p:spPr bwMode="auto">
          <a:xfrm>
            <a:off x="3708400" y="1952625"/>
            <a:ext cx="1258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Теплообменник</a:t>
            </a:r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 (</a:t>
            </a:r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Испаритель</a:t>
            </a:r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)</a:t>
            </a:r>
          </a:p>
        </p:txBody>
      </p:sp>
      <p:graphicFrame>
        <p:nvGraphicFramePr>
          <p:cNvPr id="98672" name="Group 368"/>
          <p:cNvGraphicFramePr>
            <a:graphicFrameLocks noGrp="1"/>
          </p:cNvGraphicFramePr>
          <p:nvPr/>
        </p:nvGraphicFramePr>
        <p:xfrm>
          <a:off x="260350" y="5594350"/>
          <a:ext cx="8632825" cy="1188720"/>
        </p:xfrm>
        <a:graphic>
          <a:graphicData uri="http://schemas.openxmlformats.org/drawingml/2006/table">
            <a:tbl>
              <a:tblPr/>
              <a:tblGrid>
                <a:gridCol w="603250"/>
                <a:gridCol w="2514600"/>
                <a:gridCol w="1009650"/>
                <a:gridCol w="800100"/>
                <a:gridCol w="1135063"/>
                <a:gridCol w="1285875"/>
                <a:gridCol w="12842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Давление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Темп.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Фаза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Средняя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Внутр. Блок,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давление, 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жидк.-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 / Жидк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Испаритель, внутренний блок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 / Жидк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8533" name="Oval 229"/>
          <p:cNvSpPr>
            <a:spLocks noChangeArrowheads="1"/>
          </p:cNvSpPr>
          <p:nvPr/>
        </p:nvSpPr>
        <p:spPr bwMode="auto">
          <a:xfrm>
            <a:off x="431800" y="6432550"/>
            <a:ext cx="252413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98535" name="Oval 231"/>
          <p:cNvSpPr>
            <a:spLocks noChangeArrowheads="1"/>
          </p:cNvSpPr>
          <p:nvPr/>
        </p:nvSpPr>
        <p:spPr bwMode="auto">
          <a:xfrm>
            <a:off x="431800" y="6145213"/>
            <a:ext cx="252413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98536" name="Oval 232"/>
          <p:cNvSpPr>
            <a:spLocks noChangeArrowheads="1"/>
          </p:cNvSpPr>
          <p:nvPr/>
        </p:nvSpPr>
        <p:spPr bwMode="auto">
          <a:xfrm>
            <a:off x="431800" y="5875338"/>
            <a:ext cx="252413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98651" name="Oval 347"/>
          <p:cNvSpPr>
            <a:spLocks noChangeArrowheads="1"/>
          </p:cNvSpPr>
          <p:nvPr/>
        </p:nvSpPr>
        <p:spPr bwMode="auto">
          <a:xfrm>
            <a:off x="6315075" y="2287588"/>
            <a:ext cx="252413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98652" name="Oval 348"/>
          <p:cNvSpPr>
            <a:spLocks noChangeArrowheads="1"/>
          </p:cNvSpPr>
          <p:nvPr/>
        </p:nvSpPr>
        <p:spPr bwMode="auto">
          <a:xfrm>
            <a:off x="6154738" y="3087688"/>
            <a:ext cx="252412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98654" name="Text Box 350"/>
          <p:cNvSpPr txBox="1">
            <a:spLocks noChangeArrowheads="1"/>
          </p:cNvSpPr>
          <p:nvPr/>
        </p:nvSpPr>
        <p:spPr bwMode="auto">
          <a:xfrm>
            <a:off x="71438" y="201613"/>
            <a:ext cx="6516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>
                <a:latin typeface="Arial" pitchFamily="34" charset="0"/>
                <a:ea typeface="굴림" pitchFamily="34" charset="-127"/>
              </a:rPr>
              <a:t>2.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3</a:t>
            </a:r>
            <a:r>
              <a:rPr lang="en-US" altLang="ko-KR" sz="2000" b="1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Режим охлаждения – внутренний блок</a:t>
            </a:r>
            <a:endParaRPr lang="en-US" altLang="ko-KR" sz="20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98655" name="Group 351"/>
          <p:cNvGrpSpPr>
            <a:grpSpLocks/>
          </p:cNvGrpSpPr>
          <p:nvPr/>
        </p:nvGrpSpPr>
        <p:grpSpPr bwMode="auto">
          <a:xfrm>
            <a:off x="36513" y="2600325"/>
            <a:ext cx="1727200" cy="2736850"/>
            <a:chOff x="46" y="441"/>
            <a:chExt cx="1088" cy="1724"/>
          </a:xfrm>
        </p:grpSpPr>
        <p:pic>
          <p:nvPicPr>
            <p:cNvPr id="98656" name="Picture 35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" y="493"/>
              <a:ext cx="69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657" name="Oval 353"/>
            <p:cNvSpPr>
              <a:spLocks noChangeArrowheads="1"/>
            </p:cNvSpPr>
            <p:nvPr/>
          </p:nvSpPr>
          <p:spPr bwMode="auto">
            <a:xfrm>
              <a:off x="207" y="706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8658" name="Oval 354"/>
            <p:cNvSpPr>
              <a:spLocks noChangeArrowheads="1"/>
            </p:cNvSpPr>
            <p:nvPr/>
          </p:nvSpPr>
          <p:spPr bwMode="auto">
            <a:xfrm>
              <a:off x="204" y="493"/>
              <a:ext cx="91" cy="9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8659" name="Oval 355"/>
            <p:cNvSpPr>
              <a:spLocks noChangeArrowheads="1"/>
            </p:cNvSpPr>
            <p:nvPr/>
          </p:nvSpPr>
          <p:spPr bwMode="auto">
            <a:xfrm>
              <a:off x="675" y="725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8660" name="Line 356"/>
            <p:cNvSpPr>
              <a:spLocks noChangeShapeType="1"/>
            </p:cNvSpPr>
            <p:nvPr/>
          </p:nvSpPr>
          <p:spPr bwMode="auto">
            <a:xfrm flipH="1">
              <a:off x="304" y="542"/>
              <a:ext cx="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661" name="Line 357"/>
            <p:cNvSpPr>
              <a:spLocks noChangeShapeType="1"/>
            </p:cNvSpPr>
            <p:nvPr/>
          </p:nvSpPr>
          <p:spPr bwMode="auto">
            <a:xfrm>
              <a:off x="308" y="759"/>
              <a:ext cx="3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662" name="Line 358"/>
            <p:cNvSpPr>
              <a:spLocks noChangeShapeType="1"/>
            </p:cNvSpPr>
            <p:nvPr/>
          </p:nvSpPr>
          <p:spPr bwMode="auto">
            <a:xfrm>
              <a:off x="252" y="59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663" name="Line 359"/>
            <p:cNvSpPr>
              <a:spLocks noChangeShapeType="1"/>
            </p:cNvSpPr>
            <p:nvPr/>
          </p:nvSpPr>
          <p:spPr bwMode="auto">
            <a:xfrm flipV="1">
              <a:off x="745" y="587"/>
              <a:ext cx="68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664" name="Oval 360"/>
            <p:cNvSpPr>
              <a:spLocks noChangeArrowheads="1"/>
            </p:cNvSpPr>
            <p:nvPr/>
          </p:nvSpPr>
          <p:spPr bwMode="auto">
            <a:xfrm>
              <a:off x="793" y="499"/>
              <a:ext cx="91" cy="9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8665" name="Rectangle 361"/>
            <p:cNvSpPr>
              <a:spLocks noChangeArrowheads="1"/>
            </p:cNvSpPr>
            <p:nvPr/>
          </p:nvSpPr>
          <p:spPr bwMode="auto">
            <a:xfrm>
              <a:off x="90" y="1026"/>
              <a:ext cx="137" cy="13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666" name="Rectangle 362"/>
            <p:cNvSpPr>
              <a:spLocks noChangeArrowheads="1"/>
            </p:cNvSpPr>
            <p:nvPr/>
          </p:nvSpPr>
          <p:spPr bwMode="auto">
            <a:xfrm>
              <a:off x="90" y="1434"/>
              <a:ext cx="137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667" name="Rectangle 363"/>
            <p:cNvSpPr>
              <a:spLocks noChangeArrowheads="1"/>
            </p:cNvSpPr>
            <p:nvPr/>
          </p:nvSpPr>
          <p:spPr bwMode="auto">
            <a:xfrm>
              <a:off x="90" y="1861"/>
              <a:ext cx="137" cy="1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668" name="Text Box 364"/>
            <p:cNvSpPr txBox="1">
              <a:spLocks noChangeArrowheads="1"/>
            </p:cNvSpPr>
            <p:nvPr/>
          </p:nvSpPr>
          <p:spPr bwMode="auto">
            <a:xfrm>
              <a:off x="249" y="91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Средняя темп.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Жидкость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8669" name="Text Box 365"/>
            <p:cNvSpPr txBox="1">
              <a:spLocks noChangeArrowheads="1"/>
            </p:cNvSpPr>
            <p:nvPr/>
          </p:nvSpPr>
          <p:spPr bwMode="auto">
            <a:xfrm>
              <a:off x="249" y="133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Высокая темп.</a:t>
              </a:r>
            </a:p>
            <a:p>
              <a:r>
                <a:rPr lang="ru-RU" altLang="ko-KR" sz="1200" b="1">
                  <a:cs typeface="AIral"/>
                </a:rPr>
                <a:t>Газ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8670" name="Text Box 366"/>
            <p:cNvSpPr txBox="1">
              <a:spLocks noChangeArrowheads="1"/>
            </p:cNvSpPr>
            <p:nvPr/>
          </p:nvSpPr>
          <p:spPr bwMode="auto">
            <a:xfrm>
              <a:off x="249" y="1770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Низк.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Низкая Темп.</a:t>
              </a:r>
              <a:r>
                <a:rPr lang="en-US" altLang="ko-KR" sz="1200" b="1">
                  <a:cs typeface="AIral"/>
                </a:rPr>
                <a:t> </a:t>
              </a:r>
              <a:endParaRPr lang="ru-RU" altLang="ko-KR" sz="1200" b="1">
                <a:cs typeface="AIral"/>
              </a:endParaRPr>
            </a:p>
            <a:p>
              <a:r>
                <a:rPr lang="ru-RU" altLang="ko-KR" sz="1200" b="1">
                  <a:cs typeface="AIral"/>
                </a:rPr>
                <a:t>Ж</a:t>
              </a:r>
              <a:r>
                <a:rPr lang="en-US" altLang="ko-KR" sz="1200" b="1">
                  <a:cs typeface="AIral"/>
                </a:rPr>
                <a:t> +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Ж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8671" name="Rectangle 367"/>
            <p:cNvSpPr>
              <a:spLocks noChangeArrowheads="1"/>
            </p:cNvSpPr>
            <p:nvPr/>
          </p:nvSpPr>
          <p:spPr bwMode="auto">
            <a:xfrm>
              <a:off x="46" y="441"/>
              <a:ext cx="1088" cy="17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</a:blip>
          <a:srcRect/>
          <a:stretch>
            <a:fillRect/>
          </a:stretch>
        </p:blipFill>
        <p:spPr bwMode="auto">
          <a:xfrm>
            <a:off x="107950" y="1311275"/>
            <a:ext cx="89646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51" name="Line 23"/>
          <p:cNvSpPr>
            <a:spLocks noChangeShapeType="1"/>
          </p:cNvSpPr>
          <p:nvPr/>
        </p:nvSpPr>
        <p:spPr bwMode="auto">
          <a:xfrm>
            <a:off x="2000250" y="1654175"/>
            <a:ext cx="53975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52" name="Line 24"/>
          <p:cNvSpPr>
            <a:spLocks noChangeShapeType="1"/>
          </p:cNvSpPr>
          <p:nvPr/>
        </p:nvSpPr>
        <p:spPr bwMode="auto">
          <a:xfrm flipH="1">
            <a:off x="6669088" y="1538288"/>
            <a:ext cx="360362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53" name="Line 25"/>
          <p:cNvSpPr>
            <a:spLocks noChangeShapeType="1"/>
          </p:cNvSpPr>
          <p:nvPr/>
        </p:nvSpPr>
        <p:spPr bwMode="auto">
          <a:xfrm>
            <a:off x="6696075" y="1303338"/>
            <a:ext cx="3603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54" name="Line 26"/>
          <p:cNvSpPr>
            <a:spLocks noChangeShapeType="1"/>
          </p:cNvSpPr>
          <p:nvPr/>
        </p:nvSpPr>
        <p:spPr bwMode="auto">
          <a:xfrm flipH="1">
            <a:off x="1960563" y="1971675"/>
            <a:ext cx="539750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55" name="Oval 27"/>
          <p:cNvSpPr>
            <a:spLocks noChangeArrowheads="1"/>
          </p:cNvSpPr>
          <p:nvPr/>
        </p:nvSpPr>
        <p:spPr bwMode="auto">
          <a:xfrm>
            <a:off x="530225" y="1530350"/>
            <a:ext cx="252413" cy="252413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356" name="Oval 28"/>
          <p:cNvSpPr>
            <a:spLocks noChangeArrowheads="1"/>
          </p:cNvSpPr>
          <p:nvPr/>
        </p:nvSpPr>
        <p:spPr bwMode="auto">
          <a:xfrm>
            <a:off x="539750" y="1843088"/>
            <a:ext cx="252413" cy="252412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909638" y="1411288"/>
            <a:ext cx="7508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Жидкость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971550" y="1995488"/>
            <a:ext cx="246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Газ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4676775" y="2635250"/>
            <a:ext cx="0" cy="53975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60" name="Line 32"/>
          <p:cNvSpPr>
            <a:spLocks noChangeShapeType="1"/>
          </p:cNvSpPr>
          <p:nvPr/>
        </p:nvSpPr>
        <p:spPr bwMode="auto">
          <a:xfrm flipV="1">
            <a:off x="4552950" y="2635250"/>
            <a:ext cx="0" cy="53975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61" name="Oval 33"/>
          <p:cNvSpPr>
            <a:spLocks noChangeArrowheads="1"/>
          </p:cNvSpPr>
          <p:nvPr/>
        </p:nvSpPr>
        <p:spPr bwMode="auto">
          <a:xfrm>
            <a:off x="4759325" y="2778125"/>
            <a:ext cx="252413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99362" name="Oval 34"/>
          <p:cNvSpPr>
            <a:spLocks noChangeArrowheads="1"/>
          </p:cNvSpPr>
          <p:nvPr/>
        </p:nvSpPr>
        <p:spPr bwMode="auto">
          <a:xfrm>
            <a:off x="4192588" y="2778125"/>
            <a:ext cx="252412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99364" name="Oval 36"/>
          <p:cNvSpPr>
            <a:spLocks noChangeArrowheads="1"/>
          </p:cNvSpPr>
          <p:nvPr/>
        </p:nvSpPr>
        <p:spPr bwMode="auto">
          <a:xfrm>
            <a:off x="6480175" y="2582863"/>
            <a:ext cx="252413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99365" name="Text Box 37"/>
          <p:cNvSpPr txBox="1">
            <a:spLocks noChangeArrowheads="1"/>
          </p:cNvSpPr>
          <p:nvPr/>
        </p:nvSpPr>
        <p:spPr bwMode="auto">
          <a:xfrm>
            <a:off x="5111750" y="3508375"/>
            <a:ext cx="1019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2 </a:t>
            </a:r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или</a:t>
            </a:r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 3 </a:t>
            </a:r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порта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  <a:p>
            <a:pPr algn="ctr"/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MXD.</a:t>
            </a:r>
          </a:p>
        </p:txBody>
      </p:sp>
      <p:grpSp>
        <p:nvGrpSpPr>
          <p:cNvPr id="99401" name="Group 73"/>
          <p:cNvGrpSpPr>
            <a:grpSpLocks/>
          </p:cNvGrpSpPr>
          <p:nvPr/>
        </p:nvGrpSpPr>
        <p:grpSpPr bwMode="auto">
          <a:xfrm>
            <a:off x="5111750" y="4364038"/>
            <a:ext cx="1619250" cy="468312"/>
            <a:chOff x="1247" y="3557"/>
            <a:chExt cx="1020" cy="295"/>
          </a:xfrm>
        </p:grpSpPr>
        <p:sp>
          <p:nvSpPr>
            <p:cNvPr id="99386" name="Oval 58"/>
            <p:cNvSpPr>
              <a:spLocks noChangeArrowheads="1"/>
            </p:cNvSpPr>
            <p:nvPr/>
          </p:nvSpPr>
          <p:spPr bwMode="auto">
            <a:xfrm>
              <a:off x="1247" y="3634"/>
              <a:ext cx="159" cy="159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99387" name="Oval 59"/>
            <p:cNvSpPr>
              <a:spLocks noChangeArrowheads="1"/>
            </p:cNvSpPr>
            <p:nvPr/>
          </p:nvSpPr>
          <p:spPr bwMode="auto">
            <a:xfrm>
              <a:off x="2108" y="3634"/>
              <a:ext cx="159" cy="159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99388" name="Line 60"/>
            <p:cNvSpPr>
              <a:spLocks noChangeShapeType="1"/>
            </p:cNvSpPr>
            <p:nvPr/>
          </p:nvSpPr>
          <p:spPr bwMode="auto">
            <a:xfrm>
              <a:off x="1420" y="3714"/>
              <a:ext cx="227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99389" name="Picture 6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1" y="3557"/>
              <a:ext cx="24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390" name="Line 62"/>
            <p:cNvSpPr>
              <a:spLocks noChangeShapeType="1"/>
            </p:cNvSpPr>
            <p:nvPr/>
          </p:nvSpPr>
          <p:spPr bwMode="auto">
            <a:xfrm>
              <a:off x="1857" y="3714"/>
              <a:ext cx="227" cy="0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9405" name="Group 77"/>
          <p:cNvGrpSpPr>
            <a:grpSpLocks/>
          </p:cNvGrpSpPr>
          <p:nvPr/>
        </p:nvGrpSpPr>
        <p:grpSpPr bwMode="auto">
          <a:xfrm>
            <a:off x="7524750" y="1812925"/>
            <a:ext cx="1260475" cy="968375"/>
            <a:chOff x="4263" y="3453"/>
            <a:chExt cx="794" cy="610"/>
          </a:xfrm>
        </p:grpSpPr>
        <p:pic>
          <p:nvPicPr>
            <p:cNvPr id="99393" name="Picture 6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90000"/>
            </a:blip>
            <a:srcRect/>
            <a:stretch>
              <a:fillRect/>
            </a:stretch>
          </p:blipFill>
          <p:spPr bwMode="auto">
            <a:xfrm>
              <a:off x="4263" y="3453"/>
              <a:ext cx="79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95" name="Oval 67"/>
            <p:cNvSpPr>
              <a:spLocks noChangeArrowheads="1"/>
            </p:cNvSpPr>
            <p:nvPr/>
          </p:nvSpPr>
          <p:spPr bwMode="auto">
            <a:xfrm>
              <a:off x="4286" y="3634"/>
              <a:ext cx="159" cy="159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99399" name="Oval 71"/>
            <p:cNvSpPr>
              <a:spLocks noChangeArrowheads="1"/>
            </p:cNvSpPr>
            <p:nvPr/>
          </p:nvSpPr>
          <p:spPr bwMode="auto">
            <a:xfrm>
              <a:off x="4742" y="3631"/>
              <a:ext cx="159" cy="159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99400" name="Line 72"/>
            <p:cNvSpPr>
              <a:spLocks noChangeShapeType="1"/>
            </p:cNvSpPr>
            <p:nvPr/>
          </p:nvSpPr>
          <p:spPr bwMode="auto">
            <a:xfrm>
              <a:off x="4491" y="3713"/>
              <a:ext cx="227" cy="0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402" name="Line 74"/>
          <p:cNvSpPr>
            <a:spLocks noChangeShapeType="1"/>
          </p:cNvSpPr>
          <p:nvPr/>
        </p:nvSpPr>
        <p:spPr bwMode="auto">
          <a:xfrm flipV="1">
            <a:off x="6156325" y="2419350"/>
            <a:ext cx="0" cy="53975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403" name="Oval 75"/>
          <p:cNvSpPr>
            <a:spLocks noChangeArrowheads="1"/>
          </p:cNvSpPr>
          <p:nvPr/>
        </p:nvSpPr>
        <p:spPr bwMode="auto">
          <a:xfrm>
            <a:off x="5813425" y="2579688"/>
            <a:ext cx="252413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99407" name="Line 79"/>
          <p:cNvSpPr>
            <a:spLocks noChangeShapeType="1"/>
          </p:cNvSpPr>
          <p:nvPr/>
        </p:nvSpPr>
        <p:spPr bwMode="auto">
          <a:xfrm>
            <a:off x="6418263" y="2433638"/>
            <a:ext cx="0" cy="53975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422" name="AutoShape 94"/>
          <p:cNvSpPr>
            <a:spLocks noChangeArrowheads="1"/>
          </p:cNvSpPr>
          <p:nvPr/>
        </p:nvSpPr>
        <p:spPr bwMode="auto">
          <a:xfrm>
            <a:off x="5445125" y="2292350"/>
            <a:ext cx="1008063" cy="863600"/>
          </a:xfrm>
          <a:prstGeom prst="irregularSeal1">
            <a:avLst/>
          </a:prstGeom>
          <a:noFill/>
          <a:ln w="1778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9683" name="Group 355"/>
          <p:cNvGraphicFramePr>
            <a:graphicFrameLocks noGrp="1"/>
          </p:cNvGraphicFramePr>
          <p:nvPr/>
        </p:nvGraphicFramePr>
        <p:xfrm>
          <a:off x="268288" y="5594350"/>
          <a:ext cx="8624887" cy="1097280"/>
        </p:xfrm>
        <a:graphic>
          <a:graphicData uri="http://schemas.openxmlformats.org/drawingml/2006/table">
            <a:tbl>
              <a:tblPr/>
              <a:tblGrid>
                <a:gridCol w="595312"/>
                <a:gridCol w="2520950"/>
                <a:gridCol w="1008063"/>
                <a:gridCol w="800100"/>
                <a:gridCol w="1136650"/>
                <a:gridCol w="1281112"/>
                <a:gridCol w="12827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Давление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Темп.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Фаза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Средняя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Блок ЭРВ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давление, 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жидк.-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 / Жидк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Испаритель, внутр. Блок.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 / Жидк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9605" name="Oval 277"/>
          <p:cNvSpPr>
            <a:spLocks noChangeArrowheads="1"/>
          </p:cNvSpPr>
          <p:nvPr/>
        </p:nvSpPr>
        <p:spPr bwMode="auto">
          <a:xfrm>
            <a:off x="439738" y="6432550"/>
            <a:ext cx="252412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99606" name="Oval 278"/>
          <p:cNvSpPr>
            <a:spLocks noChangeArrowheads="1"/>
          </p:cNvSpPr>
          <p:nvPr/>
        </p:nvSpPr>
        <p:spPr bwMode="auto">
          <a:xfrm>
            <a:off x="439738" y="6145213"/>
            <a:ext cx="252412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99607" name="Oval 279"/>
          <p:cNvSpPr>
            <a:spLocks noChangeArrowheads="1"/>
          </p:cNvSpPr>
          <p:nvPr/>
        </p:nvSpPr>
        <p:spPr bwMode="auto">
          <a:xfrm>
            <a:off x="439738" y="5875338"/>
            <a:ext cx="252412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99661" name="Text Box 333"/>
          <p:cNvSpPr txBox="1">
            <a:spLocks noChangeArrowheads="1"/>
          </p:cNvSpPr>
          <p:nvPr/>
        </p:nvSpPr>
        <p:spPr bwMode="auto">
          <a:xfrm>
            <a:off x="1979613" y="800100"/>
            <a:ext cx="51133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※ </a:t>
            </a:r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После расширения хладагента</a:t>
            </a:r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, </a:t>
            </a:r>
            <a:r>
              <a:rPr lang="ru-RU" altLang="ko-KR" sz="1200" b="1">
                <a:solidFill>
                  <a:srgbClr val="FF3300"/>
                </a:solidFill>
                <a:latin typeface="Arial" pitchFamily="34" charset="0"/>
                <a:ea typeface="AIral"/>
                <a:cs typeface="AIral"/>
              </a:rPr>
              <a:t>давление и температура падают</a:t>
            </a:r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,   </a:t>
            </a:r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поэтому существует ограничение длины магистрали,</a:t>
            </a:r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 20</a:t>
            </a:r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м</a:t>
            </a:r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.</a:t>
            </a:r>
          </a:p>
        </p:txBody>
      </p:sp>
      <p:sp>
        <p:nvSpPr>
          <p:cNvPr id="99662" name="Line 334"/>
          <p:cNvSpPr>
            <a:spLocks noChangeShapeType="1"/>
          </p:cNvSpPr>
          <p:nvPr/>
        </p:nvSpPr>
        <p:spPr bwMode="auto">
          <a:xfrm>
            <a:off x="4895850" y="1196975"/>
            <a:ext cx="863600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663" name="Text Box 335"/>
          <p:cNvSpPr txBox="1">
            <a:spLocks noChangeArrowheads="1"/>
          </p:cNvSpPr>
          <p:nvPr/>
        </p:nvSpPr>
        <p:spPr bwMode="auto">
          <a:xfrm>
            <a:off x="5356225" y="4868863"/>
            <a:ext cx="11160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Падение давления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99664" name="Text Box 336"/>
          <p:cNvSpPr txBox="1">
            <a:spLocks noChangeArrowheads="1"/>
          </p:cNvSpPr>
          <p:nvPr/>
        </p:nvSpPr>
        <p:spPr bwMode="auto">
          <a:xfrm>
            <a:off x="71438" y="201613"/>
            <a:ext cx="8353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>
                <a:latin typeface="Arial" pitchFamily="34" charset="0"/>
                <a:ea typeface="굴림" pitchFamily="34" charset="-127"/>
              </a:rPr>
              <a:t>2.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4</a:t>
            </a:r>
            <a:r>
              <a:rPr lang="en-US" altLang="ko-KR" sz="2000" b="1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Режим охлаждения – внутренний блок, выносной ЭРВ</a:t>
            </a:r>
            <a:endParaRPr lang="en-US" altLang="ko-KR" sz="20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99665" name="Group 337"/>
          <p:cNvGrpSpPr>
            <a:grpSpLocks/>
          </p:cNvGrpSpPr>
          <p:nvPr/>
        </p:nvGrpSpPr>
        <p:grpSpPr bwMode="auto">
          <a:xfrm>
            <a:off x="7200900" y="2781300"/>
            <a:ext cx="1727200" cy="2736850"/>
            <a:chOff x="46" y="441"/>
            <a:chExt cx="1088" cy="1724"/>
          </a:xfrm>
        </p:grpSpPr>
        <p:pic>
          <p:nvPicPr>
            <p:cNvPr id="99666" name="Picture 33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" y="493"/>
              <a:ext cx="69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667" name="Oval 339"/>
            <p:cNvSpPr>
              <a:spLocks noChangeArrowheads="1"/>
            </p:cNvSpPr>
            <p:nvPr/>
          </p:nvSpPr>
          <p:spPr bwMode="auto">
            <a:xfrm>
              <a:off x="207" y="706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9668" name="Oval 340"/>
            <p:cNvSpPr>
              <a:spLocks noChangeArrowheads="1"/>
            </p:cNvSpPr>
            <p:nvPr/>
          </p:nvSpPr>
          <p:spPr bwMode="auto">
            <a:xfrm>
              <a:off x="204" y="493"/>
              <a:ext cx="91" cy="9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9669" name="Oval 341"/>
            <p:cNvSpPr>
              <a:spLocks noChangeArrowheads="1"/>
            </p:cNvSpPr>
            <p:nvPr/>
          </p:nvSpPr>
          <p:spPr bwMode="auto">
            <a:xfrm>
              <a:off x="675" y="725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9670" name="Line 342"/>
            <p:cNvSpPr>
              <a:spLocks noChangeShapeType="1"/>
            </p:cNvSpPr>
            <p:nvPr/>
          </p:nvSpPr>
          <p:spPr bwMode="auto">
            <a:xfrm flipH="1">
              <a:off x="304" y="542"/>
              <a:ext cx="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671" name="Line 343"/>
            <p:cNvSpPr>
              <a:spLocks noChangeShapeType="1"/>
            </p:cNvSpPr>
            <p:nvPr/>
          </p:nvSpPr>
          <p:spPr bwMode="auto">
            <a:xfrm>
              <a:off x="308" y="759"/>
              <a:ext cx="3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672" name="Line 344"/>
            <p:cNvSpPr>
              <a:spLocks noChangeShapeType="1"/>
            </p:cNvSpPr>
            <p:nvPr/>
          </p:nvSpPr>
          <p:spPr bwMode="auto">
            <a:xfrm>
              <a:off x="252" y="59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673" name="Line 345"/>
            <p:cNvSpPr>
              <a:spLocks noChangeShapeType="1"/>
            </p:cNvSpPr>
            <p:nvPr/>
          </p:nvSpPr>
          <p:spPr bwMode="auto">
            <a:xfrm flipV="1">
              <a:off x="745" y="587"/>
              <a:ext cx="68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674" name="Oval 346"/>
            <p:cNvSpPr>
              <a:spLocks noChangeArrowheads="1"/>
            </p:cNvSpPr>
            <p:nvPr/>
          </p:nvSpPr>
          <p:spPr bwMode="auto">
            <a:xfrm>
              <a:off x="793" y="499"/>
              <a:ext cx="91" cy="9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9675" name="Rectangle 347"/>
            <p:cNvSpPr>
              <a:spLocks noChangeArrowheads="1"/>
            </p:cNvSpPr>
            <p:nvPr/>
          </p:nvSpPr>
          <p:spPr bwMode="auto">
            <a:xfrm>
              <a:off x="90" y="1026"/>
              <a:ext cx="137" cy="13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676" name="Rectangle 348"/>
            <p:cNvSpPr>
              <a:spLocks noChangeArrowheads="1"/>
            </p:cNvSpPr>
            <p:nvPr/>
          </p:nvSpPr>
          <p:spPr bwMode="auto">
            <a:xfrm>
              <a:off x="90" y="1434"/>
              <a:ext cx="137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677" name="Rectangle 349"/>
            <p:cNvSpPr>
              <a:spLocks noChangeArrowheads="1"/>
            </p:cNvSpPr>
            <p:nvPr/>
          </p:nvSpPr>
          <p:spPr bwMode="auto">
            <a:xfrm>
              <a:off x="90" y="1861"/>
              <a:ext cx="137" cy="1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678" name="Text Box 350"/>
            <p:cNvSpPr txBox="1">
              <a:spLocks noChangeArrowheads="1"/>
            </p:cNvSpPr>
            <p:nvPr/>
          </p:nvSpPr>
          <p:spPr bwMode="auto">
            <a:xfrm>
              <a:off x="249" y="91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Средняя темп.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Жидкость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9679" name="Text Box 351"/>
            <p:cNvSpPr txBox="1">
              <a:spLocks noChangeArrowheads="1"/>
            </p:cNvSpPr>
            <p:nvPr/>
          </p:nvSpPr>
          <p:spPr bwMode="auto">
            <a:xfrm>
              <a:off x="249" y="133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Высокая темп.</a:t>
              </a:r>
            </a:p>
            <a:p>
              <a:r>
                <a:rPr lang="ru-RU" altLang="ko-KR" sz="1200" b="1">
                  <a:cs typeface="AIral"/>
                </a:rPr>
                <a:t>Газ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9680" name="Text Box 352"/>
            <p:cNvSpPr txBox="1">
              <a:spLocks noChangeArrowheads="1"/>
            </p:cNvSpPr>
            <p:nvPr/>
          </p:nvSpPr>
          <p:spPr bwMode="auto">
            <a:xfrm>
              <a:off x="249" y="1770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Низк.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Низкая Темп.</a:t>
              </a:r>
              <a:r>
                <a:rPr lang="en-US" altLang="ko-KR" sz="1200" b="1">
                  <a:cs typeface="AIral"/>
                </a:rPr>
                <a:t> </a:t>
              </a:r>
              <a:endParaRPr lang="ru-RU" altLang="ko-KR" sz="1200" b="1">
                <a:cs typeface="AIral"/>
              </a:endParaRPr>
            </a:p>
            <a:p>
              <a:r>
                <a:rPr lang="ru-RU" altLang="ko-KR" sz="1200" b="1">
                  <a:cs typeface="AIral"/>
                </a:rPr>
                <a:t>Ж</a:t>
              </a:r>
              <a:r>
                <a:rPr lang="en-US" altLang="ko-KR" sz="1200" b="1">
                  <a:cs typeface="AIral"/>
                </a:rPr>
                <a:t> +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Ж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99681" name="Rectangle 353"/>
            <p:cNvSpPr>
              <a:spLocks noChangeArrowheads="1"/>
            </p:cNvSpPr>
            <p:nvPr/>
          </p:nvSpPr>
          <p:spPr bwMode="auto">
            <a:xfrm>
              <a:off x="46" y="441"/>
              <a:ext cx="1088" cy="17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42000"/>
          </a:blip>
          <a:srcRect/>
          <a:stretch>
            <a:fillRect/>
          </a:stretch>
        </p:blipFill>
        <p:spPr bwMode="auto">
          <a:xfrm>
            <a:off x="107950" y="819150"/>
            <a:ext cx="885666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71438" y="166688"/>
            <a:ext cx="6516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>
                <a:latin typeface="Arial" pitchFamily="34" charset="0"/>
                <a:ea typeface="굴림" pitchFamily="34" charset="-127"/>
              </a:rPr>
              <a:t>2.5 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Режим обогрева - трубопровод</a:t>
            </a:r>
            <a:endParaRPr lang="en-US" altLang="ko-KR" sz="20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1674813" y="4367213"/>
            <a:ext cx="252412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6011863" y="4259263"/>
            <a:ext cx="252412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5500688" y="4259263"/>
            <a:ext cx="252412" cy="252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rot="10800000" flipH="1">
            <a:off x="5772150" y="4389438"/>
            <a:ext cx="2063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 rot="10800000">
            <a:off x="1211263" y="4692650"/>
            <a:ext cx="468312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rot="10800000" flipH="1">
            <a:off x="1185863" y="4803775"/>
            <a:ext cx="46831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 rot="10800000">
            <a:off x="2195513" y="884238"/>
            <a:ext cx="396875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 rot="10800000" flipH="1">
            <a:off x="2243138" y="974725"/>
            <a:ext cx="3603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401" name="Line 17"/>
          <p:cNvSpPr>
            <a:spLocks noChangeShapeType="1"/>
          </p:cNvSpPr>
          <p:nvPr/>
        </p:nvSpPr>
        <p:spPr bwMode="auto">
          <a:xfrm rot="10800000">
            <a:off x="5400675" y="4243388"/>
            <a:ext cx="0" cy="287337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 rot="10800000" flipH="1" flipV="1">
            <a:off x="5246688" y="4249738"/>
            <a:ext cx="1587" cy="2889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415" name="Line 31"/>
          <p:cNvSpPr>
            <a:spLocks noChangeShapeType="1"/>
          </p:cNvSpPr>
          <p:nvPr/>
        </p:nvSpPr>
        <p:spPr bwMode="auto">
          <a:xfrm rot="10800000">
            <a:off x="4321175" y="3451225"/>
            <a:ext cx="0" cy="287338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416" name="Line 32"/>
          <p:cNvSpPr>
            <a:spLocks noChangeShapeType="1"/>
          </p:cNvSpPr>
          <p:nvPr/>
        </p:nvSpPr>
        <p:spPr bwMode="auto">
          <a:xfrm rot="10800000" flipH="1" flipV="1">
            <a:off x="4167188" y="3457575"/>
            <a:ext cx="1587" cy="2889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417" name="Line 33"/>
          <p:cNvSpPr>
            <a:spLocks noChangeShapeType="1"/>
          </p:cNvSpPr>
          <p:nvPr/>
        </p:nvSpPr>
        <p:spPr bwMode="auto">
          <a:xfrm rot="10800000">
            <a:off x="3141663" y="1866900"/>
            <a:ext cx="0" cy="287338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418" name="Line 34"/>
          <p:cNvSpPr>
            <a:spLocks noChangeShapeType="1"/>
          </p:cNvSpPr>
          <p:nvPr/>
        </p:nvSpPr>
        <p:spPr bwMode="auto">
          <a:xfrm rot="10800000" flipH="1" flipV="1">
            <a:off x="2987675" y="1873250"/>
            <a:ext cx="1588" cy="2889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44491" name="Group 107"/>
          <p:cNvGraphicFramePr>
            <a:graphicFrameLocks noGrp="1"/>
          </p:cNvGraphicFramePr>
          <p:nvPr/>
        </p:nvGraphicFramePr>
        <p:xfrm>
          <a:off x="276225" y="5254625"/>
          <a:ext cx="8616950" cy="1371600"/>
        </p:xfrm>
        <a:graphic>
          <a:graphicData uri="http://schemas.openxmlformats.org/drawingml/2006/table">
            <a:tbl>
              <a:tblPr/>
              <a:tblGrid>
                <a:gridCol w="587375"/>
                <a:gridCol w="3635375"/>
                <a:gridCol w="1560513"/>
                <a:gridCol w="1214437"/>
                <a:gridCol w="161925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Давление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Темп.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Фаза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 / Жидк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Средняя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давление, 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жидк.-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 / Жидк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59" name="Oval 75"/>
          <p:cNvSpPr>
            <a:spLocks noChangeArrowheads="1"/>
          </p:cNvSpPr>
          <p:nvPr/>
        </p:nvSpPr>
        <p:spPr bwMode="auto">
          <a:xfrm>
            <a:off x="447675" y="5532438"/>
            <a:ext cx="252413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44460" name="Oval 76"/>
          <p:cNvSpPr>
            <a:spLocks noChangeArrowheads="1"/>
          </p:cNvSpPr>
          <p:nvPr/>
        </p:nvSpPr>
        <p:spPr bwMode="auto">
          <a:xfrm>
            <a:off x="447675" y="5811838"/>
            <a:ext cx="252413" cy="252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4461" name="Oval 77"/>
          <p:cNvSpPr>
            <a:spLocks noChangeArrowheads="1"/>
          </p:cNvSpPr>
          <p:nvPr/>
        </p:nvSpPr>
        <p:spPr bwMode="auto">
          <a:xfrm>
            <a:off x="447675" y="6380163"/>
            <a:ext cx="252413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44462" name="Oval 78"/>
          <p:cNvSpPr>
            <a:spLocks noChangeArrowheads="1"/>
          </p:cNvSpPr>
          <p:nvPr/>
        </p:nvSpPr>
        <p:spPr bwMode="auto">
          <a:xfrm>
            <a:off x="447675" y="6099175"/>
            <a:ext cx="252413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44465" name="Oval 81"/>
          <p:cNvSpPr>
            <a:spLocks noChangeArrowheads="1"/>
          </p:cNvSpPr>
          <p:nvPr/>
        </p:nvSpPr>
        <p:spPr bwMode="auto">
          <a:xfrm>
            <a:off x="1679575" y="4868863"/>
            <a:ext cx="252413" cy="252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grpSp>
        <p:nvGrpSpPr>
          <p:cNvPr id="144490" name="Group 106"/>
          <p:cNvGrpSpPr>
            <a:grpSpLocks/>
          </p:cNvGrpSpPr>
          <p:nvPr/>
        </p:nvGrpSpPr>
        <p:grpSpPr bwMode="auto">
          <a:xfrm>
            <a:off x="84138" y="3805238"/>
            <a:ext cx="1747837" cy="258762"/>
            <a:chOff x="53" y="2316"/>
            <a:chExt cx="1101" cy="163"/>
          </a:xfrm>
        </p:grpSpPr>
        <p:sp>
          <p:nvSpPr>
            <p:cNvPr id="144388" name="Oval 4"/>
            <p:cNvSpPr>
              <a:spLocks noChangeArrowheads="1"/>
            </p:cNvSpPr>
            <p:nvPr/>
          </p:nvSpPr>
          <p:spPr bwMode="auto">
            <a:xfrm>
              <a:off x="995" y="2317"/>
              <a:ext cx="159" cy="1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4</a:t>
              </a:r>
            </a:p>
          </p:txBody>
        </p:sp>
        <p:sp>
          <p:nvSpPr>
            <p:cNvPr id="144395" name="Line 11"/>
            <p:cNvSpPr>
              <a:spLocks noChangeShapeType="1"/>
            </p:cNvSpPr>
            <p:nvPr/>
          </p:nvSpPr>
          <p:spPr bwMode="auto">
            <a:xfrm rot="10800000" flipH="1">
              <a:off x="222" y="2399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396" name="Oval 12"/>
            <p:cNvSpPr>
              <a:spLocks noChangeArrowheads="1"/>
            </p:cNvSpPr>
            <p:nvPr/>
          </p:nvSpPr>
          <p:spPr bwMode="auto">
            <a:xfrm>
              <a:off x="678" y="2320"/>
              <a:ext cx="159" cy="159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144419" name="Line 35"/>
            <p:cNvSpPr>
              <a:spLocks noChangeShapeType="1"/>
            </p:cNvSpPr>
            <p:nvPr/>
          </p:nvSpPr>
          <p:spPr bwMode="auto">
            <a:xfrm rot="10800000" flipH="1">
              <a:off x="847" y="2398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420" name="Oval 36"/>
            <p:cNvSpPr>
              <a:spLocks noChangeArrowheads="1"/>
            </p:cNvSpPr>
            <p:nvPr/>
          </p:nvSpPr>
          <p:spPr bwMode="auto">
            <a:xfrm>
              <a:off x="53" y="2317"/>
              <a:ext cx="159" cy="159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144463" name="Oval 79"/>
            <p:cNvSpPr>
              <a:spLocks noChangeArrowheads="1"/>
            </p:cNvSpPr>
            <p:nvPr/>
          </p:nvSpPr>
          <p:spPr bwMode="auto">
            <a:xfrm>
              <a:off x="365" y="2316"/>
              <a:ext cx="159" cy="159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144464" name="Line 80"/>
            <p:cNvSpPr>
              <a:spLocks noChangeShapeType="1"/>
            </p:cNvSpPr>
            <p:nvPr/>
          </p:nvSpPr>
          <p:spPr bwMode="auto">
            <a:xfrm rot="10800000" flipH="1">
              <a:off x="532" y="2399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4492" name="Group 108"/>
          <p:cNvGrpSpPr>
            <a:grpSpLocks/>
          </p:cNvGrpSpPr>
          <p:nvPr/>
        </p:nvGrpSpPr>
        <p:grpSpPr bwMode="auto">
          <a:xfrm>
            <a:off x="73025" y="728663"/>
            <a:ext cx="1727200" cy="2736850"/>
            <a:chOff x="46" y="441"/>
            <a:chExt cx="1088" cy="1724"/>
          </a:xfrm>
        </p:grpSpPr>
        <p:pic>
          <p:nvPicPr>
            <p:cNvPr id="144493" name="Picture 1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" y="493"/>
              <a:ext cx="69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4494" name="Oval 110"/>
            <p:cNvSpPr>
              <a:spLocks noChangeArrowheads="1"/>
            </p:cNvSpPr>
            <p:nvPr/>
          </p:nvSpPr>
          <p:spPr bwMode="auto">
            <a:xfrm>
              <a:off x="207" y="706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4495" name="Oval 111"/>
            <p:cNvSpPr>
              <a:spLocks noChangeArrowheads="1"/>
            </p:cNvSpPr>
            <p:nvPr/>
          </p:nvSpPr>
          <p:spPr bwMode="auto">
            <a:xfrm>
              <a:off x="204" y="493"/>
              <a:ext cx="91" cy="9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4496" name="Oval 112"/>
            <p:cNvSpPr>
              <a:spLocks noChangeArrowheads="1"/>
            </p:cNvSpPr>
            <p:nvPr/>
          </p:nvSpPr>
          <p:spPr bwMode="auto">
            <a:xfrm>
              <a:off x="675" y="725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4497" name="Line 113"/>
            <p:cNvSpPr>
              <a:spLocks noChangeShapeType="1"/>
            </p:cNvSpPr>
            <p:nvPr/>
          </p:nvSpPr>
          <p:spPr bwMode="auto">
            <a:xfrm flipH="1">
              <a:off x="304" y="542"/>
              <a:ext cx="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498" name="Line 114"/>
            <p:cNvSpPr>
              <a:spLocks noChangeShapeType="1"/>
            </p:cNvSpPr>
            <p:nvPr/>
          </p:nvSpPr>
          <p:spPr bwMode="auto">
            <a:xfrm>
              <a:off x="308" y="759"/>
              <a:ext cx="3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499" name="Line 115"/>
            <p:cNvSpPr>
              <a:spLocks noChangeShapeType="1"/>
            </p:cNvSpPr>
            <p:nvPr/>
          </p:nvSpPr>
          <p:spPr bwMode="auto">
            <a:xfrm>
              <a:off x="252" y="59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500" name="Line 116"/>
            <p:cNvSpPr>
              <a:spLocks noChangeShapeType="1"/>
            </p:cNvSpPr>
            <p:nvPr/>
          </p:nvSpPr>
          <p:spPr bwMode="auto">
            <a:xfrm flipV="1">
              <a:off x="745" y="587"/>
              <a:ext cx="68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501" name="Oval 117"/>
            <p:cNvSpPr>
              <a:spLocks noChangeArrowheads="1"/>
            </p:cNvSpPr>
            <p:nvPr/>
          </p:nvSpPr>
          <p:spPr bwMode="auto">
            <a:xfrm>
              <a:off x="793" y="499"/>
              <a:ext cx="91" cy="9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4502" name="Rectangle 118"/>
            <p:cNvSpPr>
              <a:spLocks noChangeArrowheads="1"/>
            </p:cNvSpPr>
            <p:nvPr/>
          </p:nvSpPr>
          <p:spPr bwMode="auto">
            <a:xfrm>
              <a:off x="90" y="1026"/>
              <a:ext cx="137" cy="13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3" name="Rectangle 119"/>
            <p:cNvSpPr>
              <a:spLocks noChangeArrowheads="1"/>
            </p:cNvSpPr>
            <p:nvPr/>
          </p:nvSpPr>
          <p:spPr bwMode="auto">
            <a:xfrm>
              <a:off x="90" y="1434"/>
              <a:ext cx="137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4" name="Rectangle 120"/>
            <p:cNvSpPr>
              <a:spLocks noChangeArrowheads="1"/>
            </p:cNvSpPr>
            <p:nvPr/>
          </p:nvSpPr>
          <p:spPr bwMode="auto">
            <a:xfrm>
              <a:off x="90" y="1861"/>
              <a:ext cx="137" cy="1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5" name="Text Box 121"/>
            <p:cNvSpPr txBox="1">
              <a:spLocks noChangeArrowheads="1"/>
            </p:cNvSpPr>
            <p:nvPr/>
          </p:nvSpPr>
          <p:spPr bwMode="auto">
            <a:xfrm>
              <a:off x="249" y="91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Средняя темп.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Жидкость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4506" name="Text Box 122"/>
            <p:cNvSpPr txBox="1">
              <a:spLocks noChangeArrowheads="1"/>
            </p:cNvSpPr>
            <p:nvPr/>
          </p:nvSpPr>
          <p:spPr bwMode="auto">
            <a:xfrm>
              <a:off x="249" y="133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Высокая темп.</a:t>
              </a:r>
            </a:p>
            <a:p>
              <a:r>
                <a:rPr lang="ru-RU" altLang="ko-KR" sz="1200" b="1">
                  <a:cs typeface="AIral"/>
                </a:rPr>
                <a:t>Газ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4507" name="Text Box 123"/>
            <p:cNvSpPr txBox="1">
              <a:spLocks noChangeArrowheads="1"/>
            </p:cNvSpPr>
            <p:nvPr/>
          </p:nvSpPr>
          <p:spPr bwMode="auto">
            <a:xfrm>
              <a:off x="249" y="1770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Низк.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Низкая Темп.</a:t>
              </a:r>
              <a:r>
                <a:rPr lang="en-US" altLang="ko-KR" sz="1200" b="1">
                  <a:cs typeface="AIral"/>
                </a:rPr>
                <a:t> </a:t>
              </a:r>
              <a:endParaRPr lang="ru-RU" altLang="ko-KR" sz="1200" b="1">
                <a:cs typeface="AIral"/>
              </a:endParaRPr>
            </a:p>
            <a:p>
              <a:r>
                <a:rPr lang="ru-RU" altLang="ko-KR" sz="1200" b="1">
                  <a:cs typeface="AIral"/>
                </a:rPr>
                <a:t>Ж</a:t>
              </a:r>
              <a:r>
                <a:rPr lang="en-US" altLang="ko-KR" sz="1200" b="1">
                  <a:cs typeface="AIral"/>
                </a:rPr>
                <a:t> +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Ж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4508" name="Rectangle 124"/>
            <p:cNvSpPr>
              <a:spLocks noChangeArrowheads="1"/>
            </p:cNvSpPr>
            <p:nvPr/>
          </p:nvSpPr>
          <p:spPr bwMode="auto">
            <a:xfrm>
              <a:off x="46" y="441"/>
              <a:ext cx="1088" cy="17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508" name="Picture 100" descr="사진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908050"/>
            <a:ext cx="593725" cy="792163"/>
          </a:xfrm>
          <a:prstGeom prst="rect">
            <a:avLst/>
          </a:prstGeom>
          <a:noFill/>
        </p:spPr>
      </p:pic>
      <p:sp>
        <p:nvSpPr>
          <p:cNvPr id="145411" name="Oval 3"/>
          <p:cNvSpPr>
            <a:spLocks noChangeArrowheads="1"/>
          </p:cNvSpPr>
          <p:nvPr/>
        </p:nvSpPr>
        <p:spPr bwMode="auto">
          <a:xfrm>
            <a:off x="7235825" y="4456113"/>
            <a:ext cx="252413" cy="252412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</a:blip>
          <a:srcRect/>
          <a:stretch>
            <a:fillRect/>
          </a:stretch>
        </p:blipFill>
        <p:spPr bwMode="auto">
          <a:xfrm>
            <a:off x="2049463" y="1773238"/>
            <a:ext cx="67865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Oval 5"/>
          <p:cNvSpPr>
            <a:spLocks noChangeArrowheads="1"/>
          </p:cNvSpPr>
          <p:nvPr/>
        </p:nvSpPr>
        <p:spPr bwMode="auto">
          <a:xfrm>
            <a:off x="7235825" y="4941888"/>
            <a:ext cx="252413" cy="252412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8064500" y="4362450"/>
            <a:ext cx="7508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Жидкость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8302625" y="4833938"/>
            <a:ext cx="246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Газ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7581900" y="4591050"/>
            <a:ext cx="504825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7597775" y="5075238"/>
            <a:ext cx="5286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 rot="10800000" flipH="1" flipV="1">
            <a:off x="2530475" y="4103688"/>
            <a:ext cx="0" cy="4683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5431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588" y="873125"/>
            <a:ext cx="523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34" name="Oval 26"/>
          <p:cNvSpPr>
            <a:spLocks noChangeArrowheads="1"/>
          </p:cNvSpPr>
          <p:nvPr/>
        </p:nvSpPr>
        <p:spPr bwMode="auto">
          <a:xfrm>
            <a:off x="4598988" y="1244600"/>
            <a:ext cx="252412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5435" name="Line 27"/>
          <p:cNvSpPr>
            <a:spLocks noChangeShapeType="1"/>
          </p:cNvSpPr>
          <p:nvPr/>
        </p:nvSpPr>
        <p:spPr bwMode="auto">
          <a:xfrm>
            <a:off x="4211638" y="1377950"/>
            <a:ext cx="3603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48" name="Line 40"/>
          <p:cNvSpPr>
            <a:spLocks noChangeShapeType="1"/>
          </p:cNvSpPr>
          <p:nvPr/>
        </p:nvSpPr>
        <p:spPr bwMode="auto">
          <a:xfrm flipH="1" flipV="1">
            <a:off x="2641600" y="4089400"/>
            <a:ext cx="0" cy="468313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52" name="Line 44"/>
          <p:cNvSpPr>
            <a:spLocks noChangeShapeType="1"/>
          </p:cNvSpPr>
          <p:nvPr/>
        </p:nvSpPr>
        <p:spPr bwMode="auto">
          <a:xfrm flipH="1" flipV="1">
            <a:off x="5775325" y="4103688"/>
            <a:ext cx="0" cy="468312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53" name="Oval 45"/>
          <p:cNvSpPr>
            <a:spLocks noChangeArrowheads="1"/>
          </p:cNvSpPr>
          <p:nvPr/>
        </p:nvSpPr>
        <p:spPr bwMode="auto">
          <a:xfrm>
            <a:off x="5867400" y="4181475"/>
            <a:ext cx="252413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graphicFrame>
        <p:nvGraphicFramePr>
          <p:cNvPr id="145615" name="Group 207"/>
          <p:cNvGraphicFramePr>
            <a:graphicFrameLocks noGrp="1"/>
          </p:cNvGraphicFramePr>
          <p:nvPr/>
        </p:nvGraphicFramePr>
        <p:xfrm>
          <a:off x="268288" y="5300663"/>
          <a:ext cx="8624887" cy="1371600"/>
        </p:xfrm>
        <a:graphic>
          <a:graphicData uri="http://schemas.openxmlformats.org/drawingml/2006/table">
            <a:tbl>
              <a:tblPr/>
              <a:tblGrid>
                <a:gridCol w="673100"/>
                <a:gridCol w="2441575"/>
                <a:gridCol w="1008062"/>
                <a:gridCol w="800100"/>
                <a:gridCol w="1135063"/>
                <a:gridCol w="1282700"/>
                <a:gridCol w="12842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Давление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Темп.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Фаза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Средняя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Наружный блок, ЭРВ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давление, 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жидк.-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 / Жидк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Конденсатор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Вентилятор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Компрессор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5494" name="Oval 86"/>
          <p:cNvSpPr>
            <a:spLocks noChangeArrowheads="1"/>
          </p:cNvSpPr>
          <p:nvPr/>
        </p:nvSpPr>
        <p:spPr bwMode="auto">
          <a:xfrm>
            <a:off x="439738" y="6127750"/>
            <a:ext cx="252412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45495" name="Oval 87"/>
          <p:cNvSpPr>
            <a:spLocks noChangeArrowheads="1"/>
          </p:cNvSpPr>
          <p:nvPr/>
        </p:nvSpPr>
        <p:spPr bwMode="auto">
          <a:xfrm>
            <a:off x="439738" y="6407150"/>
            <a:ext cx="252412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5496" name="Oval 88"/>
          <p:cNvSpPr>
            <a:spLocks noChangeArrowheads="1"/>
          </p:cNvSpPr>
          <p:nvPr/>
        </p:nvSpPr>
        <p:spPr bwMode="auto">
          <a:xfrm>
            <a:off x="439738" y="5565775"/>
            <a:ext cx="252412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45497" name="Oval 89"/>
          <p:cNvSpPr>
            <a:spLocks noChangeArrowheads="1"/>
          </p:cNvSpPr>
          <p:nvPr/>
        </p:nvSpPr>
        <p:spPr bwMode="auto">
          <a:xfrm>
            <a:off x="2195513" y="4197350"/>
            <a:ext cx="252412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5498" name="Line 90"/>
          <p:cNvSpPr>
            <a:spLocks noChangeShapeType="1"/>
          </p:cNvSpPr>
          <p:nvPr/>
        </p:nvSpPr>
        <p:spPr bwMode="auto">
          <a:xfrm rot="10800000" flipH="1" flipV="1">
            <a:off x="5664200" y="4113213"/>
            <a:ext cx="0" cy="4683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99" name="Oval 91"/>
          <p:cNvSpPr>
            <a:spLocks noChangeArrowheads="1"/>
          </p:cNvSpPr>
          <p:nvPr/>
        </p:nvSpPr>
        <p:spPr bwMode="auto">
          <a:xfrm>
            <a:off x="5329238" y="4206875"/>
            <a:ext cx="252412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5500" name="Oval 92"/>
          <p:cNvSpPr>
            <a:spLocks noChangeArrowheads="1"/>
          </p:cNvSpPr>
          <p:nvPr/>
        </p:nvSpPr>
        <p:spPr bwMode="auto">
          <a:xfrm>
            <a:off x="2736850" y="4184650"/>
            <a:ext cx="252413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graphicFrame>
        <p:nvGraphicFramePr>
          <p:cNvPr id="145501" name="Object 93"/>
          <p:cNvGraphicFramePr>
            <a:graphicFrameLocks noChangeAspect="1"/>
          </p:cNvGraphicFramePr>
          <p:nvPr/>
        </p:nvGraphicFramePr>
        <p:xfrm>
          <a:off x="2998788" y="711200"/>
          <a:ext cx="962025" cy="1223963"/>
        </p:xfrm>
        <a:graphic>
          <a:graphicData uri="http://schemas.openxmlformats.org/presentationml/2006/ole">
            <p:oleObj spid="_x0000_s145501" name="비트맵 이미지" r:id="rId6" imgW="4153480" imgH="5304762" progId="PBrush">
              <p:embed/>
            </p:oleObj>
          </a:graphicData>
        </a:graphic>
      </p:graphicFrame>
      <p:graphicFrame>
        <p:nvGraphicFramePr>
          <p:cNvPr id="145502" name="Object 94"/>
          <p:cNvGraphicFramePr>
            <a:graphicFrameLocks noChangeAspect="1"/>
          </p:cNvGraphicFramePr>
          <p:nvPr/>
        </p:nvGraphicFramePr>
        <p:xfrm>
          <a:off x="3171825" y="512763"/>
          <a:ext cx="663575" cy="639762"/>
        </p:xfrm>
        <a:graphic>
          <a:graphicData uri="http://schemas.openxmlformats.org/presentationml/2006/ole">
            <p:oleObj spid="_x0000_s145502" name="비트맵 이미지" r:id="rId7" imgW="3895238" imgH="3753374" progId="PBrush">
              <p:embed/>
            </p:oleObj>
          </a:graphicData>
        </a:graphic>
      </p:graphicFrame>
      <p:sp>
        <p:nvSpPr>
          <p:cNvPr id="145504" name="Oval 96"/>
          <p:cNvSpPr>
            <a:spLocks noChangeArrowheads="1"/>
          </p:cNvSpPr>
          <p:nvPr/>
        </p:nvSpPr>
        <p:spPr bwMode="auto">
          <a:xfrm>
            <a:off x="1908175" y="1235075"/>
            <a:ext cx="252413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45505" name="Oval 97"/>
          <p:cNvSpPr>
            <a:spLocks noChangeArrowheads="1"/>
          </p:cNvSpPr>
          <p:nvPr/>
        </p:nvSpPr>
        <p:spPr bwMode="auto">
          <a:xfrm>
            <a:off x="2668588" y="1233488"/>
            <a:ext cx="252412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3679825" y="1377950"/>
            <a:ext cx="45561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33" name="Oval 25"/>
          <p:cNvSpPr>
            <a:spLocks noChangeArrowheads="1"/>
          </p:cNvSpPr>
          <p:nvPr/>
        </p:nvSpPr>
        <p:spPr bwMode="auto">
          <a:xfrm>
            <a:off x="3379788" y="1243013"/>
            <a:ext cx="252412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45506" name="Line 98"/>
          <p:cNvSpPr>
            <a:spLocks noChangeShapeType="1"/>
          </p:cNvSpPr>
          <p:nvPr/>
        </p:nvSpPr>
        <p:spPr bwMode="auto">
          <a:xfrm>
            <a:off x="2251075" y="1376363"/>
            <a:ext cx="360363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507" name="Line 99"/>
          <p:cNvSpPr>
            <a:spLocks noChangeShapeType="1"/>
          </p:cNvSpPr>
          <p:nvPr/>
        </p:nvSpPr>
        <p:spPr bwMode="auto">
          <a:xfrm>
            <a:off x="2955925" y="1373188"/>
            <a:ext cx="3603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5509" name="Picture 101" descr="사진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988" y="896938"/>
            <a:ext cx="593725" cy="792162"/>
          </a:xfrm>
          <a:prstGeom prst="rect">
            <a:avLst/>
          </a:prstGeom>
          <a:noFill/>
        </p:spPr>
      </p:pic>
      <p:pic>
        <p:nvPicPr>
          <p:cNvPr id="145510" name="Picture 1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9988" y="862013"/>
            <a:ext cx="523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511" name="Oval 103"/>
          <p:cNvSpPr>
            <a:spLocks noChangeArrowheads="1"/>
          </p:cNvSpPr>
          <p:nvPr/>
        </p:nvSpPr>
        <p:spPr bwMode="auto">
          <a:xfrm>
            <a:off x="8180388" y="1233488"/>
            <a:ext cx="252412" cy="252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5512" name="Line 104"/>
          <p:cNvSpPr>
            <a:spLocks noChangeShapeType="1"/>
          </p:cNvSpPr>
          <p:nvPr/>
        </p:nvSpPr>
        <p:spPr bwMode="auto">
          <a:xfrm>
            <a:off x="7793038" y="1366838"/>
            <a:ext cx="3603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45513" name="Object 105"/>
          <p:cNvGraphicFramePr>
            <a:graphicFrameLocks noChangeAspect="1"/>
          </p:cNvGraphicFramePr>
          <p:nvPr/>
        </p:nvGraphicFramePr>
        <p:xfrm>
          <a:off x="6580188" y="700088"/>
          <a:ext cx="962025" cy="1223962"/>
        </p:xfrm>
        <a:graphic>
          <a:graphicData uri="http://schemas.openxmlformats.org/presentationml/2006/ole">
            <p:oleObj spid="_x0000_s145513" name="비트맵 이미지" r:id="rId8" imgW="4153480" imgH="5304762" progId="PBrush">
              <p:embed/>
            </p:oleObj>
          </a:graphicData>
        </a:graphic>
      </p:graphicFrame>
      <p:graphicFrame>
        <p:nvGraphicFramePr>
          <p:cNvPr id="145514" name="Object 106"/>
          <p:cNvGraphicFramePr>
            <a:graphicFrameLocks noChangeAspect="1"/>
          </p:cNvGraphicFramePr>
          <p:nvPr/>
        </p:nvGraphicFramePr>
        <p:xfrm>
          <a:off x="6753225" y="501650"/>
          <a:ext cx="663575" cy="639763"/>
        </p:xfrm>
        <a:graphic>
          <a:graphicData uri="http://schemas.openxmlformats.org/presentationml/2006/ole">
            <p:oleObj spid="_x0000_s145514" name="비트맵 이미지" r:id="rId9" imgW="3895238" imgH="3753374" progId="PBrush">
              <p:embed/>
            </p:oleObj>
          </a:graphicData>
        </a:graphic>
      </p:graphicFrame>
      <p:sp>
        <p:nvSpPr>
          <p:cNvPr id="145515" name="Oval 107"/>
          <p:cNvSpPr>
            <a:spLocks noChangeArrowheads="1"/>
          </p:cNvSpPr>
          <p:nvPr/>
        </p:nvSpPr>
        <p:spPr bwMode="auto">
          <a:xfrm>
            <a:off x="5489575" y="1223963"/>
            <a:ext cx="252413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45516" name="Oval 108"/>
          <p:cNvSpPr>
            <a:spLocks noChangeArrowheads="1"/>
          </p:cNvSpPr>
          <p:nvPr/>
        </p:nvSpPr>
        <p:spPr bwMode="auto">
          <a:xfrm>
            <a:off x="6249988" y="1222375"/>
            <a:ext cx="252412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45517" name="Line 109"/>
          <p:cNvSpPr>
            <a:spLocks noChangeShapeType="1"/>
          </p:cNvSpPr>
          <p:nvPr/>
        </p:nvSpPr>
        <p:spPr bwMode="auto">
          <a:xfrm>
            <a:off x="7261225" y="1366838"/>
            <a:ext cx="45561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518" name="Oval 110"/>
          <p:cNvSpPr>
            <a:spLocks noChangeArrowheads="1"/>
          </p:cNvSpPr>
          <p:nvPr/>
        </p:nvSpPr>
        <p:spPr bwMode="auto">
          <a:xfrm>
            <a:off x="6961188" y="1231900"/>
            <a:ext cx="252412" cy="25241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45519" name="Line 111"/>
          <p:cNvSpPr>
            <a:spLocks noChangeShapeType="1"/>
          </p:cNvSpPr>
          <p:nvPr/>
        </p:nvSpPr>
        <p:spPr bwMode="auto">
          <a:xfrm>
            <a:off x="5832475" y="1365250"/>
            <a:ext cx="360363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520" name="Line 112"/>
          <p:cNvSpPr>
            <a:spLocks noChangeShapeType="1"/>
          </p:cNvSpPr>
          <p:nvPr/>
        </p:nvSpPr>
        <p:spPr bwMode="auto">
          <a:xfrm>
            <a:off x="6537325" y="1362075"/>
            <a:ext cx="360363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580" name="Oval 172"/>
          <p:cNvSpPr>
            <a:spLocks noChangeArrowheads="1"/>
          </p:cNvSpPr>
          <p:nvPr/>
        </p:nvSpPr>
        <p:spPr bwMode="auto">
          <a:xfrm>
            <a:off x="438150" y="5843588"/>
            <a:ext cx="252413" cy="25241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45595" name="Text Box 187"/>
          <p:cNvSpPr txBox="1">
            <a:spLocks noChangeArrowheads="1"/>
          </p:cNvSpPr>
          <p:nvPr/>
        </p:nvSpPr>
        <p:spPr bwMode="auto">
          <a:xfrm>
            <a:off x="71438" y="166688"/>
            <a:ext cx="6516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>
                <a:latin typeface="Arial" pitchFamily="34" charset="0"/>
                <a:ea typeface="굴림" pitchFamily="34" charset="-127"/>
              </a:rPr>
              <a:t>2.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6</a:t>
            </a:r>
            <a:r>
              <a:rPr lang="en-US" altLang="ko-KR" sz="2000" b="1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Режим обогрева – наружный блок</a:t>
            </a:r>
            <a:endParaRPr lang="en-US" altLang="ko-KR" sz="20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145596" name="Group 188"/>
          <p:cNvGrpSpPr>
            <a:grpSpLocks/>
          </p:cNvGrpSpPr>
          <p:nvPr/>
        </p:nvGrpSpPr>
        <p:grpSpPr bwMode="auto">
          <a:xfrm>
            <a:off x="73025" y="728663"/>
            <a:ext cx="1727200" cy="2736850"/>
            <a:chOff x="46" y="441"/>
            <a:chExt cx="1088" cy="1724"/>
          </a:xfrm>
        </p:grpSpPr>
        <p:pic>
          <p:nvPicPr>
            <p:cNvPr id="145597" name="Picture 18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7" y="493"/>
              <a:ext cx="69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5598" name="Oval 190"/>
            <p:cNvSpPr>
              <a:spLocks noChangeArrowheads="1"/>
            </p:cNvSpPr>
            <p:nvPr/>
          </p:nvSpPr>
          <p:spPr bwMode="auto">
            <a:xfrm>
              <a:off x="207" y="706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5599" name="Oval 191"/>
            <p:cNvSpPr>
              <a:spLocks noChangeArrowheads="1"/>
            </p:cNvSpPr>
            <p:nvPr/>
          </p:nvSpPr>
          <p:spPr bwMode="auto">
            <a:xfrm>
              <a:off x="204" y="493"/>
              <a:ext cx="91" cy="9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5600" name="Oval 192"/>
            <p:cNvSpPr>
              <a:spLocks noChangeArrowheads="1"/>
            </p:cNvSpPr>
            <p:nvPr/>
          </p:nvSpPr>
          <p:spPr bwMode="auto">
            <a:xfrm>
              <a:off x="675" y="725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5601" name="Line 193"/>
            <p:cNvSpPr>
              <a:spLocks noChangeShapeType="1"/>
            </p:cNvSpPr>
            <p:nvPr/>
          </p:nvSpPr>
          <p:spPr bwMode="auto">
            <a:xfrm flipH="1">
              <a:off x="304" y="542"/>
              <a:ext cx="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5602" name="Line 194"/>
            <p:cNvSpPr>
              <a:spLocks noChangeShapeType="1"/>
            </p:cNvSpPr>
            <p:nvPr/>
          </p:nvSpPr>
          <p:spPr bwMode="auto">
            <a:xfrm>
              <a:off x="308" y="759"/>
              <a:ext cx="3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5603" name="Line 195"/>
            <p:cNvSpPr>
              <a:spLocks noChangeShapeType="1"/>
            </p:cNvSpPr>
            <p:nvPr/>
          </p:nvSpPr>
          <p:spPr bwMode="auto">
            <a:xfrm>
              <a:off x="252" y="59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5604" name="Line 196"/>
            <p:cNvSpPr>
              <a:spLocks noChangeShapeType="1"/>
            </p:cNvSpPr>
            <p:nvPr/>
          </p:nvSpPr>
          <p:spPr bwMode="auto">
            <a:xfrm flipV="1">
              <a:off x="745" y="587"/>
              <a:ext cx="68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5605" name="Oval 197"/>
            <p:cNvSpPr>
              <a:spLocks noChangeArrowheads="1"/>
            </p:cNvSpPr>
            <p:nvPr/>
          </p:nvSpPr>
          <p:spPr bwMode="auto">
            <a:xfrm>
              <a:off x="793" y="499"/>
              <a:ext cx="91" cy="9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5606" name="Rectangle 198"/>
            <p:cNvSpPr>
              <a:spLocks noChangeArrowheads="1"/>
            </p:cNvSpPr>
            <p:nvPr/>
          </p:nvSpPr>
          <p:spPr bwMode="auto">
            <a:xfrm>
              <a:off x="90" y="1026"/>
              <a:ext cx="137" cy="13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607" name="Rectangle 199"/>
            <p:cNvSpPr>
              <a:spLocks noChangeArrowheads="1"/>
            </p:cNvSpPr>
            <p:nvPr/>
          </p:nvSpPr>
          <p:spPr bwMode="auto">
            <a:xfrm>
              <a:off x="90" y="1434"/>
              <a:ext cx="137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608" name="Rectangle 200"/>
            <p:cNvSpPr>
              <a:spLocks noChangeArrowheads="1"/>
            </p:cNvSpPr>
            <p:nvPr/>
          </p:nvSpPr>
          <p:spPr bwMode="auto">
            <a:xfrm>
              <a:off x="90" y="1861"/>
              <a:ext cx="137" cy="1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609" name="Text Box 201"/>
            <p:cNvSpPr txBox="1">
              <a:spLocks noChangeArrowheads="1"/>
            </p:cNvSpPr>
            <p:nvPr/>
          </p:nvSpPr>
          <p:spPr bwMode="auto">
            <a:xfrm>
              <a:off x="249" y="91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Средняя темп.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Жидкость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5610" name="Text Box 202"/>
            <p:cNvSpPr txBox="1">
              <a:spLocks noChangeArrowheads="1"/>
            </p:cNvSpPr>
            <p:nvPr/>
          </p:nvSpPr>
          <p:spPr bwMode="auto">
            <a:xfrm>
              <a:off x="249" y="133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Высокая темп.</a:t>
              </a:r>
            </a:p>
            <a:p>
              <a:r>
                <a:rPr lang="ru-RU" altLang="ko-KR" sz="1200" b="1">
                  <a:cs typeface="AIral"/>
                </a:rPr>
                <a:t>Газ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5611" name="Text Box 203"/>
            <p:cNvSpPr txBox="1">
              <a:spLocks noChangeArrowheads="1"/>
            </p:cNvSpPr>
            <p:nvPr/>
          </p:nvSpPr>
          <p:spPr bwMode="auto">
            <a:xfrm>
              <a:off x="249" y="1770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Низк.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Низкая Темп.</a:t>
              </a:r>
              <a:r>
                <a:rPr lang="en-US" altLang="ko-KR" sz="1200" b="1">
                  <a:cs typeface="AIral"/>
                </a:rPr>
                <a:t> </a:t>
              </a:r>
              <a:endParaRPr lang="ru-RU" altLang="ko-KR" sz="1200" b="1">
                <a:cs typeface="AIral"/>
              </a:endParaRPr>
            </a:p>
            <a:p>
              <a:r>
                <a:rPr lang="ru-RU" altLang="ko-KR" sz="1200" b="1">
                  <a:cs typeface="AIral"/>
                </a:rPr>
                <a:t>Ж</a:t>
              </a:r>
              <a:r>
                <a:rPr lang="en-US" altLang="ko-KR" sz="1200" b="1">
                  <a:cs typeface="AIral"/>
                </a:rPr>
                <a:t> +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Ж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5612" name="Rectangle 204"/>
            <p:cNvSpPr>
              <a:spLocks noChangeArrowheads="1"/>
            </p:cNvSpPr>
            <p:nvPr/>
          </p:nvSpPr>
          <p:spPr bwMode="auto">
            <a:xfrm>
              <a:off x="46" y="441"/>
              <a:ext cx="1088" cy="17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</a:blip>
          <a:srcRect/>
          <a:stretch>
            <a:fillRect/>
          </a:stretch>
        </p:blipFill>
        <p:spPr bwMode="auto">
          <a:xfrm>
            <a:off x="323850" y="854075"/>
            <a:ext cx="8748713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Line 3"/>
          <p:cNvSpPr>
            <a:spLocks noChangeShapeType="1"/>
          </p:cNvSpPr>
          <p:nvPr/>
        </p:nvSpPr>
        <p:spPr bwMode="auto">
          <a:xfrm rot="10800000">
            <a:off x="2266950" y="952500"/>
            <a:ext cx="53975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 rot="10800000" flipH="1">
            <a:off x="7023100" y="1192213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 rot="10800000">
            <a:off x="2041525" y="2078038"/>
            <a:ext cx="0" cy="53975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 rot="10800000">
            <a:off x="6443663" y="2078038"/>
            <a:ext cx="0" cy="53975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 rot="10800000">
            <a:off x="7019925" y="933450"/>
            <a:ext cx="53975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 rot="10800000" flipH="1">
            <a:off x="2246313" y="1212850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 rot="10800000" flipV="1">
            <a:off x="6292850" y="2074863"/>
            <a:ext cx="0" cy="5397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 rot="10800000" flipV="1">
            <a:off x="1898650" y="2078038"/>
            <a:ext cx="0" cy="5397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376238" y="827088"/>
            <a:ext cx="252412" cy="252412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377825" y="1122363"/>
            <a:ext cx="252413" cy="252412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998538" y="728663"/>
            <a:ext cx="7508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Жидкость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1079500" y="1408113"/>
            <a:ext cx="246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Газ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146458" name="Oval 26"/>
          <p:cNvSpPr>
            <a:spLocks noChangeArrowheads="1"/>
          </p:cNvSpPr>
          <p:nvPr/>
        </p:nvSpPr>
        <p:spPr bwMode="auto">
          <a:xfrm>
            <a:off x="2114550" y="2220913"/>
            <a:ext cx="252413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46459" name="Oval 27"/>
          <p:cNvSpPr>
            <a:spLocks noChangeArrowheads="1"/>
          </p:cNvSpPr>
          <p:nvPr/>
        </p:nvSpPr>
        <p:spPr bwMode="auto">
          <a:xfrm>
            <a:off x="1547813" y="2220913"/>
            <a:ext cx="252412" cy="252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6460" name="AutoShape 28"/>
          <p:cNvSpPr>
            <a:spLocks noChangeArrowheads="1"/>
          </p:cNvSpPr>
          <p:nvPr/>
        </p:nvSpPr>
        <p:spPr bwMode="auto">
          <a:xfrm>
            <a:off x="3024188" y="2005013"/>
            <a:ext cx="1439862" cy="1441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6530" name="Group 98"/>
          <p:cNvGrpSpPr>
            <a:grpSpLocks/>
          </p:cNvGrpSpPr>
          <p:nvPr/>
        </p:nvGrpSpPr>
        <p:grpSpPr bwMode="auto">
          <a:xfrm>
            <a:off x="3059113" y="3665538"/>
            <a:ext cx="1323975" cy="968375"/>
            <a:chOff x="1859" y="2309"/>
            <a:chExt cx="834" cy="610"/>
          </a:xfrm>
        </p:grpSpPr>
        <p:pic>
          <p:nvPicPr>
            <p:cNvPr id="146462" name="Picture 3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90000"/>
            </a:blip>
            <a:srcRect/>
            <a:stretch>
              <a:fillRect/>
            </a:stretch>
          </p:blipFill>
          <p:spPr bwMode="auto">
            <a:xfrm>
              <a:off x="1859" y="2309"/>
              <a:ext cx="79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463" name="Oval 31"/>
            <p:cNvSpPr>
              <a:spLocks noChangeArrowheads="1"/>
            </p:cNvSpPr>
            <p:nvPr/>
          </p:nvSpPr>
          <p:spPr bwMode="auto">
            <a:xfrm>
              <a:off x="2534" y="2490"/>
              <a:ext cx="159" cy="159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146464" name="Oval 32"/>
            <p:cNvSpPr>
              <a:spLocks noChangeArrowheads="1"/>
            </p:cNvSpPr>
            <p:nvPr/>
          </p:nvSpPr>
          <p:spPr bwMode="auto">
            <a:xfrm>
              <a:off x="1973" y="2490"/>
              <a:ext cx="159" cy="1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4</a:t>
              </a:r>
            </a:p>
          </p:txBody>
        </p:sp>
        <p:sp>
          <p:nvSpPr>
            <p:cNvPr id="146465" name="Line 33"/>
            <p:cNvSpPr>
              <a:spLocks noChangeShapeType="1"/>
            </p:cNvSpPr>
            <p:nvPr/>
          </p:nvSpPr>
          <p:spPr bwMode="auto">
            <a:xfrm>
              <a:off x="2154" y="2570"/>
              <a:ext cx="341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6470" name="Line 38"/>
          <p:cNvSpPr>
            <a:spLocks noChangeShapeType="1"/>
          </p:cNvSpPr>
          <p:nvPr/>
        </p:nvSpPr>
        <p:spPr bwMode="auto">
          <a:xfrm rot="10800000" flipV="1">
            <a:off x="3024188" y="2500313"/>
            <a:ext cx="0" cy="287337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71" name="Line 39"/>
          <p:cNvSpPr>
            <a:spLocks noChangeShapeType="1"/>
          </p:cNvSpPr>
          <p:nvPr/>
        </p:nvSpPr>
        <p:spPr bwMode="auto">
          <a:xfrm flipV="1">
            <a:off x="4464050" y="2547938"/>
            <a:ext cx="0" cy="2873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73" name="Oval 41"/>
          <p:cNvSpPr>
            <a:spLocks noChangeArrowheads="1"/>
          </p:cNvSpPr>
          <p:nvPr/>
        </p:nvSpPr>
        <p:spPr bwMode="auto">
          <a:xfrm>
            <a:off x="4591050" y="2549525"/>
            <a:ext cx="252413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6483" name="Line 51"/>
          <p:cNvSpPr>
            <a:spLocks noChangeShapeType="1"/>
          </p:cNvSpPr>
          <p:nvPr/>
        </p:nvSpPr>
        <p:spPr bwMode="auto">
          <a:xfrm flipH="1">
            <a:off x="3384550" y="1538288"/>
            <a:ext cx="323850" cy="466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84" name="Text Box 52"/>
          <p:cNvSpPr txBox="1">
            <a:spLocks noChangeArrowheads="1"/>
          </p:cNvSpPr>
          <p:nvPr/>
        </p:nvSpPr>
        <p:spPr bwMode="auto">
          <a:xfrm>
            <a:off x="3708400" y="1393825"/>
            <a:ext cx="1258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Теплообменник</a:t>
            </a:r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 (</a:t>
            </a:r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Испаритель</a:t>
            </a:r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)</a:t>
            </a:r>
          </a:p>
        </p:txBody>
      </p:sp>
      <p:graphicFrame>
        <p:nvGraphicFramePr>
          <p:cNvPr id="146591" name="Group 159"/>
          <p:cNvGraphicFramePr>
            <a:graphicFrameLocks noGrp="1"/>
          </p:cNvGraphicFramePr>
          <p:nvPr/>
        </p:nvGraphicFramePr>
        <p:xfrm>
          <a:off x="258763" y="5586413"/>
          <a:ext cx="8634412" cy="1188720"/>
        </p:xfrm>
        <a:graphic>
          <a:graphicData uri="http://schemas.openxmlformats.org/drawingml/2006/table">
            <a:tbl>
              <a:tblPr/>
              <a:tblGrid>
                <a:gridCol w="674687"/>
                <a:gridCol w="2443163"/>
                <a:gridCol w="1009650"/>
                <a:gridCol w="800100"/>
                <a:gridCol w="1136650"/>
                <a:gridCol w="1285875"/>
                <a:gridCol w="12842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No #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Давление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Темп.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Фаза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Внутр. блок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отврыт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</a:t>
                      </a:r>
                      <a:endParaRPr kumimoji="1" lang="ru-RU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газ-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Средняя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Газ-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Вентилятор, внутренний блок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529" name="Oval 97"/>
          <p:cNvSpPr>
            <a:spLocks noChangeArrowheads="1"/>
          </p:cNvSpPr>
          <p:nvPr/>
        </p:nvSpPr>
        <p:spPr bwMode="auto">
          <a:xfrm>
            <a:off x="2601913" y="2538413"/>
            <a:ext cx="252412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grpSp>
        <p:nvGrpSpPr>
          <p:cNvPr id="146531" name="Group 99"/>
          <p:cNvGrpSpPr>
            <a:grpSpLocks/>
          </p:cNvGrpSpPr>
          <p:nvPr/>
        </p:nvGrpSpPr>
        <p:grpSpPr bwMode="auto">
          <a:xfrm>
            <a:off x="7532688" y="3659188"/>
            <a:ext cx="1323975" cy="968375"/>
            <a:chOff x="1859" y="2309"/>
            <a:chExt cx="834" cy="610"/>
          </a:xfrm>
        </p:grpSpPr>
        <p:pic>
          <p:nvPicPr>
            <p:cNvPr id="146532" name="Picture 1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90000"/>
            </a:blip>
            <a:srcRect/>
            <a:stretch>
              <a:fillRect/>
            </a:stretch>
          </p:blipFill>
          <p:spPr bwMode="auto">
            <a:xfrm>
              <a:off x="1859" y="2309"/>
              <a:ext cx="79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533" name="Oval 101"/>
            <p:cNvSpPr>
              <a:spLocks noChangeArrowheads="1"/>
            </p:cNvSpPr>
            <p:nvPr/>
          </p:nvSpPr>
          <p:spPr bwMode="auto">
            <a:xfrm>
              <a:off x="2534" y="2490"/>
              <a:ext cx="159" cy="159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146534" name="Oval 102"/>
            <p:cNvSpPr>
              <a:spLocks noChangeArrowheads="1"/>
            </p:cNvSpPr>
            <p:nvPr/>
          </p:nvSpPr>
          <p:spPr bwMode="auto">
            <a:xfrm>
              <a:off x="1973" y="2490"/>
              <a:ext cx="159" cy="1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4</a:t>
              </a:r>
            </a:p>
          </p:txBody>
        </p:sp>
        <p:sp>
          <p:nvSpPr>
            <p:cNvPr id="146535" name="Line 103"/>
            <p:cNvSpPr>
              <a:spLocks noChangeShapeType="1"/>
            </p:cNvSpPr>
            <p:nvPr/>
          </p:nvSpPr>
          <p:spPr bwMode="auto">
            <a:xfrm>
              <a:off x="2154" y="2570"/>
              <a:ext cx="341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6561" name="Oval 129"/>
          <p:cNvSpPr>
            <a:spLocks noChangeArrowheads="1"/>
          </p:cNvSpPr>
          <p:nvPr/>
        </p:nvSpPr>
        <p:spPr bwMode="auto">
          <a:xfrm>
            <a:off x="439738" y="5876925"/>
            <a:ext cx="252412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6562" name="Oval 130"/>
          <p:cNvSpPr>
            <a:spLocks noChangeArrowheads="1"/>
          </p:cNvSpPr>
          <p:nvPr/>
        </p:nvSpPr>
        <p:spPr bwMode="auto">
          <a:xfrm>
            <a:off x="439738" y="6159500"/>
            <a:ext cx="252412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46571" name="Text Box 139"/>
          <p:cNvSpPr txBox="1">
            <a:spLocks noChangeArrowheads="1"/>
          </p:cNvSpPr>
          <p:nvPr/>
        </p:nvSpPr>
        <p:spPr bwMode="auto">
          <a:xfrm>
            <a:off x="71438" y="166688"/>
            <a:ext cx="6516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>
                <a:latin typeface="Arial" pitchFamily="34" charset="0"/>
                <a:ea typeface="굴림" pitchFamily="34" charset="-127"/>
              </a:rPr>
              <a:t>2.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Режим обогрева – внутренний блок</a:t>
            </a:r>
            <a:endParaRPr lang="en-US" altLang="ko-KR" sz="20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146572" name="Group 140"/>
          <p:cNvGrpSpPr>
            <a:grpSpLocks/>
          </p:cNvGrpSpPr>
          <p:nvPr/>
        </p:nvGrpSpPr>
        <p:grpSpPr bwMode="auto">
          <a:xfrm>
            <a:off x="73025" y="2744788"/>
            <a:ext cx="1727200" cy="2736850"/>
            <a:chOff x="46" y="441"/>
            <a:chExt cx="1088" cy="1724"/>
          </a:xfrm>
        </p:grpSpPr>
        <p:pic>
          <p:nvPicPr>
            <p:cNvPr id="146573" name="Picture 1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" y="493"/>
              <a:ext cx="69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6574" name="Oval 142"/>
            <p:cNvSpPr>
              <a:spLocks noChangeArrowheads="1"/>
            </p:cNvSpPr>
            <p:nvPr/>
          </p:nvSpPr>
          <p:spPr bwMode="auto">
            <a:xfrm>
              <a:off x="207" y="706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6575" name="Oval 143"/>
            <p:cNvSpPr>
              <a:spLocks noChangeArrowheads="1"/>
            </p:cNvSpPr>
            <p:nvPr/>
          </p:nvSpPr>
          <p:spPr bwMode="auto">
            <a:xfrm>
              <a:off x="204" y="493"/>
              <a:ext cx="91" cy="9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6576" name="Oval 144"/>
            <p:cNvSpPr>
              <a:spLocks noChangeArrowheads="1"/>
            </p:cNvSpPr>
            <p:nvPr/>
          </p:nvSpPr>
          <p:spPr bwMode="auto">
            <a:xfrm>
              <a:off x="675" y="725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6577" name="Line 145"/>
            <p:cNvSpPr>
              <a:spLocks noChangeShapeType="1"/>
            </p:cNvSpPr>
            <p:nvPr/>
          </p:nvSpPr>
          <p:spPr bwMode="auto">
            <a:xfrm flipH="1">
              <a:off x="304" y="542"/>
              <a:ext cx="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578" name="Line 146"/>
            <p:cNvSpPr>
              <a:spLocks noChangeShapeType="1"/>
            </p:cNvSpPr>
            <p:nvPr/>
          </p:nvSpPr>
          <p:spPr bwMode="auto">
            <a:xfrm>
              <a:off x="308" y="759"/>
              <a:ext cx="3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579" name="Line 147"/>
            <p:cNvSpPr>
              <a:spLocks noChangeShapeType="1"/>
            </p:cNvSpPr>
            <p:nvPr/>
          </p:nvSpPr>
          <p:spPr bwMode="auto">
            <a:xfrm>
              <a:off x="252" y="59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580" name="Line 148"/>
            <p:cNvSpPr>
              <a:spLocks noChangeShapeType="1"/>
            </p:cNvSpPr>
            <p:nvPr/>
          </p:nvSpPr>
          <p:spPr bwMode="auto">
            <a:xfrm flipV="1">
              <a:off x="745" y="587"/>
              <a:ext cx="68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581" name="Oval 149"/>
            <p:cNvSpPr>
              <a:spLocks noChangeArrowheads="1"/>
            </p:cNvSpPr>
            <p:nvPr/>
          </p:nvSpPr>
          <p:spPr bwMode="auto">
            <a:xfrm>
              <a:off x="793" y="499"/>
              <a:ext cx="91" cy="9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6582" name="Rectangle 150"/>
            <p:cNvSpPr>
              <a:spLocks noChangeArrowheads="1"/>
            </p:cNvSpPr>
            <p:nvPr/>
          </p:nvSpPr>
          <p:spPr bwMode="auto">
            <a:xfrm>
              <a:off x="90" y="1026"/>
              <a:ext cx="137" cy="13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583" name="Rectangle 151"/>
            <p:cNvSpPr>
              <a:spLocks noChangeArrowheads="1"/>
            </p:cNvSpPr>
            <p:nvPr/>
          </p:nvSpPr>
          <p:spPr bwMode="auto">
            <a:xfrm>
              <a:off x="90" y="1434"/>
              <a:ext cx="137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584" name="Rectangle 152"/>
            <p:cNvSpPr>
              <a:spLocks noChangeArrowheads="1"/>
            </p:cNvSpPr>
            <p:nvPr/>
          </p:nvSpPr>
          <p:spPr bwMode="auto">
            <a:xfrm>
              <a:off x="90" y="1861"/>
              <a:ext cx="137" cy="1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585" name="Text Box 153"/>
            <p:cNvSpPr txBox="1">
              <a:spLocks noChangeArrowheads="1"/>
            </p:cNvSpPr>
            <p:nvPr/>
          </p:nvSpPr>
          <p:spPr bwMode="auto">
            <a:xfrm>
              <a:off x="249" y="91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Средняя темп.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Жидкость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6586" name="Text Box 154"/>
            <p:cNvSpPr txBox="1">
              <a:spLocks noChangeArrowheads="1"/>
            </p:cNvSpPr>
            <p:nvPr/>
          </p:nvSpPr>
          <p:spPr bwMode="auto">
            <a:xfrm>
              <a:off x="249" y="133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Высокая темп.</a:t>
              </a:r>
            </a:p>
            <a:p>
              <a:r>
                <a:rPr lang="ru-RU" altLang="ko-KR" sz="1200" b="1">
                  <a:cs typeface="AIral"/>
                </a:rPr>
                <a:t>Газ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6587" name="Text Box 155"/>
            <p:cNvSpPr txBox="1">
              <a:spLocks noChangeArrowheads="1"/>
            </p:cNvSpPr>
            <p:nvPr/>
          </p:nvSpPr>
          <p:spPr bwMode="auto">
            <a:xfrm>
              <a:off x="249" y="1770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Низк.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Низкая Темп.</a:t>
              </a:r>
              <a:r>
                <a:rPr lang="en-US" altLang="ko-KR" sz="1200" b="1">
                  <a:cs typeface="AIral"/>
                </a:rPr>
                <a:t> </a:t>
              </a:r>
              <a:endParaRPr lang="ru-RU" altLang="ko-KR" sz="1200" b="1">
                <a:cs typeface="AIral"/>
              </a:endParaRPr>
            </a:p>
            <a:p>
              <a:r>
                <a:rPr lang="ru-RU" altLang="ko-KR" sz="1200" b="1">
                  <a:cs typeface="AIral"/>
                </a:rPr>
                <a:t>Ж</a:t>
              </a:r>
              <a:r>
                <a:rPr lang="en-US" altLang="ko-KR" sz="1200" b="1">
                  <a:cs typeface="AIral"/>
                </a:rPr>
                <a:t> +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Ж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6588" name="Rectangle 156"/>
            <p:cNvSpPr>
              <a:spLocks noChangeArrowheads="1"/>
            </p:cNvSpPr>
            <p:nvPr/>
          </p:nvSpPr>
          <p:spPr bwMode="auto">
            <a:xfrm>
              <a:off x="46" y="441"/>
              <a:ext cx="1088" cy="17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</a:blip>
          <a:srcRect/>
          <a:stretch>
            <a:fillRect/>
          </a:stretch>
        </p:blipFill>
        <p:spPr bwMode="auto">
          <a:xfrm>
            <a:off x="107950" y="844550"/>
            <a:ext cx="89646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7460" name="Line 4"/>
          <p:cNvSpPr>
            <a:spLocks noChangeShapeType="1"/>
          </p:cNvSpPr>
          <p:nvPr/>
        </p:nvSpPr>
        <p:spPr bwMode="auto">
          <a:xfrm rot="10800000">
            <a:off x="2000250" y="1187450"/>
            <a:ext cx="53975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 rot="10800000" flipH="1">
            <a:off x="6669088" y="1071563"/>
            <a:ext cx="3603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rot="10800000">
            <a:off x="6696075" y="836613"/>
            <a:ext cx="360363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rot="10800000" flipH="1">
            <a:off x="1960563" y="1504950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530225" y="1063625"/>
            <a:ext cx="252413" cy="252413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539750" y="1376363"/>
            <a:ext cx="252413" cy="252412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909638" y="944563"/>
            <a:ext cx="7508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Жидкость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971550" y="1528763"/>
            <a:ext cx="246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Газ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 rot="10800000">
            <a:off x="4676775" y="2168525"/>
            <a:ext cx="0" cy="53975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 rot="10800000" flipV="1">
            <a:off x="4552950" y="2168525"/>
            <a:ext cx="0" cy="5397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0" name="Oval 14"/>
          <p:cNvSpPr>
            <a:spLocks noChangeArrowheads="1"/>
          </p:cNvSpPr>
          <p:nvPr/>
        </p:nvSpPr>
        <p:spPr bwMode="auto">
          <a:xfrm>
            <a:off x="4759325" y="2311400"/>
            <a:ext cx="252413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47471" name="Oval 15"/>
          <p:cNvSpPr>
            <a:spLocks noChangeArrowheads="1"/>
          </p:cNvSpPr>
          <p:nvPr/>
        </p:nvSpPr>
        <p:spPr bwMode="auto">
          <a:xfrm>
            <a:off x="4192588" y="2311400"/>
            <a:ext cx="252412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 rot="10800000" flipV="1">
            <a:off x="6156325" y="1952625"/>
            <a:ext cx="0" cy="53975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87" name="Line 31"/>
          <p:cNvSpPr>
            <a:spLocks noChangeShapeType="1"/>
          </p:cNvSpPr>
          <p:nvPr/>
        </p:nvSpPr>
        <p:spPr bwMode="auto">
          <a:xfrm rot="10800000">
            <a:off x="6418263" y="1966913"/>
            <a:ext cx="0" cy="5397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543" name="Oval 87"/>
          <p:cNvSpPr>
            <a:spLocks noChangeArrowheads="1"/>
          </p:cNvSpPr>
          <p:nvPr/>
        </p:nvSpPr>
        <p:spPr bwMode="auto">
          <a:xfrm>
            <a:off x="5795963" y="3954463"/>
            <a:ext cx="252412" cy="252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7544" name="Oval 88"/>
          <p:cNvSpPr>
            <a:spLocks noChangeArrowheads="1"/>
          </p:cNvSpPr>
          <p:nvPr/>
        </p:nvSpPr>
        <p:spPr bwMode="auto">
          <a:xfrm>
            <a:off x="5805488" y="2097088"/>
            <a:ext cx="252412" cy="25241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grpSp>
        <p:nvGrpSpPr>
          <p:cNvPr id="147545" name="Group 89"/>
          <p:cNvGrpSpPr>
            <a:grpSpLocks/>
          </p:cNvGrpSpPr>
          <p:nvPr/>
        </p:nvGrpSpPr>
        <p:grpSpPr bwMode="auto">
          <a:xfrm>
            <a:off x="7424738" y="1376363"/>
            <a:ext cx="1323975" cy="968375"/>
            <a:chOff x="1859" y="2309"/>
            <a:chExt cx="834" cy="610"/>
          </a:xfrm>
        </p:grpSpPr>
        <p:pic>
          <p:nvPicPr>
            <p:cNvPr id="147546" name="Picture 9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 contrast="90000"/>
            </a:blip>
            <a:srcRect/>
            <a:stretch>
              <a:fillRect/>
            </a:stretch>
          </p:blipFill>
          <p:spPr bwMode="auto">
            <a:xfrm>
              <a:off x="1859" y="2309"/>
              <a:ext cx="79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547" name="Oval 91"/>
            <p:cNvSpPr>
              <a:spLocks noChangeArrowheads="1"/>
            </p:cNvSpPr>
            <p:nvPr/>
          </p:nvSpPr>
          <p:spPr bwMode="auto">
            <a:xfrm>
              <a:off x="2534" y="2490"/>
              <a:ext cx="159" cy="159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147548" name="Oval 92"/>
            <p:cNvSpPr>
              <a:spLocks noChangeArrowheads="1"/>
            </p:cNvSpPr>
            <p:nvPr/>
          </p:nvSpPr>
          <p:spPr bwMode="auto">
            <a:xfrm>
              <a:off x="1973" y="2490"/>
              <a:ext cx="159" cy="1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4</a:t>
              </a:r>
            </a:p>
          </p:txBody>
        </p:sp>
        <p:sp>
          <p:nvSpPr>
            <p:cNvPr id="147549" name="Line 93"/>
            <p:cNvSpPr>
              <a:spLocks noChangeShapeType="1"/>
            </p:cNvSpPr>
            <p:nvPr/>
          </p:nvSpPr>
          <p:spPr bwMode="auto">
            <a:xfrm>
              <a:off x="2154" y="2570"/>
              <a:ext cx="341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7550" name="Oval 94"/>
          <p:cNvSpPr>
            <a:spLocks noChangeArrowheads="1"/>
          </p:cNvSpPr>
          <p:nvPr/>
        </p:nvSpPr>
        <p:spPr bwMode="auto">
          <a:xfrm>
            <a:off x="6489700" y="2095500"/>
            <a:ext cx="252413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graphicFrame>
        <p:nvGraphicFramePr>
          <p:cNvPr id="147611" name="Group 155"/>
          <p:cNvGraphicFramePr>
            <a:graphicFrameLocks noGrp="1"/>
          </p:cNvGraphicFramePr>
          <p:nvPr/>
        </p:nvGraphicFramePr>
        <p:xfrm>
          <a:off x="250825" y="5265738"/>
          <a:ext cx="8634413" cy="1042416"/>
        </p:xfrm>
        <a:graphic>
          <a:graphicData uri="http://schemas.openxmlformats.org/drawingml/2006/table">
            <a:tbl>
              <a:tblPr/>
              <a:tblGrid>
                <a:gridCol w="674688"/>
                <a:gridCol w="2443162"/>
                <a:gridCol w="1009650"/>
                <a:gridCol w="800100"/>
                <a:gridCol w="1136650"/>
                <a:gridCol w="1285875"/>
                <a:gridCol w="128428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Давление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Темп.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Фаза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Высокая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MXD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(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открыт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 давление, </a:t>
                      </a:r>
                      <a:endParaRPr kumimoji="1" lang="ru-RU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газ-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Высокое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Средняя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Газ-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Внутр. Блок,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вентилятор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7591" name="Oval 135"/>
          <p:cNvSpPr>
            <a:spLocks noChangeArrowheads="1"/>
          </p:cNvSpPr>
          <p:nvPr/>
        </p:nvSpPr>
        <p:spPr bwMode="auto">
          <a:xfrm>
            <a:off x="431800" y="5556250"/>
            <a:ext cx="252413" cy="252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47592" name="Oval 136"/>
          <p:cNvSpPr>
            <a:spLocks noChangeArrowheads="1"/>
          </p:cNvSpPr>
          <p:nvPr/>
        </p:nvSpPr>
        <p:spPr bwMode="auto">
          <a:xfrm>
            <a:off x="431800" y="5838825"/>
            <a:ext cx="252413" cy="25241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47593" name="Text Box 137"/>
          <p:cNvSpPr txBox="1">
            <a:spLocks noChangeArrowheads="1"/>
          </p:cNvSpPr>
          <p:nvPr/>
        </p:nvSpPr>
        <p:spPr bwMode="auto">
          <a:xfrm>
            <a:off x="71438" y="166688"/>
            <a:ext cx="838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>
                <a:latin typeface="Arial" pitchFamily="34" charset="0"/>
                <a:ea typeface="굴림" pitchFamily="34" charset="-127"/>
              </a:rPr>
              <a:t>2.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Режим обогрева – внутренний блок, выносной ЭРВ</a:t>
            </a:r>
            <a:endParaRPr lang="en-US" altLang="ko-KR" sz="20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147594" name="Group 138"/>
          <p:cNvGrpSpPr>
            <a:grpSpLocks/>
          </p:cNvGrpSpPr>
          <p:nvPr/>
        </p:nvGrpSpPr>
        <p:grpSpPr bwMode="auto">
          <a:xfrm>
            <a:off x="7164388" y="2384425"/>
            <a:ext cx="1727200" cy="2736850"/>
            <a:chOff x="46" y="441"/>
            <a:chExt cx="1088" cy="1724"/>
          </a:xfrm>
        </p:grpSpPr>
        <p:pic>
          <p:nvPicPr>
            <p:cNvPr id="147595" name="Picture 1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" y="493"/>
              <a:ext cx="69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7596" name="Oval 140"/>
            <p:cNvSpPr>
              <a:spLocks noChangeArrowheads="1"/>
            </p:cNvSpPr>
            <p:nvPr/>
          </p:nvSpPr>
          <p:spPr bwMode="auto">
            <a:xfrm>
              <a:off x="207" y="706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7597" name="Oval 141"/>
            <p:cNvSpPr>
              <a:spLocks noChangeArrowheads="1"/>
            </p:cNvSpPr>
            <p:nvPr/>
          </p:nvSpPr>
          <p:spPr bwMode="auto">
            <a:xfrm>
              <a:off x="204" y="493"/>
              <a:ext cx="91" cy="91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7598" name="Oval 142"/>
            <p:cNvSpPr>
              <a:spLocks noChangeArrowheads="1"/>
            </p:cNvSpPr>
            <p:nvPr/>
          </p:nvSpPr>
          <p:spPr bwMode="auto">
            <a:xfrm>
              <a:off x="675" y="725"/>
              <a:ext cx="91" cy="91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7599" name="Line 143"/>
            <p:cNvSpPr>
              <a:spLocks noChangeShapeType="1"/>
            </p:cNvSpPr>
            <p:nvPr/>
          </p:nvSpPr>
          <p:spPr bwMode="auto">
            <a:xfrm flipH="1">
              <a:off x="304" y="542"/>
              <a:ext cx="4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7600" name="Line 144"/>
            <p:cNvSpPr>
              <a:spLocks noChangeShapeType="1"/>
            </p:cNvSpPr>
            <p:nvPr/>
          </p:nvSpPr>
          <p:spPr bwMode="auto">
            <a:xfrm>
              <a:off x="308" y="759"/>
              <a:ext cx="3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7601" name="Line 145"/>
            <p:cNvSpPr>
              <a:spLocks noChangeShapeType="1"/>
            </p:cNvSpPr>
            <p:nvPr/>
          </p:nvSpPr>
          <p:spPr bwMode="auto">
            <a:xfrm>
              <a:off x="252" y="59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7602" name="Line 146"/>
            <p:cNvSpPr>
              <a:spLocks noChangeShapeType="1"/>
            </p:cNvSpPr>
            <p:nvPr/>
          </p:nvSpPr>
          <p:spPr bwMode="auto">
            <a:xfrm flipV="1">
              <a:off x="745" y="587"/>
              <a:ext cx="68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7603" name="Oval 147"/>
            <p:cNvSpPr>
              <a:spLocks noChangeArrowheads="1"/>
            </p:cNvSpPr>
            <p:nvPr/>
          </p:nvSpPr>
          <p:spPr bwMode="auto">
            <a:xfrm>
              <a:off x="793" y="499"/>
              <a:ext cx="91" cy="9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7604" name="Rectangle 148"/>
            <p:cNvSpPr>
              <a:spLocks noChangeArrowheads="1"/>
            </p:cNvSpPr>
            <p:nvPr/>
          </p:nvSpPr>
          <p:spPr bwMode="auto">
            <a:xfrm>
              <a:off x="90" y="1026"/>
              <a:ext cx="137" cy="13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605" name="Rectangle 149"/>
            <p:cNvSpPr>
              <a:spLocks noChangeArrowheads="1"/>
            </p:cNvSpPr>
            <p:nvPr/>
          </p:nvSpPr>
          <p:spPr bwMode="auto">
            <a:xfrm>
              <a:off x="90" y="1434"/>
              <a:ext cx="137" cy="1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606" name="Rectangle 150"/>
            <p:cNvSpPr>
              <a:spLocks noChangeArrowheads="1"/>
            </p:cNvSpPr>
            <p:nvPr/>
          </p:nvSpPr>
          <p:spPr bwMode="auto">
            <a:xfrm>
              <a:off x="90" y="1861"/>
              <a:ext cx="137" cy="1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607" name="Text Box 151"/>
            <p:cNvSpPr txBox="1">
              <a:spLocks noChangeArrowheads="1"/>
            </p:cNvSpPr>
            <p:nvPr/>
          </p:nvSpPr>
          <p:spPr bwMode="auto">
            <a:xfrm>
              <a:off x="249" y="91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Средняя темп.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Жидкость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7608" name="Text Box 152"/>
            <p:cNvSpPr txBox="1">
              <a:spLocks noChangeArrowheads="1"/>
            </p:cNvSpPr>
            <p:nvPr/>
          </p:nvSpPr>
          <p:spPr bwMode="auto">
            <a:xfrm>
              <a:off x="249" y="1339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Выс.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Высокая темп.</a:t>
              </a:r>
            </a:p>
            <a:p>
              <a:r>
                <a:rPr lang="ru-RU" altLang="ko-KR" sz="1200" b="1">
                  <a:cs typeface="AIral"/>
                </a:rPr>
                <a:t>Газ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7609" name="Text Box 153"/>
            <p:cNvSpPr txBox="1">
              <a:spLocks noChangeArrowheads="1"/>
            </p:cNvSpPr>
            <p:nvPr/>
          </p:nvSpPr>
          <p:spPr bwMode="auto">
            <a:xfrm>
              <a:off x="249" y="1770"/>
              <a:ext cx="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ru-RU" altLang="ko-KR" sz="1200" b="1">
                  <a:cs typeface="AIral"/>
                </a:rPr>
                <a:t>Низк. давление</a:t>
              </a:r>
              <a:r>
                <a:rPr lang="en-US" altLang="ko-KR" sz="1200" b="1">
                  <a:cs typeface="AIral"/>
                </a:rPr>
                <a:t> </a:t>
              </a:r>
              <a:r>
                <a:rPr lang="ru-RU" altLang="ko-KR" sz="1200" b="1">
                  <a:cs typeface="AIral"/>
                </a:rPr>
                <a:t>Низкая Темп.</a:t>
              </a:r>
              <a:r>
                <a:rPr lang="en-US" altLang="ko-KR" sz="1200" b="1">
                  <a:cs typeface="AIral"/>
                </a:rPr>
                <a:t> </a:t>
              </a:r>
              <a:endParaRPr lang="ru-RU" altLang="ko-KR" sz="1200" b="1">
                <a:cs typeface="AIral"/>
              </a:endParaRPr>
            </a:p>
            <a:p>
              <a:r>
                <a:rPr lang="ru-RU" altLang="ko-KR" sz="1200" b="1">
                  <a:cs typeface="AIral"/>
                </a:rPr>
                <a:t>Ж</a:t>
              </a:r>
              <a:r>
                <a:rPr lang="en-US" altLang="ko-KR" sz="1200" b="1">
                  <a:cs typeface="AIral"/>
                </a:rPr>
                <a:t> +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Г</a:t>
              </a:r>
              <a:r>
                <a:rPr lang="en-US" altLang="ko-KR" sz="1200" b="1">
                  <a:cs typeface="AIral"/>
                </a:rPr>
                <a:t> / </a:t>
              </a:r>
              <a:r>
                <a:rPr lang="ru-RU" altLang="ko-KR" sz="1200" b="1">
                  <a:cs typeface="AIral"/>
                </a:rPr>
                <a:t>Ж</a:t>
              </a:r>
              <a:endParaRPr lang="en-US" altLang="ko-KR" sz="1200" b="1">
                <a:cs typeface="AIral"/>
              </a:endParaRPr>
            </a:p>
          </p:txBody>
        </p:sp>
        <p:sp>
          <p:nvSpPr>
            <p:cNvPr id="147610" name="Rectangle 154"/>
            <p:cNvSpPr>
              <a:spLocks noChangeArrowheads="1"/>
            </p:cNvSpPr>
            <p:nvPr/>
          </p:nvSpPr>
          <p:spPr bwMode="auto">
            <a:xfrm>
              <a:off x="46" y="441"/>
              <a:ext cx="1088" cy="17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7612" name="Text Box 156"/>
          <p:cNvSpPr txBox="1">
            <a:spLocks noChangeArrowheads="1"/>
          </p:cNvSpPr>
          <p:nvPr/>
        </p:nvSpPr>
        <p:spPr bwMode="auto">
          <a:xfrm>
            <a:off x="5111750" y="2924175"/>
            <a:ext cx="1019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2 </a:t>
            </a:r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или</a:t>
            </a:r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 3 </a:t>
            </a:r>
            <a:r>
              <a:rPr lang="ru-RU" altLang="ko-KR" sz="1200" b="1">
                <a:latin typeface="Arial" pitchFamily="34" charset="0"/>
                <a:ea typeface="AIral"/>
                <a:cs typeface="AIral"/>
              </a:rPr>
              <a:t>порта</a:t>
            </a:r>
            <a:endParaRPr lang="en-US" altLang="ko-KR" sz="1200" b="1">
              <a:latin typeface="Arial" pitchFamily="34" charset="0"/>
              <a:ea typeface="AIral"/>
              <a:cs typeface="AIral"/>
            </a:endParaRPr>
          </a:p>
          <a:p>
            <a:pPr algn="ctr"/>
            <a:r>
              <a:rPr lang="en-US" altLang="ko-KR" sz="1200" b="1">
                <a:latin typeface="Arial" pitchFamily="34" charset="0"/>
                <a:ea typeface="AIral"/>
                <a:cs typeface="AIral"/>
              </a:rPr>
              <a:t>MXD.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15900" y="1785938"/>
            <a:ext cx="87852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ko-KR" sz="5000" b="1"/>
              <a:t>3. </a:t>
            </a:r>
            <a:r>
              <a:rPr lang="ru-RU" altLang="ko-KR" sz="4400" b="1"/>
              <a:t>Функционирование основных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ko-KR" sz="4400" b="1"/>
              <a:t> элементов гидравлической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altLang="ko-KR" sz="4400" b="1"/>
              <a:t>схемы </a:t>
            </a:r>
            <a:r>
              <a:rPr lang="en-US" altLang="ko-KR" sz="5000" b="1"/>
              <a:t>DVM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altLang="ko-KR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3" name="Text Box 151"/>
          <p:cNvSpPr txBox="1">
            <a:spLocks noChangeArrowheads="1"/>
          </p:cNvSpPr>
          <p:nvPr/>
        </p:nvSpPr>
        <p:spPr bwMode="auto">
          <a:xfrm>
            <a:off x="71438" y="188913"/>
            <a:ext cx="651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/>
              <a:t>3.1 </a:t>
            </a:r>
            <a:r>
              <a:rPr lang="ru-RU" altLang="ko-KR" sz="2000" b="1"/>
              <a:t>Описание элементов гидравлической схемы</a:t>
            </a:r>
            <a:endParaRPr lang="en-US" altLang="ko-KR" sz="2000" b="1"/>
          </a:p>
        </p:txBody>
      </p:sp>
      <p:graphicFrame>
        <p:nvGraphicFramePr>
          <p:cNvPr id="39204" name="Group 292"/>
          <p:cNvGraphicFramePr>
            <a:graphicFrameLocks noGrp="1"/>
          </p:cNvGraphicFramePr>
          <p:nvPr/>
        </p:nvGraphicFramePr>
        <p:xfrm>
          <a:off x="574675" y="944563"/>
          <a:ext cx="7561263" cy="5580064"/>
        </p:xfrm>
        <a:graphic>
          <a:graphicData uri="http://schemas.openxmlformats.org/drawingml/2006/table">
            <a:tbl>
              <a:tblPr/>
              <a:tblGrid>
                <a:gridCol w="482600"/>
                <a:gridCol w="1350963"/>
                <a:gridCol w="1450975"/>
                <a:gridCol w="1106487"/>
                <a:gridCol w="3170238"/>
              </a:tblGrid>
              <a:tr h="2698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Категории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Сенсор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Температура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Датчик температуры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Давление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Датчик Высокое 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/ </a:t>
                      </a: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Низкое давление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Клапан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Соленоид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Электромагнитный клапан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Пилотный соленоид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Пилотный электромагнитный клапан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Расширительный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Электронный расширительный вентиль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(EEV)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4-ходовой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4-х ходовой клапан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Обратный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Обратный клапан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Сервисный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Сервисный вентиль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угловой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 шаровой тип)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Выключатель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Нагреватель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Реле давления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Реле высокого давления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механическое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Нагреватель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Электрический обогреватель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Другое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Компрессор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DVI (Digital Vapor Injection) </a:t>
                      </a: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компрессор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FVI (Fixed Vapor Injection) </a:t>
                      </a: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компрессор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Аккумулятор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Аккумулятор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Теплообменник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Конденсатор или испаритель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Переохладитель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Промежуточный охладитель 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Капилляр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Капиллярная трубка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9143" name="Group 231"/>
          <p:cNvGrpSpPr>
            <a:grpSpLocks/>
          </p:cNvGrpSpPr>
          <p:nvPr/>
        </p:nvGrpSpPr>
        <p:grpSpPr bwMode="auto">
          <a:xfrm>
            <a:off x="4100513" y="2071688"/>
            <a:ext cx="215900" cy="171450"/>
            <a:chOff x="3386" y="2005"/>
            <a:chExt cx="136" cy="108"/>
          </a:xfrm>
        </p:grpSpPr>
        <p:sp>
          <p:nvSpPr>
            <p:cNvPr id="39144" name="Line 232"/>
            <p:cNvSpPr>
              <a:spLocks noChangeShapeType="1"/>
            </p:cNvSpPr>
            <p:nvPr/>
          </p:nvSpPr>
          <p:spPr bwMode="auto">
            <a:xfrm>
              <a:off x="3386" y="2032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145" name="Group 233"/>
            <p:cNvGrpSpPr>
              <a:grpSpLocks/>
            </p:cNvGrpSpPr>
            <p:nvPr/>
          </p:nvGrpSpPr>
          <p:grpSpPr bwMode="auto">
            <a:xfrm>
              <a:off x="3387" y="2005"/>
              <a:ext cx="105" cy="108"/>
              <a:chOff x="2748" y="3422"/>
              <a:chExt cx="105" cy="108"/>
            </a:xfrm>
          </p:grpSpPr>
          <p:sp>
            <p:nvSpPr>
              <p:cNvPr id="39146" name="AutoShape 234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47" name="Line 235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48" name="AutoShape 236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grpSp>
        <p:nvGrpSpPr>
          <p:cNvPr id="39149" name="Group 237"/>
          <p:cNvGrpSpPr>
            <a:grpSpLocks/>
          </p:cNvGrpSpPr>
          <p:nvPr/>
        </p:nvGrpSpPr>
        <p:grpSpPr bwMode="auto">
          <a:xfrm>
            <a:off x="4127500" y="2322513"/>
            <a:ext cx="107950" cy="206375"/>
            <a:chOff x="2877" y="3766"/>
            <a:chExt cx="68" cy="130"/>
          </a:xfrm>
        </p:grpSpPr>
        <p:sp>
          <p:nvSpPr>
            <p:cNvPr id="39150" name="Line 238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151" name="AutoShape 239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152" name="AutoShape 240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grpSp>
        <p:nvGrpSpPr>
          <p:cNvPr id="39153" name="Group 241"/>
          <p:cNvGrpSpPr>
            <a:grpSpLocks/>
          </p:cNvGrpSpPr>
          <p:nvPr/>
        </p:nvGrpSpPr>
        <p:grpSpPr bwMode="auto">
          <a:xfrm>
            <a:off x="4090988" y="1811338"/>
            <a:ext cx="166687" cy="171450"/>
            <a:chOff x="2748" y="3422"/>
            <a:chExt cx="105" cy="108"/>
          </a:xfrm>
        </p:grpSpPr>
        <p:sp>
          <p:nvSpPr>
            <p:cNvPr id="39154" name="AutoShape 24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155" name="Line 24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156" name="AutoShape 24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39157" name="Group 245"/>
          <p:cNvGrpSpPr>
            <a:grpSpLocks/>
          </p:cNvGrpSpPr>
          <p:nvPr/>
        </p:nvGrpSpPr>
        <p:grpSpPr bwMode="auto">
          <a:xfrm rot="16200000">
            <a:off x="4095751" y="3602037"/>
            <a:ext cx="196850" cy="85725"/>
            <a:chOff x="1142" y="3087"/>
            <a:chExt cx="124" cy="54"/>
          </a:xfrm>
        </p:grpSpPr>
        <p:sp>
          <p:nvSpPr>
            <p:cNvPr id="39158" name="Line 246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159" name="Rectangle 247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160" name="Group 248"/>
          <p:cNvGrpSpPr>
            <a:grpSpLocks/>
          </p:cNvGrpSpPr>
          <p:nvPr/>
        </p:nvGrpSpPr>
        <p:grpSpPr bwMode="auto">
          <a:xfrm rot="16200000">
            <a:off x="4169569" y="1570831"/>
            <a:ext cx="180975" cy="93663"/>
            <a:chOff x="3382" y="2535"/>
            <a:chExt cx="114" cy="59"/>
          </a:xfrm>
        </p:grpSpPr>
        <p:sp>
          <p:nvSpPr>
            <p:cNvPr id="39161" name="Line 249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162" name="AutoShape 250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163" name="Group 251"/>
          <p:cNvGrpSpPr>
            <a:grpSpLocks/>
          </p:cNvGrpSpPr>
          <p:nvPr/>
        </p:nvGrpSpPr>
        <p:grpSpPr bwMode="auto">
          <a:xfrm rot="16200000">
            <a:off x="3996531" y="1569245"/>
            <a:ext cx="180975" cy="93662"/>
            <a:chOff x="3382" y="2535"/>
            <a:chExt cx="114" cy="59"/>
          </a:xfrm>
        </p:grpSpPr>
        <p:sp>
          <p:nvSpPr>
            <p:cNvPr id="39164" name="Line 252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165" name="AutoShape 253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166" name="Line 254"/>
          <p:cNvSpPr>
            <a:spLocks noChangeShapeType="1"/>
          </p:cNvSpPr>
          <p:nvPr/>
        </p:nvSpPr>
        <p:spPr bwMode="auto">
          <a:xfrm>
            <a:off x="4127500" y="1316038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167" name="AutoShape 255"/>
          <p:cNvSpPr>
            <a:spLocks noChangeArrowheads="1"/>
          </p:cNvSpPr>
          <p:nvPr/>
        </p:nvSpPr>
        <p:spPr bwMode="auto">
          <a:xfrm rot="5400000">
            <a:off x="4132263" y="32527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9168" name="Group 256"/>
          <p:cNvGrpSpPr>
            <a:grpSpLocks/>
          </p:cNvGrpSpPr>
          <p:nvPr/>
        </p:nvGrpSpPr>
        <p:grpSpPr bwMode="auto">
          <a:xfrm>
            <a:off x="4143375" y="2957513"/>
            <a:ext cx="80963" cy="209550"/>
            <a:chOff x="2580" y="944"/>
            <a:chExt cx="51" cy="132"/>
          </a:xfrm>
        </p:grpSpPr>
        <p:sp>
          <p:nvSpPr>
            <p:cNvPr id="39169" name="Line 257"/>
            <p:cNvSpPr>
              <a:spLocks noChangeShapeType="1"/>
            </p:cNvSpPr>
            <p:nvPr/>
          </p:nvSpPr>
          <p:spPr bwMode="auto">
            <a:xfrm flipV="1">
              <a:off x="2604" y="983"/>
              <a:ext cx="0" cy="93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170" name="Group 258"/>
            <p:cNvGrpSpPr>
              <a:grpSpLocks/>
            </p:cNvGrpSpPr>
            <p:nvPr/>
          </p:nvGrpSpPr>
          <p:grpSpPr bwMode="auto">
            <a:xfrm>
              <a:off x="2580" y="944"/>
              <a:ext cx="51" cy="51"/>
              <a:chOff x="2870" y="1990"/>
              <a:chExt cx="51" cy="51"/>
            </a:xfrm>
          </p:grpSpPr>
          <p:sp>
            <p:nvSpPr>
              <p:cNvPr id="39171" name="AutoShape 259"/>
              <p:cNvSpPr>
                <a:spLocks noChangeArrowheads="1"/>
              </p:cNvSpPr>
              <p:nvPr/>
            </p:nvSpPr>
            <p:spPr bwMode="auto">
              <a:xfrm rot="10800000">
                <a:off x="2870" y="1997"/>
                <a:ext cx="51" cy="44"/>
              </a:xfrm>
              <a:prstGeom prst="flowChartMerge">
                <a:avLst/>
              </a:prstGeom>
              <a:solidFill>
                <a:srgbClr val="996633"/>
              </a:solidFill>
              <a:ln w="9525">
                <a:solidFill>
                  <a:srgbClr val="9966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72" name="Line 260"/>
              <p:cNvSpPr>
                <a:spLocks noChangeShapeType="1"/>
              </p:cNvSpPr>
              <p:nvPr/>
            </p:nvSpPr>
            <p:spPr bwMode="auto">
              <a:xfrm rot="10800000" flipH="1">
                <a:off x="2874" y="1990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966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9173" name="Group 261"/>
          <p:cNvGrpSpPr>
            <a:grpSpLocks/>
          </p:cNvGrpSpPr>
          <p:nvPr/>
        </p:nvGrpSpPr>
        <p:grpSpPr bwMode="auto">
          <a:xfrm>
            <a:off x="4030663" y="2600325"/>
            <a:ext cx="317500" cy="268288"/>
            <a:chOff x="2030" y="2218"/>
            <a:chExt cx="291" cy="280"/>
          </a:xfrm>
        </p:grpSpPr>
        <p:sp>
          <p:nvSpPr>
            <p:cNvPr id="39174" name="AutoShape 262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175" name="AutoShape 263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176" name="AutoShape 264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177" name="AutoShape 265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178" name="AutoShape 266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179" name="Group 267"/>
          <p:cNvGrpSpPr>
            <a:grpSpLocks/>
          </p:cNvGrpSpPr>
          <p:nvPr/>
        </p:nvGrpSpPr>
        <p:grpSpPr bwMode="auto">
          <a:xfrm>
            <a:off x="4054475" y="3868738"/>
            <a:ext cx="279400" cy="53975"/>
            <a:chOff x="1896" y="4032"/>
            <a:chExt cx="176" cy="34"/>
          </a:xfrm>
        </p:grpSpPr>
        <p:grpSp>
          <p:nvGrpSpPr>
            <p:cNvPr id="39180" name="Group 268"/>
            <p:cNvGrpSpPr>
              <a:grpSpLocks/>
            </p:cNvGrpSpPr>
            <p:nvPr/>
          </p:nvGrpSpPr>
          <p:grpSpPr bwMode="auto">
            <a:xfrm>
              <a:off x="2014" y="4034"/>
              <a:ext cx="50" cy="31"/>
              <a:chOff x="909" y="4018"/>
              <a:chExt cx="64" cy="31"/>
            </a:xfrm>
          </p:grpSpPr>
          <p:sp>
            <p:nvSpPr>
              <p:cNvPr id="39181" name="Line 269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82" name="Line 270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83" name="Line 271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84" name="Line 272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85" name="Line 273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186" name="Group 274"/>
            <p:cNvGrpSpPr>
              <a:grpSpLocks/>
            </p:cNvGrpSpPr>
            <p:nvPr/>
          </p:nvGrpSpPr>
          <p:grpSpPr bwMode="auto">
            <a:xfrm>
              <a:off x="1899" y="4033"/>
              <a:ext cx="50" cy="31"/>
              <a:chOff x="909" y="4018"/>
              <a:chExt cx="64" cy="31"/>
            </a:xfrm>
          </p:grpSpPr>
          <p:sp>
            <p:nvSpPr>
              <p:cNvPr id="39187" name="Line 275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88" name="Line 276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89" name="Line 277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90" name="Line 278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91" name="Line 279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192" name="Line 280"/>
            <p:cNvSpPr>
              <a:spLocks noChangeShapeType="1"/>
            </p:cNvSpPr>
            <p:nvPr/>
          </p:nvSpPr>
          <p:spPr bwMode="auto">
            <a:xfrm>
              <a:off x="1896" y="4034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193" name="Line 281"/>
            <p:cNvSpPr>
              <a:spLocks noChangeShapeType="1"/>
            </p:cNvSpPr>
            <p:nvPr/>
          </p:nvSpPr>
          <p:spPr bwMode="auto">
            <a:xfrm>
              <a:off x="1896" y="4064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194" name="Oval 282"/>
            <p:cNvSpPr>
              <a:spLocks noChangeArrowheads="1"/>
            </p:cNvSpPr>
            <p:nvPr/>
          </p:nvSpPr>
          <p:spPr bwMode="auto">
            <a:xfrm>
              <a:off x="1966" y="4032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sp>
        <p:nvSpPr>
          <p:cNvPr id="39195" name="AutoShape 283"/>
          <p:cNvSpPr>
            <a:spLocks noChangeArrowheads="1"/>
          </p:cNvSpPr>
          <p:nvPr/>
        </p:nvSpPr>
        <p:spPr bwMode="auto">
          <a:xfrm>
            <a:off x="4067175" y="4138613"/>
            <a:ext cx="252413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196" name="Freeform 284"/>
          <p:cNvSpPr>
            <a:spLocks/>
          </p:cNvSpPr>
          <p:nvPr/>
        </p:nvSpPr>
        <p:spPr bwMode="auto">
          <a:xfrm>
            <a:off x="4086225" y="6194425"/>
            <a:ext cx="190500" cy="249238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197" name="AutoShape 285"/>
          <p:cNvSpPr>
            <a:spLocks noChangeArrowheads="1"/>
          </p:cNvSpPr>
          <p:nvPr/>
        </p:nvSpPr>
        <p:spPr bwMode="auto">
          <a:xfrm>
            <a:off x="4049713" y="4894263"/>
            <a:ext cx="288925" cy="39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198" name="Rectangle 286"/>
          <p:cNvSpPr>
            <a:spLocks noChangeArrowheads="1"/>
          </p:cNvSpPr>
          <p:nvPr/>
        </p:nvSpPr>
        <p:spPr bwMode="auto">
          <a:xfrm rot="5400000">
            <a:off x="4083845" y="5669756"/>
            <a:ext cx="144462" cy="466725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199" name="Rectangle 287"/>
          <p:cNvSpPr>
            <a:spLocks noChangeArrowheads="1"/>
          </p:cNvSpPr>
          <p:nvPr/>
        </p:nvSpPr>
        <p:spPr bwMode="auto">
          <a:xfrm>
            <a:off x="3897313" y="5434013"/>
            <a:ext cx="576262" cy="1809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CC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63600" y="1069975"/>
            <a:ext cx="6119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altLang="ko-KR" sz="5000" b="1" dirty="0"/>
              <a:t>		1. Основы 	гидравлического	цикла</a:t>
            </a:r>
            <a:endParaRPr lang="en-US" altLang="ko-KR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0" name="Line 264"/>
          <p:cNvSpPr>
            <a:spLocks noChangeShapeType="1"/>
          </p:cNvSpPr>
          <p:nvPr/>
        </p:nvSpPr>
        <p:spPr bwMode="auto">
          <a:xfrm flipV="1">
            <a:off x="1906588" y="6076950"/>
            <a:ext cx="0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01" name="Line 265"/>
          <p:cNvSpPr>
            <a:spLocks noChangeShapeType="1"/>
          </p:cNvSpPr>
          <p:nvPr/>
        </p:nvSpPr>
        <p:spPr bwMode="auto">
          <a:xfrm flipH="1" flipV="1">
            <a:off x="936625" y="5548313"/>
            <a:ext cx="1000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02" name="Line 266"/>
          <p:cNvSpPr>
            <a:spLocks noChangeShapeType="1"/>
          </p:cNvSpPr>
          <p:nvPr/>
        </p:nvSpPr>
        <p:spPr bwMode="auto">
          <a:xfrm flipH="1" flipV="1">
            <a:off x="1890713" y="5548313"/>
            <a:ext cx="1000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03" name="Line 267"/>
          <p:cNvSpPr>
            <a:spLocks noChangeShapeType="1"/>
          </p:cNvSpPr>
          <p:nvPr/>
        </p:nvSpPr>
        <p:spPr bwMode="auto">
          <a:xfrm flipH="1">
            <a:off x="1228725" y="4919663"/>
            <a:ext cx="0" cy="984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04" name="Line 268"/>
          <p:cNvSpPr>
            <a:spLocks noChangeShapeType="1"/>
          </p:cNvSpPr>
          <p:nvPr/>
        </p:nvSpPr>
        <p:spPr bwMode="auto">
          <a:xfrm flipH="1" flipV="1">
            <a:off x="635000" y="3754438"/>
            <a:ext cx="4349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05" name="Line 269"/>
          <p:cNvSpPr>
            <a:spLocks noChangeShapeType="1"/>
          </p:cNvSpPr>
          <p:nvPr/>
        </p:nvSpPr>
        <p:spPr bwMode="auto">
          <a:xfrm flipH="1" flipV="1">
            <a:off x="1262063" y="3752850"/>
            <a:ext cx="5445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06" name="Line 270"/>
          <p:cNvSpPr>
            <a:spLocks noChangeShapeType="1"/>
          </p:cNvSpPr>
          <p:nvPr/>
        </p:nvSpPr>
        <p:spPr bwMode="auto">
          <a:xfrm rot="5400000">
            <a:off x="3480594" y="5031582"/>
            <a:ext cx="7191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07" name="Line 271"/>
          <p:cNvSpPr>
            <a:spLocks noChangeShapeType="1"/>
          </p:cNvSpPr>
          <p:nvPr/>
        </p:nvSpPr>
        <p:spPr bwMode="auto">
          <a:xfrm rot="5400000">
            <a:off x="3494882" y="5693569"/>
            <a:ext cx="6905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08" name="Line 272"/>
          <p:cNvSpPr>
            <a:spLocks noChangeShapeType="1"/>
          </p:cNvSpPr>
          <p:nvPr/>
        </p:nvSpPr>
        <p:spPr bwMode="auto">
          <a:xfrm>
            <a:off x="4270375" y="3292475"/>
            <a:ext cx="8636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09" name="Line 273"/>
          <p:cNvSpPr>
            <a:spLocks noChangeShapeType="1"/>
          </p:cNvSpPr>
          <p:nvPr/>
        </p:nvSpPr>
        <p:spPr bwMode="auto">
          <a:xfrm flipH="1">
            <a:off x="5124450" y="3070225"/>
            <a:ext cx="3444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10" name="Line 274"/>
          <p:cNvSpPr>
            <a:spLocks noChangeShapeType="1"/>
          </p:cNvSpPr>
          <p:nvPr/>
        </p:nvSpPr>
        <p:spPr bwMode="auto">
          <a:xfrm flipH="1" flipV="1">
            <a:off x="4799013" y="1776413"/>
            <a:ext cx="6778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11" name="Line 275"/>
          <p:cNvSpPr>
            <a:spLocks noChangeShapeType="1"/>
          </p:cNvSpPr>
          <p:nvPr/>
        </p:nvSpPr>
        <p:spPr bwMode="auto">
          <a:xfrm rot="5400000">
            <a:off x="3683000" y="5521326"/>
            <a:ext cx="968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12" name="Line 276"/>
          <p:cNvSpPr>
            <a:spLocks noChangeShapeType="1"/>
          </p:cNvSpPr>
          <p:nvPr/>
        </p:nvSpPr>
        <p:spPr bwMode="auto">
          <a:xfrm flipH="1" flipV="1">
            <a:off x="1668463" y="2343150"/>
            <a:ext cx="0" cy="509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13" name="Line 277"/>
          <p:cNvSpPr>
            <a:spLocks noChangeShapeType="1"/>
          </p:cNvSpPr>
          <p:nvPr/>
        </p:nvSpPr>
        <p:spPr bwMode="auto">
          <a:xfrm flipH="1" flipV="1">
            <a:off x="1822450" y="2341563"/>
            <a:ext cx="0" cy="5080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214" name="Group 278"/>
          <p:cNvGrpSpPr>
            <a:grpSpLocks/>
          </p:cNvGrpSpPr>
          <p:nvPr/>
        </p:nvGrpSpPr>
        <p:grpSpPr bwMode="auto">
          <a:xfrm>
            <a:off x="1827213" y="3860800"/>
            <a:ext cx="320675" cy="130175"/>
            <a:chOff x="1142" y="3087"/>
            <a:chExt cx="124" cy="54"/>
          </a:xfrm>
        </p:grpSpPr>
        <p:sp>
          <p:nvSpPr>
            <p:cNvPr id="40215" name="Line 279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216" name="Rectangle 280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217" name="Line 281"/>
          <p:cNvSpPr>
            <a:spLocks noChangeShapeType="1"/>
          </p:cNvSpPr>
          <p:nvPr/>
        </p:nvSpPr>
        <p:spPr bwMode="auto">
          <a:xfrm flipV="1">
            <a:off x="1808163" y="3148013"/>
            <a:ext cx="4762" cy="15478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218" name="Group 282"/>
          <p:cNvGrpSpPr>
            <a:grpSpLocks/>
          </p:cNvGrpSpPr>
          <p:nvPr/>
        </p:nvGrpSpPr>
        <p:grpSpPr bwMode="auto">
          <a:xfrm rot="16200000">
            <a:off x="3449638" y="5168900"/>
            <a:ext cx="273050" cy="152400"/>
            <a:chOff x="3382" y="2535"/>
            <a:chExt cx="114" cy="59"/>
          </a:xfrm>
        </p:grpSpPr>
        <p:sp>
          <p:nvSpPr>
            <p:cNvPr id="40219" name="Line 283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220" name="AutoShape 284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221" name="Line 285"/>
          <p:cNvSpPr>
            <a:spLocks noChangeShapeType="1"/>
          </p:cNvSpPr>
          <p:nvPr/>
        </p:nvSpPr>
        <p:spPr bwMode="auto">
          <a:xfrm flipV="1">
            <a:off x="2262188" y="4687888"/>
            <a:ext cx="0" cy="309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22" name="Line 286"/>
          <p:cNvSpPr>
            <a:spLocks noChangeShapeType="1"/>
          </p:cNvSpPr>
          <p:nvPr/>
        </p:nvSpPr>
        <p:spPr bwMode="auto">
          <a:xfrm flipV="1">
            <a:off x="1131888" y="4689475"/>
            <a:ext cx="0" cy="3111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23" name="AutoShape 287"/>
          <p:cNvSpPr>
            <a:spLocks noChangeArrowheads="1"/>
          </p:cNvSpPr>
          <p:nvPr/>
        </p:nvSpPr>
        <p:spPr bwMode="auto">
          <a:xfrm>
            <a:off x="1981200" y="5002213"/>
            <a:ext cx="352425" cy="760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224" name="AutoShape 288"/>
          <p:cNvSpPr>
            <a:spLocks noChangeArrowheads="1"/>
          </p:cNvSpPr>
          <p:nvPr/>
        </p:nvSpPr>
        <p:spPr bwMode="auto">
          <a:xfrm>
            <a:off x="1004888" y="5000625"/>
            <a:ext cx="352425" cy="760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225" name="Line 289"/>
          <p:cNvSpPr>
            <a:spLocks noChangeShapeType="1"/>
          </p:cNvSpPr>
          <p:nvPr/>
        </p:nvSpPr>
        <p:spPr bwMode="auto">
          <a:xfrm flipH="1" flipV="1">
            <a:off x="1214438" y="4932363"/>
            <a:ext cx="2174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26" name="Line 290"/>
          <p:cNvSpPr>
            <a:spLocks noChangeShapeType="1"/>
          </p:cNvSpPr>
          <p:nvPr/>
        </p:nvSpPr>
        <p:spPr bwMode="auto">
          <a:xfrm flipV="1">
            <a:off x="941388" y="6313488"/>
            <a:ext cx="0" cy="182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27" name="Line 291"/>
          <p:cNvSpPr>
            <a:spLocks noChangeShapeType="1"/>
          </p:cNvSpPr>
          <p:nvPr/>
        </p:nvSpPr>
        <p:spPr bwMode="auto">
          <a:xfrm flipH="1" flipV="1">
            <a:off x="1809750" y="2352675"/>
            <a:ext cx="9413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28" name="Line 292"/>
          <p:cNvSpPr>
            <a:spLocks noChangeShapeType="1"/>
          </p:cNvSpPr>
          <p:nvPr/>
        </p:nvSpPr>
        <p:spPr bwMode="auto">
          <a:xfrm flipV="1">
            <a:off x="3387725" y="4324350"/>
            <a:ext cx="0" cy="10509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29" name="Line 293"/>
          <p:cNvSpPr>
            <a:spLocks noChangeShapeType="1"/>
          </p:cNvSpPr>
          <p:nvPr/>
        </p:nvSpPr>
        <p:spPr bwMode="auto">
          <a:xfrm flipV="1">
            <a:off x="4803775" y="2795588"/>
            <a:ext cx="0" cy="28733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30" name="Line 294"/>
          <p:cNvSpPr>
            <a:spLocks noChangeShapeType="1"/>
          </p:cNvSpPr>
          <p:nvPr/>
        </p:nvSpPr>
        <p:spPr bwMode="auto">
          <a:xfrm flipV="1">
            <a:off x="1960563" y="2416175"/>
            <a:ext cx="0" cy="4159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31" name="Line 295"/>
          <p:cNvSpPr>
            <a:spLocks noChangeShapeType="1"/>
          </p:cNvSpPr>
          <p:nvPr/>
        </p:nvSpPr>
        <p:spPr bwMode="auto">
          <a:xfrm flipV="1">
            <a:off x="5143500" y="3057525"/>
            <a:ext cx="4763" cy="28575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232" name="Group 296"/>
          <p:cNvGrpSpPr>
            <a:grpSpLocks/>
          </p:cNvGrpSpPr>
          <p:nvPr/>
        </p:nvGrpSpPr>
        <p:grpSpPr bwMode="auto">
          <a:xfrm>
            <a:off x="1565275" y="2789238"/>
            <a:ext cx="517525" cy="404812"/>
            <a:chOff x="2030" y="2218"/>
            <a:chExt cx="291" cy="280"/>
          </a:xfrm>
        </p:grpSpPr>
        <p:sp>
          <p:nvSpPr>
            <p:cNvPr id="40233" name="AutoShape 297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234" name="AutoShape 298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235" name="AutoShape 299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236" name="AutoShape 300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237" name="AutoShape 301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238" name="Line 302"/>
          <p:cNvSpPr>
            <a:spLocks noChangeShapeType="1"/>
          </p:cNvSpPr>
          <p:nvPr/>
        </p:nvSpPr>
        <p:spPr bwMode="auto">
          <a:xfrm flipH="1">
            <a:off x="1120775" y="4700588"/>
            <a:ext cx="11334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39" name="Line 303"/>
          <p:cNvSpPr>
            <a:spLocks noChangeShapeType="1"/>
          </p:cNvSpPr>
          <p:nvPr/>
        </p:nvSpPr>
        <p:spPr bwMode="auto">
          <a:xfrm flipH="1" flipV="1">
            <a:off x="1274763" y="5192713"/>
            <a:ext cx="182562" cy="182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40" name="Line 304"/>
          <p:cNvSpPr>
            <a:spLocks noChangeShapeType="1"/>
          </p:cNvSpPr>
          <p:nvPr/>
        </p:nvSpPr>
        <p:spPr bwMode="auto">
          <a:xfrm flipH="1" flipV="1">
            <a:off x="1436688" y="5367338"/>
            <a:ext cx="24161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41" name="Line 305"/>
          <p:cNvSpPr>
            <a:spLocks noChangeShapeType="1"/>
          </p:cNvSpPr>
          <p:nvPr/>
        </p:nvSpPr>
        <p:spPr bwMode="auto">
          <a:xfrm flipH="1" flipV="1">
            <a:off x="2238375" y="5187950"/>
            <a:ext cx="180975" cy="1825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42" name="Line 306"/>
          <p:cNvSpPr>
            <a:spLocks noChangeShapeType="1"/>
          </p:cNvSpPr>
          <p:nvPr/>
        </p:nvSpPr>
        <p:spPr bwMode="auto">
          <a:xfrm flipH="1" flipV="1">
            <a:off x="1905000" y="5541963"/>
            <a:ext cx="0" cy="3698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43" name="Line 307"/>
          <p:cNvSpPr>
            <a:spLocks noChangeShapeType="1"/>
          </p:cNvSpPr>
          <p:nvPr/>
        </p:nvSpPr>
        <p:spPr bwMode="auto">
          <a:xfrm flipH="1" flipV="1">
            <a:off x="1343025" y="5943600"/>
            <a:ext cx="336550" cy="3540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44" name="Line 308"/>
          <p:cNvSpPr>
            <a:spLocks noChangeShapeType="1"/>
          </p:cNvSpPr>
          <p:nvPr/>
        </p:nvSpPr>
        <p:spPr bwMode="auto">
          <a:xfrm flipH="1" flipV="1">
            <a:off x="349250" y="5945188"/>
            <a:ext cx="10033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45" name="Line 309"/>
          <p:cNvSpPr>
            <a:spLocks noChangeShapeType="1"/>
          </p:cNvSpPr>
          <p:nvPr/>
        </p:nvSpPr>
        <p:spPr bwMode="auto">
          <a:xfrm flipV="1">
            <a:off x="358775" y="5945188"/>
            <a:ext cx="3175" cy="3952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46" name="Line 310"/>
          <p:cNvSpPr>
            <a:spLocks noChangeShapeType="1"/>
          </p:cNvSpPr>
          <p:nvPr/>
        </p:nvSpPr>
        <p:spPr bwMode="auto">
          <a:xfrm flipV="1">
            <a:off x="1944688" y="1771650"/>
            <a:ext cx="8524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47" name="Arc 311"/>
          <p:cNvSpPr>
            <a:spLocks/>
          </p:cNvSpPr>
          <p:nvPr/>
        </p:nvSpPr>
        <p:spPr bwMode="auto">
          <a:xfrm rot="5674286">
            <a:off x="1816895" y="2237581"/>
            <a:ext cx="163512" cy="225425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248" name="Line 312"/>
          <p:cNvSpPr>
            <a:spLocks noChangeShapeType="1"/>
          </p:cNvSpPr>
          <p:nvPr/>
        </p:nvSpPr>
        <p:spPr bwMode="auto">
          <a:xfrm flipH="1" flipV="1">
            <a:off x="2754313" y="2341563"/>
            <a:ext cx="0" cy="15430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49" name="Line 313"/>
          <p:cNvSpPr>
            <a:spLocks noChangeShapeType="1"/>
          </p:cNvSpPr>
          <p:nvPr/>
        </p:nvSpPr>
        <p:spPr bwMode="auto">
          <a:xfrm flipH="1" flipV="1">
            <a:off x="2741613" y="3876675"/>
            <a:ext cx="9921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50" name="Line 314"/>
          <p:cNvSpPr>
            <a:spLocks noChangeShapeType="1"/>
          </p:cNvSpPr>
          <p:nvPr/>
        </p:nvSpPr>
        <p:spPr bwMode="auto">
          <a:xfrm>
            <a:off x="3965575" y="1700213"/>
            <a:ext cx="1920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51" name="Line 315"/>
          <p:cNvSpPr>
            <a:spLocks noChangeShapeType="1"/>
          </p:cNvSpPr>
          <p:nvPr/>
        </p:nvSpPr>
        <p:spPr bwMode="auto">
          <a:xfrm>
            <a:off x="282575" y="5959475"/>
            <a:ext cx="0" cy="139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52" name="Line 316"/>
          <p:cNvSpPr>
            <a:spLocks noChangeShapeType="1"/>
          </p:cNvSpPr>
          <p:nvPr/>
        </p:nvSpPr>
        <p:spPr bwMode="auto">
          <a:xfrm>
            <a:off x="1052513" y="47625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53" name="Line 317"/>
          <p:cNvSpPr>
            <a:spLocks noChangeShapeType="1"/>
          </p:cNvSpPr>
          <p:nvPr/>
        </p:nvSpPr>
        <p:spPr bwMode="auto">
          <a:xfrm>
            <a:off x="2179638" y="47625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54" name="Line 318"/>
          <p:cNvSpPr>
            <a:spLocks noChangeShapeType="1"/>
          </p:cNvSpPr>
          <p:nvPr/>
        </p:nvSpPr>
        <p:spPr bwMode="auto">
          <a:xfrm>
            <a:off x="1443038" y="55880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55" name="Line 319"/>
          <p:cNvSpPr>
            <a:spLocks noChangeShapeType="1"/>
          </p:cNvSpPr>
          <p:nvPr/>
        </p:nvSpPr>
        <p:spPr bwMode="auto">
          <a:xfrm flipH="1" flipV="1">
            <a:off x="1671638" y="6299200"/>
            <a:ext cx="2428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56" name="Line 320"/>
          <p:cNvSpPr>
            <a:spLocks noChangeShapeType="1"/>
          </p:cNvSpPr>
          <p:nvPr/>
        </p:nvSpPr>
        <p:spPr bwMode="auto">
          <a:xfrm>
            <a:off x="4249738" y="5702300"/>
            <a:ext cx="0" cy="139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57" name="Line 321"/>
          <p:cNvSpPr>
            <a:spLocks noChangeShapeType="1"/>
          </p:cNvSpPr>
          <p:nvPr/>
        </p:nvSpPr>
        <p:spPr bwMode="auto">
          <a:xfrm flipH="1" flipV="1">
            <a:off x="698500" y="2357438"/>
            <a:ext cx="9826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58" name="Line 322"/>
          <p:cNvSpPr>
            <a:spLocks noChangeShapeType="1"/>
          </p:cNvSpPr>
          <p:nvPr/>
        </p:nvSpPr>
        <p:spPr bwMode="auto">
          <a:xfrm flipV="1">
            <a:off x="649288" y="3743325"/>
            <a:ext cx="0" cy="7540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59" name="Line 323"/>
          <p:cNvSpPr>
            <a:spLocks noChangeShapeType="1"/>
          </p:cNvSpPr>
          <p:nvPr/>
        </p:nvSpPr>
        <p:spPr bwMode="auto">
          <a:xfrm flipH="1">
            <a:off x="638175" y="5297488"/>
            <a:ext cx="739775" cy="31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60" name="Line 324"/>
          <p:cNvSpPr>
            <a:spLocks noChangeShapeType="1"/>
          </p:cNvSpPr>
          <p:nvPr/>
        </p:nvSpPr>
        <p:spPr bwMode="auto">
          <a:xfrm flipH="1" flipV="1">
            <a:off x="357188" y="6326188"/>
            <a:ext cx="5857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61" name="AutoShape 325"/>
          <p:cNvSpPr>
            <a:spLocks noChangeArrowheads="1"/>
          </p:cNvSpPr>
          <p:nvPr/>
        </p:nvSpPr>
        <p:spPr bwMode="auto">
          <a:xfrm>
            <a:off x="857250" y="6475413"/>
            <a:ext cx="174625" cy="230187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262" name="Line 326"/>
          <p:cNvSpPr>
            <a:spLocks noChangeShapeType="1"/>
          </p:cNvSpPr>
          <p:nvPr/>
        </p:nvSpPr>
        <p:spPr bwMode="auto">
          <a:xfrm flipH="1">
            <a:off x="4792663" y="3070225"/>
            <a:ext cx="363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63" name="Line 327"/>
          <p:cNvSpPr>
            <a:spLocks noChangeShapeType="1"/>
          </p:cNvSpPr>
          <p:nvPr/>
        </p:nvSpPr>
        <p:spPr bwMode="auto">
          <a:xfrm flipV="1">
            <a:off x="4800600" y="1773238"/>
            <a:ext cx="0" cy="97313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264" name="Group 328"/>
          <p:cNvGrpSpPr>
            <a:grpSpLocks/>
          </p:cNvGrpSpPr>
          <p:nvPr/>
        </p:nvGrpSpPr>
        <p:grpSpPr bwMode="auto">
          <a:xfrm>
            <a:off x="4733925" y="2687638"/>
            <a:ext cx="134938" cy="119062"/>
            <a:chOff x="3655" y="1977"/>
            <a:chExt cx="82" cy="88"/>
          </a:xfrm>
        </p:grpSpPr>
        <p:sp>
          <p:nvSpPr>
            <p:cNvPr id="40265" name="AutoShape 329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266" name="Line 330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267" name="Group 331"/>
          <p:cNvGrpSpPr>
            <a:grpSpLocks/>
          </p:cNvGrpSpPr>
          <p:nvPr/>
        </p:nvGrpSpPr>
        <p:grpSpPr bwMode="auto">
          <a:xfrm flipV="1">
            <a:off x="1738313" y="3490913"/>
            <a:ext cx="142875" cy="120650"/>
            <a:chOff x="3655" y="1977"/>
            <a:chExt cx="82" cy="88"/>
          </a:xfrm>
        </p:grpSpPr>
        <p:sp>
          <p:nvSpPr>
            <p:cNvPr id="40268" name="AutoShape 332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269" name="Line 333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270" name="Group 334"/>
          <p:cNvGrpSpPr>
            <a:grpSpLocks/>
          </p:cNvGrpSpPr>
          <p:nvPr/>
        </p:nvGrpSpPr>
        <p:grpSpPr bwMode="auto">
          <a:xfrm rot="-16200000">
            <a:off x="1546226" y="5292725"/>
            <a:ext cx="112712" cy="141287"/>
            <a:chOff x="3655" y="1977"/>
            <a:chExt cx="82" cy="88"/>
          </a:xfrm>
        </p:grpSpPr>
        <p:sp>
          <p:nvSpPr>
            <p:cNvPr id="40271" name="AutoShape 335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272" name="Line 336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273" name="Line 337"/>
          <p:cNvSpPr>
            <a:spLocks noChangeShapeType="1"/>
          </p:cNvSpPr>
          <p:nvPr/>
        </p:nvSpPr>
        <p:spPr bwMode="auto">
          <a:xfrm flipH="1" flipV="1">
            <a:off x="1908175" y="4338638"/>
            <a:ext cx="8397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74" name="Line 338"/>
          <p:cNvSpPr>
            <a:spLocks noChangeShapeType="1"/>
          </p:cNvSpPr>
          <p:nvPr/>
        </p:nvSpPr>
        <p:spPr bwMode="auto">
          <a:xfrm flipH="1" flipV="1">
            <a:off x="3033713" y="4340225"/>
            <a:ext cx="3524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75" name="Line 339"/>
          <p:cNvSpPr>
            <a:spLocks noChangeShapeType="1"/>
          </p:cNvSpPr>
          <p:nvPr/>
        </p:nvSpPr>
        <p:spPr bwMode="auto">
          <a:xfrm>
            <a:off x="3473450" y="1992313"/>
            <a:ext cx="1936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76" name="Line 340"/>
          <p:cNvSpPr>
            <a:spLocks noChangeShapeType="1"/>
          </p:cNvSpPr>
          <p:nvPr/>
        </p:nvSpPr>
        <p:spPr bwMode="auto">
          <a:xfrm flipH="1" flipV="1">
            <a:off x="5148263" y="3563938"/>
            <a:ext cx="4016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77" name="Line 341"/>
          <p:cNvSpPr>
            <a:spLocks noChangeShapeType="1"/>
          </p:cNvSpPr>
          <p:nvPr/>
        </p:nvSpPr>
        <p:spPr bwMode="auto">
          <a:xfrm flipV="1">
            <a:off x="5554663" y="3551238"/>
            <a:ext cx="0" cy="2730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78" name="Rectangle 342"/>
          <p:cNvSpPr>
            <a:spLocks noChangeArrowheads="1"/>
          </p:cNvSpPr>
          <p:nvPr/>
        </p:nvSpPr>
        <p:spPr bwMode="auto">
          <a:xfrm>
            <a:off x="107950" y="620713"/>
            <a:ext cx="6281738" cy="598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/>
          </a:p>
        </p:txBody>
      </p:sp>
      <p:grpSp>
        <p:nvGrpSpPr>
          <p:cNvPr id="40279" name="Group 343"/>
          <p:cNvGrpSpPr>
            <a:grpSpLocks/>
          </p:cNvGrpSpPr>
          <p:nvPr/>
        </p:nvGrpSpPr>
        <p:grpSpPr bwMode="auto">
          <a:xfrm>
            <a:off x="2678113" y="1258888"/>
            <a:ext cx="1284287" cy="373062"/>
            <a:chOff x="2033" y="584"/>
            <a:chExt cx="590" cy="186"/>
          </a:xfrm>
        </p:grpSpPr>
        <p:sp>
          <p:nvSpPr>
            <p:cNvPr id="40280" name="Oval 344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281" name="AutoShape 345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282" name="Line 346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283" name="Oval 347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284" name="Arc 348"/>
          <p:cNvSpPr>
            <a:spLocks/>
          </p:cNvSpPr>
          <p:nvPr/>
        </p:nvSpPr>
        <p:spPr bwMode="auto">
          <a:xfrm rot="11137884">
            <a:off x="1665288" y="2767013"/>
            <a:ext cx="177800" cy="209550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285" name="Line 349"/>
          <p:cNvSpPr>
            <a:spLocks noChangeShapeType="1"/>
          </p:cNvSpPr>
          <p:nvPr/>
        </p:nvSpPr>
        <p:spPr bwMode="auto">
          <a:xfrm flipH="1" flipV="1">
            <a:off x="1555750" y="4932363"/>
            <a:ext cx="182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86" name="Line 350"/>
          <p:cNvSpPr>
            <a:spLocks noChangeShapeType="1"/>
          </p:cNvSpPr>
          <p:nvPr/>
        </p:nvSpPr>
        <p:spPr bwMode="auto">
          <a:xfrm flipV="1">
            <a:off x="1725613" y="4919663"/>
            <a:ext cx="0" cy="4603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287" name="Group 351"/>
          <p:cNvGrpSpPr>
            <a:grpSpLocks/>
          </p:cNvGrpSpPr>
          <p:nvPr/>
        </p:nvGrpSpPr>
        <p:grpSpPr bwMode="auto">
          <a:xfrm>
            <a:off x="484188" y="5756275"/>
            <a:ext cx="271462" cy="260350"/>
            <a:chOff x="2748" y="3422"/>
            <a:chExt cx="105" cy="108"/>
          </a:xfrm>
        </p:grpSpPr>
        <p:sp>
          <p:nvSpPr>
            <p:cNvPr id="40288" name="AutoShape 35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289" name="Line 35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290" name="AutoShape 35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0291" name="Group 355"/>
          <p:cNvGrpSpPr>
            <a:grpSpLocks/>
          </p:cNvGrpSpPr>
          <p:nvPr/>
        </p:nvGrpSpPr>
        <p:grpSpPr bwMode="auto">
          <a:xfrm>
            <a:off x="990600" y="3557588"/>
            <a:ext cx="271463" cy="260350"/>
            <a:chOff x="2748" y="3422"/>
            <a:chExt cx="105" cy="108"/>
          </a:xfrm>
        </p:grpSpPr>
        <p:sp>
          <p:nvSpPr>
            <p:cNvPr id="40292" name="AutoShape 35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293" name="Line 35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294" name="AutoShape 35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0295" name="Group 359"/>
          <p:cNvGrpSpPr>
            <a:grpSpLocks/>
          </p:cNvGrpSpPr>
          <p:nvPr/>
        </p:nvGrpSpPr>
        <p:grpSpPr bwMode="auto">
          <a:xfrm>
            <a:off x="1836738" y="3227388"/>
            <a:ext cx="295275" cy="141287"/>
            <a:chOff x="3382" y="2535"/>
            <a:chExt cx="114" cy="59"/>
          </a:xfrm>
        </p:grpSpPr>
        <p:sp>
          <p:nvSpPr>
            <p:cNvPr id="40296" name="Line 360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297" name="AutoShape 361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298" name="Line 362"/>
          <p:cNvSpPr>
            <a:spLocks noChangeShapeType="1"/>
          </p:cNvSpPr>
          <p:nvPr/>
        </p:nvSpPr>
        <p:spPr bwMode="auto">
          <a:xfrm rot="5400000" flipH="1" flipV="1">
            <a:off x="-55563" y="1604963"/>
            <a:ext cx="153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299" name="Line 363"/>
          <p:cNvSpPr>
            <a:spLocks noChangeShapeType="1"/>
          </p:cNvSpPr>
          <p:nvPr/>
        </p:nvSpPr>
        <p:spPr bwMode="auto">
          <a:xfrm flipH="1" flipV="1">
            <a:off x="695325" y="825500"/>
            <a:ext cx="5632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00" name="Line 364"/>
          <p:cNvSpPr>
            <a:spLocks noChangeShapeType="1"/>
          </p:cNvSpPr>
          <p:nvPr/>
        </p:nvSpPr>
        <p:spPr bwMode="auto">
          <a:xfrm flipV="1">
            <a:off x="642938" y="4729163"/>
            <a:ext cx="0" cy="5873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301" name="Group 365"/>
          <p:cNvGrpSpPr>
            <a:grpSpLocks/>
          </p:cNvGrpSpPr>
          <p:nvPr/>
        </p:nvGrpSpPr>
        <p:grpSpPr bwMode="auto">
          <a:xfrm>
            <a:off x="1196975" y="5480050"/>
            <a:ext cx="339725" cy="117475"/>
            <a:chOff x="979" y="3706"/>
            <a:chExt cx="131" cy="49"/>
          </a:xfrm>
        </p:grpSpPr>
        <p:sp>
          <p:nvSpPr>
            <p:cNvPr id="40302" name="Line 366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303" name="Line 367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304" name="Group 368"/>
          <p:cNvGrpSpPr>
            <a:grpSpLocks/>
          </p:cNvGrpSpPr>
          <p:nvPr/>
        </p:nvGrpSpPr>
        <p:grpSpPr bwMode="auto">
          <a:xfrm>
            <a:off x="2139950" y="5480050"/>
            <a:ext cx="339725" cy="117475"/>
            <a:chOff x="979" y="3706"/>
            <a:chExt cx="131" cy="49"/>
          </a:xfrm>
        </p:grpSpPr>
        <p:sp>
          <p:nvSpPr>
            <p:cNvPr id="40305" name="Line 369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306" name="Line 370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307" name="Line 371"/>
          <p:cNvSpPr>
            <a:spLocks noChangeShapeType="1"/>
          </p:cNvSpPr>
          <p:nvPr/>
        </p:nvSpPr>
        <p:spPr bwMode="auto">
          <a:xfrm flipH="1" flipV="1">
            <a:off x="1516063" y="5592763"/>
            <a:ext cx="22447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08" name="Arc 372"/>
          <p:cNvSpPr>
            <a:spLocks/>
          </p:cNvSpPr>
          <p:nvPr/>
        </p:nvSpPr>
        <p:spPr bwMode="auto">
          <a:xfrm rot="841871">
            <a:off x="3729038" y="5537200"/>
            <a:ext cx="206375" cy="190500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309" name="Arc 373"/>
          <p:cNvSpPr>
            <a:spLocks/>
          </p:cNvSpPr>
          <p:nvPr/>
        </p:nvSpPr>
        <p:spPr bwMode="auto">
          <a:xfrm rot="841871">
            <a:off x="4054475" y="5541963"/>
            <a:ext cx="207963" cy="190500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310" name="Line 374"/>
          <p:cNvSpPr>
            <a:spLocks noChangeShapeType="1"/>
          </p:cNvSpPr>
          <p:nvPr/>
        </p:nvSpPr>
        <p:spPr bwMode="auto">
          <a:xfrm flipH="1" flipV="1">
            <a:off x="3935413" y="5599113"/>
            <a:ext cx="1444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11" name="Line 375"/>
          <p:cNvSpPr>
            <a:spLocks noChangeShapeType="1"/>
          </p:cNvSpPr>
          <p:nvPr/>
        </p:nvSpPr>
        <p:spPr bwMode="auto">
          <a:xfrm rot="5400000">
            <a:off x="3255168" y="3866357"/>
            <a:ext cx="11604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12" name="Freeform 376"/>
          <p:cNvSpPr>
            <a:spLocks/>
          </p:cNvSpPr>
          <p:nvPr/>
        </p:nvSpPr>
        <p:spPr bwMode="auto">
          <a:xfrm>
            <a:off x="549275" y="4484688"/>
            <a:ext cx="190500" cy="2492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13" name="Freeform 377"/>
          <p:cNvSpPr>
            <a:spLocks/>
          </p:cNvSpPr>
          <p:nvPr/>
        </p:nvSpPr>
        <p:spPr bwMode="auto">
          <a:xfrm rot="5400000">
            <a:off x="2801938" y="4187825"/>
            <a:ext cx="177800" cy="301625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14" name="Freeform 378"/>
          <p:cNvSpPr>
            <a:spLocks/>
          </p:cNvSpPr>
          <p:nvPr/>
        </p:nvSpPr>
        <p:spPr bwMode="auto">
          <a:xfrm>
            <a:off x="3743325" y="4433888"/>
            <a:ext cx="190500" cy="2492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15" name="Arc 379"/>
          <p:cNvSpPr>
            <a:spLocks/>
          </p:cNvSpPr>
          <p:nvPr/>
        </p:nvSpPr>
        <p:spPr bwMode="auto">
          <a:xfrm rot="841871">
            <a:off x="3708400" y="3821113"/>
            <a:ext cx="206375" cy="1889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316" name="Line 380"/>
          <p:cNvSpPr>
            <a:spLocks noChangeShapeType="1"/>
          </p:cNvSpPr>
          <p:nvPr/>
        </p:nvSpPr>
        <p:spPr bwMode="auto">
          <a:xfrm rot="18900000">
            <a:off x="1811338" y="2984500"/>
            <a:ext cx="1809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17" name="Line 381"/>
          <p:cNvSpPr>
            <a:spLocks noChangeShapeType="1"/>
          </p:cNvSpPr>
          <p:nvPr/>
        </p:nvSpPr>
        <p:spPr bwMode="auto">
          <a:xfrm>
            <a:off x="3821113" y="3297238"/>
            <a:ext cx="2682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318" name="Group 382"/>
          <p:cNvGrpSpPr>
            <a:grpSpLocks/>
          </p:cNvGrpSpPr>
          <p:nvPr/>
        </p:nvGrpSpPr>
        <p:grpSpPr bwMode="auto">
          <a:xfrm>
            <a:off x="4075113" y="3100388"/>
            <a:ext cx="273050" cy="258762"/>
            <a:chOff x="2748" y="3422"/>
            <a:chExt cx="105" cy="108"/>
          </a:xfrm>
        </p:grpSpPr>
        <p:sp>
          <p:nvSpPr>
            <p:cNvPr id="40319" name="AutoShape 383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320" name="Line 384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321" name="AutoShape 385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0322" name="Line 386"/>
          <p:cNvSpPr>
            <a:spLocks noChangeShapeType="1"/>
          </p:cNvSpPr>
          <p:nvPr/>
        </p:nvSpPr>
        <p:spPr bwMode="auto">
          <a:xfrm rot="5400000">
            <a:off x="3580607" y="4452144"/>
            <a:ext cx="11731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23" name="Line 387"/>
          <p:cNvSpPr>
            <a:spLocks noChangeShapeType="1"/>
          </p:cNvSpPr>
          <p:nvPr/>
        </p:nvSpPr>
        <p:spPr bwMode="auto">
          <a:xfrm flipH="1" flipV="1">
            <a:off x="3908425" y="3876675"/>
            <a:ext cx="2698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24" name="AutoShape 388"/>
          <p:cNvSpPr>
            <a:spLocks noChangeArrowheads="1"/>
          </p:cNvSpPr>
          <p:nvPr/>
        </p:nvSpPr>
        <p:spPr bwMode="auto">
          <a:xfrm>
            <a:off x="3702050" y="5962650"/>
            <a:ext cx="592138" cy="560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325" name="Group 389"/>
          <p:cNvGrpSpPr>
            <a:grpSpLocks/>
          </p:cNvGrpSpPr>
          <p:nvPr/>
        </p:nvGrpSpPr>
        <p:grpSpPr bwMode="auto">
          <a:xfrm>
            <a:off x="1014413" y="5641975"/>
            <a:ext cx="342900" cy="79375"/>
            <a:chOff x="854" y="4026"/>
            <a:chExt cx="133" cy="34"/>
          </a:xfrm>
        </p:grpSpPr>
        <p:grpSp>
          <p:nvGrpSpPr>
            <p:cNvPr id="40326" name="Group 390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40327" name="Line 39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28" name="Line 39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29" name="Line 39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30" name="Line 39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31" name="Line 39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332" name="Group 396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40333" name="Line 39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34" name="Line 39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35" name="Line 39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36" name="Line 40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37" name="Line 40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338" name="Line 402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339" name="Line 403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340" name="Oval 404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grpSp>
        <p:nvGrpSpPr>
          <p:cNvPr id="40341" name="Group 405"/>
          <p:cNvGrpSpPr>
            <a:grpSpLocks/>
          </p:cNvGrpSpPr>
          <p:nvPr/>
        </p:nvGrpSpPr>
        <p:grpSpPr bwMode="auto">
          <a:xfrm>
            <a:off x="1987550" y="5641975"/>
            <a:ext cx="344488" cy="79375"/>
            <a:chOff x="854" y="4026"/>
            <a:chExt cx="133" cy="34"/>
          </a:xfrm>
        </p:grpSpPr>
        <p:grpSp>
          <p:nvGrpSpPr>
            <p:cNvPr id="40342" name="Group 406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40343" name="Line 40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44" name="Line 40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45" name="Line 40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46" name="Line 41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47" name="Line 41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348" name="Group 412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40349" name="Line 41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50" name="Line 41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51" name="Line 41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52" name="Line 41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53" name="Line 41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354" name="Line 418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355" name="Line 419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356" name="Oval 420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sp>
        <p:nvSpPr>
          <p:cNvPr id="40357" name="Line 421"/>
          <p:cNvSpPr>
            <a:spLocks noChangeShapeType="1"/>
          </p:cNvSpPr>
          <p:nvPr/>
        </p:nvSpPr>
        <p:spPr bwMode="auto">
          <a:xfrm>
            <a:off x="5554663" y="3865563"/>
            <a:ext cx="0" cy="4730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358" name="Group 422"/>
          <p:cNvGrpSpPr>
            <a:grpSpLocks/>
          </p:cNvGrpSpPr>
          <p:nvPr/>
        </p:nvGrpSpPr>
        <p:grpSpPr bwMode="auto">
          <a:xfrm rot="5400000">
            <a:off x="5557838" y="3675063"/>
            <a:ext cx="163512" cy="334962"/>
            <a:chOff x="2877" y="3766"/>
            <a:chExt cx="68" cy="130"/>
          </a:xfrm>
        </p:grpSpPr>
        <p:sp>
          <p:nvSpPr>
            <p:cNvPr id="40359" name="Line 423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360" name="AutoShape 424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361" name="AutoShape 425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0362" name="Line 426"/>
          <p:cNvSpPr>
            <a:spLocks noChangeShapeType="1"/>
          </p:cNvSpPr>
          <p:nvPr/>
        </p:nvSpPr>
        <p:spPr bwMode="auto">
          <a:xfrm flipH="1" flipV="1">
            <a:off x="5307013" y="4329113"/>
            <a:ext cx="2587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63" name="Line 427"/>
          <p:cNvSpPr>
            <a:spLocks noChangeShapeType="1"/>
          </p:cNvSpPr>
          <p:nvPr/>
        </p:nvSpPr>
        <p:spPr bwMode="auto">
          <a:xfrm>
            <a:off x="5634038" y="4073525"/>
            <a:ext cx="0" cy="142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64" name="Line 428"/>
          <p:cNvSpPr>
            <a:spLocks noChangeShapeType="1"/>
          </p:cNvSpPr>
          <p:nvPr/>
        </p:nvSpPr>
        <p:spPr bwMode="auto">
          <a:xfrm flipH="1" flipV="1">
            <a:off x="4154488" y="5367338"/>
            <a:ext cx="3079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65" name="Line 429"/>
          <p:cNvSpPr>
            <a:spLocks noChangeShapeType="1"/>
          </p:cNvSpPr>
          <p:nvPr/>
        </p:nvSpPr>
        <p:spPr bwMode="auto">
          <a:xfrm flipH="1" flipV="1">
            <a:off x="4256088" y="5602288"/>
            <a:ext cx="5953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66" name="Line 430"/>
          <p:cNvSpPr>
            <a:spLocks noChangeShapeType="1"/>
          </p:cNvSpPr>
          <p:nvPr/>
        </p:nvSpPr>
        <p:spPr bwMode="auto">
          <a:xfrm>
            <a:off x="4849813" y="3960813"/>
            <a:ext cx="0" cy="16541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67" name="Line 431"/>
          <p:cNvSpPr>
            <a:spLocks noChangeShapeType="1"/>
          </p:cNvSpPr>
          <p:nvPr/>
        </p:nvSpPr>
        <p:spPr bwMode="auto">
          <a:xfrm flipH="1" flipV="1">
            <a:off x="4565650" y="5362575"/>
            <a:ext cx="276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368" name="Group 432"/>
          <p:cNvGrpSpPr>
            <a:grpSpLocks/>
          </p:cNvGrpSpPr>
          <p:nvPr/>
        </p:nvGrpSpPr>
        <p:grpSpPr bwMode="auto">
          <a:xfrm>
            <a:off x="4295775" y="5173663"/>
            <a:ext cx="352425" cy="257175"/>
            <a:chOff x="2718" y="3861"/>
            <a:chExt cx="136" cy="108"/>
          </a:xfrm>
        </p:grpSpPr>
        <p:sp>
          <p:nvSpPr>
            <p:cNvPr id="40369" name="Line 433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370" name="Group 434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40371" name="AutoShape 435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372" name="Line 436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73" name="AutoShape 437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sp>
        <p:nvSpPr>
          <p:cNvPr id="40374" name="Line 438"/>
          <p:cNvSpPr>
            <a:spLocks noChangeShapeType="1"/>
          </p:cNvSpPr>
          <p:nvPr/>
        </p:nvSpPr>
        <p:spPr bwMode="auto">
          <a:xfrm flipV="1">
            <a:off x="5462588" y="1766888"/>
            <a:ext cx="0" cy="5937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75" name="Line 439"/>
          <p:cNvSpPr>
            <a:spLocks noChangeShapeType="1"/>
          </p:cNvSpPr>
          <p:nvPr/>
        </p:nvSpPr>
        <p:spPr bwMode="auto">
          <a:xfrm flipV="1">
            <a:off x="5465763" y="2360613"/>
            <a:ext cx="0" cy="7223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376" name="Group 440"/>
          <p:cNvGrpSpPr>
            <a:grpSpLocks/>
          </p:cNvGrpSpPr>
          <p:nvPr/>
        </p:nvGrpSpPr>
        <p:grpSpPr bwMode="auto">
          <a:xfrm rot="5400000">
            <a:off x="5464968" y="2205832"/>
            <a:ext cx="163513" cy="336550"/>
            <a:chOff x="2877" y="3766"/>
            <a:chExt cx="68" cy="130"/>
          </a:xfrm>
        </p:grpSpPr>
        <p:sp>
          <p:nvSpPr>
            <p:cNvPr id="40377" name="Line 44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378" name="AutoShape 44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379" name="AutoShape 44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0380" name="Line 444"/>
          <p:cNvSpPr>
            <a:spLocks noChangeShapeType="1"/>
          </p:cNvSpPr>
          <p:nvPr/>
        </p:nvSpPr>
        <p:spPr bwMode="auto">
          <a:xfrm flipH="1" flipV="1">
            <a:off x="4838700" y="3973513"/>
            <a:ext cx="1539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81" name="Rectangle 445"/>
          <p:cNvSpPr>
            <a:spLocks noChangeArrowheads="1"/>
          </p:cNvSpPr>
          <p:nvPr/>
        </p:nvSpPr>
        <p:spPr bwMode="auto">
          <a:xfrm>
            <a:off x="4989513" y="3706813"/>
            <a:ext cx="311150" cy="717550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382" name="Line 446"/>
          <p:cNvSpPr>
            <a:spLocks noChangeShapeType="1"/>
          </p:cNvSpPr>
          <p:nvPr/>
        </p:nvSpPr>
        <p:spPr bwMode="auto">
          <a:xfrm>
            <a:off x="4775200" y="40894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83" name="Line 447"/>
          <p:cNvSpPr>
            <a:spLocks noChangeShapeType="1"/>
          </p:cNvSpPr>
          <p:nvPr/>
        </p:nvSpPr>
        <p:spPr bwMode="auto">
          <a:xfrm>
            <a:off x="5219700" y="4549775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84" name="Line 448"/>
          <p:cNvSpPr>
            <a:spLocks noChangeShapeType="1"/>
          </p:cNvSpPr>
          <p:nvPr/>
        </p:nvSpPr>
        <p:spPr bwMode="auto">
          <a:xfrm flipH="1" flipV="1">
            <a:off x="5130800" y="5897563"/>
            <a:ext cx="12652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385" name="AutoShape 449"/>
          <p:cNvSpPr>
            <a:spLocks noChangeArrowheads="1"/>
          </p:cNvSpPr>
          <p:nvPr/>
        </p:nvSpPr>
        <p:spPr bwMode="auto">
          <a:xfrm>
            <a:off x="1709738" y="4086225"/>
            <a:ext cx="215900" cy="292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386" name="Group 450"/>
          <p:cNvGrpSpPr>
            <a:grpSpLocks/>
          </p:cNvGrpSpPr>
          <p:nvPr/>
        </p:nvGrpSpPr>
        <p:grpSpPr bwMode="auto">
          <a:xfrm rot="5400000">
            <a:off x="1845469" y="5874544"/>
            <a:ext cx="252412" cy="279400"/>
            <a:chOff x="2748" y="3422"/>
            <a:chExt cx="105" cy="108"/>
          </a:xfrm>
        </p:grpSpPr>
        <p:sp>
          <p:nvSpPr>
            <p:cNvPr id="40387" name="AutoShape 45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388" name="Line 45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389" name="AutoShape 45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0418" name="Line 482"/>
          <p:cNvSpPr>
            <a:spLocks noChangeShapeType="1"/>
          </p:cNvSpPr>
          <p:nvPr/>
        </p:nvSpPr>
        <p:spPr bwMode="auto">
          <a:xfrm flipV="1">
            <a:off x="1955800" y="1765300"/>
            <a:ext cx="0" cy="5222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419" name="Line 483"/>
          <p:cNvSpPr>
            <a:spLocks noChangeShapeType="1"/>
          </p:cNvSpPr>
          <p:nvPr/>
        </p:nvSpPr>
        <p:spPr bwMode="auto">
          <a:xfrm flipH="1" flipV="1">
            <a:off x="3840163" y="1776413"/>
            <a:ext cx="984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420" name="AutoShape 484"/>
          <p:cNvSpPr>
            <a:spLocks noChangeArrowheads="1"/>
          </p:cNvSpPr>
          <p:nvPr/>
        </p:nvSpPr>
        <p:spPr bwMode="auto">
          <a:xfrm rot="5400000">
            <a:off x="6314281" y="5772944"/>
            <a:ext cx="161925" cy="249238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421" name="AutoShape 485"/>
          <p:cNvSpPr>
            <a:spLocks noChangeArrowheads="1"/>
          </p:cNvSpPr>
          <p:nvPr/>
        </p:nvSpPr>
        <p:spPr bwMode="auto">
          <a:xfrm rot="5400000">
            <a:off x="6314281" y="694532"/>
            <a:ext cx="161925" cy="249238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424" name="Text Box 488"/>
          <p:cNvSpPr txBox="1">
            <a:spLocks noChangeArrowheads="1"/>
          </p:cNvSpPr>
          <p:nvPr/>
        </p:nvSpPr>
        <p:spPr bwMode="auto">
          <a:xfrm>
            <a:off x="827088" y="4508500"/>
            <a:ext cx="844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</a:t>
            </a:r>
            <a:r>
              <a:rPr lang="en-US" altLang="ko-KR" sz="1000" b="1">
                <a:cs typeface="AIral"/>
              </a:rPr>
              <a:t>PWM.</a:t>
            </a:r>
          </a:p>
        </p:txBody>
      </p:sp>
      <p:sp>
        <p:nvSpPr>
          <p:cNvPr id="40425" name="Line 489"/>
          <p:cNvSpPr>
            <a:spLocks noChangeShapeType="1"/>
          </p:cNvSpPr>
          <p:nvPr/>
        </p:nvSpPr>
        <p:spPr bwMode="auto">
          <a:xfrm flipV="1">
            <a:off x="936625" y="5535613"/>
            <a:ext cx="0" cy="4095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426" name="Text Box 490"/>
          <p:cNvSpPr txBox="1">
            <a:spLocks noChangeArrowheads="1"/>
          </p:cNvSpPr>
          <p:nvPr/>
        </p:nvSpPr>
        <p:spPr bwMode="auto">
          <a:xfrm>
            <a:off x="468313" y="4767263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нагн.</a:t>
            </a:r>
            <a:r>
              <a:rPr lang="en-US" altLang="ko-KR" sz="1000" b="1">
                <a:cs typeface="AIral"/>
              </a:rPr>
              <a:t>1</a:t>
            </a:r>
          </a:p>
        </p:txBody>
      </p:sp>
      <p:sp>
        <p:nvSpPr>
          <p:cNvPr id="40427" name="Text Box 491"/>
          <p:cNvSpPr txBox="1">
            <a:spLocks noChangeArrowheads="1"/>
          </p:cNvSpPr>
          <p:nvPr/>
        </p:nvSpPr>
        <p:spPr bwMode="auto">
          <a:xfrm>
            <a:off x="2303463" y="4724400"/>
            <a:ext cx="928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нагнетание </a:t>
            </a:r>
            <a:r>
              <a:rPr lang="en-US" altLang="ko-KR" sz="1000" b="1">
                <a:cs typeface="AIral"/>
              </a:rPr>
              <a:t>2</a:t>
            </a:r>
          </a:p>
        </p:txBody>
      </p:sp>
      <p:sp>
        <p:nvSpPr>
          <p:cNvPr id="40428" name="Text Box 492"/>
          <p:cNvSpPr txBox="1">
            <a:spLocks noChangeArrowheads="1"/>
          </p:cNvSpPr>
          <p:nvPr/>
        </p:nvSpPr>
        <p:spPr bwMode="auto">
          <a:xfrm>
            <a:off x="358775" y="3179763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</a:t>
            </a:r>
          </a:p>
          <a:p>
            <a:r>
              <a:rPr lang="ru-RU" altLang="ko-KR" sz="1000" b="1">
                <a:cs typeface="AIral"/>
              </a:rPr>
              <a:t>байпас горячего газа</a:t>
            </a:r>
            <a:endParaRPr lang="en-US" altLang="ko-KR" sz="1000" b="1">
              <a:cs typeface="AIral"/>
            </a:endParaRPr>
          </a:p>
        </p:txBody>
      </p:sp>
      <p:sp>
        <p:nvSpPr>
          <p:cNvPr id="40430" name="Text Box 494"/>
          <p:cNvSpPr txBox="1">
            <a:spLocks noChangeArrowheads="1"/>
          </p:cNvSpPr>
          <p:nvPr/>
        </p:nvSpPr>
        <p:spPr bwMode="auto">
          <a:xfrm>
            <a:off x="395288" y="2640013"/>
            <a:ext cx="1042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4 ходовой клапан</a:t>
            </a:r>
            <a:endParaRPr lang="en-US" altLang="ko-KR" sz="1000" b="1">
              <a:cs typeface="AIral"/>
            </a:endParaRPr>
          </a:p>
        </p:txBody>
      </p:sp>
      <p:sp>
        <p:nvSpPr>
          <p:cNvPr id="40431" name="Text Box 495"/>
          <p:cNvSpPr txBox="1">
            <a:spLocks noChangeArrowheads="1"/>
          </p:cNvSpPr>
          <p:nvPr/>
        </p:nvSpPr>
        <p:spPr bwMode="auto">
          <a:xfrm>
            <a:off x="2268538" y="1485900"/>
            <a:ext cx="935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Вентилятор</a:t>
            </a:r>
            <a:endParaRPr lang="en-US" altLang="ko-KR" sz="1000" b="1">
              <a:cs typeface="AIral"/>
            </a:endParaRPr>
          </a:p>
        </p:txBody>
      </p:sp>
      <p:sp>
        <p:nvSpPr>
          <p:cNvPr id="40432" name="Text Box 496"/>
          <p:cNvSpPr txBox="1">
            <a:spLocks noChangeArrowheads="1"/>
          </p:cNvSpPr>
          <p:nvPr/>
        </p:nvSpPr>
        <p:spPr bwMode="auto">
          <a:xfrm>
            <a:off x="4010025" y="1522413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выход конденсатора</a:t>
            </a:r>
            <a:endParaRPr lang="en-US" altLang="ko-KR" sz="1000" b="1">
              <a:cs typeface="AIral"/>
            </a:endParaRPr>
          </a:p>
        </p:txBody>
      </p:sp>
      <p:sp>
        <p:nvSpPr>
          <p:cNvPr id="40433" name="Text Box 497"/>
          <p:cNvSpPr txBox="1">
            <a:spLocks noChangeArrowheads="1"/>
          </p:cNvSpPr>
          <p:nvPr/>
        </p:nvSpPr>
        <p:spPr bwMode="auto">
          <a:xfrm>
            <a:off x="5749925" y="2305050"/>
            <a:ext cx="258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</a:t>
            </a:r>
            <a:endParaRPr lang="en-US" altLang="ko-KR" sz="1000" b="1">
              <a:cs typeface="AIral"/>
            </a:endParaRPr>
          </a:p>
        </p:txBody>
      </p:sp>
      <p:sp>
        <p:nvSpPr>
          <p:cNvPr id="40434" name="Text Box 498"/>
          <p:cNvSpPr txBox="1">
            <a:spLocks noChangeArrowheads="1"/>
          </p:cNvSpPr>
          <p:nvPr/>
        </p:nvSpPr>
        <p:spPr bwMode="auto">
          <a:xfrm>
            <a:off x="3959225" y="2892425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</a:t>
            </a:r>
            <a:endParaRPr lang="en-US" altLang="ko-KR" sz="1000" b="1">
              <a:cs typeface="AIral"/>
            </a:endParaRPr>
          </a:p>
        </p:txBody>
      </p:sp>
      <p:sp>
        <p:nvSpPr>
          <p:cNvPr id="40435" name="Text Box 499"/>
          <p:cNvSpPr txBox="1">
            <a:spLocks noChangeArrowheads="1"/>
          </p:cNvSpPr>
          <p:nvPr/>
        </p:nvSpPr>
        <p:spPr bwMode="auto">
          <a:xfrm>
            <a:off x="5822950" y="3771900"/>
            <a:ext cx="531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ЭРВ, </a:t>
            </a:r>
            <a:r>
              <a:rPr lang="en-US" altLang="ko-KR" sz="1000" b="1">
                <a:cs typeface="AIral"/>
              </a:rPr>
              <a:t>EVI</a:t>
            </a:r>
          </a:p>
        </p:txBody>
      </p:sp>
      <p:sp>
        <p:nvSpPr>
          <p:cNvPr id="40437" name="Text Box 501"/>
          <p:cNvSpPr txBox="1">
            <a:spLocks noChangeArrowheads="1"/>
          </p:cNvSpPr>
          <p:nvPr/>
        </p:nvSpPr>
        <p:spPr bwMode="auto">
          <a:xfrm>
            <a:off x="4246563" y="4090988"/>
            <a:ext cx="36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</a:t>
            </a:r>
            <a:r>
              <a:rPr lang="en-US" altLang="ko-KR" sz="1000" b="1">
                <a:cs typeface="AIral"/>
              </a:rPr>
              <a:t>EVI</a:t>
            </a:r>
            <a:endParaRPr lang="ru-RU" altLang="ko-KR" sz="1000" b="1">
              <a:cs typeface="AIral"/>
            </a:endParaRPr>
          </a:p>
          <a:p>
            <a:r>
              <a:rPr lang="ru-RU" altLang="ko-KR" sz="1000" b="1">
                <a:cs typeface="AIral"/>
              </a:rPr>
              <a:t>выход</a:t>
            </a:r>
            <a:endParaRPr lang="en-US" altLang="ko-KR" sz="1000" b="1">
              <a:cs typeface="AIral"/>
            </a:endParaRPr>
          </a:p>
        </p:txBody>
      </p:sp>
      <p:sp>
        <p:nvSpPr>
          <p:cNvPr id="40438" name="Text Box 502"/>
          <p:cNvSpPr txBox="1">
            <a:spLocks noChangeArrowheads="1"/>
          </p:cNvSpPr>
          <p:nvPr/>
        </p:nvSpPr>
        <p:spPr bwMode="auto">
          <a:xfrm>
            <a:off x="5260975" y="4552950"/>
            <a:ext cx="695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жидкость</a:t>
            </a:r>
            <a:endParaRPr lang="en-US" altLang="ko-KR" sz="1000" b="1">
              <a:cs typeface="AIral"/>
            </a:endParaRPr>
          </a:p>
        </p:txBody>
      </p:sp>
      <p:sp>
        <p:nvSpPr>
          <p:cNvPr id="40439" name="Text Box 503"/>
          <p:cNvSpPr txBox="1">
            <a:spLocks noChangeArrowheads="1"/>
          </p:cNvSpPr>
          <p:nvPr/>
        </p:nvSpPr>
        <p:spPr bwMode="auto">
          <a:xfrm>
            <a:off x="4414838" y="5022850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000" b="1">
                <a:cs typeface="AIral"/>
              </a:rPr>
              <a:t>EVI</a:t>
            </a:r>
          </a:p>
        </p:txBody>
      </p:sp>
      <p:sp>
        <p:nvSpPr>
          <p:cNvPr id="40440" name="Text Box 504"/>
          <p:cNvSpPr txBox="1">
            <a:spLocks noChangeArrowheads="1"/>
          </p:cNvSpPr>
          <p:nvPr/>
        </p:nvSpPr>
        <p:spPr bwMode="auto">
          <a:xfrm>
            <a:off x="4291013" y="5700713"/>
            <a:ext cx="857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всасывание</a:t>
            </a:r>
            <a:endParaRPr lang="en-US" altLang="ko-KR" sz="1000" b="1">
              <a:cs typeface="AIral"/>
            </a:endParaRPr>
          </a:p>
        </p:txBody>
      </p:sp>
      <p:sp>
        <p:nvSpPr>
          <p:cNvPr id="40442" name="Text Box 506"/>
          <p:cNvSpPr txBox="1">
            <a:spLocks noChangeArrowheads="1"/>
          </p:cNvSpPr>
          <p:nvPr/>
        </p:nvSpPr>
        <p:spPr bwMode="auto">
          <a:xfrm>
            <a:off x="460375" y="6019800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масло </a:t>
            </a:r>
            <a:r>
              <a:rPr lang="en-US" altLang="ko-KR" sz="1000" b="1">
                <a:cs typeface="AIral"/>
              </a:rPr>
              <a:t>1</a:t>
            </a:r>
          </a:p>
        </p:txBody>
      </p:sp>
      <p:sp>
        <p:nvSpPr>
          <p:cNvPr id="40443" name="Text Box 507"/>
          <p:cNvSpPr txBox="1">
            <a:spLocks noChangeArrowheads="1"/>
          </p:cNvSpPr>
          <p:nvPr/>
        </p:nvSpPr>
        <p:spPr bwMode="auto">
          <a:xfrm>
            <a:off x="1973263" y="6151563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масло </a:t>
            </a:r>
            <a:r>
              <a:rPr lang="en-US" altLang="ko-KR" sz="1000" b="1">
                <a:cs typeface="AIral"/>
              </a:rPr>
              <a:t>2</a:t>
            </a:r>
          </a:p>
        </p:txBody>
      </p:sp>
      <p:sp>
        <p:nvSpPr>
          <p:cNvPr id="40446" name="Text Box 510"/>
          <p:cNvSpPr txBox="1">
            <a:spLocks noChangeArrowheads="1"/>
          </p:cNvSpPr>
          <p:nvPr/>
        </p:nvSpPr>
        <p:spPr bwMode="auto">
          <a:xfrm>
            <a:off x="2000250" y="5768975"/>
            <a:ext cx="1323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Подогрев картера 1, </a:t>
            </a:r>
            <a:r>
              <a:rPr lang="en-US" altLang="ko-KR" sz="1000" b="1">
                <a:cs typeface="AIral"/>
              </a:rPr>
              <a:t>2</a:t>
            </a:r>
          </a:p>
        </p:txBody>
      </p:sp>
      <p:sp>
        <p:nvSpPr>
          <p:cNvPr id="40447" name="Text Box 511"/>
          <p:cNvSpPr txBox="1">
            <a:spLocks noChangeArrowheads="1"/>
          </p:cNvSpPr>
          <p:nvPr/>
        </p:nvSpPr>
        <p:spPr bwMode="auto">
          <a:xfrm>
            <a:off x="1331913" y="5734050"/>
            <a:ext cx="547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картер</a:t>
            </a:r>
            <a:endParaRPr lang="en-US" altLang="ko-KR" sz="1000" b="1">
              <a:cs typeface="AIral"/>
            </a:endParaRPr>
          </a:p>
        </p:txBody>
      </p:sp>
      <p:grpSp>
        <p:nvGrpSpPr>
          <p:cNvPr id="40449" name="Group 513"/>
          <p:cNvGrpSpPr>
            <a:grpSpLocks/>
          </p:cNvGrpSpPr>
          <p:nvPr/>
        </p:nvGrpSpPr>
        <p:grpSpPr bwMode="auto">
          <a:xfrm>
            <a:off x="1357313" y="4738688"/>
            <a:ext cx="271462" cy="260350"/>
            <a:chOff x="2748" y="3422"/>
            <a:chExt cx="105" cy="108"/>
          </a:xfrm>
        </p:grpSpPr>
        <p:sp>
          <p:nvSpPr>
            <p:cNvPr id="40450" name="AutoShape 514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451" name="Line 515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452" name="AutoShape 516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0454" name="Text Box 518"/>
          <p:cNvSpPr txBox="1">
            <a:spLocks noChangeArrowheads="1"/>
          </p:cNvSpPr>
          <p:nvPr/>
        </p:nvSpPr>
        <p:spPr bwMode="auto">
          <a:xfrm>
            <a:off x="1090613" y="6421438"/>
            <a:ext cx="2044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линия масла.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0455" name="Text Box 519"/>
          <p:cNvSpPr txBox="1">
            <a:spLocks noChangeArrowheads="1"/>
          </p:cNvSpPr>
          <p:nvPr/>
        </p:nvSpPr>
        <p:spPr bwMode="auto">
          <a:xfrm>
            <a:off x="6443663" y="6024563"/>
            <a:ext cx="18018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жидкость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0459" name="Rectangle 523"/>
          <p:cNvSpPr>
            <a:spLocks noChangeArrowheads="1"/>
          </p:cNvSpPr>
          <p:nvPr/>
        </p:nvSpPr>
        <p:spPr bwMode="auto">
          <a:xfrm>
            <a:off x="2789238" y="1682750"/>
            <a:ext cx="1092200" cy="17303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462" name="Text Box 526"/>
          <p:cNvSpPr txBox="1">
            <a:spLocks noChangeArrowheads="1"/>
          </p:cNvSpPr>
          <p:nvPr/>
        </p:nvSpPr>
        <p:spPr bwMode="auto">
          <a:xfrm>
            <a:off x="71438" y="188913"/>
            <a:ext cx="651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/>
              <a:t>3.1 </a:t>
            </a:r>
            <a:r>
              <a:rPr lang="ru-RU" altLang="ko-KR" sz="2000" b="1"/>
              <a:t>Диаграмма</a:t>
            </a:r>
            <a:r>
              <a:rPr lang="en-US" altLang="ko-KR" sz="2000" b="1"/>
              <a:t> 8, 10, 12 HP</a:t>
            </a:r>
            <a:r>
              <a:rPr lang="ru-RU" altLang="ko-KR" sz="2000" b="1"/>
              <a:t>,</a:t>
            </a:r>
            <a:r>
              <a:rPr lang="en-US" altLang="ko-KR" sz="2000" b="1"/>
              <a:t> </a:t>
            </a:r>
            <a:r>
              <a:rPr lang="ru-RU" altLang="ko-KR" sz="2000" b="1"/>
              <a:t>тепловой насос.</a:t>
            </a:r>
            <a:endParaRPr lang="en-US" altLang="ko-KR" sz="2000" b="1"/>
          </a:p>
        </p:txBody>
      </p:sp>
      <p:sp>
        <p:nvSpPr>
          <p:cNvPr id="40675" name="Text Box 739"/>
          <p:cNvSpPr txBox="1">
            <a:spLocks noChangeArrowheads="1"/>
          </p:cNvSpPr>
          <p:nvPr/>
        </p:nvSpPr>
        <p:spPr bwMode="auto">
          <a:xfrm>
            <a:off x="3095625" y="2063750"/>
            <a:ext cx="1176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наружный воздух</a:t>
            </a:r>
            <a:endParaRPr lang="en-US" altLang="ko-KR" sz="1000" b="1">
              <a:cs typeface="AIral"/>
            </a:endParaRPr>
          </a:p>
        </p:txBody>
      </p:sp>
      <p:sp>
        <p:nvSpPr>
          <p:cNvPr id="40676" name="Text Box 740"/>
          <p:cNvSpPr txBox="1">
            <a:spLocks noChangeArrowheads="1"/>
          </p:cNvSpPr>
          <p:nvPr/>
        </p:nvSpPr>
        <p:spPr bwMode="auto">
          <a:xfrm>
            <a:off x="6505575" y="984250"/>
            <a:ext cx="14335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газ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0677" name="Text Box 741"/>
          <p:cNvSpPr txBox="1">
            <a:spLocks noChangeArrowheads="1"/>
          </p:cNvSpPr>
          <p:nvPr/>
        </p:nvSpPr>
        <p:spPr bwMode="auto">
          <a:xfrm>
            <a:off x="5688013" y="4113213"/>
            <a:ext cx="31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</a:t>
            </a:r>
            <a:r>
              <a:rPr lang="en-US" altLang="ko-KR" sz="1000" b="1">
                <a:cs typeface="AIral"/>
              </a:rPr>
              <a:t>EVI</a:t>
            </a:r>
            <a:endParaRPr lang="ru-RU" altLang="ko-KR" sz="1000" b="1">
              <a:cs typeface="AIral"/>
            </a:endParaRPr>
          </a:p>
          <a:p>
            <a:r>
              <a:rPr lang="ru-RU" altLang="ko-KR" sz="1000" b="1">
                <a:cs typeface="AIral"/>
              </a:rPr>
              <a:t>вход</a:t>
            </a:r>
            <a:endParaRPr lang="en-US" altLang="ko-KR" sz="1000" b="1">
              <a:cs typeface="AIral"/>
            </a:endParaRPr>
          </a:p>
        </p:txBody>
      </p:sp>
      <p:sp>
        <p:nvSpPr>
          <p:cNvPr id="40678" name="Text Box 742"/>
          <p:cNvSpPr txBox="1">
            <a:spLocks noChangeArrowheads="1"/>
          </p:cNvSpPr>
          <p:nvPr/>
        </p:nvSpPr>
        <p:spPr bwMode="auto">
          <a:xfrm>
            <a:off x="2951163" y="4908550"/>
            <a:ext cx="141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Датчик, низк. давление.</a:t>
            </a:r>
            <a:endParaRPr lang="en-US" altLang="ko-KR" sz="1000" b="1">
              <a:cs typeface="AIral"/>
            </a:endParaRPr>
          </a:p>
        </p:txBody>
      </p:sp>
      <p:sp>
        <p:nvSpPr>
          <p:cNvPr id="40679" name="Text Box 743"/>
          <p:cNvSpPr txBox="1">
            <a:spLocks noChangeArrowheads="1"/>
          </p:cNvSpPr>
          <p:nvPr/>
        </p:nvSpPr>
        <p:spPr bwMode="auto">
          <a:xfrm>
            <a:off x="215900" y="6381750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масло</a:t>
            </a:r>
            <a:endParaRPr lang="en-US" altLang="ko-KR" sz="1000" b="1">
              <a:cs typeface="AIral"/>
            </a:endParaRPr>
          </a:p>
        </p:txBody>
      </p:sp>
      <p:sp>
        <p:nvSpPr>
          <p:cNvPr id="40680" name="Text Box 744"/>
          <p:cNvSpPr txBox="1">
            <a:spLocks noChangeArrowheads="1"/>
          </p:cNvSpPr>
          <p:nvPr/>
        </p:nvSpPr>
        <p:spPr bwMode="auto">
          <a:xfrm>
            <a:off x="4359275" y="6129338"/>
            <a:ext cx="752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Аккумулятор</a:t>
            </a:r>
            <a:endParaRPr lang="en-US" altLang="ko-KR" sz="1000" b="1">
              <a:cs typeface="AIral"/>
            </a:endParaRPr>
          </a:p>
        </p:txBody>
      </p:sp>
      <p:sp>
        <p:nvSpPr>
          <p:cNvPr id="40681" name="Text Box 745"/>
          <p:cNvSpPr txBox="1">
            <a:spLocks noChangeArrowheads="1"/>
          </p:cNvSpPr>
          <p:nvPr/>
        </p:nvSpPr>
        <p:spPr bwMode="auto">
          <a:xfrm>
            <a:off x="1979613" y="4116388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Сепаратор</a:t>
            </a:r>
            <a:endParaRPr lang="en-US" altLang="ko-KR" sz="1000" b="1">
              <a:cs typeface="AIral"/>
            </a:endParaRPr>
          </a:p>
        </p:txBody>
      </p:sp>
      <p:sp>
        <p:nvSpPr>
          <p:cNvPr id="40683" name="Text Box 747"/>
          <p:cNvSpPr txBox="1">
            <a:spLocks noChangeArrowheads="1"/>
          </p:cNvSpPr>
          <p:nvPr/>
        </p:nvSpPr>
        <p:spPr bwMode="auto">
          <a:xfrm>
            <a:off x="4067175" y="2443163"/>
            <a:ext cx="639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 dirty="0">
                <a:cs typeface="AIral"/>
              </a:rPr>
              <a:t>Обратный </a:t>
            </a:r>
          </a:p>
          <a:p>
            <a:r>
              <a:rPr lang="ru-RU" altLang="ko-KR" sz="1000" b="1" dirty="0">
                <a:cs typeface="AIral"/>
              </a:rPr>
              <a:t>клапан</a:t>
            </a:r>
            <a:endParaRPr lang="en-US" altLang="ko-KR" sz="1000" b="1" dirty="0">
              <a:cs typeface="AIral"/>
            </a:endParaRPr>
          </a:p>
        </p:txBody>
      </p:sp>
      <p:sp>
        <p:nvSpPr>
          <p:cNvPr id="40684" name="Text Box 748"/>
          <p:cNvSpPr txBox="1">
            <a:spLocks noChangeArrowheads="1"/>
          </p:cNvSpPr>
          <p:nvPr/>
        </p:nvSpPr>
        <p:spPr bwMode="auto">
          <a:xfrm>
            <a:off x="2195513" y="3897313"/>
            <a:ext cx="1268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Реле, выс. давление.</a:t>
            </a:r>
            <a:endParaRPr lang="en-US" altLang="ko-KR" sz="1000" b="1">
              <a:cs typeface="AIral"/>
            </a:endParaRPr>
          </a:p>
        </p:txBody>
      </p:sp>
      <p:sp>
        <p:nvSpPr>
          <p:cNvPr id="40685" name="Text Box 749"/>
          <p:cNvSpPr txBox="1">
            <a:spLocks noChangeArrowheads="1"/>
          </p:cNvSpPr>
          <p:nvPr/>
        </p:nvSpPr>
        <p:spPr bwMode="auto">
          <a:xfrm>
            <a:off x="2159000" y="3213100"/>
            <a:ext cx="1379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Датчик, выс. давление.</a:t>
            </a:r>
            <a:endParaRPr lang="en-US" altLang="ko-KR" sz="1000" b="1">
              <a:cs typeface="AIr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1906588" y="6076950"/>
            <a:ext cx="0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 flipV="1">
            <a:off x="936625" y="5548313"/>
            <a:ext cx="1000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1890713" y="5548313"/>
            <a:ext cx="1000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1228725" y="4919663"/>
            <a:ext cx="0" cy="984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 flipV="1">
            <a:off x="635000" y="3754438"/>
            <a:ext cx="4349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 flipV="1">
            <a:off x="1262063" y="3752850"/>
            <a:ext cx="5445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rot="5400000">
            <a:off x="3480594" y="5031582"/>
            <a:ext cx="7191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rot="5400000">
            <a:off x="3494882" y="5693569"/>
            <a:ext cx="6905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4270375" y="3292475"/>
            <a:ext cx="8636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5124450" y="3070225"/>
            <a:ext cx="3444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5148263" y="2719388"/>
            <a:ext cx="0" cy="3317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 flipV="1">
            <a:off x="4799013" y="1776413"/>
            <a:ext cx="6778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rot="5400000">
            <a:off x="3683000" y="5521326"/>
            <a:ext cx="968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 flipV="1">
            <a:off x="1668463" y="2343150"/>
            <a:ext cx="0" cy="509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 flipV="1">
            <a:off x="1822450" y="2341563"/>
            <a:ext cx="0" cy="5080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979" name="Group 19"/>
          <p:cNvGrpSpPr>
            <a:grpSpLocks/>
          </p:cNvGrpSpPr>
          <p:nvPr/>
        </p:nvGrpSpPr>
        <p:grpSpPr bwMode="auto">
          <a:xfrm>
            <a:off x="1827213" y="3860800"/>
            <a:ext cx="320675" cy="130175"/>
            <a:chOff x="1142" y="3087"/>
            <a:chExt cx="124" cy="54"/>
          </a:xfrm>
        </p:grpSpPr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2" name="Line 22"/>
          <p:cNvSpPr>
            <a:spLocks noChangeShapeType="1"/>
          </p:cNvSpPr>
          <p:nvPr/>
        </p:nvSpPr>
        <p:spPr bwMode="auto">
          <a:xfrm flipV="1">
            <a:off x="1808163" y="3148013"/>
            <a:ext cx="4762" cy="15478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983" name="Group 23"/>
          <p:cNvGrpSpPr>
            <a:grpSpLocks/>
          </p:cNvGrpSpPr>
          <p:nvPr/>
        </p:nvGrpSpPr>
        <p:grpSpPr bwMode="auto">
          <a:xfrm rot="16200000">
            <a:off x="3449638" y="5168900"/>
            <a:ext cx="273050" cy="152400"/>
            <a:chOff x="3382" y="2535"/>
            <a:chExt cx="114" cy="59"/>
          </a:xfrm>
        </p:grpSpPr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85" name="AutoShape 25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6" name="Line 26"/>
          <p:cNvSpPr>
            <a:spLocks noChangeShapeType="1"/>
          </p:cNvSpPr>
          <p:nvPr/>
        </p:nvSpPr>
        <p:spPr bwMode="auto">
          <a:xfrm flipV="1">
            <a:off x="3009900" y="4686300"/>
            <a:ext cx="0" cy="3095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 flipV="1">
            <a:off x="2262188" y="4691063"/>
            <a:ext cx="0" cy="309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V="1">
            <a:off x="1131888" y="4689475"/>
            <a:ext cx="0" cy="3111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89" name="AutoShape 29"/>
          <p:cNvSpPr>
            <a:spLocks noChangeArrowheads="1"/>
          </p:cNvSpPr>
          <p:nvPr/>
        </p:nvSpPr>
        <p:spPr bwMode="auto">
          <a:xfrm>
            <a:off x="2727325" y="5002213"/>
            <a:ext cx="352425" cy="760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0" name="AutoShape 30"/>
          <p:cNvSpPr>
            <a:spLocks noChangeArrowheads="1"/>
          </p:cNvSpPr>
          <p:nvPr/>
        </p:nvSpPr>
        <p:spPr bwMode="auto">
          <a:xfrm>
            <a:off x="1981200" y="5002213"/>
            <a:ext cx="352425" cy="760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1" name="AutoShape 31"/>
          <p:cNvSpPr>
            <a:spLocks noChangeArrowheads="1"/>
          </p:cNvSpPr>
          <p:nvPr/>
        </p:nvSpPr>
        <p:spPr bwMode="auto">
          <a:xfrm>
            <a:off x="1004888" y="5000625"/>
            <a:ext cx="352425" cy="760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 flipH="1" flipV="1">
            <a:off x="1214438" y="4932363"/>
            <a:ext cx="2174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 flipV="1">
            <a:off x="941388" y="6313488"/>
            <a:ext cx="0" cy="182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 flipH="1" flipV="1">
            <a:off x="1809750" y="2352675"/>
            <a:ext cx="9413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 flipV="1">
            <a:off x="3387725" y="4324350"/>
            <a:ext cx="0" cy="10509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 flipV="1">
            <a:off x="4803775" y="2795588"/>
            <a:ext cx="0" cy="28733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 flipV="1">
            <a:off x="1960563" y="2416175"/>
            <a:ext cx="0" cy="4159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 flipV="1">
            <a:off x="5143500" y="3038475"/>
            <a:ext cx="4763" cy="28717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1565275" y="2789238"/>
            <a:ext cx="517525" cy="404812"/>
            <a:chOff x="2030" y="2218"/>
            <a:chExt cx="291" cy="280"/>
          </a:xfrm>
        </p:grpSpPr>
        <p:sp>
          <p:nvSpPr>
            <p:cNvPr id="41000" name="AutoShape 40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1" name="AutoShape 41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2" name="AutoShape 42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3" name="AutoShape 43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4" name="AutoShape 44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05" name="Line 45"/>
          <p:cNvSpPr>
            <a:spLocks noChangeShapeType="1"/>
          </p:cNvSpPr>
          <p:nvPr/>
        </p:nvSpPr>
        <p:spPr bwMode="auto">
          <a:xfrm flipH="1">
            <a:off x="1120775" y="4700588"/>
            <a:ext cx="11334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 flipH="1" flipV="1">
            <a:off x="1274763" y="5192713"/>
            <a:ext cx="182562" cy="182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07" name="Line 47"/>
          <p:cNvSpPr>
            <a:spLocks noChangeShapeType="1"/>
          </p:cNvSpPr>
          <p:nvPr/>
        </p:nvSpPr>
        <p:spPr bwMode="auto">
          <a:xfrm flipH="1" flipV="1">
            <a:off x="1436688" y="5367338"/>
            <a:ext cx="24161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 flipH="1" flipV="1">
            <a:off x="2238375" y="5187950"/>
            <a:ext cx="180975" cy="1825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 flipH="1" flipV="1">
            <a:off x="1905000" y="5541963"/>
            <a:ext cx="0" cy="3698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flipH="1" flipV="1">
            <a:off x="1343025" y="5943600"/>
            <a:ext cx="336550" cy="3540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 flipH="1" flipV="1">
            <a:off x="349250" y="5945188"/>
            <a:ext cx="10033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 flipV="1">
            <a:off x="358775" y="5945188"/>
            <a:ext cx="3175" cy="3952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 flipV="1">
            <a:off x="1944688" y="1771650"/>
            <a:ext cx="8524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4" name="Arc 54"/>
          <p:cNvSpPr>
            <a:spLocks/>
          </p:cNvSpPr>
          <p:nvPr/>
        </p:nvSpPr>
        <p:spPr bwMode="auto">
          <a:xfrm rot="5674286">
            <a:off x="1816895" y="2237581"/>
            <a:ext cx="163512" cy="225425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5" name="Line 55"/>
          <p:cNvSpPr>
            <a:spLocks noChangeShapeType="1"/>
          </p:cNvSpPr>
          <p:nvPr/>
        </p:nvSpPr>
        <p:spPr bwMode="auto">
          <a:xfrm flipH="1" flipV="1">
            <a:off x="2754313" y="2341563"/>
            <a:ext cx="0" cy="15430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6" name="Line 56"/>
          <p:cNvSpPr>
            <a:spLocks noChangeShapeType="1"/>
          </p:cNvSpPr>
          <p:nvPr/>
        </p:nvSpPr>
        <p:spPr bwMode="auto">
          <a:xfrm flipH="1" flipV="1">
            <a:off x="2741613" y="3876675"/>
            <a:ext cx="9921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7" name="Line 57"/>
          <p:cNvSpPr>
            <a:spLocks noChangeShapeType="1"/>
          </p:cNvSpPr>
          <p:nvPr/>
        </p:nvSpPr>
        <p:spPr bwMode="auto">
          <a:xfrm>
            <a:off x="3965575" y="1700213"/>
            <a:ext cx="1920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282575" y="5959475"/>
            <a:ext cx="0" cy="139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>
            <a:off x="1052513" y="47625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>
            <a:off x="2179638" y="47625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>
            <a:off x="1443038" y="55880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 flipH="1" flipV="1">
            <a:off x="1671638" y="6299200"/>
            <a:ext cx="2428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>
            <a:off x="4249738" y="5702300"/>
            <a:ext cx="0" cy="139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 flipH="1" flipV="1">
            <a:off x="698500" y="2357438"/>
            <a:ext cx="9826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5" name="Line 65"/>
          <p:cNvSpPr>
            <a:spLocks noChangeShapeType="1"/>
          </p:cNvSpPr>
          <p:nvPr/>
        </p:nvSpPr>
        <p:spPr bwMode="auto">
          <a:xfrm flipV="1">
            <a:off x="649288" y="3743325"/>
            <a:ext cx="0" cy="7540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6" name="Line 66"/>
          <p:cNvSpPr>
            <a:spLocks noChangeShapeType="1"/>
          </p:cNvSpPr>
          <p:nvPr/>
        </p:nvSpPr>
        <p:spPr bwMode="auto">
          <a:xfrm flipH="1">
            <a:off x="638175" y="5297488"/>
            <a:ext cx="739775" cy="31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7" name="Line 67"/>
          <p:cNvSpPr>
            <a:spLocks noChangeShapeType="1"/>
          </p:cNvSpPr>
          <p:nvPr/>
        </p:nvSpPr>
        <p:spPr bwMode="auto">
          <a:xfrm flipH="1" flipV="1">
            <a:off x="357188" y="6326188"/>
            <a:ext cx="5857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8" name="AutoShape 68"/>
          <p:cNvSpPr>
            <a:spLocks noChangeArrowheads="1"/>
          </p:cNvSpPr>
          <p:nvPr/>
        </p:nvSpPr>
        <p:spPr bwMode="auto">
          <a:xfrm>
            <a:off x="857250" y="6475413"/>
            <a:ext cx="174625" cy="230187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9" name="Line 69"/>
          <p:cNvSpPr>
            <a:spLocks noChangeShapeType="1"/>
          </p:cNvSpPr>
          <p:nvPr/>
        </p:nvSpPr>
        <p:spPr bwMode="auto">
          <a:xfrm flipH="1">
            <a:off x="4792663" y="3070225"/>
            <a:ext cx="363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30" name="Line 70"/>
          <p:cNvSpPr>
            <a:spLocks noChangeShapeType="1"/>
          </p:cNvSpPr>
          <p:nvPr/>
        </p:nvSpPr>
        <p:spPr bwMode="auto">
          <a:xfrm flipV="1">
            <a:off x="4800600" y="1773238"/>
            <a:ext cx="0" cy="9366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031" name="Group 71"/>
          <p:cNvGrpSpPr>
            <a:grpSpLocks/>
          </p:cNvGrpSpPr>
          <p:nvPr/>
        </p:nvGrpSpPr>
        <p:grpSpPr bwMode="auto">
          <a:xfrm>
            <a:off x="4733925" y="2687638"/>
            <a:ext cx="134938" cy="119062"/>
            <a:chOff x="3655" y="1977"/>
            <a:chExt cx="82" cy="88"/>
          </a:xfrm>
        </p:grpSpPr>
        <p:sp>
          <p:nvSpPr>
            <p:cNvPr id="41032" name="AutoShape 72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3" name="Line 73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34" name="Group 74"/>
          <p:cNvGrpSpPr>
            <a:grpSpLocks/>
          </p:cNvGrpSpPr>
          <p:nvPr/>
        </p:nvGrpSpPr>
        <p:grpSpPr bwMode="auto">
          <a:xfrm flipV="1">
            <a:off x="1738313" y="3490913"/>
            <a:ext cx="142875" cy="120650"/>
            <a:chOff x="3655" y="1977"/>
            <a:chExt cx="82" cy="88"/>
          </a:xfrm>
        </p:grpSpPr>
        <p:sp>
          <p:nvSpPr>
            <p:cNvPr id="41035" name="AutoShape 75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6" name="Line 76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37" name="Group 77"/>
          <p:cNvGrpSpPr>
            <a:grpSpLocks/>
          </p:cNvGrpSpPr>
          <p:nvPr/>
        </p:nvGrpSpPr>
        <p:grpSpPr bwMode="auto">
          <a:xfrm rot="-16200000">
            <a:off x="1546226" y="5292725"/>
            <a:ext cx="112712" cy="141287"/>
            <a:chOff x="3655" y="1977"/>
            <a:chExt cx="82" cy="88"/>
          </a:xfrm>
        </p:grpSpPr>
        <p:sp>
          <p:nvSpPr>
            <p:cNvPr id="41038" name="AutoShape 78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9" name="Line 79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40" name="Line 80"/>
          <p:cNvSpPr>
            <a:spLocks noChangeShapeType="1"/>
          </p:cNvSpPr>
          <p:nvPr/>
        </p:nvSpPr>
        <p:spPr bwMode="auto">
          <a:xfrm flipH="1" flipV="1">
            <a:off x="1908175" y="4338638"/>
            <a:ext cx="8397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1" name="Line 81"/>
          <p:cNvSpPr>
            <a:spLocks noChangeShapeType="1"/>
          </p:cNvSpPr>
          <p:nvPr/>
        </p:nvSpPr>
        <p:spPr bwMode="auto">
          <a:xfrm flipH="1" flipV="1">
            <a:off x="3033713" y="4340225"/>
            <a:ext cx="3524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2" name="Line 82"/>
          <p:cNvSpPr>
            <a:spLocks noChangeShapeType="1"/>
          </p:cNvSpPr>
          <p:nvPr/>
        </p:nvSpPr>
        <p:spPr bwMode="auto">
          <a:xfrm>
            <a:off x="3473450" y="1992313"/>
            <a:ext cx="1936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3" name="Line 83"/>
          <p:cNvSpPr>
            <a:spLocks noChangeShapeType="1"/>
          </p:cNvSpPr>
          <p:nvPr/>
        </p:nvSpPr>
        <p:spPr bwMode="auto">
          <a:xfrm flipH="1" flipV="1">
            <a:off x="5148263" y="3563938"/>
            <a:ext cx="4016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4" name="Line 84"/>
          <p:cNvSpPr>
            <a:spLocks noChangeShapeType="1"/>
          </p:cNvSpPr>
          <p:nvPr/>
        </p:nvSpPr>
        <p:spPr bwMode="auto">
          <a:xfrm flipV="1">
            <a:off x="5554663" y="3551238"/>
            <a:ext cx="0" cy="2730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5" name="Rectangle 85"/>
          <p:cNvSpPr>
            <a:spLocks noChangeArrowheads="1"/>
          </p:cNvSpPr>
          <p:nvPr/>
        </p:nvSpPr>
        <p:spPr bwMode="auto">
          <a:xfrm>
            <a:off x="107950" y="620713"/>
            <a:ext cx="6281738" cy="598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/>
          </a:p>
        </p:txBody>
      </p:sp>
      <p:grpSp>
        <p:nvGrpSpPr>
          <p:cNvPr id="41046" name="Group 86"/>
          <p:cNvGrpSpPr>
            <a:grpSpLocks/>
          </p:cNvGrpSpPr>
          <p:nvPr/>
        </p:nvGrpSpPr>
        <p:grpSpPr bwMode="auto">
          <a:xfrm>
            <a:off x="2678113" y="1258888"/>
            <a:ext cx="1284287" cy="373062"/>
            <a:chOff x="2033" y="584"/>
            <a:chExt cx="590" cy="186"/>
          </a:xfrm>
        </p:grpSpPr>
        <p:sp>
          <p:nvSpPr>
            <p:cNvPr id="41047" name="Oval 87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8" name="AutoShape 88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9" name="Line 89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0" name="Oval 90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51" name="Arc 91"/>
          <p:cNvSpPr>
            <a:spLocks/>
          </p:cNvSpPr>
          <p:nvPr/>
        </p:nvSpPr>
        <p:spPr bwMode="auto">
          <a:xfrm rot="11137884">
            <a:off x="1665288" y="2767013"/>
            <a:ext cx="177800" cy="209550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2" name="Line 92"/>
          <p:cNvSpPr>
            <a:spLocks noChangeShapeType="1"/>
          </p:cNvSpPr>
          <p:nvPr/>
        </p:nvSpPr>
        <p:spPr bwMode="auto">
          <a:xfrm flipH="1" flipV="1">
            <a:off x="1555750" y="4932363"/>
            <a:ext cx="182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3" name="Line 93"/>
          <p:cNvSpPr>
            <a:spLocks noChangeShapeType="1"/>
          </p:cNvSpPr>
          <p:nvPr/>
        </p:nvSpPr>
        <p:spPr bwMode="auto">
          <a:xfrm flipV="1">
            <a:off x="1725613" y="4919663"/>
            <a:ext cx="0" cy="4603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054" name="Group 94"/>
          <p:cNvGrpSpPr>
            <a:grpSpLocks/>
          </p:cNvGrpSpPr>
          <p:nvPr/>
        </p:nvGrpSpPr>
        <p:grpSpPr bwMode="auto">
          <a:xfrm>
            <a:off x="484188" y="5756275"/>
            <a:ext cx="271462" cy="260350"/>
            <a:chOff x="2748" y="3422"/>
            <a:chExt cx="105" cy="108"/>
          </a:xfrm>
        </p:grpSpPr>
        <p:sp>
          <p:nvSpPr>
            <p:cNvPr id="41055" name="AutoShape 9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6" name="Line 9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7" name="AutoShape 9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1058" name="Group 98"/>
          <p:cNvGrpSpPr>
            <a:grpSpLocks/>
          </p:cNvGrpSpPr>
          <p:nvPr/>
        </p:nvGrpSpPr>
        <p:grpSpPr bwMode="auto">
          <a:xfrm>
            <a:off x="990600" y="3557588"/>
            <a:ext cx="271463" cy="260350"/>
            <a:chOff x="2748" y="3422"/>
            <a:chExt cx="105" cy="108"/>
          </a:xfrm>
        </p:grpSpPr>
        <p:sp>
          <p:nvSpPr>
            <p:cNvPr id="41059" name="AutoShape 99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0" name="Line 100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1" name="AutoShape 101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1062" name="Group 102"/>
          <p:cNvGrpSpPr>
            <a:grpSpLocks/>
          </p:cNvGrpSpPr>
          <p:nvPr/>
        </p:nvGrpSpPr>
        <p:grpSpPr bwMode="auto">
          <a:xfrm>
            <a:off x="1836738" y="3227388"/>
            <a:ext cx="295275" cy="141287"/>
            <a:chOff x="3382" y="2535"/>
            <a:chExt cx="114" cy="59"/>
          </a:xfrm>
        </p:grpSpPr>
        <p:sp>
          <p:nvSpPr>
            <p:cNvPr id="41063" name="Line 103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65" name="Line 105"/>
          <p:cNvSpPr>
            <a:spLocks noChangeShapeType="1"/>
          </p:cNvSpPr>
          <p:nvPr/>
        </p:nvSpPr>
        <p:spPr bwMode="auto">
          <a:xfrm rot="5400000" flipH="1" flipV="1">
            <a:off x="-55563" y="1604963"/>
            <a:ext cx="153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66" name="Line 106"/>
          <p:cNvSpPr>
            <a:spLocks noChangeShapeType="1"/>
          </p:cNvSpPr>
          <p:nvPr/>
        </p:nvSpPr>
        <p:spPr bwMode="auto">
          <a:xfrm flipH="1" flipV="1">
            <a:off x="695325" y="825500"/>
            <a:ext cx="5632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67" name="Line 107"/>
          <p:cNvSpPr>
            <a:spLocks noChangeShapeType="1"/>
          </p:cNvSpPr>
          <p:nvPr/>
        </p:nvSpPr>
        <p:spPr bwMode="auto">
          <a:xfrm flipV="1">
            <a:off x="642938" y="4729163"/>
            <a:ext cx="0" cy="5873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68" name="Line 108"/>
          <p:cNvSpPr>
            <a:spLocks noChangeShapeType="1"/>
          </p:cNvSpPr>
          <p:nvPr/>
        </p:nvSpPr>
        <p:spPr bwMode="auto">
          <a:xfrm flipH="1" flipV="1">
            <a:off x="2989263" y="5192713"/>
            <a:ext cx="180975" cy="182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069" name="Group 109"/>
          <p:cNvGrpSpPr>
            <a:grpSpLocks/>
          </p:cNvGrpSpPr>
          <p:nvPr/>
        </p:nvGrpSpPr>
        <p:grpSpPr bwMode="auto">
          <a:xfrm>
            <a:off x="1196975" y="5480050"/>
            <a:ext cx="339725" cy="117475"/>
            <a:chOff x="979" y="3706"/>
            <a:chExt cx="131" cy="49"/>
          </a:xfrm>
        </p:grpSpPr>
        <p:sp>
          <p:nvSpPr>
            <p:cNvPr id="41070" name="Line 110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1" name="Line 111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72" name="Group 112"/>
          <p:cNvGrpSpPr>
            <a:grpSpLocks/>
          </p:cNvGrpSpPr>
          <p:nvPr/>
        </p:nvGrpSpPr>
        <p:grpSpPr bwMode="auto">
          <a:xfrm>
            <a:off x="2890838" y="5483225"/>
            <a:ext cx="339725" cy="117475"/>
            <a:chOff x="979" y="3706"/>
            <a:chExt cx="131" cy="49"/>
          </a:xfrm>
        </p:grpSpPr>
        <p:sp>
          <p:nvSpPr>
            <p:cNvPr id="41073" name="Line 113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4" name="Line 114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75" name="Group 115"/>
          <p:cNvGrpSpPr>
            <a:grpSpLocks/>
          </p:cNvGrpSpPr>
          <p:nvPr/>
        </p:nvGrpSpPr>
        <p:grpSpPr bwMode="auto">
          <a:xfrm>
            <a:off x="2139950" y="5480050"/>
            <a:ext cx="339725" cy="117475"/>
            <a:chOff x="979" y="3706"/>
            <a:chExt cx="131" cy="49"/>
          </a:xfrm>
        </p:grpSpPr>
        <p:sp>
          <p:nvSpPr>
            <p:cNvPr id="41076" name="Line 116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7" name="Line 117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78" name="Line 118"/>
          <p:cNvSpPr>
            <a:spLocks noChangeShapeType="1"/>
          </p:cNvSpPr>
          <p:nvPr/>
        </p:nvSpPr>
        <p:spPr bwMode="auto">
          <a:xfrm flipH="1" flipV="1">
            <a:off x="1516063" y="5592763"/>
            <a:ext cx="22447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79" name="Line 119"/>
          <p:cNvSpPr>
            <a:spLocks noChangeShapeType="1"/>
          </p:cNvSpPr>
          <p:nvPr/>
        </p:nvSpPr>
        <p:spPr bwMode="auto">
          <a:xfrm flipH="1">
            <a:off x="2247900" y="4700588"/>
            <a:ext cx="7731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0" name="Line 120"/>
          <p:cNvSpPr>
            <a:spLocks noChangeShapeType="1"/>
          </p:cNvSpPr>
          <p:nvPr/>
        </p:nvSpPr>
        <p:spPr bwMode="auto">
          <a:xfrm>
            <a:off x="2916238" y="47625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1" name="Arc 121"/>
          <p:cNvSpPr>
            <a:spLocks/>
          </p:cNvSpPr>
          <p:nvPr/>
        </p:nvSpPr>
        <p:spPr bwMode="auto">
          <a:xfrm rot="841871">
            <a:off x="3729038" y="5537200"/>
            <a:ext cx="206375" cy="190500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2" name="Arc 122"/>
          <p:cNvSpPr>
            <a:spLocks/>
          </p:cNvSpPr>
          <p:nvPr/>
        </p:nvSpPr>
        <p:spPr bwMode="auto">
          <a:xfrm rot="841871">
            <a:off x="4054475" y="5541963"/>
            <a:ext cx="207963" cy="190500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3" name="Line 123"/>
          <p:cNvSpPr>
            <a:spLocks noChangeShapeType="1"/>
          </p:cNvSpPr>
          <p:nvPr/>
        </p:nvSpPr>
        <p:spPr bwMode="auto">
          <a:xfrm flipH="1" flipV="1">
            <a:off x="3935413" y="5599113"/>
            <a:ext cx="1444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4" name="Line 124"/>
          <p:cNvSpPr>
            <a:spLocks noChangeShapeType="1"/>
          </p:cNvSpPr>
          <p:nvPr/>
        </p:nvSpPr>
        <p:spPr bwMode="auto">
          <a:xfrm rot="5400000">
            <a:off x="3255168" y="3866357"/>
            <a:ext cx="11604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5" name="Freeform 125"/>
          <p:cNvSpPr>
            <a:spLocks/>
          </p:cNvSpPr>
          <p:nvPr/>
        </p:nvSpPr>
        <p:spPr bwMode="auto">
          <a:xfrm>
            <a:off x="549275" y="4484688"/>
            <a:ext cx="190500" cy="2492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6" name="Freeform 126"/>
          <p:cNvSpPr>
            <a:spLocks/>
          </p:cNvSpPr>
          <p:nvPr/>
        </p:nvSpPr>
        <p:spPr bwMode="auto">
          <a:xfrm rot="5400000">
            <a:off x="2801938" y="4187825"/>
            <a:ext cx="177800" cy="301625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7" name="Freeform 127"/>
          <p:cNvSpPr>
            <a:spLocks/>
          </p:cNvSpPr>
          <p:nvPr/>
        </p:nvSpPr>
        <p:spPr bwMode="auto">
          <a:xfrm>
            <a:off x="3743325" y="4433888"/>
            <a:ext cx="190500" cy="2492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8" name="Arc 128"/>
          <p:cNvSpPr>
            <a:spLocks/>
          </p:cNvSpPr>
          <p:nvPr/>
        </p:nvSpPr>
        <p:spPr bwMode="auto">
          <a:xfrm rot="841871">
            <a:off x="3708400" y="3821113"/>
            <a:ext cx="206375" cy="1889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9" name="Line 129"/>
          <p:cNvSpPr>
            <a:spLocks noChangeShapeType="1"/>
          </p:cNvSpPr>
          <p:nvPr/>
        </p:nvSpPr>
        <p:spPr bwMode="auto">
          <a:xfrm rot="18900000">
            <a:off x="1811338" y="2984500"/>
            <a:ext cx="1809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0" name="Line 130"/>
          <p:cNvSpPr>
            <a:spLocks noChangeShapeType="1"/>
          </p:cNvSpPr>
          <p:nvPr/>
        </p:nvSpPr>
        <p:spPr bwMode="auto">
          <a:xfrm>
            <a:off x="3821113" y="3297238"/>
            <a:ext cx="2682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091" name="Group 131"/>
          <p:cNvGrpSpPr>
            <a:grpSpLocks/>
          </p:cNvGrpSpPr>
          <p:nvPr/>
        </p:nvGrpSpPr>
        <p:grpSpPr bwMode="auto">
          <a:xfrm>
            <a:off x="4075113" y="3100388"/>
            <a:ext cx="273050" cy="258762"/>
            <a:chOff x="2748" y="3422"/>
            <a:chExt cx="105" cy="108"/>
          </a:xfrm>
        </p:grpSpPr>
        <p:sp>
          <p:nvSpPr>
            <p:cNvPr id="41092" name="AutoShape 13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3" name="Line 13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4" name="AutoShape 13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1095" name="Line 135"/>
          <p:cNvSpPr>
            <a:spLocks noChangeShapeType="1"/>
          </p:cNvSpPr>
          <p:nvPr/>
        </p:nvSpPr>
        <p:spPr bwMode="auto">
          <a:xfrm rot="5400000">
            <a:off x="3580607" y="4452144"/>
            <a:ext cx="11731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6" name="Line 136"/>
          <p:cNvSpPr>
            <a:spLocks noChangeShapeType="1"/>
          </p:cNvSpPr>
          <p:nvPr/>
        </p:nvSpPr>
        <p:spPr bwMode="auto">
          <a:xfrm flipH="1" flipV="1">
            <a:off x="3908425" y="3876675"/>
            <a:ext cx="2698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7" name="AutoShape 137"/>
          <p:cNvSpPr>
            <a:spLocks noChangeArrowheads="1"/>
          </p:cNvSpPr>
          <p:nvPr/>
        </p:nvSpPr>
        <p:spPr bwMode="auto">
          <a:xfrm>
            <a:off x="3702050" y="5962650"/>
            <a:ext cx="592138" cy="560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98" name="Group 138"/>
          <p:cNvGrpSpPr>
            <a:grpSpLocks/>
          </p:cNvGrpSpPr>
          <p:nvPr/>
        </p:nvGrpSpPr>
        <p:grpSpPr bwMode="auto">
          <a:xfrm>
            <a:off x="1014413" y="5641975"/>
            <a:ext cx="342900" cy="79375"/>
            <a:chOff x="854" y="4026"/>
            <a:chExt cx="133" cy="34"/>
          </a:xfrm>
        </p:grpSpPr>
        <p:grpSp>
          <p:nvGrpSpPr>
            <p:cNvPr id="41099" name="Group 139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41100" name="Line 140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1" name="Line 141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2" name="Line 142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3" name="Line 143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4" name="Line 144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105" name="Group 145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41106" name="Line 14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7" name="Line 14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8" name="Line 14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9" name="Line 14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0" name="Line 15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11" name="Line 151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2" name="Line 152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3" name="Oval 153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grpSp>
        <p:nvGrpSpPr>
          <p:cNvPr id="41114" name="Group 154"/>
          <p:cNvGrpSpPr>
            <a:grpSpLocks/>
          </p:cNvGrpSpPr>
          <p:nvPr/>
        </p:nvGrpSpPr>
        <p:grpSpPr bwMode="auto">
          <a:xfrm>
            <a:off x="1987550" y="5641975"/>
            <a:ext cx="344488" cy="79375"/>
            <a:chOff x="854" y="4026"/>
            <a:chExt cx="133" cy="34"/>
          </a:xfrm>
        </p:grpSpPr>
        <p:grpSp>
          <p:nvGrpSpPr>
            <p:cNvPr id="41115" name="Group 155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41116" name="Line 15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7" name="Line 15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8" name="Line 15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9" name="Line 15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0" name="Line 16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121" name="Group 161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41122" name="Line 16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3" name="Line 16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4" name="Line 16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5" name="Line 16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6" name="Line 16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27" name="Line 167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8" name="Line 168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9" name="Oval 169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grpSp>
        <p:nvGrpSpPr>
          <p:cNvPr id="41130" name="Group 170"/>
          <p:cNvGrpSpPr>
            <a:grpSpLocks/>
          </p:cNvGrpSpPr>
          <p:nvPr/>
        </p:nvGrpSpPr>
        <p:grpSpPr bwMode="auto">
          <a:xfrm>
            <a:off x="2733675" y="5641975"/>
            <a:ext cx="342900" cy="79375"/>
            <a:chOff x="854" y="4026"/>
            <a:chExt cx="133" cy="34"/>
          </a:xfrm>
        </p:grpSpPr>
        <p:grpSp>
          <p:nvGrpSpPr>
            <p:cNvPr id="41131" name="Group 171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41132" name="Line 17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3" name="Line 17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4" name="Line 17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5" name="Line 17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6" name="Line 17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137" name="Group 177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41138" name="Line 17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9" name="Line 17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0" name="Line 18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1" name="Line 18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2" name="Line 18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43" name="Line 183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4" name="Line 184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5" name="Oval 185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sp>
        <p:nvSpPr>
          <p:cNvPr id="41146" name="Line 186"/>
          <p:cNvSpPr>
            <a:spLocks noChangeShapeType="1"/>
          </p:cNvSpPr>
          <p:nvPr/>
        </p:nvSpPr>
        <p:spPr bwMode="auto">
          <a:xfrm flipV="1">
            <a:off x="5148263" y="1771650"/>
            <a:ext cx="0" cy="8493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47" name="Line 187"/>
          <p:cNvSpPr>
            <a:spLocks noChangeShapeType="1"/>
          </p:cNvSpPr>
          <p:nvPr/>
        </p:nvSpPr>
        <p:spPr bwMode="auto">
          <a:xfrm>
            <a:off x="5554663" y="3865563"/>
            <a:ext cx="0" cy="4730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148" name="Group 188"/>
          <p:cNvGrpSpPr>
            <a:grpSpLocks/>
          </p:cNvGrpSpPr>
          <p:nvPr/>
        </p:nvGrpSpPr>
        <p:grpSpPr bwMode="auto">
          <a:xfrm rot="5400000">
            <a:off x="5557838" y="3675063"/>
            <a:ext cx="163512" cy="334962"/>
            <a:chOff x="2877" y="3766"/>
            <a:chExt cx="68" cy="130"/>
          </a:xfrm>
        </p:grpSpPr>
        <p:sp>
          <p:nvSpPr>
            <p:cNvPr id="41149" name="Line 189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0" name="AutoShape 190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51" name="AutoShape 191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1152" name="Line 192"/>
          <p:cNvSpPr>
            <a:spLocks noChangeShapeType="1"/>
          </p:cNvSpPr>
          <p:nvPr/>
        </p:nvSpPr>
        <p:spPr bwMode="auto">
          <a:xfrm flipH="1" flipV="1">
            <a:off x="5307013" y="4329113"/>
            <a:ext cx="2587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53" name="Line 193"/>
          <p:cNvSpPr>
            <a:spLocks noChangeShapeType="1"/>
          </p:cNvSpPr>
          <p:nvPr/>
        </p:nvSpPr>
        <p:spPr bwMode="auto">
          <a:xfrm>
            <a:off x="5634038" y="4073525"/>
            <a:ext cx="0" cy="142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54" name="Line 194"/>
          <p:cNvSpPr>
            <a:spLocks noChangeShapeType="1"/>
          </p:cNvSpPr>
          <p:nvPr/>
        </p:nvSpPr>
        <p:spPr bwMode="auto">
          <a:xfrm flipH="1" flipV="1">
            <a:off x="4154488" y="5367338"/>
            <a:ext cx="3079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55" name="Line 195"/>
          <p:cNvSpPr>
            <a:spLocks noChangeShapeType="1"/>
          </p:cNvSpPr>
          <p:nvPr/>
        </p:nvSpPr>
        <p:spPr bwMode="auto">
          <a:xfrm flipH="1" flipV="1">
            <a:off x="4256088" y="5602288"/>
            <a:ext cx="5953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56" name="Line 196"/>
          <p:cNvSpPr>
            <a:spLocks noChangeShapeType="1"/>
          </p:cNvSpPr>
          <p:nvPr/>
        </p:nvSpPr>
        <p:spPr bwMode="auto">
          <a:xfrm>
            <a:off x="4849813" y="3960813"/>
            <a:ext cx="0" cy="16541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57" name="Line 197"/>
          <p:cNvSpPr>
            <a:spLocks noChangeShapeType="1"/>
          </p:cNvSpPr>
          <p:nvPr/>
        </p:nvSpPr>
        <p:spPr bwMode="auto">
          <a:xfrm flipH="1" flipV="1">
            <a:off x="4565650" y="5362575"/>
            <a:ext cx="276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158" name="Group 198"/>
          <p:cNvGrpSpPr>
            <a:grpSpLocks/>
          </p:cNvGrpSpPr>
          <p:nvPr/>
        </p:nvGrpSpPr>
        <p:grpSpPr bwMode="auto">
          <a:xfrm>
            <a:off x="4295775" y="5173663"/>
            <a:ext cx="352425" cy="257175"/>
            <a:chOff x="2718" y="3861"/>
            <a:chExt cx="136" cy="108"/>
          </a:xfrm>
        </p:grpSpPr>
        <p:sp>
          <p:nvSpPr>
            <p:cNvPr id="41159" name="Line 199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60" name="Group 200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41161" name="AutoShape 201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62" name="Line 202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3" name="AutoShape 203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sp>
        <p:nvSpPr>
          <p:cNvPr id="41164" name="Line 204"/>
          <p:cNvSpPr>
            <a:spLocks noChangeShapeType="1"/>
          </p:cNvSpPr>
          <p:nvPr/>
        </p:nvSpPr>
        <p:spPr bwMode="auto">
          <a:xfrm flipV="1">
            <a:off x="5462588" y="1766888"/>
            <a:ext cx="0" cy="5937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65" name="Line 205"/>
          <p:cNvSpPr>
            <a:spLocks noChangeShapeType="1"/>
          </p:cNvSpPr>
          <p:nvPr/>
        </p:nvSpPr>
        <p:spPr bwMode="auto">
          <a:xfrm flipV="1">
            <a:off x="5465763" y="2360613"/>
            <a:ext cx="0" cy="7223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166" name="Group 206"/>
          <p:cNvGrpSpPr>
            <a:grpSpLocks/>
          </p:cNvGrpSpPr>
          <p:nvPr/>
        </p:nvGrpSpPr>
        <p:grpSpPr bwMode="auto">
          <a:xfrm rot="5400000">
            <a:off x="5464968" y="2205832"/>
            <a:ext cx="163513" cy="336550"/>
            <a:chOff x="2877" y="3766"/>
            <a:chExt cx="68" cy="130"/>
          </a:xfrm>
        </p:grpSpPr>
        <p:sp>
          <p:nvSpPr>
            <p:cNvPr id="41167" name="Line 207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8" name="AutoShape 208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69" name="AutoShape 209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grpSp>
        <p:nvGrpSpPr>
          <p:cNvPr id="41170" name="Group 210"/>
          <p:cNvGrpSpPr>
            <a:grpSpLocks/>
          </p:cNvGrpSpPr>
          <p:nvPr/>
        </p:nvGrpSpPr>
        <p:grpSpPr bwMode="auto">
          <a:xfrm rot="5400000">
            <a:off x="5146676" y="2468562"/>
            <a:ext cx="163512" cy="334963"/>
            <a:chOff x="2877" y="3766"/>
            <a:chExt cx="68" cy="130"/>
          </a:xfrm>
        </p:grpSpPr>
        <p:sp>
          <p:nvSpPr>
            <p:cNvPr id="41171" name="Line 21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2" name="AutoShape 21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3" name="AutoShape 21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1174" name="Line 214"/>
          <p:cNvSpPr>
            <a:spLocks noChangeShapeType="1"/>
          </p:cNvSpPr>
          <p:nvPr/>
        </p:nvSpPr>
        <p:spPr bwMode="auto">
          <a:xfrm flipH="1" flipV="1">
            <a:off x="4838700" y="3973513"/>
            <a:ext cx="1539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5" name="Rectangle 215"/>
          <p:cNvSpPr>
            <a:spLocks noChangeArrowheads="1"/>
          </p:cNvSpPr>
          <p:nvPr/>
        </p:nvSpPr>
        <p:spPr bwMode="auto">
          <a:xfrm>
            <a:off x="4989513" y="3706813"/>
            <a:ext cx="311150" cy="717550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76" name="Line 216"/>
          <p:cNvSpPr>
            <a:spLocks noChangeShapeType="1"/>
          </p:cNvSpPr>
          <p:nvPr/>
        </p:nvSpPr>
        <p:spPr bwMode="auto">
          <a:xfrm>
            <a:off x="4775200" y="40894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7" name="Line 217"/>
          <p:cNvSpPr>
            <a:spLocks noChangeShapeType="1"/>
          </p:cNvSpPr>
          <p:nvPr/>
        </p:nvSpPr>
        <p:spPr bwMode="auto">
          <a:xfrm>
            <a:off x="5219700" y="4549775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8" name="Line 218"/>
          <p:cNvSpPr>
            <a:spLocks noChangeShapeType="1"/>
          </p:cNvSpPr>
          <p:nvPr/>
        </p:nvSpPr>
        <p:spPr bwMode="auto">
          <a:xfrm flipH="1" flipV="1">
            <a:off x="5130800" y="5897563"/>
            <a:ext cx="12652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9" name="AutoShape 219"/>
          <p:cNvSpPr>
            <a:spLocks noChangeArrowheads="1"/>
          </p:cNvSpPr>
          <p:nvPr/>
        </p:nvSpPr>
        <p:spPr bwMode="auto">
          <a:xfrm>
            <a:off x="1709738" y="4086225"/>
            <a:ext cx="215900" cy="292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80" name="Group 220"/>
          <p:cNvGrpSpPr>
            <a:grpSpLocks/>
          </p:cNvGrpSpPr>
          <p:nvPr/>
        </p:nvGrpSpPr>
        <p:grpSpPr bwMode="auto">
          <a:xfrm rot="5400000">
            <a:off x="1845469" y="5874544"/>
            <a:ext cx="252412" cy="279400"/>
            <a:chOff x="2748" y="3422"/>
            <a:chExt cx="105" cy="108"/>
          </a:xfrm>
        </p:grpSpPr>
        <p:sp>
          <p:nvSpPr>
            <p:cNvPr id="41181" name="AutoShape 22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82" name="Line 22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83" name="AutoShape 22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1212" name="Line 252"/>
          <p:cNvSpPr>
            <a:spLocks noChangeShapeType="1"/>
          </p:cNvSpPr>
          <p:nvPr/>
        </p:nvSpPr>
        <p:spPr bwMode="auto">
          <a:xfrm flipV="1">
            <a:off x="1955800" y="1765300"/>
            <a:ext cx="0" cy="5222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3" name="Line 253"/>
          <p:cNvSpPr>
            <a:spLocks noChangeShapeType="1"/>
          </p:cNvSpPr>
          <p:nvPr/>
        </p:nvSpPr>
        <p:spPr bwMode="auto">
          <a:xfrm flipH="1" flipV="1">
            <a:off x="3840163" y="1776413"/>
            <a:ext cx="984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4" name="AutoShape 254"/>
          <p:cNvSpPr>
            <a:spLocks noChangeArrowheads="1"/>
          </p:cNvSpPr>
          <p:nvPr/>
        </p:nvSpPr>
        <p:spPr bwMode="auto">
          <a:xfrm rot="5400000">
            <a:off x="6314281" y="5772944"/>
            <a:ext cx="161925" cy="249238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15" name="AutoShape 255"/>
          <p:cNvSpPr>
            <a:spLocks noChangeArrowheads="1"/>
          </p:cNvSpPr>
          <p:nvPr/>
        </p:nvSpPr>
        <p:spPr bwMode="auto">
          <a:xfrm rot="5400000">
            <a:off x="6314281" y="694532"/>
            <a:ext cx="161925" cy="249238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16" name="Line 256"/>
          <p:cNvSpPr>
            <a:spLocks noChangeShapeType="1"/>
          </p:cNvSpPr>
          <p:nvPr/>
        </p:nvSpPr>
        <p:spPr bwMode="auto">
          <a:xfrm flipV="1">
            <a:off x="936625" y="5535613"/>
            <a:ext cx="0" cy="4095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7" name="Line 257"/>
          <p:cNvSpPr>
            <a:spLocks noChangeShapeType="1"/>
          </p:cNvSpPr>
          <p:nvPr/>
        </p:nvSpPr>
        <p:spPr bwMode="auto">
          <a:xfrm flipV="1">
            <a:off x="2635250" y="6078538"/>
            <a:ext cx="0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8" name="Line 258"/>
          <p:cNvSpPr>
            <a:spLocks noChangeShapeType="1"/>
          </p:cNvSpPr>
          <p:nvPr/>
        </p:nvSpPr>
        <p:spPr bwMode="auto">
          <a:xfrm flipH="1" flipV="1">
            <a:off x="2619375" y="5549900"/>
            <a:ext cx="1000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9" name="Line 259"/>
          <p:cNvSpPr>
            <a:spLocks noChangeShapeType="1"/>
          </p:cNvSpPr>
          <p:nvPr/>
        </p:nvSpPr>
        <p:spPr bwMode="auto">
          <a:xfrm flipH="1" flipV="1">
            <a:off x="2633663" y="5543550"/>
            <a:ext cx="0" cy="3683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0" name="Line 260"/>
          <p:cNvSpPr>
            <a:spLocks noChangeShapeType="1"/>
          </p:cNvSpPr>
          <p:nvPr/>
        </p:nvSpPr>
        <p:spPr bwMode="auto">
          <a:xfrm flipH="1" flipV="1">
            <a:off x="1871663" y="6300788"/>
            <a:ext cx="7731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221" name="Group 261"/>
          <p:cNvGrpSpPr>
            <a:grpSpLocks/>
          </p:cNvGrpSpPr>
          <p:nvPr/>
        </p:nvGrpSpPr>
        <p:grpSpPr bwMode="auto">
          <a:xfrm rot="5400000">
            <a:off x="2574925" y="5876925"/>
            <a:ext cx="252413" cy="277813"/>
            <a:chOff x="2748" y="3422"/>
            <a:chExt cx="105" cy="108"/>
          </a:xfrm>
        </p:grpSpPr>
        <p:sp>
          <p:nvSpPr>
            <p:cNvPr id="41222" name="AutoShape 26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23" name="Line 26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4" name="AutoShape 26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1225" name="Group 265"/>
          <p:cNvGrpSpPr>
            <a:grpSpLocks/>
          </p:cNvGrpSpPr>
          <p:nvPr/>
        </p:nvGrpSpPr>
        <p:grpSpPr bwMode="auto">
          <a:xfrm>
            <a:off x="1357313" y="4738688"/>
            <a:ext cx="271462" cy="260350"/>
            <a:chOff x="2748" y="3422"/>
            <a:chExt cx="105" cy="108"/>
          </a:xfrm>
        </p:grpSpPr>
        <p:sp>
          <p:nvSpPr>
            <p:cNvPr id="41226" name="AutoShape 26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27" name="Line 26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8" name="AutoShape 26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1267" name="Rectangle 307"/>
          <p:cNvSpPr>
            <a:spLocks noChangeArrowheads="1"/>
          </p:cNvSpPr>
          <p:nvPr/>
        </p:nvSpPr>
        <p:spPr bwMode="auto">
          <a:xfrm>
            <a:off x="2789238" y="1682750"/>
            <a:ext cx="1092200" cy="17303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69" name="Text Box 309"/>
          <p:cNvSpPr txBox="1">
            <a:spLocks noChangeArrowheads="1"/>
          </p:cNvSpPr>
          <p:nvPr/>
        </p:nvSpPr>
        <p:spPr bwMode="auto">
          <a:xfrm>
            <a:off x="71438" y="188913"/>
            <a:ext cx="651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/>
              <a:t>3.1 </a:t>
            </a:r>
            <a:r>
              <a:rPr lang="ru-RU" altLang="ko-KR" sz="2000" b="1"/>
              <a:t>Диаграмма</a:t>
            </a:r>
            <a:r>
              <a:rPr lang="en-US" altLang="ko-KR" sz="2000" b="1"/>
              <a:t> 14, 16 HP </a:t>
            </a:r>
            <a:r>
              <a:rPr lang="ru-RU" altLang="ko-KR" sz="2000" b="1"/>
              <a:t>, тепловой насос</a:t>
            </a:r>
            <a:endParaRPr lang="en-US" altLang="ko-KR" sz="2000" b="1"/>
          </a:p>
        </p:txBody>
      </p:sp>
      <p:sp>
        <p:nvSpPr>
          <p:cNvPr id="41270" name="Text Box 310"/>
          <p:cNvSpPr txBox="1">
            <a:spLocks noChangeArrowheads="1"/>
          </p:cNvSpPr>
          <p:nvPr/>
        </p:nvSpPr>
        <p:spPr bwMode="auto">
          <a:xfrm>
            <a:off x="827088" y="4508500"/>
            <a:ext cx="844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</a:t>
            </a:r>
            <a:r>
              <a:rPr lang="en-US" altLang="ko-KR" sz="1000" b="1">
                <a:cs typeface="AIral"/>
              </a:rPr>
              <a:t>PWM.</a:t>
            </a:r>
          </a:p>
        </p:txBody>
      </p:sp>
      <p:sp>
        <p:nvSpPr>
          <p:cNvPr id="41271" name="Text Box 311"/>
          <p:cNvSpPr txBox="1">
            <a:spLocks noChangeArrowheads="1"/>
          </p:cNvSpPr>
          <p:nvPr/>
        </p:nvSpPr>
        <p:spPr bwMode="auto">
          <a:xfrm>
            <a:off x="468313" y="4767263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нагн.</a:t>
            </a:r>
            <a:r>
              <a:rPr lang="en-US" altLang="ko-KR" sz="1000" b="1">
                <a:cs typeface="AIral"/>
              </a:rPr>
              <a:t>1</a:t>
            </a:r>
          </a:p>
        </p:txBody>
      </p:sp>
      <p:sp>
        <p:nvSpPr>
          <p:cNvPr id="41272" name="Text Box 312"/>
          <p:cNvSpPr txBox="1">
            <a:spLocks noChangeArrowheads="1"/>
          </p:cNvSpPr>
          <p:nvPr/>
        </p:nvSpPr>
        <p:spPr bwMode="auto">
          <a:xfrm>
            <a:off x="2124075" y="4508500"/>
            <a:ext cx="10683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нагнетание </a:t>
            </a:r>
            <a:r>
              <a:rPr lang="en-US" altLang="ko-KR" sz="1000" b="1">
                <a:cs typeface="AIral"/>
              </a:rPr>
              <a:t>2</a:t>
            </a:r>
            <a:r>
              <a:rPr lang="ru-RU" altLang="ko-KR" sz="1000" b="1">
                <a:cs typeface="AIral"/>
              </a:rPr>
              <a:t>, 3</a:t>
            </a:r>
            <a:endParaRPr lang="en-US" altLang="ko-KR" sz="1000" b="1">
              <a:cs typeface="AIral"/>
            </a:endParaRPr>
          </a:p>
        </p:txBody>
      </p:sp>
      <p:sp>
        <p:nvSpPr>
          <p:cNvPr id="41273" name="Text Box 313"/>
          <p:cNvSpPr txBox="1">
            <a:spLocks noChangeArrowheads="1"/>
          </p:cNvSpPr>
          <p:nvPr/>
        </p:nvSpPr>
        <p:spPr bwMode="auto">
          <a:xfrm>
            <a:off x="358775" y="3179763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</a:t>
            </a:r>
          </a:p>
          <a:p>
            <a:r>
              <a:rPr lang="ru-RU" altLang="ko-KR" sz="1000" b="1">
                <a:cs typeface="AIral"/>
              </a:rPr>
              <a:t>байпас горячего газа</a:t>
            </a:r>
            <a:endParaRPr lang="en-US" altLang="ko-KR" sz="1000" b="1">
              <a:cs typeface="AIral"/>
            </a:endParaRPr>
          </a:p>
        </p:txBody>
      </p:sp>
      <p:sp>
        <p:nvSpPr>
          <p:cNvPr id="41275" name="Text Box 315"/>
          <p:cNvSpPr txBox="1">
            <a:spLocks noChangeArrowheads="1"/>
          </p:cNvSpPr>
          <p:nvPr/>
        </p:nvSpPr>
        <p:spPr bwMode="auto">
          <a:xfrm>
            <a:off x="395288" y="2640013"/>
            <a:ext cx="1042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4 ходовой клапан</a:t>
            </a:r>
            <a:endParaRPr lang="en-US" altLang="ko-KR" sz="1000" b="1">
              <a:cs typeface="AIral"/>
            </a:endParaRPr>
          </a:p>
        </p:txBody>
      </p:sp>
      <p:sp>
        <p:nvSpPr>
          <p:cNvPr id="41276" name="Text Box 316"/>
          <p:cNvSpPr txBox="1">
            <a:spLocks noChangeArrowheads="1"/>
          </p:cNvSpPr>
          <p:nvPr/>
        </p:nvSpPr>
        <p:spPr bwMode="auto">
          <a:xfrm>
            <a:off x="2268538" y="1485900"/>
            <a:ext cx="935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Вентилятор</a:t>
            </a:r>
            <a:endParaRPr lang="en-US" altLang="ko-KR" sz="1000" b="1">
              <a:cs typeface="AIral"/>
            </a:endParaRPr>
          </a:p>
        </p:txBody>
      </p:sp>
      <p:sp>
        <p:nvSpPr>
          <p:cNvPr id="41277" name="Text Box 317"/>
          <p:cNvSpPr txBox="1">
            <a:spLocks noChangeArrowheads="1"/>
          </p:cNvSpPr>
          <p:nvPr/>
        </p:nvSpPr>
        <p:spPr bwMode="auto">
          <a:xfrm>
            <a:off x="4010025" y="1522413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выход конденсатора</a:t>
            </a:r>
            <a:endParaRPr lang="en-US" altLang="ko-KR" sz="1000" b="1">
              <a:cs typeface="AIral"/>
            </a:endParaRPr>
          </a:p>
        </p:txBody>
      </p:sp>
      <p:sp>
        <p:nvSpPr>
          <p:cNvPr id="41278" name="Text Box 318"/>
          <p:cNvSpPr txBox="1">
            <a:spLocks noChangeArrowheads="1"/>
          </p:cNvSpPr>
          <p:nvPr/>
        </p:nvSpPr>
        <p:spPr bwMode="auto">
          <a:xfrm>
            <a:off x="5749925" y="2305050"/>
            <a:ext cx="258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</a:t>
            </a:r>
            <a:endParaRPr lang="en-US" altLang="ko-KR" sz="1000" b="1">
              <a:cs typeface="AIral"/>
            </a:endParaRPr>
          </a:p>
        </p:txBody>
      </p:sp>
      <p:sp>
        <p:nvSpPr>
          <p:cNvPr id="41279" name="Text Box 319"/>
          <p:cNvSpPr txBox="1">
            <a:spLocks noChangeArrowheads="1"/>
          </p:cNvSpPr>
          <p:nvPr/>
        </p:nvSpPr>
        <p:spPr bwMode="auto">
          <a:xfrm>
            <a:off x="3959225" y="2892425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</a:t>
            </a:r>
            <a:endParaRPr lang="en-US" altLang="ko-KR" sz="1000" b="1">
              <a:cs typeface="AIral"/>
            </a:endParaRPr>
          </a:p>
        </p:txBody>
      </p:sp>
      <p:sp>
        <p:nvSpPr>
          <p:cNvPr id="41280" name="Text Box 320"/>
          <p:cNvSpPr txBox="1">
            <a:spLocks noChangeArrowheads="1"/>
          </p:cNvSpPr>
          <p:nvPr/>
        </p:nvSpPr>
        <p:spPr bwMode="auto">
          <a:xfrm>
            <a:off x="5822950" y="3771900"/>
            <a:ext cx="531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ЭРВ, </a:t>
            </a:r>
            <a:r>
              <a:rPr lang="en-US" altLang="ko-KR" sz="1000" b="1">
                <a:cs typeface="AIral"/>
              </a:rPr>
              <a:t>EVI</a:t>
            </a:r>
          </a:p>
        </p:txBody>
      </p:sp>
      <p:sp>
        <p:nvSpPr>
          <p:cNvPr id="41281" name="Text Box 321"/>
          <p:cNvSpPr txBox="1">
            <a:spLocks noChangeArrowheads="1"/>
          </p:cNvSpPr>
          <p:nvPr/>
        </p:nvSpPr>
        <p:spPr bwMode="auto">
          <a:xfrm>
            <a:off x="4246563" y="4090988"/>
            <a:ext cx="36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</a:t>
            </a:r>
            <a:r>
              <a:rPr lang="en-US" altLang="ko-KR" sz="1000" b="1">
                <a:cs typeface="AIral"/>
              </a:rPr>
              <a:t>EVI</a:t>
            </a:r>
            <a:endParaRPr lang="ru-RU" altLang="ko-KR" sz="1000" b="1">
              <a:cs typeface="AIral"/>
            </a:endParaRPr>
          </a:p>
          <a:p>
            <a:r>
              <a:rPr lang="ru-RU" altLang="ko-KR" sz="1000" b="1">
                <a:cs typeface="AIral"/>
              </a:rPr>
              <a:t>выход</a:t>
            </a:r>
            <a:endParaRPr lang="en-US" altLang="ko-KR" sz="1000" b="1">
              <a:cs typeface="AIral"/>
            </a:endParaRPr>
          </a:p>
        </p:txBody>
      </p:sp>
      <p:sp>
        <p:nvSpPr>
          <p:cNvPr id="41282" name="Text Box 322"/>
          <p:cNvSpPr txBox="1">
            <a:spLocks noChangeArrowheads="1"/>
          </p:cNvSpPr>
          <p:nvPr/>
        </p:nvSpPr>
        <p:spPr bwMode="auto">
          <a:xfrm>
            <a:off x="5260975" y="4552950"/>
            <a:ext cx="695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жидкость</a:t>
            </a:r>
            <a:endParaRPr lang="en-US" altLang="ko-KR" sz="1000" b="1">
              <a:cs typeface="AIral"/>
            </a:endParaRPr>
          </a:p>
        </p:txBody>
      </p:sp>
      <p:sp>
        <p:nvSpPr>
          <p:cNvPr id="41283" name="Text Box 323"/>
          <p:cNvSpPr txBox="1">
            <a:spLocks noChangeArrowheads="1"/>
          </p:cNvSpPr>
          <p:nvPr/>
        </p:nvSpPr>
        <p:spPr bwMode="auto">
          <a:xfrm>
            <a:off x="4414838" y="5022850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000" b="1">
                <a:cs typeface="AIral"/>
              </a:rPr>
              <a:t>EVI</a:t>
            </a:r>
          </a:p>
        </p:txBody>
      </p:sp>
      <p:sp>
        <p:nvSpPr>
          <p:cNvPr id="41284" name="Text Box 324"/>
          <p:cNvSpPr txBox="1">
            <a:spLocks noChangeArrowheads="1"/>
          </p:cNvSpPr>
          <p:nvPr/>
        </p:nvSpPr>
        <p:spPr bwMode="auto">
          <a:xfrm>
            <a:off x="4291013" y="5700713"/>
            <a:ext cx="857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всасывание</a:t>
            </a:r>
            <a:endParaRPr lang="en-US" altLang="ko-KR" sz="1000" b="1">
              <a:cs typeface="AIral"/>
            </a:endParaRPr>
          </a:p>
        </p:txBody>
      </p:sp>
      <p:sp>
        <p:nvSpPr>
          <p:cNvPr id="41285" name="Text Box 325"/>
          <p:cNvSpPr txBox="1">
            <a:spLocks noChangeArrowheads="1"/>
          </p:cNvSpPr>
          <p:nvPr/>
        </p:nvSpPr>
        <p:spPr bwMode="auto">
          <a:xfrm>
            <a:off x="460375" y="6019800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масло </a:t>
            </a:r>
            <a:r>
              <a:rPr lang="en-US" altLang="ko-KR" sz="1000" b="1">
                <a:cs typeface="AIral"/>
              </a:rPr>
              <a:t>1</a:t>
            </a:r>
          </a:p>
        </p:txBody>
      </p:sp>
      <p:sp>
        <p:nvSpPr>
          <p:cNvPr id="41286" name="Text Box 326"/>
          <p:cNvSpPr txBox="1">
            <a:spLocks noChangeArrowheads="1"/>
          </p:cNvSpPr>
          <p:nvPr/>
        </p:nvSpPr>
        <p:spPr bwMode="auto">
          <a:xfrm>
            <a:off x="1973263" y="6151563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масло </a:t>
            </a:r>
            <a:r>
              <a:rPr lang="en-US" altLang="ko-KR" sz="1000" b="1">
                <a:cs typeface="AIral"/>
              </a:rPr>
              <a:t>2</a:t>
            </a:r>
          </a:p>
        </p:txBody>
      </p:sp>
      <p:sp>
        <p:nvSpPr>
          <p:cNvPr id="41287" name="Text Box 327"/>
          <p:cNvSpPr txBox="1">
            <a:spLocks noChangeArrowheads="1"/>
          </p:cNvSpPr>
          <p:nvPr/>
        </p:nvSpPr>
        <p:spPr bwMode="auto">
          <a:xfrm>
            <a:off x="2000250" y="5768975"/>
            <a:ext cx="1463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Подогрев картера 1, </a:t>
            </a:r>
            <a:r>
              <a:rPr lang="en-US" altLang="ko-KR" sz="1000" b="1">
                <a:cs typeface="AIral"/>
              </a:rPr>
              <a:t>2</a:t>
            </a:r>
            <a:r>
              <a:rPr lang="ru-RU" altLang="ko-KR" sz="1000" b="1">
                <a:cs typeface="AIral"/>
              </a:rPr>
              <a:t>, 3</a:t>
            </a:r>
            <a:endParaRPr lang="en-US" altLang="ko-KR" sz="1000" b="1">
              <a:cs typeface="AIral"/>
            </a:endParaRPr>
          </a:p>
        </p:txBody>
      </p:sp>
      <p:sp>
        <p:nvSpPr>
          <p:cNvPr id="41288" name="Text Box 328"/>
          <p:cNvSpPr txBox="1">
            <a:spLocks noChangeArrowheads="1"/>
          </p:cNvSpPr>
          <p:nvPr/>
        </p:nvSpPr>
        <p:spPr bwMode="auto">
          <a:xfrm>
            <a:off x="1331913" y="5734050"/>
            <a:ext cx="547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картер</a:t>
            </a:r>
            <a:endParaRPr lang="en-US" altLang="ko-KR" sz="1000" b="1">
              <a:cs typeface="AIral"/>
            </a:endParaRPr>
          </a:p>
        </p:txBody>
      </p:sp>
      <p:sp>
        <p:nvSpPr>
          <p:cNvPr id="41289" name="Text Box 329"/>
          <p:cNvSpPr txBox="1">
            <a:spLocks noChangeArrowheads="1"/>
          </p:cNvSpPr>
          <p:nvPr/>
        </p:nvSpPr>
        <p:spPr bwMode="auto">
          <a:xfrm>
            <a:off x="1090613" y="6421438"/>
            <a:ext cx="2044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линия масла.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1290" name="Text Box 330"/>
          <p:cNvSpPr txBox="1">
            <a:spLocks noChangeArrowheads="1"/>
          </p:cNvSpPr>
          <p:nvPr/>
        </p:nvSpPr>
        <p:spPr bwMode="auto">
          <a:xfrm>
            <a:off x="6443663" y="6024563"/>
            <a:ext cx="18018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жидкость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1291" name="Text Box 331"/>
          <p:cNvSpPr txBox="1">
            <a:spLocks noChangeArrowheads="1"/>
          </p:cNvSpPr>
          <p:nvPr/>
        </p:nvSpPr>
        <p:spPr bwMode="auto">
          <a:xfrm>
            <a:off x="3095625" y="2063750"/>
            <a:ext cx="1176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наружный воздух</a:t>
            </a:r>
            <a:endParaRPr lang="en-US" altLang="ko-KR" sz="1000" b="1">
              <a:cs typeface="AIral"/>
            </a:endParaRPr>
          </a:p>
        </p:txBody>
      </p:sp>
      <p:sp>
        <p:nvSpPr>
          <p:cNvPr id="41292" name="Text Box 332"/>
          <p:cNvSpPr txBox="1">
            <a:spLocks noChangeArrowheads="1"/>
          </p:cNvSpPr>
          <p:nvPr/>
        </p:nvSpPr>
        <p:spPr bwMode="auto">
          <a:xfrm>
            <a:off x="6505575" y="984250"/>
            <a:ext cx="14335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газ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1293" name="Text Box 333"/>
          <p:cNvSpPr txBox="1">
            <a:spLocks noChangeArrowheads="1"/>
          </p:cNvSpPr>
          <p:nvPr/>
        </p:nvSpPr>
        <p:spPr bwMode="auto">
          <a:xfrm>
            <a:off x="5688013" y="4113213"/>
            <a:ext cx="31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</a:t>
            </a:r>
            <a:r>
              <a:rPr lang="en-US" altLang="ko-KR" sz="1000" b="1">
                <a:cs typeface="AIral"/>
              </a:rPr>
              <a:t>EVI</a:t>
            </a:r>
            <a:endParaRPr lang="ru-RU" altLang="ko-KR" sz="1000" b="1">
              <a:cs typeface="AIral"/>
            </a:endParaRPr>
          </a:p>
          <a:p>
            <a:r>
              <a:rPr lang="ru-RU" altLang="ko-KR" sz="1000" b="1">
                <a:cs typeface="AIral"/>
              </a:rPr>
              <a:t>вход</a:t>
            </a:r>
            <a:endParaRPr lang="en-US" altLang="ko-KR" sz="1000" b="1">
              <a:cs typeface="AIral"/>
            </a:endParaRPr>
          </a:p>
        </p:txBody>
      </p:sp>
      <p:sp>
        <p:nvSpPr>
          <p:cNvPr id="41295" name="Text Box 335"/>
          <p:cNvSpPr txBox="1">
            <a:spLocks noChangeArrowheads="1"/>
          </p:cNvSpPr>
          <p:nvPr/>
        </p:nvSpPr>
        <p:spPr bwMode="auto">
          <a:xfrm>
            <a:off x="215900" y="6381750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масло</a:t>
            </a:r>
            <a:endParaRPr lang="en-US" altLang="ko-KR" sz="1000" b="1">
              <a:cs typeface="AIral"/>
            </a:endParaRPr>
          </a:p>
        </p:txBody>
      </p:sp>
      <p:sp>
        <p:nvSpPr>
          <p:cNvPr id="41296" name="Text Box 336"/>
          <p:cNvSpPr txBox="1">
            <a:spLocks noChangeArrowheads="1"/>
          </p:cNvSpPr>
          <p:nvPr/>
        </p:nvSpPr>
        <p:spPr bwMode="auto">
          <a:xfrm>
            <a:off x="5543550" y="2600325"/>
            <a:ext cx="258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</a:t>
            </a:r>
            <a:endParaRPr lang="en-US" altLang="ko-KR" sz="1000" b="1">
              <a:cs typeface="AIral"/>
            </a:endParaRPr>
          </a:p>
        </p:txBody>
      </p:sp>
      <p:sp>
        <p:nvSpPr>
          <p:cNvPr id="41297" name="Text Box 337"/>
          <p:cNvSpPr txBox="1">
            <a:spLocks noChangeArrowheads="1"/>
          </p:cNvSpPr>
          <p:nvPr/>
        </p:nvSpPr>
        <p:spPr bwMode="auto">
          <a:xfrm>
            <a:off x="4359275" y="6129338"/>
            <a:ext cx="752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Аккумулятор</a:t>
            </a:r>
            <a:endParaRPr lang="en-US" altLang="ko-KR" sz="1000" b="1">
              <a:cs typeface="AIral"/>
            </a:endParaRPr>
          </a:p>
        </p:txBody>
      </p:sp>
      <p:sp>
        <p:nvSpPr>
          <p:cNvPr id="41298" name="Text Box 338"/>
          <p:cNvSpPr txBox="1">
            <a:spLocks noChangeArrowheads="1"/>
          </p:cNvSpPr>
          <p:nvPr/>
        </p:nvSpPr>
        <p:spPr bwMode="auto">
          <a:xfrm>
            <a:off x="1979613" y="4116388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Сепаратор</a:t>
            </a:r>
            <a:endParaRPr lang="en-US" altLang="ko-KR" sz="1000" b="1">
              <a:cs typeface="AIral"/>
            </a:endParaRPr>
          </a:p>
        </p:txBody>
      </p:sp>
      <p:sp>
        <p:nvSpPr>
          <p:cNvPr id="41299" name="Text Box 339"/>
          <p:cNvSpPr txBox="1">
            <a:spLocks noChangeArrowheads="1"/>
          </p:cNvSpPr>
          <p:nvPr/>
        </p:nvSpPr>
        <p:spPr bwMode="auto">
          <a:xfrm>
            <a:off x="3133725" y="4833938"/>
            <a:ext cx="141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Датчик, низк. давление.</a:t>
            </a:r>
            <a:endParaRPr lang="en-US" altLang="ko-KR" sz="1000" b="1">
              <a:cs typeface="AIral"/>
            </a:endParaRPr>
          </a:p>
        </p:txBody>
      </p:sp>
      <p:sp>
        <p:nvSpPr>
          <p:cNvPr id="41301" name="Text Box 341"/>
          <p:cNvSpPr txBox="1">
            <a:spLocks noChangeArrowheads="1"/>
          </p:cNvSpPr>
          <p:nvPr/>
        </p:nvSpPr>
        <p:spPr bwMode="auto">
          <a:xfrm>
            <a:off x="2195513" y="3897313"/>
            <a:ext cx="1268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Реле, выс. давление.</a:t>
            </a:r>
            <a:endParaRPr lang="en-US" altLang="ko-KR" sz="1000" b="1">
              <a:cs typeface="AIral"/>
            </a:endParaRPr>
          </a:p>
        </p:txBody>
      </p:sp>
      <p:sp>
        <p:nvSpPr>
          <p:cNvPr id="41302" name="Text Box 342"/>
          <p:cNvSpPr txBox="1">
            <a:spLocks noChangeArrowheads="1"/>
          </p:cNvSpPr>
          <p:nvPr/>
        </p:nvSpPr>
        <p:spPr bwMode="auto">
          <a:xfrm>
            <a:off x="2159000" y="3213100"/>
            <a:ext cx="1379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Датчик, выс. давление.</a:t>
            </a:r>
            <a:endParaRPr lang="en-US" altLang="ko-KR" sz="1000" b="1">
              <a:cs typeface="AIral"/>
            </a:endParaRPr>
          </a:p>
        </p:txBody>
      </p:sp>
      <p:sp>
        <p:nvSpPr>
          <p:cNvPr id="271" name="Text Box 747"/>
          <p:cNvSpPr txBox="1">
            <a:spLocks noChangeArrowheads="1"/>
          </p:cNvSpPr>
          <p:nvPr/>
        </p:nvSpPr>
        <p:spPr bwMode="auto">
          <a:xfrm>
            <a:off x="4067175" y="2443163"/>
            <a:ext cx="639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 dirty="0">
                <a:cs typeface="AIral"/>
              </a:rPr>
              <a:t>Обратный </a:t>
            </a:r>
          </a:p>
          <a:p>
            <a:r>
              <a:rPr lang="ru-RU" altLang="ko-KR" sz="1000" b="1" dirty="0">
                <a:cs typeface="AIral"/>
              </a:rPr>
              <a:t>клапан</a:t>
            </a:r>
            <a:endParaRPr lang="en-US" altLang="ko-KR" sz="1000" b="1" dirty="0">
              <a:cs typeface="AIr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1906588" y="6076950"/>
            <a:ext cx="0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 flipV="1">
            <a:off x="936625" y="5548313"/>
            <a:ext cx="1000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 flipV="1">
            <a:off x="1890713" y="5548313"/>
            <a:ext cx="1000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1228725" y="4919663"/>
            <a:ext cx="0" cy="984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5989638" y="2111375"/>
            <a:ext cx="0" cy="37988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 flipV="1">
            <a:off x="635000" y="3754438"/>
            <a:ext cx="4349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 flipV="1">
            <a:off x="1262063" y="3752850"/>
            <a:ext cx="5445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rot="5400000">
            <a:off x="3480594" y="5031582"/>
            <a:ext cx="7191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rot="5400000">
            <a:off x="3494882" y="5693569"/>
            <a:ext cx="6905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4270375" y="3292475"/>
            <a:ext cx="8636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V="1">
            <a:off x="1955800" y="1149350"/>
            <a:ext cx="0" cy="6492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5124450" y="3070225"/>
            <a:ext cx="3444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 flipV="1">
            <a:off x="4799013" y="1776413"/>
            <a:ext cx="6778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rot="5400000">
            <a:off x="3683000" y="5521326"/>
            <a:ext cx="968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 flipV="1">
            <a:off x="1668463" y="2343150"/>
            <a:ext cx="0" cy="509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H="1" flipV="1">
            <a:off x="1822450" y="2341563"/>
            <a:ext cx="0" cy="5080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1827213" y="3860800"/>
            <a:ext cx="320675" cy="130175"/>
            <a:chOff x="1142" y="3087"/>
            <a:chExt cx="124" cy="54"/>
          </a:xfrm>
        </p:grpSpPr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6" name="Rectangle 22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1808163" y="3148013"/>
            <a:ext cx="4762" cy="15478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 flipV="1">
            <a:off x="4803775" y="2414588"/>
            <a:ext cx="0" cy="2984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009" name="Group 25"/>
          <p:cNvGrpSpPr>
            <a:grpSpLocks/>
          </p:cNvGrpSpPr>
          <p:nvPr/>
        </p:nvGrpSpPr>
        <p:grpSpPr bwMode="auto">
          <a:xfrm rot="16200000">
            <a:off x="3449638" y="5168900"/>
            <a:ext cx="273050" cy="152400"/>
            <a:chOff x="3382" y="2535"/>
            <a:chExt cx="114" cy="59"/>
          </a:xfrm>
        </p:grpSpPr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1" name="AutoShape 27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012" name="Line 28"/>
          <p:cNvSpPr>
            <a:spLocks noChangeShapeType="1"/>
          </p:cNvSpPr>
          <p:nvPr/>
        </p:nvSpPr>
        <p:spPr bwMode="auto">
          <a:xfrm flipV="1">
            <a:off x="2262188" y="4687888"/>
            <a:ext cx="0" cy="309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 flipV="1">
            <a:off x="1131888" y="4689475"/>
            <a:ext cx="0" cy="3111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1960563" y="825500"/>
            <a:ext cx="0" cy="2714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5" name="AutoShape 31"/>
          <p:cNvSpPr>
            <a:spLocks noChangeArrowheads="1"/>
          </p:cNvSpPr>
          <p:nvPr/>
        </p:nvSpPr>
        <p:spPr bwMode="auto">
          <a:xfrm>
            <a:off x="1981200" y="5002213"/>
            <a:ext cx="352425" cy="760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16" name="AutoShape 32"/>
          <p:cNvSpPr>
            <a:spLocks noChangeArrowheads="1"/>
          </p:cNvSpPr>
          <p:nvPr/>
        </p:nvSpPr>
        <p:spPr bwMode="auto">
          <a:xfrm>
            <a:off x="1004888" y="5000625"/>
            <a:ext cx="352425" cy="760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H="1" flipV="1">
            <a:off x="1214438" y="4932363"/>
            <a:ext cx="2174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 flipV="1">
            <a:off x="941388" y="6313488"/>
            <a:ext cx="0" cy="182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H="1" flipV="1">
            <a:off x="1809750" y="2352675"/>
            <a:ext cx="9413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V="1">
            <a:off x="3387725" y="4324350"/>
            <a:ext cx="0" cy="10509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 flipV="1">
            <a:off x="4803775" y="2795588"/>
            <a:ext cx="0" cy="28733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 flipV="1">
            <a:off x="1960563" y="2416175"/>
            <a:ext cx="0" cy="4159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 flipV="1">
            <a:off x="5143500" y="3063875"/>
            <a:ext cx="4763" cy="28511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024" name="Group 40"/>
          <p:cNvGrpSpPr>
            <a:grpSpLocks/>
          </p:cNvGrpSpPr>
          <p:nvPr/>
        </p:nvGrpSpPr>
        <p:grpSpPr bwMode="auto">
          <a:xfrm>
            <a:off x="1565275" y="2789238"/>
            <a:ext cx="517525" cy="404812"/>
            <a:chOff x="2030" y="2218"/>
            <a:chExt cx="291" cy="280"/>
          </a:xfrm>
        </p:grpSpPr>
        <p:sp>
          <p:nvSpPr>
            <p:cNvPr id="42025" name="AutoShape 41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6" name="AutoShape 42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7" name="AutoShape 43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8" name="AutoShape 44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9" name="AutoShape 45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030" name="Line 46"/>
          <p:cNvSpPr>
            <a:spLocks noChangeShapeType="1"/>
          </p:cNvSpPr>
          <p:nvPr/>
        </p:nvSpPr>
        <p:spPr bwMode="auto">
          <a:xfrm flipH="1">
            <a:off x="1120775" y="4700588"/>
            <a:ext cx="11477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 flipH="1" flipV="1">
            <a:off x="1274763" y="5192713"/>
            <a:ext cx="182562" cy="182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 flipH="1" flipV="1">
            <a:off x="1436688" y="5367338"/>
            <a:ext cx="24161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33" name="Line 49"/>
          <p:cNvSpPr>
            <a:spLocks noChangeShapeType="1"/>
          </p:cNvSpPr>
          <p:nvPr/>
        </p:nvSpPr>
        <p:spPr bwMode="auto">
          <a:xfrm flipH="1" flipV="1">
            <a:off x="2238375" y="5187950"/>
            <a:ext cx="180975" cy="1825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34" name="Line 50"/>
          <p:cNvSpPr>
            <a:spLocks noChangeShapeType="1"/>
          </p:cNvSpPr>
          <p:nvPr/>
        </p:nvSpPr>
        <p:spPr bwMode="auto">
          <a:xfrm flipH="1" flipV="1">
            <a:off x="1905000" y="5541963"/>
            <a:ext cx="0" cy="3698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35" name="Line 51"/>
          <p:cNvSpPr>
            <a:spLocks noChangeShapeType="1"/>
          </p:cNvSpPr>
          <p:nvPr/>
        </p:nvSpPr>
        <p:spPr bwMode="auto">
          <a:xfrm flipH="1" flipV="1">
            <a:off x="1343025" y="5943600"/>
            <a:ext cx="336550" cy="3540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36" name="Line 52"/>
          <p:cNvSpPr>
            <a:spLocks noChangeShapeType="1"/>
          </p:cNvSpPr>
          <p:nvPr/>
        </p:nvSpPr>
        <p:spPr bwMode="auto">
          <a:xfrm flipH="1" flipV="1">
            <a:off x="349250" y="5945188"/>
            <a:ext cx="10033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37" name="Line 53"/>
          <p:cNvSpPr>
            <a:spLocks noChangeShapeType="1"/>
          </p:cNvSpPr>
          <p:nvPr/>
        </p:nvSpPr>
        <p:spPr bwMode="auto">
          <a:xfrm flipV="1">
            <a:off x="358775" y="5945188"/>
            <a:ext cx="3175" cy="3952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38" name="Line 54"/>
          <p:cNvSpPr>
            <a:spLocks noChangeShapeType="1"/>
          </p:cNvSpPr>
          <p:nvPr/>
        </p:nvSpPr>
        <p:spPr bwMode="auto">
          <a:xfrm flipV="1">
            <a:off x="1944688" y="1771650"/>
            <a:ext cx="8524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39" name="Arc 55"/>
          <p:cNvSpPr>
            <a:spLocks/>
          </p:cNvSpPr>
          <p:nvPr/>
        </p:nvSpPr>
        <p:spPr bwMode="auto">
          <a:xfrm rot="5674286">
            <a:off x="1816895" y="2237581"/>
            <a:ext cx="163512" cy="225425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40" name="Line 56"/>
          <p:cNvSpPr>
            <a:spLocks noChangeShapeType="1"/>
          </p:cNvSpPr>
          <p:nvPr/>
        </p:nvSpPr>
        <p:spPr bwMode="auto">
          <a:xfrm flipH="1" flipV="1">
            <a:off x="2754313" y="2341563"/>
            <a:ext cx="0" cy="15430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41" name="Line 57"/>
          <p:cNvSpPr>
            <a:spLocks noChangeShapeType="1"/>
          </p:cNvSpPr>
          <p:nvPr/>
        </p:nvSpPr>
        <p:spPr bwMode="auto">
          <a:xfrm flipH="1" flipV="1">
            <a:off x="2741613" y="3876675"/>
            <a:ext cx="9921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42" name="Line 58"/>
          <p:cNvSpPr>
            <a:spLocks noChangeShapeType="1"/>
          </p:cNvSpPr>
          <p:nvPr/>
        </p:nvSpPr>
        <p:spPr bwMode="auto">
          <a:xfrm>
            <a:off x="3965575" y="1700213"/>
            <a:ext cx="1920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43" name="Line 59"/>
          <p:cNvSpPr>
            <a:spLocks noChangeShapeType="1"/>
          </p:cNvSpPr>
          <p:nvPr/>
        </p:nvSpPr>
        <p:spPr bwMode="auto">
          <a:xfrm>
            <a:off x="282575" y="5959475"/>
            <a:ext cx="0" cy="139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44" name="Line 60"/>
          <p:cNvSpPr>
            <a:spLocks noChangeShapeType="1"/>
          </p:cNvSpPr>
          <p:nvPr/>
        </p:nvSpPr>
        <p:spPr bwMode="auto">
          <a:xfrm>
            <a:off x="1052513" y="47625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45" name="Line 61"/>
          <p:cNvSpPr>
            <a:spLocks noChangeShapeType="1"/>
          </p:cNvSpPr>
          <p:nvPr/>
        </p:nvSpPr>
        <p:spPr bwMode="auto">
          <a:xfrm>
            <a:off x="2179638" y="47625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46" name="Line 62"/>
          <p:cNvSpPr>
            <a:spLocks noChangeShapeType="1"/>
          </p:cNvSpPr>
          <p:nvPr/>
        </p:nvSpPr>
        <p:spPr bwMode="auto">
          <a:xfrm>
            <a:off x="1443038" y="55880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47" name="Line 63"/>
          <p:cNvSpPr>
            <a:spLocks noChangeShapeType="1"/>
          </p:cNvSpPr>
          <p:nvPr/>
        </p:nvSpPr>
        <p:spPr bwMode="auto">
          <a:xfrm flipH="1" flipV="1">
            <a:off x="1671638" y="6299200"/>
            <a:ext cx="2428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48" name="Line 64"/>
          <p:cNvSpPr>
            <a:spLocks noChangeShapeType="1"/>
          </p:cNvSpPr>
          <p:nvPr/>
        </p:nvSpPr>
        <p:spPr bwMode="auto">
          <a:xfrm>
            <a:off x="4249738" y="5702300"/>
            <a:ext cx="0" cy="139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49" name="Line 65"/>
          <p:cNvSpPr>
            <a:spLocks noChangeShapeType="1"/>
          </p:cNvSpPr>
          <p:nvPr/>
        </p:nvSpPr>
        <p:spPr bwMode="auto">
          <a:xfrm flipH="1" flipV="1">
            <a:off x="698500" y="2357438"/>
            <a:ext cx="9826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50" name="Line 66"/>
          <p:cNvSpPr>
            <a:spLocks noChangeShapeType="1"/>
          </p:cNvSpPr>
          <p:nvPr/>
        </p:nvSpPr>
        <p:spPr bwMode="auto">
          <a:xfrm flipV="1">
            <a:off x="649288" y="3743325"/>
            <a:ext cx="0" cy="7540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51" name="Line 67"/>
          <p:cNvSpPr>
            <a:spLocks noChangeShapeType="1"/>
          </p:cNvSpPr>
          <p:nvPr/>
        </p:nvSpPr>
        <p:spPr bwMode="auto">
          <a:xfrm flipH="1">
            <a:off x="638175" y="5297488"/>
            <a:ext cx="739775" cy="31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52" name="Line 68"/>
          <p:cNvSpPr>
            <a:spLocks noChangeShapeType="1"/>
          </p:cNvSpPr>
          <p:nvPr/>
        </p:nvSpPr>
        <p:spPr bwMode="auto">
          <a:xfrm flipH="1" flipV="1">
            <a:off x="357188" y="6326188"/>
            <a:ext cx="5857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53" name="AutoShape 69"/>
          <p:cNvSpPr>
            <a:spLocks noChangeArrowheads="1"/>
          </p:cNvSpPr>
          <p:nvPr/>
        </p:nvSpPr>
        <p:spPr bwMode="auto">
          <a:xfrm>
            <a:off x="857250" y="6475413"/>
            <a:ext cx="174625" cy="230187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54" name="Line 70"/>
          <p:cNvSpPr>
            <a:spLocks noChangeShapeType="1"/>
          </p:cNvSpPr>
          <p:nvPr/>
        </p:nvSpPr>
        <p:spPr bwMode="auto">
          <a:xfrm flipH="1">
            <a:off x="4792663" y="3070225"/>
            <a:ext cx="363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55" name="Line 71"/>
          <p:cNvSpPr>
            <a:spLocks noChangeShapeType="1"/>
          </p:cNvSpPr>
          <p:nvPr/>
        </p:nvSpPr>
        <p:spPr bwMode="auto">
          <a:xfrm flipV="1">
            <a:off x="4800600" y="1773238"/>
            <a:ext cx="0" cy="5080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056" name="Group 72"/>
          <p:cNvGrpSpPr>
            <a:grpSpLocks/>
          </p:cNvGrpSpPr>
          <p:nvPr/>
        </p:nvGrpSpPr>
        <p:grpSpPr bwMode="auto">
          <a:xfrm>
            <a:off x="4733925" y="2687638"/>
            <a:ext cx="134938" cy="119062"/>
            <a:chOff x="3655" y="1977"/>
            <a:chExt cx="82" cy="88"/>
          </a:xfrm>
        </p:grpSpPr>
        <p:sp>
          <p:nvSpPr>
            <p:cNvPr id="42057" name="AutoShape 73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58" name="Line 74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59" name="Group 75"/>
          <p:cNvGrpSpPr>
            <a:grpSpLocks/>
          </p:cNvGrpSpPr>
          <p:nvPr/>
        </p:nvGrpSpPr>
        <p:grpSpPr bwMode="auto">
          <a:xfrm flipV="1">
            <a:off x="1738313" y="3490913"/>
            <a:ext cx="142875" cy="120650"/>
            <a:chOff x="3655" y="1977"/>
            <a:chExt cx="82" cy="88"/>
          </a:xfrm>
        </p:grpSpPr>
        <p:sp>
          <p:nvSpPr>
            <p:cNvPr id="42060" name="AutoShape 76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61" name="Line 77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62" name="Group 78"/>
          <p:cNvGrpSpPr>
            <a:grpSpLocks/>
          </p:cNvGrpSpPr>
          <p:nvPr/>
        </p:nvGrpSpPr>
        <p:grpSpPr bwMode="auto">
          <a:xfrm rot="-16200000">
            <a:off x="1546226" y="5292725"/>
            <a:ext cx="112712" cy="141287"/>
            <a:chOff x="3655" y="1977"/>
            <a:chExt cx="82" cy="88"/>
          </a:xfrm>
        </p:grpSpPr>
        <p:sp>
          <p:nvSpPr>
            <p:cNvPr id="42063" name="AutoShape 79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64" name="Line 80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65" name="Line 81"/>
          <p:cNvSpPr>
            <a:spLocks noChangeShapeType="1"/>
          </p:cNvSpPr>
          <p:nvPr/>
        </p:nvSpPr>
        <p:spPr bwMode="auto">
          <a:xfrm flipH="1" flipV="1">
            <a:off x="1908175" y="4338638"/>
            <a:ext cx="8397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66" name="Line 82"/>
          <p:cNvSpPr>
            <a:spLocks noChangeShapeType="1"/>
          </p:cNvSpPr>
          <p:nvPr/>
        </p:nvSpPr>
        <p:spPr bwMode="auto">
          <a:xfrm flipH="1" flipV="1">
            <a:off x="3033713" y="4340225"/>
            <a:ext cx="3524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67" name="Line 83"/>
          <p:cNvSpPr>
            <a:spLocks noChangeShapeType="1"/>
          </p:cNvSpPr>
          <p:nvPr/>
        </p:nvSpPr>
        <p:spPr bwMode="auto">
          <a:xfrm>
            <a:off x="3473450" y="1992313"/>
            <a:ext cx="1936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68" name="Line 84"/>
          <p:cNvSpPr>
            <a:spLocks noChangeShapeType="1"/>
          </p:cNvSpPr>
          <p:nvPr/>
        </p:nvSpPr>
        <p:spPr bwMode="auto">
          <a:xfrm flipH="1" flipV="1">
            <a:off x="5148263" y="3563938"/>
            <a:ext cx="4016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69" name="Line 85"/>
          <p:cNvSpPr>
            <a:spLocks noChangeShapeType="1"/>
          </p:cNvSpPr>
          <p:nvPr/>
        </p:nvSpPr>
        <p:spPr bwMode="auto">
          <a:xfrm flipV="1">
            <a:off x="5554663" y="3551238"/>
            <a:ext cx="0" cy="2730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70" name="Rectangle 86"/>
          <p:cNvSpPr>
            <a:spLocks noChangeArrowheads="1"/>
          </p:cNvSpPr>
          <p:nvPr/>
        </p:nvSpPr>
        <p:spPr bwMode="auto">
          <a:xfrm>
            <a:off x="107950" y="620713"/>
            <a:ext cx="6281738" cy="598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/>
          </a:p>
        </p:txBody>
      </p:sp>
      <p:grpSp>
        <p:nvGrpSpPr>
          <p:cNvPr id="42071" name="Group 87"/>
          <p:cNvGrpSpPr>
            <a:grpSpLocks/>
          </p:cNvGrpSpPr>
          <p:nvPr/>
        </p:nvGrpSpPr>
        <p:grpSpPr bwMode="auto">
          <a:xfrm>
            <a:off x="2678113" y="1258888"/>
            <a:ext cx="1284287" cy="373062"/>
            <a:chOff x="2033" y="584"/>
            <a:chExt cx="590" cy="186"/>
          </a:xfrm>
        </p:grpSpPr>
        <p:sp>
          <p:nvSpPr>
            <p:cNvPr id="42072" name="Oval 88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73" name="AutoShape 89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74" name="Line 90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75" name="Oval 91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076" name="Arc 92"/>
          <p:cNvSpPr>
            <a:spLocks/>
          </p:cNvSpPr>
          <p:nvPr/>
        </p:nvSpPr>
        <p:spPr bwMode="auto">
          <a:xfrm rot="11137884">
            <a:off x="1665288" y="2767013"/>
            <a:ext cx="177800" cy="209550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77" name="Line 93"/>
          <p:cNvSpPr>
            <a:spLocks noChangeShapeType="1"/>
          </p:cNvSpPr>
          <p:nvPr/>
        </p:nvSpPr>
        <p:spPr bwMode="auto">
          <a:xfrm flipH="1" flipV="1">
            <a:off x="1555750" y="4932363"/>
            <a:ext cx="182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78" name="Line 94"/>
          <p:cNvSpPr>
            <a:spLocks noChangeShapeType="1"/>
          </p:cNvSpPr>
          <p:nvPr/>
        </p:nvSpPr>
        <p:spPr bwMode="auto">
          <a:xfrm flipV="1">
            <a:off x="1725613" y="4919663"/>
            <a:ext cx="0" cy="4603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079" name="Group 95"/>
          <p:cNvGrpSpPr>
            <a:grpSpLocks/>
          </p:cNvGrpSpPr>
          <p:nvPr/>
        </p:nvGrpSpPr>
        <p:grpSpPr bwMode="auto">
          <a:xfrm>
            <a:off x="484188" y="5756275"/>
            <a:ext cx="271462" cy="260350"/>
            <a:chOff x="2748" y="3422"/>
            <a:chExt cx="105" cy="108"/>
          </a:xfrm>
        </p:grpSpPr>
        <p:sp>
          <p:nvSpPr>
            <p:cNvPr id="42080" name="AutoShape 9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81" name="Line 9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82" name="AutoShape 9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2083" name="Group 99"/>
          <p:cNvGrpSpPr>
            <a:grpSpLocks/>
          </p:cNvGrpSpPr>
          <p:nvPr/>
        </p:nvGrpSpPr>
        <p:grpSpPr bwMode="auto">
          <a:xfrm>
            <a:off x="990600" y="3557588"/>
            <a:ext cx="271463" cy="260350"/>
            <a:chOff x="2748" y="3422"/>
            <a:chExt cx="105" cy="108"/>
          </a:xfrm>
        </p:grpSpPr>
        <p:sp>
          <p:nvSpPr>
            <p:cNvPr id="42084" name="AutoShape 100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85" name="Line 101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86" name="AutoShape 102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2087" name="Group 103"/>
          <p:cNvGrpSpPr>
            <a:grpSpLocks/>
          </p:cNvGrpSpPr>
          <p:nvPr/>
        </p:nvGrpSpPr>
        <p:grpSpPr bwMode="auto">
          <a:xfrm>
            <a:off x="1836738" y="3227388"/>
            <a:ext cx="295275" cy="141287"/>
            <a:chOff x="3382" y="2535"/>
            <a:chExt cx="114" cy="59"/>
          </a:xfrm>
        </p:grpSpPr>
        <p:sp>
          <p:nvSpPr>
            <p:cNvPr id="42088" name="Line 104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89" name="AutoShape 105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090" name="Group 106"/>
          <p:cNvGrpSpPr>
            <a:grpSpLocks/>
          </p:cNvGrpSpPr>
          <p:nvPr/>
        </p:nvGrpSpPr>
        <p:grpSpPr bwMode="auto">
          <a:xfrm rot="5400000">
            <a:off x="1855788" y="1295400"/>
            <a:ext cx="325438" cy="280987"/>
            <a:chOff x="2718" y="3861"/>
            <a:chExt cx="136" cy="108"/>
          </a:xfrm>
        </p:grpSpPr>
        <p:sp>
          <p:nvSpPr>
            <p:cNvPr id="42091" name="Line 107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092" name="Group 108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42093" name="AutoShape 109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94" name="Line 110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95" name="AutoShape 111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grpSp>
        <p:nvGrpSpPr>
          <p:cNvPr id="42096" name="Group 112"/>
          <p:cNvGrpSpPr>
            <a:grpSpLocks/>
          </p:cNvGrpSpPr>
          <p:nvPr/>
        </p:nvGrpSpPr>
        <p:grpSpPr bwMode="auto">
          <a:xfrm>
            <a:off x="1893888" y="1039813"/>
            <a:ext cx="131762" cy="123825"/>
            <a:chOff x="2870" y="1990"/>
            <a:chExt cx="51" cy="51"/>
          </a:xfrm>
        </p:grpSpPr>
        <p:sp>
          <p:nvSpPr>
            <p:cNvPr id="42097" name="AutoShape 113"/>
            <p:cNvSpPr>
              <a:spLocks noChangeArrowheads="1"/>
            </p:cNvSpPr>
            <p:nvPr/>
          </p:nvSpPr>
          <p:spPr bwMode="auto">
            <a:xfrm rot="10800000">
              <a:off x="2870" y="1997"/>
              <a:ext cx="51" cy="44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98" name="Line 114"/>
            <p:cNvSpPr>
              <a:spLocks noChangeShapeType="1"/>
            </p:cNvSpPr>
            <p:nvPr/>
          </p:nvSpPr>
          <p:spPr bwMode="auto">
            <a:xfrm rot="10800000" flipH="1">
              <a:off x="2874" y="1990"/>
              <a:ext cx="44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99" name="Line 115"/>
          <p:cNvSpPr>
            <a:spLocks noChangeShapeType="1"/>
          </p:cNvSpPr>
          <p:nvPr/>
        </p:nvSpPr>
        <p:spPr bwMode="auto">
          <a:xfrm rot="5400000" flipH="1" flipV="1">
            <a:off x="103187" y="1763713"/>
            <a:ext cx="12160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00" name="Line 116"/>
          <p:cNvSpPr>
            <a:spLocks noChangeShapeType="1"/>
          </p:cNvSpPr>
          <p:nvPr/>
        </p:nvSpPr>
        <p:spPr bwMode="auto">
          <a:xfrm rot="5400000" flipH="1" flipV="1">
            <a:off x="545306" y="983457"/>
            <a:ext cx="3254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101" name="Group 117"/>
          <p:cNvGrpSpPr>
            <a:grpSpLocks/>
          </p:cNvGrpSpPr>
          <p:nvPr/>
        </p:nvGrpSpPr>
        <p:grpSpPr bwMode="auto">
          <a:xfrm>
            <a:off x="641350" y="1036638"/>
            <a:ext cx="131763" cy="122237"/>
            <a:chOff x="2870" y="1990"/>
            <a:chExt cx="51" cy="51"/>
          </a:xfrm>
        </p:grpSpPr>
        <p:sp>
          <p:nvSpPr>
            <p:cNvPr id="42102" name="AutoShape 118"/>
            <p:cNvSpPr>
              <a:spLocks noChangeArrowheads="1"/>
            </p:cNvSpPr>
            <p:nvPr/>
          </p:nvSpPr>
          <p:spPr bwMode="auto">
            <a:xfrm rot="10800000">
              <a:off x="2870" y="1997"/>
              <a:ext cx="51" cy="44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03" name="Line 119"/>
            <p:cNvSpPr>
              <a:spLocks noChangeShapeType="1"/>
            </p:cNvSpPr>
            <p:nvPr/>
          </p:nvSpPr>
          <p:spPr bwMode="auto">
            <a:xfrm rot="10800000" flipH="1">
              <a:off x="2874" y="1990"/>
              <a:ext cx="44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104" name="Line 120"/>
          <p:cNvSpPr>
            <a:spLocks noChangeShapeType="1"/>
          </p:cNvSpPr>
          <p:nvPr/>
        </p:nvSpPr>
        <p:spPr bwMode="auto">
          <a:xfrm flipH="1" flipV="1">
            <a:off x="695325" y="825500"/>
            <a:ext cx="5632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05" name="Line 121"/>
          <p:cNvSpPr>
            <a:spLocks noChangeShapeType="1"/>
          </p:cNvSpPr>
          <p:nvPr/>
        </p:nvSpPr>
        <p:spPr bwMode="auto">
          <a:xfrm flipV="1">
            <a:off x="642938" y="4729163"/>
            <a:ext cx="0" cy="5873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106" name="Group 122"/>
          <p:cNvGrpSpPr>
            <a:grpSpLocks/>
          </p:cNvGrpSpPr>
          <p:nvPr/>
        </p:nvGrpSpPr>
        <p:grpSpPr bwMode="auto">
          <a:xfrm>
            <a:off x="1196975" y="5480050"/>
            <a:ext cx="339725" cy="117475"/>
            <a:chOff x="979" y="3706"/>
            <a:chExt cx="131" cy="49"/>
          </a:xfrm>
        </p:grpSpPr>
        <p:sp>
          <p:nvSpPr>
            <p:cNvPr id="42107" name="Line 123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08" name="Line 124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109" name="Group 125"/>
          <p:cNvGrpSpPr>
            <a:grpSpLocks/>
          </p:cNvGrpSpPr>
          <p:nvPr/>
        </p:nvGrpSpPr>
        <p:grpSpPr bwMode="auto">
          <a:xfrm>
            <a:off x="2139950" y="5480050"/>
            <a:ext cx="339725" cy="117475"/>
            <a:chOff x="979" y="3706"/>
            <a:chExt cx="131" cy="49"/>
          </a:xfrm>
        </p:grpSpPr>
        <p:sp>
          <p:nvSpPr>
            <p:cNvPr id="42110" name="Line 126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11" name="Line 127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112" name="Line 128"/>
          <p:cNvSpPr>
            <a:spLocks noChangeShapeType="1"/>
          </p:cNvSpPr>
          <p:nvPr/>
        </p:nvSpPr>
        <p:spPr bwMode="auto">
          <a:xfrm flipH="1" flipV="1">
            <a:off x="1516063" y="5592763"/>
            <a:ext cx="22447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13" name="Arc 129"/>
          <p:cNvSpPr>
            <a:spLocks/>
          </p:cNvSpPr>
          <p:nvPr/>
        </p:nvSpPr>
        <p:spPr bwMode="auto">
          <a:xfrm rot="841871">
            <a:off x="3729038" y="5537200"/>
            <a:ext cx="206375" cy="190500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114" name="Arc 130"/>
          <p:cNvSpPr>
            <a:spLocks/>
          </p:cNvSpPr>
          <p:nvPr/>
        </p:nvSpPr>
        <p:spPr bwMode="auto">
          <a:xfrm rot="841871">
            <a:off x="4054475" y="5541963"/>
            <a:ext cx="207963" cy="190500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115" name="Line 131"/>
          <p:cNvSpPr>
            <a:spLocks noChangeShapeType="1"/>
          </p:cNvSpPr>
          <p:nvPr/>
        </p:nvSpPr>
        <p:spPr bwMode="auto">
          <a:xfrm flipH="1" flipV="1">
            <a:off x="3935413" y="5599113"/>
            <a:ext cx="1444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16" name="Line 132"/>
          <p:cNvSpPr>
            <a:spLocks noChangeShapeType="1"/>
          </p:cNvSpPr>
          <p:nvPr/>
        </p:nvSpPr>
        <p:spPr bwMode="auto">
          <a:xfrm rot="5400000">
            <a:off x="3255168" y="3866357"/>
            <a:ext cx="11604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17" name="Freeform 133"/>
          <p:cNvSpPr>
            <a:spLocks/>
          </p:cNvSpPr>
          <p:nvPr/>
        </p:nvSpPr>
        <p:spPr bwMode="auto">
          <a:xfrm>
            <a:off x="549275" y="4484688"/>
            <a:ext cx="190500" cy="2492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18" name="Freeform 134"/>
          <p:cNvSpPr>
            <a:spLocks/>
          </p:cNvSpPr>
          <p:nvPr/>
        </p:nvSpPr>
        <p:spPr bwMode="auto">
          <a:xfrm rot="5400000">
            <a:off x="2801938" y="4187825"/>
            <a:ext cx="177800" cy="301625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19" name="Freeform 135"/>
          <p:cNvSpPr>
            <a:spLocks/>
          </p:cNvSpPr>
          <p:nvPr/>
        </p:nvSpPr>
        <p:spPr bwMode="auto">
          <a:xfrm>
            <a:off x="3743325" y="4433888"/>
            <a:ext cx="190500" cy="2492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20" name="Arc 136"/>
          <p:cNvSpPr>
            <a:spLocks/>
          </p:cNvSpPr>
          <p:nvPr/>
        </p:nvSpPr>
        <p:spPr bwMode="auto">
          <a:xfrm rot="841871">
            <a:off x="3708400" y="3821113"/>
            <a:ext cx="206375" cy="1889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121" name="Group 137"/>
          <p:cNvGrpSpPr>
            <a:grpSpLocks/>
          </p:cNvGrpSpPr>
          <p:nvPr/>
        </p:nvGrpSpPr>
        <p:grpSpPr bwMode="auto">
          <a:xfrm rot="5400000">
            <a:off x="4704556" y="2235995"/>
            <a:ext cx="327025" cy="277812"/>
            <a:chOff x="3386" y="2005"/>
            <a:chExt cx="136" cy="108"/>
          </a:xfrm>
        </p:grpSpPr>
        <p:sp>
          <p:nvSpPr>
            <p:cNvPr id="42122" name="Line 138"/>
            <p:cNvSpPr>
              <a:spLocks noChangeShapeType="1"/>
            </p:cNvSpPr>
            <p:nvPr/>
          </p:nvSpPr>
          <p:spPr bwMode="auto">
            <a:xfrm>
              <a:off x="3386" y="2032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123" name="Group 139"/>
            <p:cNvGrpSpPr>
              <a:grpSpLocks/>
            </p:cNvGrpSpPr>
            <p:nvPr/>
          </p:nvGrpSpPr>
          <p:grpSpPr bwMode="auto">
            <a:xfrm>
              <a:off x="3387" y="2005"/>
              <a:ext cx="105" cy="108"/>
              <a:chOff x="2748" y="3422"/>
              <a:chExt cx="105" cy="108"/>
            </a:xfrm>
          </p:grpSpPr>
          <p:sp>
            <p:nvSpPr>
              <p:cNvPr id="42124" name="AutoShape 140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25" name="Line 141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26" name="AutoShape 142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sp>
        <p:nvSpPr>
          <p:cNvPr id="42127" name="Line 143"/>
          <p:cNvSpPr>
            <a:spLocks noChangeShapeType="1"/>
          </p:cNvSpPr>
          <p:nvPr/>
        </p:nvSpPr>
        <p:spPr bwMode="auto">
          <a:xfrm rot="18900000">
            <a:off x="1811338" y="2984500"/>
            <a:ext cx="1809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28" name="Line 144"/>
          <p:cNvSpPr>
            <a:spLocks noChangeShapeType="1"/>
          </p:cNvSpPr>
          <p:nvPr/>
        </p:nvSpPr>
        <p:spPr bwMode="auto">
          <a:xfrm>
            <a:off x="3821113" y="3297238"/>
            <a:ext cx="2682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129" name="Group 145"/>
          <p:cNvGrpSpPr>
            <a:grpSpLocks/>
          </p:cNvGrpSpPr>
          <p:nvPr/>
        </p:nvGrpSpPr>
        <p:grpSpPr bwMode="auto">
          <a:xfrm>
            <a:off x="4075113" y="3100388"/>
            <a:ext cx="273050" cy="258762"/>
            <a:chOff x="2748" y="3422"/>
            <a:chExt cx="105" cy="108"/>
          </a:xfrm>
        </p:grpSpPr>
        <p:sp>
          <p:nvSpPr>
            <p:cNvPr id="42130" name="AutoShape 14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31" name="Line 14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2" name="AutoShape 14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2133" name="Line 149"/>
          <p:cNvSpPr>
            <a:spLocks noChangeShapeType="1"/>
          </p:cNvSpPr>
          <p:nvPr/>
        </p:nvSpPr>
        <p:spPr bwMode="auto">
          <a:xfrm rot="5400000">
            <a:off x="3580607" y="4452144"/>
            <a:ext cx="11731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34" name="Line 150"/>
          <p:cNvSpPr>
            <a:spLocks noChangeShapeType="1"/>
          </p:cNvSpPr>
          <p:nvPr/>
        </p:nvSpPr>
        <p:spPr bwMode="auto">
          <a:xfrm flipH="1" flipV="1">
            <a:off x="3908425" y="3876675"/>
            <a:ext cx="2698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35" name="AutoShape 151"/>
          <p:cNvSpPr>
            <a:spLocks noChangeArrowheads="1"/>
          </p:cNvSpPr>
          <p:nvPr/>
        </p:nvSpPr>
        <p:spPr bwMode="auto">
          <a:xfrm>
            <a:off x="3702050" y="5962650"/>
            <a:ext cx="592138" cy="560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136" name="Group 152"/>
          <p:cNvGrpSpPr>
            <a:grpSpLocks/>
          </p:cNvGrpSpPr>
          <p:nvPr/>
        </p:nvGrpSpPr>
        <p:grpSpPr bwMode="auto">
          <a:xfrm>
            <a:off x="1014413" y="5641975"/>
            <a:ext cx="342900" cy="79375"/>
            <a:chOff x="854" y="4026"/>
            <a:chExt cx="133" cy="34"/>
          </a:xfrm>
        </p:grpSpPr>
        <p:grpSp>
          <p:nvGrpSpPr>
            <p:cNvPr id="42137" name="Group 153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42138" name="Line 154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39" name="Line 155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40" name="Line 156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41" name="Line 157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42" name="Line 158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143" name="Group 159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42144" name="Line 160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45" name="Line 161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46" name="Line 162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47" name="Line 163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48" name="Line 164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149" name="Line 165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0" name="Line 166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1" name="Oval 167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grpSp>
        <p:nvGrpSpPr>
          <p:cNvPr id="42152" name="Group 168"/>
          <p:cNvGrpSpPr>
            <a:grpSpLocks/>
          </p:cNvGrpSpPr>
          <p:nvPr/>
        </p:nvGrpSpPr>
        <p:grpSpPr bwMode="auto">
          <a:xfrm>
            <a:off x="1987550" y="5641975"/>
            <a:ext cx="344488" cy="79375"/>
            <a:chOff x="854" y="4026"/>
            <a:chExt cx="133" cy="34"/>
          </a:xfrm>
        </p:grpSpPr>
        <p:grpSp>
          <p:nvGrpSpPr>
            <p:cNvPr id="42153" name="Group 169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42154" name="Line 170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55" name="Line 171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56" name="Line 172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57" name="Line 173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58" name="Line 174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159" name="Group 175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42160" name="Line 17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61" name="Line 17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62" name="Line 17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63" name="Line 17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64" name="Line 18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165" name="Line 181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6" name="Line 182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7" name="Oval 183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sp>
        <p:nvSpPr>
          <p:cNvPr id="42168" name="Line 184"/>
          <p:cNvSpPr>
            <a:spLocks noChangeShapeType="1"/>
          </p:cNvSpPr>
          <p:nvPr/>
        </p:nvSpPr>
        <p:spPr bwMode="auto">
          <a:xfrm>
            <a:off x="5554663" y="3865563"/>
            <a:ext cx="0" cy="4730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169" name="Group 185"/>
          <p:cNvGrpSpPr>
            <a:grpSpLocks/>
          </p:cNvGrpSpPr>
          <p:nvPr/>
        </p:nvGrpSpPr>
        <p:grpSpPr bwMode="auto">
          <a:xfrm rot="5400000">
            <a:off x="5557838" y="3675063"/>
            <a:ext cx="163512" cy="334962"/>
            <a:chOff x="2877" y="3766"/>
            <a:chExt cx="68" cy="130"/>
          </a:xfrm>
        </p:grpSpPr>
        <p:sp>
          <p:nvSpPr>
            <p:cNvPr id="42170" name="Line 18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71" name="AutoShape 18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72" name="AutoShape 18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2173" name="Line 189"/>
          <p:cNvSpPr>
            <a:spLocks noChangeShapeType="1"/>
          </p:cNvSpPr>
          <p:nvPr/>
        </p:nvSpPr>
        <p:spPr bwMode="auto">
          <a:xfrm flipH="1" flipV="1">
            <a:off x="5307013" y="4329113"/>
            <a:ext cx="2587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74" name="Line 190"/>
          <p:cNvSpPr>
            <a:spLocks noChangeShapeType="1"/>
          </p:cNvSpPr>
          <p:nvPr/>
        </p:nvSpPr>
        <p:spPr bwMode="auto">
          <a:xfrm>
            <a:off x="5634038" y="4073525"/>
            <a:ext cx="0" cy="142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75" name="Line 191"/>
          <p:cNvSpPr>
            <a:spLocks noChangeShapeType="1"/>
          </p:cNvSpPr>
          <p:nvPr/>
        </p:nvSpPr>
        <p:spPr bwMode="auto">
          <a:xfrm flipH="1" flipV="1">
            <a:off x="4154488" y="5367338"/>
            <a:ext cx="3079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76" name="Line 192"/>
          <p:cNvSpPr>
            <a:spLocks noChangeShapeType="1"/>
          </p:cNvSpPr>
          <p:nvPr/>
        </p:nvSpPr>
        <p:spPr bwMode="auto">
          <a:xfrm flipH="1" flipV="1">
            <a:off x="4256088" y="5602288"/>
            <a:ext cx="5953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77" name="Line 193"/>
          <p:cNvSpPr>
            <a:spLocks noChangeShapeType="1"/>
          </p:cNvSpPr>
          <p:nvPr/>
        </p:nvSpPr>
        <p:spPr bwMode="auto">
          <a:xfrm>
            <a:off x="4849813" y="3960813"/>
            <a:ext cx="0" cy="16541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78" name="Line 194"/>
          <p:cNvSpPr>
            <a:spLocks noChangeShapeType="1"/>
          </p:cNvSpPr>
          <p:nvPr/>
        </p:nvSpPr>
        <p:spPr bwMode="auto">
          <a:xfrm flipH="1" flipV="1">
            <a:off x="4565650" y="5362575"/>
            <a:ext cx="276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179" name="Group 195"/>
          <p:cNvGrpSpPr>
            <a:grpSpLocks/>
          </p:cNvGrpSpPr>
          <p:nvPr/>
        </p:nvGrpSpPr>
        <p:grpSpPr bwMode="auto">
          <a:xfrm>
            <a:off x="4295775" y="5173663"/>
            <a:ext cx="352425" cy="257175"/>
            <a:chOff x="2718" y="3861"/>
            <a:chExt cx="136" cy="108"/>
          </a:xfrm>
        </p:grpSpPr>
        <p:sp>
          <p:nvSpPr>
            <p:cNvPr id="42180" name="Line 196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181" name="Group 197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42182" name="AutoShape 198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83" name="Line 199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84" name="AutoShape 200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sp>
        <p:nvSpPr>
          <p:cNvPr id="42185" name="Line 201"/>
          <p:cNvSpPr>
            <a:spLocks noChangeShapeType="1"/>
          </p:cNvSpPr>
          <p:nvPr/>
        </p:nvSpPr>
        <p:spPr bwMode="auto">
          <a:xfrm flipV="1">
            <a:off x="5462588" y="1766888"/>
            <a:ext cx="0" cy="5937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86" name="Line 202"/>
          <p:cNvSpPr>
            <a:spLocks noChangeShapeType="1"/>
          </p:cNvSpPr>
          <p:nvPr/>
        </p:nvSpPr>
        <p:spPr bwMode="auto">
          <a:xfrm flipV="1">
            <a:off x="5465763" y="2360613"/>
            <a:ext cx="0" cy="7223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187" name="Group 203"/>
          <p:cNvGrpSpPr>
            <a:grpSpLocks/>
          </p:cNvGrpSpPr>
          <p:nvPr/>
        </p:nvGrpSpPr>
        <p:grpSpPr bwMode="auto">
          <a:xfrm rot="5400000">
            <a:off x="5464968" y="2205832"/>
            <a:ext cx="163513" cy="336550"/>
            <a:chOff x="2877" y="3766"/>
            <a:chExt cx="68" cy="130"/>
          </a:xfrm>
        </p:grpSpPr>
        <p:sp>
          <p:nvSpPr>
            <p:cNvPr id="42188" name="Line 20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9" name="AutoShape 20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90" name="AutoShape 20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2191" name="Line 207"/>
          <p:cNvSpPr>
            <a:spLocks noChangeShapeType="1"/>
          </p:cNvSpPr>
          <p:nvPr/>
        </p:nvSpPr>
        <p:spPr bwMode="auto">
          <a:xfrm flipH="1" flipV="1">
            <a:off x="4838700" y="3973513"/>
            <a:ext cx="1539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92" name="Rectangle 208"/>
          <p:cNvSpPr>
            <a:spLocks noChangeArrowheads="1"/>
          </p:cNvSpPr>
          <p:nvPr/>
        </p:nvSpPr>
        <p:spPr bwMode="auto">
          <a:xfrm>
            <a:off x="4989513" y="3706813"/>
            <a:ext cx="311150" cy="717550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193" name="Line 209"/>
          <p:cNvSpPr>
            <a:spLocks noChangeShapeType="1"/>
          </p:cNvSpPr>
          <p:nvPr/>
        </p:nvSpPr>
        <p:spPr bwMode="auto">
          <a:xfrm>
            <a:off x="4775200" y="40894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94" name="Line 210"/>
          <p:cNvSpPr>
            <a:spLocks noChangeShapeType="1"/>
          </p:cNvSpPr>
          <p:nvPr/>
        </p:nvSpPr>
        <p:spPr bwMode="auto">
          <a:xfrm>
            <a:off x="5219700" y="4549775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95" name="Arc 211"/>
          <p:cNvSpPr>
            <a:spLocks/>
          </p:cNvSpPr>
          <p:nvPr/>
        </p:nvSpPr>
        <p:spPr bwMode="auto">
          <a:xfrm rot="841871">
            <a:off x="4735513" y="5005388"/>
            <a:ext cx="207962" cy="1889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196" name="Arc 212"/>
          <p:cNvSpPr>
            <a:spLocks/>
          </p:cNvSpPr>
          <p:nvPr/>
        </p:nvSpPr>
        <p:spPr bwMode="auto">
          <a:xfrm rot="841871">
            <a:off x="5037138" y="5010150"/>
            <a:ext cx="206375" cy="1889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197" name="Line 213"/>
          <p:cNvSpPr>
            <a:spLocks noChangeShapeType="1"/>
          </p:cNvSpPr>
          <p:nvPr/>
        </p:nvSpPr>
        <p:spPr bwMode="auto">
          <a:xfrm flipH="1" flipV="1">
            <a:off x="4930775" y="5062538"/>
            <a:ext cx="1397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98" name="Line 214"/>
          <p:cNvSpPr>
            <a:spLocks noChangeShapeType="1"/>
          </p:cNvSpPr>
          <p:nvPr/>
        </p:nvSpPr>
        <p:spPr bwMode="auto">
          <a:xfrm flipH="1" flipV="1">
            <a:off x="5238750" y="5059363"/>
            <a:ext cx="657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199" name="Line 215"/>
          <p:cNvSpPr>
            <a:spLocks noChangeShapeType="1"/>
          </p:cNvSpPr>
          <p:nvPr/>
        </p:nvSpPr>
        <p:spPr bwMode="auto">
          <a:xfrm flipH="1" flipV="1">
            <a:off x="4157663" y="5059363"/>
            <a:ext cx="6016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00" name="Line 216"/>
          <p:cNvSpPr>
            <a:spLocks noChangeShapeType="1"/>
          </p:cNvSpPr>
          <p:nvPr/>
        </p:nvSpPr>
        <p:spPr bwMode="auto">
          <a:xfrm>
            <a:off x="5986463" y="833438"/>
            <a:ext cx="0" cy="12588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201" name="Group 217"/>
          <p:cNvGrpSpPr>
            <a:grpSpLocks/>
          </p:cNvGrpSpPr>
          <p:nvPr/>
        </p:nvGrpSpPr>
        <p:grpSpPr bwMode="auto">
          <a:xfrm rot="5400000">
            <a:off x="5986462" y="1577976"/>
            <a:ext cx="161925" cy="336550"/>
            <a:chOff x="2877" y="3766"/>
            <a:chExt cx="68" cy="130"/>
          </a:xfrm>
        </p:grpSpPr>
        <p:sp>
          <p:nvSpPr>
            <p:cNvPr id="42202" name="Line 218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03" name="AutoShape 219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04" name="AutoShape 220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2205" name="Line 221"/>
          <p:cNvSpPr>
            <a:spLocks noChangeShapeType="1"/>
          </p:cNvSpPr>
          <p:nvPr/>
        </p:nvSpPr>
        <p:spPr bwMode="auto">
          <a:xfrm flipH="1" flipV="1">
            <a:off x="6076950" y="5059363"/>
            <a:ext cx="3000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06" name="Line 222"/>
          <p:cNvSpPr>
            <a:spLocks noChangeShapeType="1"/>
          </p:cNvSpPr>
          <p:nvPr/>
        </p:nvSpPr>
        <p:spPr bwMode="auto">
          <a:xfrm flipH="1" flipV="1">
            <a:off x="5130800" y="5897563"/>
            <a:ext cx="12652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07" name="AutoShape 223"/>
          <p:cNvSpPr>
            <a:spLocks noChangeArrowheads="1"/>
          </p:cNvSpPr>
          <p:nvPr/>
        </p:nvSpPr>
        <p:spPr bwMode="auto">
          <a:xfrm>
            <a:off x="1709738" y="4086225"/>
            <a:ext cx="215900" cy="292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208" name="Group 224"/>
          <p:cNvGrpSpPr>
            <a:grpSpLocks/>
          </p:cNvGrpSpPr>
          <p:nvPr/>
        </p:nvGrpSpPr>
        <p:grpSpPr bwMode="auto">
          <a:xfrm rot="5400000">
            <a:off x="1845469" y="5874544"/>
            <a:ext cx="252412" cy="279400"/>
            <a:chOff x="2748" y="3422"/>
            <a:chExt cx="105" cy="108"/>
          </a:xfrm>
        </p:grpSpPr>
        <p:sp>
          <p:nvSpPr>
            <p:cNvPr id="42209" name="AutoShape 22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10" name="Line 22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11" name="AutoShape 22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2212" name="Group 228"/>
          <p:cNvGrpSpPr>
            <a:grpSpLocks/>
          </p:cNvGrpSpPr>
          <p:nvPr/>
        </p:nvGrpSpPr>
        <p:grpSpPr bwMode="auto">
          <a:xfrm>
            <a:off x="3703638" y="6362700"/>
            <a:ext cx="590550" cy="93663"/>
            <a:chOff x="2265" y="4052"/>
            <a:chExt cx="228" cy="39"/>
          </a:xfrm>
        </p:grpSpPr>
        <p:grpSp>
          <p:nvGrpSpPr>
            <p:cNvPr id="42213" name="Group 229"/>
            <p:cNvGrpSpPr>
              <a:grpSpLocks/>
            </p:cNvGrpSpPr>
            <p:nvPr/>
          </p:nvGrpSpPr>
          <p:grpSpPr bwMode="auto">
            <a:xfrm>
              <a:off x="2268" y="4056"/>
              <a:ext cx="50" cy="31"/>
              <a:chOff x="909" y="4018"/>
              <a:chExt cx="64" cy="31"/>
            </a:xfrm>
          </p:grpSpPr>
          <p:sp>
            <p:nvSpPr>
              <p:cNvPr id="42214" name="Line 230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15" name="Line 231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16" name="Line 232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17" name="Line 233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18" name="Line 234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219" name="Line 235"/>
            <p:cNvSpPr>
              <a:spLocks noChangeShapeType="1"/>
            </p:cNvSpPr>
            <p:nvPr/>
          </p:nvSpPr>
          <p:spPr bwMode="auto">
            <a:xfrm>
              <a:off x="2265" y="405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220" name="Group 236"/>
            <p:cNvGrpSpPr>
              <a:grpSpLocks/>
            </p:cNvGrpSpPr>
            <p:nvPr/>
          </p:nvGrpSpPr>
          <p:grpSpPr bwMode="auto">
            <a:xfrm>
              <a:off x="2313" y="4056"/>
              <a:ext cx="50" cy="31"/>
              <a:chOff x="909" y="4018"/>
              <a:chExt cx="64" cy="31"/>
            </a:xfrm>
          </p:grpSpPr>
          <p:sp>
            <p:nvSpPr>
              <p:cNvPr id="42221" name="Line 23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22" name="Line 23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23" name="Line 23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24" name="Line 24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25" name="Line 24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226" name="Group 242"/>
            <p:cNvGrpSpPr>
              <a:grpSpLocks/>
            </p:cNvGrpSpPr>
            <p:nvPr/>
          </p:nvGrpSpPr>
          <p:grpSpPr bwMode="auto">
            <a:xfrm>
              <a:off x="2397" y="4056"/>
              <a:ext cx="50" cy="31"/>
              <a:chOff x="909" y="4018"/>
              <a:chExt cx="64" cy="31"/>
            </a:xfrm>
          </p:grpSpPr>
          <p:sp>
            <p:nvSpPr>
              <p:cNvPr id="42227" name="Line 24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28" name="Line 24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29" name="Line 24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0" name="Line 24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1" name="Line 24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232" name="Group 248"/>
            <p:cNvGrpSpPr>
              <a:grpSpLocks/>
            </p:cNvGrpSpPr>
            <p:nvPr/>
          </p:nvGrpSpPr>
          <p:grpSpPr bwMode="auto">
            <a:xfrm>
              <a:off x="2441" y="4055"/>
              <a:ext cx="50" cy="31"/>
              <a:chOff x="909" y="4018"/>
              <a:chExt cx="64" cy="31"/>
            </a:xfrm>
          </p:grpSpPr>
          <p:sp>
            <p:nvSpPr>
              <p:cNvPr id="42233" name="Line 249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4" name="Line 250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5" name="Line 251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6" name="Line 252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7" name="Line 253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238" name="Line 254"/>
            <p:cNvSpPr>
              <a:spLocks noChangeShapeType="1"/>
            </p:cNvSpPr>
            <p:nvPr/>
          </p:nvSpPr>
          <p:spPr bwMode="auto">
            <a:xfrm>
              <a:off x="2266" y="409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39" name="Oval 255"/>
            <p:cNvSpPr>
              <a:spLocks noChangeArrowheads="1"/>
            </p:cNvSpPr>
            <p:nvPr/>
          </p:nvSpPr>
          <p:spPr bwMode="auto">
            <a:xfrm>
              <a:off x="2362" y="4054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sp>
        <p:nvSpPr>
          <p:cNvPr id="42240" name="Line 256"/>
          <p:cNvSpPr>
            <a:spLocks noChangeShapeType="1"/>
          </p:cNvSpPr>
          <p:nvPr/>
        </p:nvSpPr>
        <p:spPr bwMode="auto">
          <a:xfrm flipV="1">
            <a:off x="1955800" y="1765300"/>
            <a:ext cx="0" cy="5222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241" name="Line 257"/>
          <p:cNvSpPr>
            <a:spLocks noChangeShapeType="1"/>
          </p:cNvSpPr>
          <p:nvPr/>
        </p:nvSpPr>
        <p:spPr bwMode="auto">
          <a:xfrm flipH="1" flipV="1">
            <a:off x="3840163" y="1776413"/>
            <a:ext cx="984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242" name="Group 258"/>
          <p:cNvGrpSpPr>
            <a:grpSpLocks/>
          </p:cNvGrpSpPr>
          <p:nvPr/>
        </p:nvGrpSpPr>
        <p:grpSpPr bwMode="auto">
          <a:xfrm rot="10800000">
            <a:off x="5927725" y="2019300"/>
            <a:ext cx="130175" cy="122238"/>
            <a:chOff x="2870" y="1990"/>
            <a:chExt cx="51" cy="51"/>
          </a:xfrm>
        </p:grpSpPr>
        <p:sp>
          <p:nvSpPr>
            <p:cNvPr id="42243" name="AutoShape 259"/>
            <p:cNvSpPr>
              <a:spLocks noChangeArrowheads="1"/>
            </p:cNvSpPr>
            <p:nvPr/>
          </p:nvSpPr>
          <p:spPr bwMode="auto">
            <a:xfrm rot="10800000">
              <a:off x="2870" y="1997"/>
              <a:ext cx="51" cy="44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44" name="Line 260"/>
            <p:cNvSpPr>
              <a:spLocks noChangeShapeType="1"/>
            </p:cNvSpPr>
            <p:nvPr/>
          </p:nvSpPr>
          <p:spPr bwMode="auto">
            <a:xfrm rot="10800000" flipH="1">
              <a:off x="2874" y="1990"/>
              <a:ext cx="44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245" name="Arc 261"/>
          <p:cNvSpPr>
            <a:spLocks/>
          </p:cNvSpPr>
          <p:nvPr/>
        </p:nvSpPr>
        <p:spPr bwMode="auto">
          <a:xfrm rot="841871">
            <a:off x="5875338" y="5005388"/>
            <a:ext cx="206375" cy="1889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246" name="AutoShape 262"/>
          <p:cNvSpPr>
            <a:spLocks noChangeArrowheads="1"/>
          </p:cNvSpPr>
          <p:nvPr/>
        </p:nvSpPr>
        <p:spPr bwMode="auto">
          <a:xfrm rot="5400000">
            <a:off x="6314281" y="5772944"/>
            <a:ext cx="161925" cy="249238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247" name="AutoShape 263"/>
          <p:cNvSpPr>
            <a:spLocks noChangeArrowheads="1"/>
          </p:cNvSpPr>
          <p:nvPr/>
        </p:nvSpPr>
        <p:spPr bwMode="auto">
          <a:xfrm rot="5400000">
            <a:off x="6314281" y="4937919"/>
            <a:ext cx="161925" cy="249238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248" name="AutoShape 264"/>
          <p:cNvSpPr>
            <a:spLocks noChangeArrowheads="1"/>
          </p:cNvSpPr>
          <p:nvPr/>
        </p:nvSpPr>
        <p:spPr bwMode="auto">
          <a:xfrm rot="5400000">
            <a:off x="6314281" y="694532"/>
            <a:ext cx="161925" cy="249238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249" name="Line 265"/>
          <p:cNvSpPr>
            <a:spLocks noChangeShapeType="1"/>
          </p:cNvSpPr>
          <p:nvPr/>
        </p:nvSpPr>
        <p:spPr bwMode="auto">
          <a:xfrm flipV="1">
            <a:off x="936625" y="5535613"/>
            <a:ext cx="0" cy="4095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250" name="Group 266"/>
          <p:cNvGrpSpPr>
            <a:grpSpLocks/>
          </p:cNvGrpSpPr>
          <p:nvPr/>
        </p:nvGrpSpPr>
        <p:grpSpPr bwMode="auto">
          <a:xfrm>
            <a:off x="1357313" y="4738688"/>
            <a:ext cx="271462" cy="260350"/>
            <a:chOff x="2748" y="3422"/>
            <a:chExt cx="105" cy="108"/>
          </a:xfrm>
        </p:grpSpPr>
        <p:sp>
          <p:nvSpPr>
            <p:cNvPr id="42251" name="AutoShape 267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52" name="Line 268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253" name="AutoShape 269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2271" name="Text Box 287"/>
          <p:cNvSpPr txBox="1">
            <a:spLocks noChangeArrowheads="1"/>
          </p:cNvSpPr>
          <p:nvPr/>
        </p:nvSpPr>
        <p:spPr bwMode="auto">
          <a:xfrm>
            <a:off x="4414838" y="5022850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000" b="1">
                <a:cs typeface="AIral"/>
              </a:rPr>
              <a:t>EVI</a:t>
            </a:r>
          </a:p>
        </p:txBody>
      </p:sp>
      <p:sp>
        <p:nvSpPr>
          <p:cNvPr id="42281" name="Text Box 297"/>
          <p:cNvSpPr txBox="1">
            <a:spLocks noChangeArrowheads="1"/>
          </p:cNvSpPr>
          <p:nvPr/>
        </p:nvSpPr>
        <p:spPr bwMode="auto">
          <a:xfrm>
            <a:off x="1079500" y="1271588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Пилотный </a:t>
            </a:r>
          </a:p>
          <a:p>
            <a:r>
              <a:rPr lang="ru-RU" altLang="ko-KR" sz="1000" b="1">
                <a:cs typeface="AIral"/>
              </a:rPr>
              <a:t>клапан,</a:t>
            </a:r>
          </a:p>
          <a:p>
            <a:r>
              <a:rPr lang="ru-RU" altLang="ko-KR" sz="1000" b="1">
                <a:cs typeface="AIral"/>
              </a:rPr>
              <a:t>охлаждение </a:t>
            </a:r>
            <a:endParaRPr lang="en-US" altLang="ko-KR" sz="1000" b="1">
              <a:cs typeface="AIral"/>
            </a:endParaRPr>
          </a:p>
        </p:txBody>
      </p:sp>
      <p:sp>
        <p:nvSpPr>
          <p:cNvPr id="42282" name="Text Box 298"/>
          <p:cNvSpPr txBox="1">
            <a:spLocks noChangeArrowheads="1"/>
          </p:cNvSpPr>
          <p:nvPr/>
        </p:nvSpPr>
        <p:spPr bwMode="auto">
          <a:xfrm>
            <a:off x="6443663" y="1668463"/>
            <a:ext cx="1119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ЭРВ, рекуперация.</a:t>
            </a:r>
            <a:endParaRPr lang="en-US" altLang="ko-KR" sz="1000" b="1">
              <a:cs typeface="AIral"/>
            </a:endParaRPr>
          </a:p>
        </p:txBody>
      </p:sp>
      <p:sp>
        <p:nvSpPr>
          <p:cNvPr id="42290" name="Rectangle 306"/>
          <p:cNvSpPr>
            <a:spLocks noChangeArrowheads="1"/>
          </p:cNvSpPr>
          <p:nvPr/>
        </p:nvSpPr>
        <p:spPr bwMode="auto">
          <a:xfrm>
            <a:off x="2789238" y="1682750"/>
            <a:ext cx="1092200" cy="17303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292" name="Text Box 308"/>
          <p:cNvSpPr txBox="1">
            <a:spLocks noChangeArrowheads="1"/>
          </p:cNvSpPr>
          <p:nvPr/>
        </p:nvSpPr>
        <p:spPr bwMode="auto">
          <a:xfrm>
            <a:off x="71438" y="188913"/>
            <a:ext cx="651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/>
              <a:t>3.1 </a:t>
            </a:r>
            <a:r>
              <a:rPr lang="ru-RU" altLang="ko-KR" sz="2000" b="1"/>
              <a:t>Диаграмма</a:t>
            </a:r>
            <a:r>
              <a:rPr lang="en-US" altLang="ko-KR" sz="2000" b="1"/>
              <a:t> 8, 10, 12 HP </a:t>
            </a:r>
            <a:r>
              <a:rPr lang="ru-RU" altLang="ko-KR" sz="2000" b="1"/>
              <a:t>, рекуперация тепла.</a:t>
            </a:r>
            <a:endParaRPr lang="en-US" altLang="ko-KR" sz="2000" b="1"/>
          </a:p>
        </p:txBody>
      </p:sp>
      <p:sp>
        <p:nvSpPr>
          <p:cNvPr id="42293" name="Text Box 309"/>
          <p:cNvSpPr txBox="1">
            <a:spLocks noChangeArrowheads="1"/>
          </p:cNvSpPr>
          <p:nvPr/>
        </p:nvSpPr>
        <p:spPr bwMode="auto">
          <a:xfrm>
            <a:off x="2268538" y="1485900"/>
            <a:ext cx="935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Вентилятор</a:t>
            </a:r>
            <a:endParaRPr lang="en-US" altLang="ko-KR" sz="1000" b="1">
              <a:cs typeface="AIral"/>
            </a:endParaRPr>
          </a:p>
        </p:txBody>
      </p:sp>
      <p:sp>
        <p:nvSpPr>
          <p:cNvPr id="42294" name="Text Box 310"/>
          <p:cNvSpPr txBox="1">
            <a:spLocks noChangeArrowheads="1"/>
          </p:cNvSpPr>
          <p:nvPr/>
        </p:nvSpPr>
        <p:spPr bwMode="auto">
          <a:xfrm>
            <a:off x="4010025" y="1522413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выход конденсатора</a:t>
            </a:r>
            <a:endParaRPr lang="en-US" altLang="ko-KR" sz="1000" b="1">
              <a:cs typeface="AIral"/>
            </a:endParaRPr>
          </a:p>
        </p:txBody>
      </p:sp>
      <p:sp>
        <p:nvSpPr>
          <p:cNvPr id="42295" name="Text Box 311"/>
          <p:cNvSpPr txBox="1">
            <a:spLocks noChangeArrowheads="1"/>
          </p:cNvSpPr>
          <p:nvPr/>
        </p:nvSpPr>
        <p:spPr bwMode="auto">
          <a:xfrm>
            <a:off x="3095625" y="2063750"/>
            <a:ext cx="1176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наружный воздух</a:t>
            </a:r>
            <a:endParaRPr lang="en-US" altLang="ko-KR" sz="1000" b="1">
              <a:cs typeface="AIral"/>
            </a:endParaRPr>
          </a:p>
        </p:txBody>
      </p:sp>
      <p:sp>
        <p:nvSpPr>
          <p:cNvPr id="42296" name="Text Box 312"/>
          <p:cNvSpPr txBox="1">
            <a:spLocks noChangeArrowheads="1"/>
          </p:cNvSpPr>
          <p:nvPr/>
        </p:nvSpPr>
        <p:spPr bwMode="auto">
          <a:xfrm>
            <a:off x="6505575" y="984250"/>
            <a:ext cx="150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газ, </a:t>
            </a:r>
          </a:p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высокое давление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2297" name="Text Box 313"/>
          <p:cNvSpPr txBox="1">
            <a:spLocks noChangeArrowheads="1"/>
          </p:cNvSpPr>
          <p:nvPr/>
        </p:nvSpPr>
        <p:spPr bwMode="auto">
          <a:xfrm>
            <a:off x="6588125" y="4905375"/>
            <a:ext cx="150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газ, </a:t>
            </a:r>
          </a:p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низкое давление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2298" name="Text Box 314"/>
          <p:cNvSpPr txBox="1">
            <a:spLocks noChangeArrowheads="1"/>
          </p:cNvSpPr>
          <p:nvPr/>
        </p:nvSpPr>
        <p:spPr bwMode="auto">
          <a:xfrm>
            <a:off x="6443663" y="6024563"/>
            <a:ext cx="18018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жидкость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2299" name="Text Box 315"/>
          <p:cNvSpPr txBox="1">
            <a:spLocks noChangeArrowheads="1"/>
          </p:cNvSpPr>
          <p:nvPr/>
        </p:nvSpPr>
        <p:spPr bwMode="auto">
          <a:xfrm>
            <a:off x="4291013" y="5700713"/>
            <a:ext cx="857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всасывание</a:t>
            </a:r>
            <a:endParaRPr lang="en-US" altLang="ko-KR" sz="1000" b="1">
              <a:cs typeface="AIral"/>
            </a:endParaRPr>
          </a:p>
        </p:txBody>
      </p:sp>
      <p:sp>
        <p:nvSpPr>
          <p:cNvPr id="42300" name="Text Box 316"/>
          <p:cNvSpPr txBox="1">
            <a:spLocks noChangeArrowheads="1"/>
          </p:cNvSpPr>
          <p:nvPr/>
        </p:nvSpPr>
        <p:spPr bwMode="auto">
          <a:xfrm>
            <a:off x="4359275" y="6129338"/>
            <a:ext cx="752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Аккумулятор</a:t>
            </a:r>
            <a:endParaRPr lang="en-US" altLang="ko-KR" sz="1000" b="1">
              <a:cs typeface="AIral"/>
            </a:endParaRPr>
          </a:p>
        </p:txBody>
      </p:sp>
      <p:sp>
        <p:nvSpPr>
          <p:cNvPr id="42302" name="Text Box 318"/>
          <p:cNvSpPr txBox="1">
            <a:spLocks noChangeArrowheads="1"/>
          </p:cNvSpPr>
          <p:nvPr/>
        </p:nvSpPr>
        <p:spPr bwMode="auto">
          <a:xfrm>
            <a:off x="5822950" y="3771900"/>
            <a:ext cx="531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ЭРВ, </a:t>
            </a:r>
            <a:r>
              <a:rPr lang="en-US" altLang="ko-KR" sz="1000" b="1">
                <a:cs typeface="AIral"/>
              </a:rPr>
              <a:t>EVI</a:t>
            </a:r>
          </a:p>
        </p:txBody>
      </p:sp>
      <p:sp>
        <p:nvSpPr>
          <p:cNvPr id="42303" name="Text Box 319"/>
          <p:cNvSpPr txBox="1">
            <a:spLocks noChangeArrowheads="1"/>
          </p:cNvSpPr>
          <p:nvPr/>
        </p:nvSpPr>
        <p:spPr bwMode="auto">
          <a:xfrm>
            <a:off x="4246563" y="4090988"/>
            <a:ext cx="36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</a:t>
            </a:r>
            <a:r>
              <a:rPr lang="en-US" altLang="ko-KR" sz="1000" b="1">
                <a:cs typeface="AIral"/>
              </a:rPr>
              <a:t>EVI</a:t>
            </a:r>
            <a:endParaRPr lang="ru-RU" altLang="ko-KR" sz="1000" b="1">
              <a:cs typeface="AIral"/>
            </a:endParaRPr>
          </a:p>
          <a:p>
            <a:r>
              <a:rPr lang="ru-RU" altLang="ko-KR" sz="1000" b="1">
                <a:cs typeface="AIral"/>
              </a:rPr>
              <a:t>выход</a:t>
            </a:r>
            <a:endParaRPr lang="en-US" altLang="ko-KR" sz="1000" b="1">
              <a:cs typeface="AIral"/>
            </a:endParaRPr>
          </a:p>
        </p:txBody>
      </p:sp>
      <p:sp>
        <p:nvSpPr>
          <p:cNvPr id="42304" name="Text Box 320"/>
          <p:cNvSpPr txBox="1">
            <a:spLocks noChangeArrowheads="1"/>
          </p:cNvSpPr>
          <p:nvPr/>
        </p:nvSpPr>
        <p:spPr bwMode="auto">
          <a:xfrm>
            <a:off x="5260975" y="4552950"/>
            <a:ext cx="695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жидкость</a:t>
            </a:r>
            <a:endParaRPr lang="en-US" altLang="ko-KR" sz="1000" b="1">
              <a:cs typeface="AIral"/>
            </a:endParaRPr>
          </a:p>
        </p:txBody>
      </p:sp>
      <p:sp>
        <p:nvSpPr>
          <p:cNvPr id="42305" name="Text Box 321"/>
          <p:cNvSpPr txBox="1">
            <a:spLocks noChangeArrowheads="1"/>
          </p:cNvSpPr>
          <p:nvPr/>
        </p:nvSpPr>
        <p:spPr bwMode="auto">
          <a:xfrm>
            <a:off x="5688013" y="4113213"/>
            <a:ext cx="31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</a:t>
            </a:r>
            <a:r>
              <a:rPr lang="en-US" altLang="ko-KR" sz="1000" b="1">
                <a:cs typeface="AIral"/>
              </a:rPr>
              <a:t>EVI</a:t>
            </a:r>
            <a:endParaRPr lang="ru-RU" altLang="ko-KR" sz="1000" b="1">
              <a:cs typeface="AIral"/>
            </a:endParaRPr>
          </a:p>
          <a:p>
            <a:r>
              <a:rPr lang="ru-RU" altLang="ko-KR" sz="1000" b="1">
                <a:cs typeface="AIral"/>
              </a:rPr>
              <a:t>вход</a:t>
            </a:r>
            <a:endParaRPr lang="en-US" altLang="ko-KR" sz="1000" b="1">
              <a:cs typeface="AIral"/>
            </a:endParaRPr>
          </a:p>
        </p:txBody>
      </p:sp>
      <p:sp>
        <p:nvSpPr>
          <p:cNvPr id="42306" name="Text Box 322"/>
          <p:cNvSpPr txBox="1">
            <a:spLocks noChangeArrowheads="1"/>
          </p:cNvSpPr>
          <p:nvPr/>
        </p:nvSpPr>
        <p:spPr bwMode="auto">
          <a:xfrm>
            <a:off x="3959225" y="2892425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</a:t>
            </a:r>
            <a:endParaRPr lang="en-US" altLang="ko-KR" sz="1000" b="1">
              <a:cs typeface="AIral"/>
            </a:endParaRPr>
          </a:p>
        </p:txBody>
      </p:sp>
      <p:sp>
        <p:nvSpPr>
          <p:cNvPr id="42307" name="Text Box 323"/>
          <p:cNvSpPr txBox="1">
            <a:spLocks noChangeArrowheads="1"/>
          </p:cNvSpPr>
          <p:nvPr/>
        </p:nvSpPr>
        <p:spPr bwMode="auto">
          <a:xfrm>
            <a:off x="5651500" y="2528888"/>
            <a:ext cx="258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</a:t>
            </a:r>
            <a:endParaRPr lang="en-US" altLang="ko-KR" sz="1000" b="1">
              <a:cs typeface="AIral"/>
            </a:endParaRPr>
          </a:p>
        </p:txBody>
      </p:sp>
      <p:sp>
        <p:nvSpPr>
          <p:cNvPr id="42309" name="Text Box 325"/>
          <p:cNvSpPr txBox="1">
            <a:spLocks noChangeArrowheads="1"/>
          </p:cNvSpPr>
          <p:nvPr/>
        </p:nvSpPr>
        <p:spPr bwMode="auto">
          <a:xfrm>
            <a:off x="3959225" y="2316163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Пилотный</a:t>
            </a:r>
          </a:p>
          <a:p>
            <a:r>
              <a:rPr lang="ru-RU" altLang="ko-KR" sz="1000" b="1">
                <a:cs typeface="AIral"/>
              </a:rPr>
              <a:t> клапан</a:t>
            </a:r>
            <a:endParaRPr lang="en-US" altLang="ko-KR" sz="1000" b="1">
              <a:cs typeface="AIral"/>
            </a:endParaRPr>
          </a:p>
        </p:txBody>
      </p:sp>
      <p:sp>
        <p:nvSpPr>
          <p:cNvPr id="42310" name="Text Box 326"/>
          <p:cNvSpPr txBox="1">
            <a:spLocks noChangeArrowheads="1"/>
          </p:cNvSpPr>
          <p:nvPr/>
        </p:nvSpPr>
        <p:spPr bwMode="auto">
          <a:xfrm>
            <a:off x="358775" y="3179763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</a:t>
            </a:r>
          </a:p>
          <a:p>
            <a:r>
              <a:rPr lang="ru-RU" altLang="ko-KR" sz="1000" b="1">
                <a:cs typeface="AIral"/>
              </a:rPr>
              <a:t>байпас горячего газа</a:t>
            </a:r>
            <a:endParaRPr lang="en-US" altLang="ko-KR" sz="1000" b="1">
              <a:cs typeface="AIral"/>
            </a:endParaRPr>
          </a:p>
        </p:txBody>
      </p:sp>
      <p:sp>
        <p:nvSpPr>
          <p:cNvPr id="42312" name="Text Box 328"/>
          <p:cNvSpPr txBox="1">
            <a:spLocks noChangeArrowheads="1"/>
          </p:cNvSpPr>
          <p:nvPr/>
        </p:nvSpPr>
        <p:spPr bwMode="auto">
          <a:xfrm>
            <a:off x="395288" y="2640013"/>
            <a:ext cx="1042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4 ходовой клапан</a:t>
            </a:r>
            <a:endParaRPr lang="en-US" altLang="ko-KR" sz="1000" b="1">
              <a:cs typeface="AIral"/>
            </a:endParaRPr>
          </a:p>
        </p:txBody>
      </p:sp>
      <p:sp>
        <p:nvSpPr>
          <p:cNvPr id="42313" name="Text Box 329"/>
          <p:cNvSpPr txBox="1">
            <a:spLocks noChangeArrowheads="1"/>
          </p:cNvSpPr>
          <p:nvPr/>
        </p:nvSpPr>
        <p:spPr bwMode="auto">
          <a:xfrm>
            <a:off x="1979613" y="4116388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Сепаратор</a:t>
            </a:r>
            <a:endParaRPr lang="en-US" altLang="ko-KR" sz="1000" b="1">
              <a:cs typeface="AIral"/>
            </a:endParaRPr>
          </a:p>
        </p:txBody>
      </p:sp>
      <p:sp>
        <p:nvSpPr>
          <p:cNvPr id="42314" name="Text Box 330"/>
          <p:cNvSpPr txBox="1">
            <a:spLocks noChangeArrowheads="1"/>
          </p:cNvSpPr>
          <p:nvPr/>
        </p:nvSpPr>
        <p:spPr bwMode="auto">
          <a:xfrm>
            <a:off x="2951163" y="4908550"/>
            <a:ext cx="141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Датчик, низк. давление.</a:t>
            </a:r>
            <a:endParaRPr lang="en-US" altLang="ko-KR" sz="1000" b="1">
              <a:cs typeface="AIral"/>
            </a:endParaRPr>
          </a:p>
        </p:txBody>
      </p:sp>
      <p:sp>
        <p:nvSpPr>
          <p:cNvPr id="42316" name="Text Box 332"/>
          <p:cNvSpPr txBox="1">
            <a:spLocks noChangeArrowheads="1"/>
          </p:cNvSpPr>
          <p:nvPr/>
        </p:nvSpPr>
        <p:spPr bwMode="auto">
          <a:xfrm>
            <a:off x="827088" y="4508500"/>
            <a:ext cx="844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</a:t>
            </a:r>
            <a:r>
              <a:rPr lang="en-US" altLang="ko-KR" sz="1000" b="1">
                <a:cs typeface="AIral"/>
              </a:rPr>
              <a:t>PWM.</a:t>
            </a:r>
          </a:p>
        </p:txBody>
      </p:sp>
      <p:sp>
        <p:nvSpPr>
          <p:cNvPr id="42317" name="Text Box 333"/>
          <p:cNvSpPr txBox="1">
            <a:spLocks noChangeArrowheads="1"/>
          </p:cNvSpPr>
          <p:nvPr/>
        </p:nvSpPr>
        <p:spPr bwMode="auto">
          <a:xfrm>
            <a:off x="468313" y="4767263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нагн.</a:t>
            </a:r>
            <a:r>
              <a:rPr lang="en-US" altLang="ko-KR" sz="1000" b="1">
                <a:cs typeface="AIral"/>
              </a:rPr>
              <a:t>1</a:t>
            </a:r>
          </a:p>
        </p:txBody>
      </p:sp>
      <p:sp>
        <p:nvSpPr>
          <p:cNvPr id="42318" name="Text Box 334"/>
          <p:cNvSpPr txBox="1">
            <a:spLocks noChangeArrowheads="1"/>
          </p:cNvSpPr>
          <p:nvPr/>
        </p:nvSpPr>
        <p:spPr bwMode="auto">
          <a:xfrm>
            <a:off x="2303463" y="4724400"/>
            <a:ext cx="928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нагнетание </a:t>
            </a:r>
            <a:r>
              <a:rPr lang="en-US" altLang="ko-KR" sz="1000" b="1">
                <a:cs typeface="AIral"/>
              </a:rPr>
              <a:t>2</a:t>
            </a:r>
          </a:p>
        </p:txBody>
      </p:sp>
      <p:sp>
        <p:nvSpPr>
          <p:cNvPr id="42319" name="Text Box 335"/>
          <p:cNvSpPr txBox="1">
            <a:spLocks noChangeArrowheads="1"/>
          </p:cNvSpPr>
          <p:nvPr/>
        </p:nvSpPr>
        <p:spPr bwMode="auto">
          <a:xfrm>
            <a:off x="460375" y="6019800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масло </a:t>
            </a:r>
            <a:r>
              <a:rPr lang="en-US" altLang="ko-KR" sz="1000" b="1">
                <a:cs typeface="AIral"/>
              </a:rPr>
              <a:t>1</a:t>
            </a:r>
          </a:p>
        </p:txBody>
      </p:sp>
      <p:sp>
        <p:nvSpPr>
          <p:cNvPr id="42320" name="Text Box 336"/>
          <p:cNvSpPr txBox="1">
            <a:spLocks noChangeArrowheads="1"/>
          </p:cNvSpPr>
          <p:nvPr/>
        </p:nvSpPr>
        <p:spPr bwMode="auto">
          <a:xfrm>
            <a:off x="1973263" y="6151563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масло </a:t>
            </a:r>
            <a:r>
              <a:rPr lang="en-US" altLang="ko-KR" sz="1000" b="1">
                <a:cs typeface="AIral"/>
              </a:rPr>
              <a:t>2</a:t>
            </a:r>
          </a:p>
        </p:txBody>
      </p:sp>
      <p:sp>
        <p:nvSpPr>
          <p:cNvPr id="42321" name="Text Box 337"/>
          <p:cNvSpPr txBox="1">
            <a:spLocks noChangeArrowheads="1"/>
          </p:cNvSpPr>
          <p:nvPr/>
        </p:nvSpPr>
        <p:spPr bwMode="auto">
          <a:xfrm>
            <a:off x="2000250" y="5768975"/>
            <a:ext cx="1323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Подогрев картера 1, </a:t>
            </a:r>
            <a:r>
              <a:rPr lang="en-US" altLang="ko-KR" sz="1000" b="1">
                <a:cs typeface="AIral"/>
              </a:rPr>
              <a:t>2</a:t>
            </a:r>
          </a:p>
        </p:txBody>
      </p:sp>
      <p:sp>
        <p:nvSpPr>
          <p:cNvPr id="42322" name="Text Box 338"/>
          <p:cNvSpPr txBox="1">
            <a:spLocks noChangeArrowheads="1"/>
          </p:cNvSpPr>
          <p:nvPr/>
        </p:nvSpPr>
        <p:spPr bwMode="auto">
          <a:xfrm>
            <a:off x="1331913" y="5734050"/>
            <a:ext cx="547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картер</a:t>
            </a:r>
            <a:endParaRPr lang="en-US" altLang="ko-KR" sz="1000" b="1">
              <a:cs typeface="AIral"/>
            </a:endParaRPr>
          </a:p>
        </p:txBody>
      </p:sp>
      <p:sp>
        <p:nvSpPr>
          <p:cNvPr id="42323" name="Text Box 339"/>
          <p:cNvSpPr txBox="1">
            <a:spLocks noChangeArrowheads="1"/>
          </p:cNvSpPr>
          <p:nvPr/>
        </p:nvSpPr>
        <p:spPr bwMode="auto">
          <a:xfrm>
            <a:off x="215900" y="6381750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масло</a:t>
            </a:r>
            <a:endParaRPr lang="en-US" altLang="ko-KR" sz="1000" b="1">
              <a:cs typeface="AIral"/>
            </a:endParaRPr>
          </a:p>
        </p:txBody>
      </p:sp>
      <p:sp>
        <p:nvSpPr>
          <p:cNvPr id="42324" name="Text Box 340"/>
          <p:cNvSpPr txBox="1">
            <a:spLocks noChangeArrowheads="1"/>
          </p:cNvSpPr>
          <p:nvPr/>
        </p:nvSpPr>
        <p:spPr bwMode="auto">
          <a:xfrm>
            <a:off x="1090613" y="6421438"/>
            <a:ext cx="2044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линия масла.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2325" name="Text Box 341"/>
          <p:cNvSpPr txBox="1">
            <a:spLocks noChangeArrowheads="1"/>
          </p:cNvSpPr>
          <p:nvPr/>
        </p:nvSpPr>
        <p:spPr bwMode="auto">
          <a:xfrm>
            <a:off x="4319588" y="6381750"/>
            <a:ext cx="1076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Подогрев картера</a:t>
            </a:r>
            <a:endParaRPr lang="en-US" altLang="ko-KR" sz="1000" b="1">
              <a:cs typeface="AIral"/>
            </a:endParaRPr>
          </a:p>
        </p:txBody>
      </p:sp>
      <p:sp>
        <p:nvSpPr>
          <p:cNvPr id="42326" name="Text Box 342"/>
          <p:cNvSpPr txBox="1">
            <a:spLocks noChangeArrowheads="1"/>
          </p:cNvSpPr>
          <p:nvPr/>
        </p:nvSpPr>
        <p:spPr bwMode="auto">
          <a:xfrm>
            <a:off x="2195513" y="3897313"/>
            <a:ext cx="1268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Реле, выс. давление.</a:t>
            </a:r>
            <a:endParaRPr lang="en-US" altLang="ko-KR" sz="1000" b="1">
              <a:cs typeface="AIral"/>
            </a:endParaRPr>
          </a:p>
        </p:txBody>
      </p:sp>
      <p:sp>
        <p:nvSpPr>
          <p:cNvPr id="42327" name="Text Box 343"/>
          <p:cNvSpPr txBox="1">
            <a:spLocks noChangeArrowheads="1"/>
          </p:cNvSpPr>
          <p:nvPr/>
        </p:nvSpPr>
        <p:spPr bwMode="auto">
          <a:xfrm>
            <a:off x="2159000" y="3213100"/>
            <a:ext cx="1379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Датчик, выс. давление.</a:t>
            </a:r>
            <a:endParaRPr lang="en-US" altLang="ko-KR" sz="1000" b="1">
              <a:cs typeface="AIr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1906588" y="6076950"/>
            <a:ext cx="0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 flipV="1">
            <a:off x="936625" y="5548313"/>
            <a:ext cx="1000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1890713" y="5548313"/>
            <a:ext cx="1000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1228725" y="4919663"/>
            <a:ext cx="0" cy="984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5989638" y="2111375"/>
            <a:ext cx="0" cy="37988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635000" y="3754438"/>
            <a:ext cx="4349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 flipV="1">
            <a:off x="1262063" y="3752850"/>
            <a:ext cx="5445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rot="5400000">
            <a:off x="3480594" y="5031582"/>
            <a:ext cx="7191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rot="5400000">
            <a:off x="3494882" y="5693569"/>
            <a:ext cx="6905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270375" y="3292475"/>
            <a:ext cx="8636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1955800" y="1149350"/>
            <a:ext cx="0" cy="6492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5124450" y="3070225"/>
            <a:ext cx="3444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5148263" y="2719388"/>
            <a:ext cx="0" cy="3317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 flipV="1">
            <a:off x="4799013" y="1776413"/>
            <a:ext cx="6778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rot="5400000">
            <a:off x="3683000" y="5521326"/>
            <a:ext cx="968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H="1" flipV="1">
            <a:off x="1668463" y="2343150"/>
            <a:ext cx="0" cy="509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H="1" flipV="1">
            <a:off x="1822450" y="2341563"/>
            <a:ext cx="0" cy="5080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29" name="Group 21"/>
          <p:cNvGrpSpPr>
            <a:grpSpLocks/>
          </p:cNvGrpSpPr>
          <p:nvPr/>
        </p:nvGrpSpPr>
        <p:grpSpPr bwMode="auto">
          <a:xfrm>
            <a:off x="1827213" y="3860800"/>
            <a:ext cx="320675" cy="130175"/>
            <a:chOff x="1142" y="3087"/>
            <a:chExt cx="124" cy="54"/>
          </a:xfrm>
        </p:grpSpPr>
        <p:sp>
          <p:nvSpPr>
            <p:cNvPr id="43030" name="Line 22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32" name="Line 24"/>
          <p:cNvSpPr>
            <a:spLocks noChangeShapeType="1"/>
          </p:cNvSpPr>
          <p:nvPr/>
        </p:nvSpPr>
        <p:spPr bwMode="auto">
          <a:xfrm flipV="1">
            <a:off x="1808163" y="3148013"/>
            <a:ext cx="4762" cy="15478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V="1">
            <a:off x="4803775" y="2414588"/>
            <a:ext cx="0" cy="2984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34" name="Group 26"/>
          <p:cNvGrpSpPr>
            <a:grpSpLocks/>
          </p:cNvGrpSpPr>
          <p:nvPr/>
        </p:nvGrpSpPr>
        <p:grpSpPr bwMode="auto">
          <a:xfrm rot="16200000">
            <a:off x="3449638" y="5168900"/>
            <a:ext cx="273050" cy="152400"/>
            <a:chOff x="3382" y="2535"/>
            <a:chExt cx="114" cy="59"/>
          </a:xfrm>
        </p:grpSpPr>
        <p:sp>
          <p:nvSpPr>
            <p:cNvPr id="43035" name="Line 27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36" name="AutoShape 28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37" name="Line 29"/>
          <p:cNvSpPr>
            <a:spLocks noChangeShapeType="1"/>
          </p:cNvSpPr>
          <p:nvPr/>
        </p:nvSpPr>
        <p:spPr bwMode="auto">
          <a:xfrm flipV="1">
            <a:off x="3009900" y="4689475"/>
            <a:ext cx="0" cy="3095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V="1">
            <a:off x="2262188" y="4691063"/>
            <a:ext cx="0" cy="309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 flipV="1">
            <a:off x="1131888" y="4689475"/>
            <a:ext cx="0" cy="3111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>
            <a:off x="2727325" y="5002213"/>
            <a:ext cx="352425" cy="760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V="1">
            <a:off x="1960563" y="825500"/>
            <a:ext cx="0" cy="2714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>
            <a:off x="1981200" y="5002213"/>
            <a:ext cx="352425" cy="760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43" name="AutoShape 35"/>
          <p:cNvSpPr>
            <a:spLocks noChangeArrowheads="1"/>
          </p:cNvSpPr>
          <p:nvPr/>
        </p:nvSpPr>
        <p:spPr bwMode="auto">
          <a:xfrm>
            <a:off x="1004888" y="5000625"/>
            <a:ext cx="352425" cy="760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H="1" flipV="1">
            <a:off x="1214438" y="4932363"/>
            <a:ext cx="2174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 flipV="1">
            <a:off x="941388" y="6313488"/>
            <a:ext cx="0" cy="182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 flipH="1" flipV="1">
            <a:off x="1809750" y="2352675"/>
            <a:ext cx="9413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 flipV="1">
            <a:off x="3387725" y="4324350"/>
            <a:ext cx="0" cy="10509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 flipV="1">
            <a:off x="4803775" y="2795588"/>
            <a:ext cx="0" cy="28733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 flipV="1">
            <a:off x="1960563" y="2416175"/>
            <a:ext cx="0" cy="4159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 flipV="1">
            <a:off x="5143500" y="3038475"/>
            <a:ext cx="4763" cy="28717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51" name="Group 43"/>
          <p:cNvGrpSpPr>
            <a:grpSpLocks/>
          </p:cNvGrpSpPr>
          <p:nvPr/>
        </p:nvGrpSpPr>
        <p:grpSpPr bwMode="auto">
          <a:xfrm>
            <a:off x="1565275" y="2789238"/>
            <a:ext cx="517525" cy="404812"/>
            <a:chOff x="2030" y="2218"/>
            <a:chExt cx="291" cy="280"/>
          </a:xfrm>
        </p:grpSpPr>
        <p:sp>
          <p:nvSpPr>
            <p:cNvPr id="43052" name="AutoShape 44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53" name="AutoShape 45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54" name="AutoShape 46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55" name="AutoShape 47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56" name="AutoShape 48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57" name="Line 49"/>
          <p:cNvSpPr>
            <a:spLocks noChangeShapeType="1"/>
          </p:cNvSpPr>
          <p:nvPr/>
        </p:nvSpPr>
        <p:spPr bwMode="auto">
          <a:xfrm flipH="1">
            <a:off x="1120775" y="4700588"/>
            <a:ext cx="11334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58" name="Line 50"/>
          <p:cNvSpPr>
            <a:spLocks noChangeShapeType="1"/>
          </p:cNvSpPr>
          <p:nvPr/>
        </p:nvSpPr>
        <p:spPr bwMode="auto">
          <a:xfrm flipH="1" flipV="1">
            <a:off x="1274763" y="5192713"/>
            <a:ext cx="182562" cy="182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59" name="Line 51"/>
          <p:cNvSpPr>
            <a:spLocks noChangeShapeType="1"/>
          </p:cNvSpPr>
          <p:nvPr/>
        </p:nvSpPr>
        <p:spPr bwMode="auto">
          <a:xfrm flipH="1" flipV="1">
            <a:off x="1436688" y="5367338"/>
            <a:ext cx="24161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 flipH="1" flipV="1">
            <a:off x="2238375" y="5187950"/>
            <a:ext cx="180975" cy="1825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 flipH="1" flipV="1">
            <a:off x="1905000" y="5541963"/>
            <a:ext cx="0" cy="3698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 flipH="1" flipV="1">
            <a:off x="1343025" y="5943600"/>
            <a:ext cx="336550" cy="3540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 flipH="1" flipV="1">
            <a:off x="349250" y="5945188"/>
            <a:ext cx="10033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 flipV="1">
            <a:off x="358775" y="5945188"/>
            <a:ext cx="3175" cy="3952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 flipV="1">
            <a:off x="1944688" y="1771650"/>
            <a:ext cx="8524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6" name="Arc 58"/>
          <p:cNvSpPr>
            <a:spLocks/>
          </p:cNvSpPr>
          <p:nvPr/>
        </p:nvSpPr>
        <p:spPr bwMode="auto">
          <a:xfrm rot="5674286">
            <a:off x="1816895" y="2237581"/>
            <a:ext cx="163512" cy="225425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67" name="Line 59"/>
          <p:cNvSpPr>
            <a:spLocks noChangeShapeType="1"/>
          </p:cNvSpPr>
          <p:nvPr/>
        </p:nvSpPr>
        <p:spPr bwMode="auto">
          <a:xfrm flipH="1" flipV="1">
            <a:off x="2754313" y="2341563"/>
            <a:ext cx="0" cy="15430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 flipH="1" flipV="1">
            <a:off x="2741613" y="3876675"/>
            <a:ext cx="9921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9" name="Line 61"/>
          <p:cNvSpPr>
            <a:spLocks noChangeShapeType="1"/>
          </p:cNvSpPr>
          <p:nvPr/>
        </p:nvSpPr>
        <p:spPr bwMode="auto">
          <a:xfrm>
            <a:off x="3965575" y="1700213"/>
            <a:ext cx="1920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282575" y="5959475"/>
            <a:ext cx="0" cy="139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>
            <a:off x="1052513" y="47625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>
            <a:off x="2179638" y="47625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>
            <a:off x="1443038" y="55880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74" name="Line 66"/>
          <p:cNvSpPr>
            <a:spLocks noChangeShapeType="1"/>
          </p:cNvSpPr>
          <p:nvPr/>
        </p:nvSpPr>
        <p:spPr bwMode="auto">
          <a:xfrm flipH="1" flipV="1">
            <a:off x="1671638" y="6299200"/>
            <a:ext cx="2428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75" name="Line 67"/>
          <p:cNvSpPr>
            <a:spLocks noChangeShapeType="1"/>
          </p:cNvSpPr>
          <p:nvPr/>
        </p:nvSpPr>
        <p:spPr bwMode="auto">
          <a:xfrm>
            <a:off x="4249738" y="5702300"/>
            <a:ext cx="0" cy="139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 flipH="1" flipV="1">
            <a:off x="698500" y="2357438"/>
            <a:ext cx="9826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77" name="Line 69"/>
          <p:cNvSpPr>
            <a:spLocks noChangeShapeType="1"/>
          </p:cNvSpPr>
          <p:nvPr/>
        </p:nvSpPr>
        <p:spPr bwMode="auto">
          <a:xfrm flipV="1">
            <a:off x="649288" y="3743325"/>
            <a:ext cx="0" cy="75406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 flipH="1">
            <a:off x="638175" y="5297488"/>
            <a:ext cx="739775" cy="31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79" name="Line 71"/>
          <p:cNvSpPr>
            <a:spLocks noChangeShapeType="1"/>
          </p:cNvSpPr>
          <p:nvPr/>
        </p:nvSpPr>
        <p:spPr bwMode="auto">
          <a:xfrm flipH="1" flipV="1">
            <a:off x="357188" y="6326188"/>
            <a:ext cx="5857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80" name="AutoShape 72"/>
          <p:cNvSpPr>
            <a:spLocks noChangeArrowheads="1"/>
          </p:cNvSpPr>
          <p:nvPr/>
        </p:nvSpPr>
        <p:spPr bwMode="auto">
          <a:xfrm>
            <a:off x="857250" y="6475413"/>
            <a:ext cx="174625" cy="230187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 flipH="1">
            <a:off x="4792663" y="3070225"/>
            <a:ext cx="363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 flipV="1">
            <a:off x="4800600" y="1773238"/>
            <a:ext cx="0" cy="5080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083" name="Group 75"/>
          <p:cNvGrpSpPr>
            <a:grpSpLocks/>
          </p:cNvGrpSpPr>
          <p:nvPr/>
        </p:nvGrpSpPr>
        <p:grpSpPr bwMode="auto">
          <a:xfrm>
            <a:off x="4733925" y="2687638"/>
            <a:ext cx="134938" cy="119062"/>
            <a:chOff x="3655" y="1977"/>
            <a:chExt cx="82" cy="88"/>
          </a:xfrm>
        </p:grpSpPr>
        <p:sp>
          <p:nvSpPr>
            <p:cNvPr id="43084" name="AutoShape 76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5" name="Line 77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86" name="Group 78"/>
          <p:cNvGrpSpPr>
            <a:grpSpLocks/>
          </p:cNvGrpSpPr>
          <p:nvPr/>
        </p:nvGrpSpPr>
        <p:grpSpPr bwMode="auto">
          <a:xfrm flipV="1">
            <a:off x="1738313" y="3490913"/>
            <a:ext cx="142875" cy="120650"/>
            <a:chOff x="3655" y="1977"/>
            <a:chExt cx="82" cy="88"/>
          </a:xfrm>
        </p:grpSpPr>
        <p:sp>
          <p:nvSpPr>
            <p:cNvPr id="43087" name="AutoShape 79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8" name="Line 80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89" name="Group 81"/>
          <p:cNvGrpSpPr>
            <a:grpSpLocks/>
          </p:cNvGrpSpPr>
          <p:nvPr/>
        </p:nvGrpSpPr>
        <p:grpSpPr bwMode="auto">
          <a:xfrm rot="-16200000">
            <a:off x="1546226" y="5292725"/>
            <a:ext cx="112712" cy="141287"/>
            <a:chOff x="3655" y="1977"/>
            <a:chExt cx="82" cy="88"/>
          </a:xfrm>
        </p:grpSpPr>
        <p:sp>
          <p:nvSpPr>
            <p:cNvPr id="43090" name="AutoShape 82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91" name="Line 83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92" name="Line 84"/>
          <p:cNvSpPr>
            <a:spLocks noChangeShapeType="1"/>
          </p:cNvSpPr>
          <p:nvPr/>
        </p:nvSpPr>
        <p:spPr bwMode="auto">
          <a:xfrm flipH="1" flipV="1">
            <a:off x="1908175" y="4338638"/>
            <a:ext cx="8397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 flipH="1" flipV="1">
            <a:off x="3033713" y="4340225"/>
            <a:ext cx="3524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94" name="Line 86"/>
          <p:cNvSpPr>
            <a:spLocks noChangeShapeType="1"/>
          </p:cNvSpPr>
          <p:nvPr/>
        </p:nvSpPr>
        <p:spPr bwMode="auto">
          <a:xfrm>
            <a:off x="3473450" y="1992313"/>
            <a:ext cx="1936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95" name="Line 87"/>
          <p:cNvSpPr>
            <a:spLocks noChangeShapeType="1"/>
          </p:cNvSpPr>
          <p:nvPr/>
        </p:nvSpPr>
        <p:spPr bwMode="auto">
          <a:xfrm flipH="1" flipV="1">
            <a:off x="5148263" y="3563938"/>
            <a:ext cx="4016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 flipV="1">
            <a:off x="5554663" y="3551238"/>
            <a:ext cx="0" cy="2730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97" name="Rectangle 89"/>
          <p:cNvSpPr>
            <a:spLocks noChangeArrowheads="1"/>
          </p:cNvSpPr>
          <p:nvPr/>
        </p:nvSpPr>
        <p:spPr bwMode="auto">
          <a:xfrm>
            <a:off x="107950" y="620713"/>
            <a:ext cx="6281738" cy="598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/>
          </a:p>
        </p:txBody>
      </p:sp>
      <p:grpSp>
        <p:nvGrpSpPr>
          <p:cNvPr id="43098" name="Group 90"/>
          <p:cNvGrpSpPr>
            <a:grpSpLocks/>
          </p:cNvGrpSpPr>
          <p:nvPr/>
        </p:nvGrpSpPr>
        <p:grpSpPr bwMode="auto">
          <a:xfrm>
            <a:off x="2678113" y="1258888"/>
            <a:ext cx="1284287" cy="373062"/>
            <a:chOff x="2033" y="584"/>
            <a:chExt cx="590" cy="186"/>
          </a:xfrm>
        </p:grpSpPr>
        <p:sp>
          <p:nvSpPr>
            <p:cNvPr id="43099" name="Oval 91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00" name="AutoShape 92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02" name="Oval 94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103" name="Arc 95"/>
          <p:cNvSpPr>
            <a:spLocks/>
          </p:cNvSpPr>
          <p:nvPr/>
        </p:nvSpPr>
        <p:spPr bwMode="auto">
          <a:xfrm rot="11137884">
            <a:off x="1665288" y="2767013"/>
            <a:ext cx="177800" cy="209550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04" name="Line 96"/>
          <p:cNvSpPr>
            <a:spLocks noChangeShapeType="1"/>
          </p:cNvSpPr>
          <p:nvPr/>
        </p:nvSpPr>
        <p:spPr bwMode="auto">
          <a:xfrm flipH="1" flipV="1">
            <a:off x="1555750" y="4932363"/>
            <a:ext cx="182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 flipV="1">
            <a:off x="1725613" y="4919663"/>
            <a:ext cx="0" cy="4603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106" name="Group 98"/>
          <p:cNvGrpSpPr>
            <a:grpSpLocks/>
          </p:cNvGrpSpPr>
          <p:nvPr/>
        </p:nvGrpSpPr>
        <p:grpSpPr bwMode="auto">
          <a:xfrm>
            <a:off x="484188" y="5756275"/>
            <a:ext cx="271462" cy="260350"/>
            <a:chOff x="2748" y="3422"/>
            <a:chExt cx="105" cy="108"/>
          </a:xfrm>
        </p:grpSpPr>
        <p:sp>
          <p:nvSpPr>
            <p:cNvPr id="43107" name="AutoShape 99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09" name="AutoShape 101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3110" name="Group 102"/>
          <p:cNvGrpSpPr>
            <a:grpSpLocks/>
          </p:cNvGrpSpPr>
          <p:nvPr/>
        </p:nvGrpSpPr>
        <p:grpSpPr bwMode="auto">
          <a:xfrm>
            <a:off x="990600" y="3557588"/>
            <a:ext cx="271463" cy="260350"/>
            <a:chOff x="2748" y="3422"/>
            <a:chExt cx="105" cy="108"/>
          </a:xfrm>
        </p:grpSpPr>
        <p:sp>
          <p:nvSpPr>
            <p:cNvPr id="43111" name="AutoShape 103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13" name="AutoShape 105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3114" name="Group 106"/>
          <p:cNvGrpSpPr>
            <a:grpSpLocks/>
          </p:cNvGrpSpPr>
          <p:nvPr/>
        </p:nvGrpSpPr>
        <p:grpSpPr bwMode="auto">
          <a:xfrm>
            <a:off x="1836738" y="3227388"/>
            <a:ext cx="295275" cy="141287"/>
            <a:chOff x="3382" y="2535"/>
            <a:chExt cx="114" cy="59"/>
          </a:xfrm>
        </p:grpSpPr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16" name="AutoShape 108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117" name="Group 109"/>
          <p:cNvGrpSpPr>
            <a:grpSpLocks/>
          </p:cNvGrpSpPr>
          <p:nvPr/>
        </p:nvGrpSpPr>
        <p:grpSpPr bwMode="auto">
          <a:xfrm rot="5400000">
            <a:off x="1855788" y="1295400"/>
            <a:ext cx="325438" cy="280987"/>
            <a:chOff x="2718" y="3861"/>
            <a:chExt cx="136" cy="108"/>
          </a:xfrm>
        </p:grpSpPr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119" name="Group 111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43120" name="AutoShape 112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121" name="Line 113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22" name="AutoShape 114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grpSp>
        <p:nvGrpSpPr>
          <p:cNvPr id="43123" name="Group 115"/>
          <p:cNvGrpSpPr>
            <a:grpSpLocks/>
          </p:cNvGrpSpPr>
          <p:nvPr/>
        </p:nvGrpSpPr>
        <p:grpSpPr bwMode="auto">
          <a:xfrm>
            <a:off x="1893888" y="1039813"/>
            <a:ext cx="131762" cy="123825"/>
            <a:chOff x="2870" y="1990"/>
            <a:chExt cx="51" cy="51"/>
          </a:xfrm>
        </p:grpSpPr>
        <p:sp>
          <p:nvSpPr>
            <p:cNvPr id="43124" name="AutoShape 116"/>
            <p:cNvSpPr>
              <a:spLocks noChangeArrowheads="1"/>
            </p:cNvSpPr>
            <p:nvPr/>
          </p:nvSpPr>
          <p:spPr bwMode="auto">
            <a:xfrm rot="10800000">
              <a:off x="2870" y="1997"/>
              <a:ext cx="51" cy="44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rot="10800000" flipH="1">
              <a:off x="2874" y="1990"/>
              <a:ext cx="44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126" name="Line 118"/>
          <p:cNvSpPr>
            <a:spLocks noChangeShapeType="1"/>
          </p:cNvSpPr>
          <p:nvPr/>
        </p:nvSpPr>
        <p:spPr bwMode="auto">
          <a:xfrm rot="5400000" flipH="1" flipV="1">
            <a:off x="103187" y="1763713"/>
            <a:ext cx="12160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27" name="Line 119"/>
          <p:cNvSpPr>
            <a:spLocks noChangeShapeType="1"/>
          </p:cNvSpPr>
          <p:nvPr/>
        </p:nvSpPr>
        <p:spPr bwMode="auto">
          <a:xfrm rot="5400000" flipH="1" flipV="1">
            <a:off x="545306" y="983457"/>
            <a:ext cx="3254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128" name="Group 120"/>
          <p:cNvGrpSpPr>
            <a:grpSpLocks/>
          </p:cNvGrpSpPr>
          <p:nvPr/>
        </p:nvGrpSpPr>
        <p:grpSpPr bwMode="auto">
          <a:xfrm>
            <a:off x="641350" y="1036638"/>
            <a:ext cx="131763" cy="122237"/>
            <a:chOff x="2870" y="1990"/>
            <a:chExt cx="51" cy="51"/>
          </a:xfrm>
        </p:grpSpPr>
        <p:sp>
          <p:nvSpPr>
            <p:cNvPr id="43129" name="AutoShape 121"/>
            <p:cNvSpPr>
              <a:spLocks noChangeArrowheads="1"/>
            </p:cNvSpPr>
            <p:nvPr/>
          </p:nvSpPr>
          <p:spPr bwMode="auto">
            <a:xfrm rot="10800000">
              <a:off x="2870" y="1997"/>
              <a:ext cx="51" cy="44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30" name="Line 122"/>
            <p:cNvSpPr>
              <a:spLocks noChangeShapeType="1"/>
            </p:cNvSpPr>
            <p:nvPr/>
          </p:nvSpPr>
          <p:spPr bwMode="auto">
            <a:xfrm rot="10800000" flipH="1">
              <a:off x="2874" y="1990"/>
              <a:ext cx="44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131" name="Line 123"/>
          <p:cNvSpPr>
            <a:spLocks noChangeShapeType="1"/>
          </p:cNvSpPr>
          <p:nvPr/>
        </p:nvSpPr>
        <p:spPr bwMode="auto">
          <a:xfrm flipH="1" flipV="1">
            <a:off x="695325" y="825500"/>
            <a:ext cx="56324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32" name="Line 124"/>
          <p:cNvSpPr>
            <a:spLocks noChangeShapeType="1"/>
          </p:cNvSpPr>
          <p:nvPr/>
        </p:nvSpPr>
        <p:spPr bwMode="auto">
          <a:xfrm flipV="1">
            <a:off x="642938" y="4729163"/>
            <a:ext cx="0" cy="5873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33" name="Line 125"/>
          <p:cNvSpPr>
            <a:spLocks noChangeShapeType="1"/>
          </p:cNvSpPr>
          <p:nvPr/>
        </p:nvSpPr>
        <p:spPr bwMode="auto">
          <a:xfrm flipH="1" flipV="1">
            <a:off x="2989263" y="5192713"/>
            <a:ext cx="180975" cy="18256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134" name="Group 126"/>
          <p:cNvGrpSpPr>
            <a:grpSpLocks/>
          </p:cNvGrpSpPr>
          <p:nvPr/>
        </p:nvGrpSpPr>
        <p:grpSpPr bwMode="auto">
          <a:xfrm>
            <a:off x="1196975" y="5480050"/>
            <a:ext cx="339725" cy="117475"/>
            <a:chOff x="979" y="3706"/>
            <a:chExt cx="131" cy="49"/>
          </a:xfrm>
        </p:grpSpPr>
        <p:sp>
          <p:nvSpPr>
            <p:cNvPr id="43135" name="Line 127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36" name="Line 128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137" name="Group 129"/>
          <p:cNvGrpSpPr>
            <a:grpSpLocks/>
          </p:cNvGrpSpPr>
          <p:nvPr/>
        </p:nvGrpSpPr>
        <p:grpSpPr bwMode="auto">
          <a:xfrm>
            <a:off x="2890838" y="5483225"/>
            <a:ext cx="339725" cy="117475"/>
            <a:chOff x="979" y="3706"/>
            <a:chExt cx="131" cy="49"/>
          </a:xfrm>
        </p:grpSpPr>
        <p:sp>
          <p:nvSpPr>
            <p:cNvPr id="43138" name="Line 130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39" name="Line 131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140" name="Group 132"/>
          <p:cNvGrpSpPr>
            <a:grpSpLocks/>
          </p:cNvGrpSpPr>
          <p:nvPr/>
        </p:nvGrpSpPr>
        <p:grpSpPr bwMode="auto">
          <a:xfrm>
            <a:off x="2139950" y="5480050"/>
            <a:ext cx="339725" cy="117475"/>
            <a:chOff x="979" y="3706"/>
            <a:chExt cx="131" cy="49"/>
          </a:xfrm>
        </p:grpSpPr>
        <p:sp>
          <p:nvSpPr>
            <p:cNvPr id="43141" name="Line 133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42" name="Line 134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143" name="Line 135"/>
          <p:cNvSpPr>
            <a:spLocks noChangeShapeType="1"/>
          </p:cNvSpPr>
          <p:nvPr/>
        </p:nvSpPr>
        <p:spPr bwMode="auto">
          <a:xfrm flipH="1" flipV="1">
            <a:off x="1516063" y="5592763"/>
            <a:ext cx="22447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44" name="Line 136"/>
          <p:cNvSpPr>
            <a:spLocks noChangeShapeType="1"/>
          </p:cNvSpPr>
          <p:nvPr/>
        </p:nvSpPr>
        <p:spPr bwMode="auto">
          <a:xfrm flipH="1">
            <a:off x="2247900" y="4700588"/>
            <a:ext cx="7731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45" name="Line 137"/>
          <p:cNvSpPr>
            <a:spLocks noChangeShapeType="1"/>
          </p:cNvSpPr>
          <p:nvPr/>
        </p:nvSpPr>
        <p:spPr bwMode="auto">
          <a:xfrm>
            <a:off x="2916238" y="47625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46" name="Arc 138"/>
          <p:cNvSpPr>
            <a:spLocks/>
          </p:cNvSpPr>
          <p:nvPr/>
        </p:nvSpPr>
        <p:spPr bwMode="auto">
          <a:xfrm rot="841871">
            <a:off x="3729038" y="5537200"/>
            <a:ext cx="206375" cy="190500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47" name="Arc 139"/>
          <p:cNvSpPr>
            <a:spLocks/>
          </p:cNvSpPr>
          <p:nvPr/>
        </p:nvSpPr>
        <p:spPr bwMode="auto">
          <a:xfrm rot="841871">
            <a:off x="4054475" y="5541963"/>
            <a:ext cx="207963" cy="190500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48" name="Line 140"/>
          <p:cNvSpPr>
            <a:spLocks noChangeShapeType="1"/>
          </p:cNvSpPr>
          <p:nvPr/>
        </p:nvSpPr>
        <p:spPr bwMode="auto">
          <a:xfrm flipH="1" flipV="1">
            <a:off x="3935413" y="5599113"/>
            <a:ext cx="1444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49" name="Line 141"/>
          <p:cNvSpPr>
            <a:spLocks noChangeShapeType="1"/>
          </p:cNvSpPr>
          <p:nvPr/>
        </p:nvSpPr>
        <p:spPr bwMode="auto">
          <a:xfrm rot="5400000">
            <a:off x="3255168" y="3866357"/>
            <a:ext cx="11604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50" name="Freeform 142"/>
          <p:cNvSpPr>
            <a:spLocks/>
          </p:cNvSpPr>
          <p:nvPr/>
        </p:nvSpPr>
        <p:spPr bwMode="auto">
          <a:xfrm>
            <a:off x="549275" y="4484688"/>
            <a:ext cx="190500" cy="2492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51" name="Freeform 143"/>
          <p:cNvSpPr>
            <a:spLocks/>
          </p:cNvSpPr>
          <p:nvPr/>
        </p:nvSpPr>
        <p:spPr bwMode="auto">
          <a:xfrm rot="5400000">
            <a:off x="2801938" y="4187825"/>
            <a:ext cx="177800" cy="301625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52" name="Freeform 144"/>
          <p:cNvSpPr>
            <a:spLocks/>
          </p:cNvSpPr>
          <p:nvPr/>
        </p:nvSpPr>
        <p:spPr bwMode="auto">
          <a:xfrm>
            <a:off x="3743325" y="4433888"/>
            <a:ext cx="190500" cy="2492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53" name="Arc 145"/>
          <p:cNvSpPr>
            <a:spLocks/>
          </p:cNvSpPr>
          <p:nvPr/>
        </p:nvSpPr>
        <p:spPr bwMode="auto">
          <a:xfrm rot="841871">
            <a:off x="3708400" y="3821113"/>
            <a:ext cx="206375" cy="1889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154" name="Group 146"/>
          <p:cNvGrpSpPr>
            <a:grpSpLocks/>
          </p:cNvGrpSpPr>
          <p:nvPr/>
        </p:nvGrpSpPr>
        <p:grpSpPr bwMode="auto">
          <a:xfrm rot="5400000">
            <a:off x="4704556" y="2235995"/>
            <a:ext cx="327025" cy="277812"/>
            <a:chOff x="3386" y="2005"/>
            <a:chExt cx="136" cy="108"/>
          </a:xfrm>
        </p:grpSpPr>
        <p:sp>
          <p:nvSpPr>
            <p:cNvPr id="43155" name="Line 147"/>
            <p:cNvSpPr>
              <a:spLocks noChangeShapeType="1"/>
            </p:cNvSpPr>
            <p:nvPr/>
          </p:nvSpPr>
          <p:spPr bwMode="auto">
            <a:xfrm>
              <a:off x="3386" y="2032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156" name="Group 148"/>
            <p:cNvGrpSpPr>
              <a:grpSpLocks/>
            </p:cNvGrpSpPr>
            <p:nvPr/>
          </p:nvGrpSpPr>
          <p:grpSpPr bwMode="auto">
            <a:xfrm>
              <a:off x="3387" y="2005"/>
              <a:ext cx="105" cy="108"/>
              <a:chOff x="2748" y="3422"/>
              <a:chExt cx="105" cy="108"/>
            </a:xfrm>
          </p:grpSpPr>
          <p:sp>
            <p:nvSpPr>
              <p:cNvPr id="43157" name="AutoShape 149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158" name="Line 150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59" name="AutoShape 151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sp>
        <p:nvSpPr>
          <p:cNvPr id="43160" name="Line 152"/>
          <p:cNvSpPr>
            <a:spLocks noChangeShapeType="1"/>
          </p:cNvSpPr>
          <p:nvPr/>
        </p:nvSpPr>
        <p:spPr bwMode="auto">
          <a:xfrm rot="18900000">
            <a:off x="1811338" y="2984500"/>
            <a:ext cx="1809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61" name="Line 153"/>
          <p:cNvSpPr>
            <a:spLocks noChangeShapeType="1"/>
          </p:cNvSpPr>
          <p:nvPr/>
        </p:nvSpPr>
        <p:spPr bwMode="auto">
          <a:xfrm>
            <a:off x="3821113" y="3297238"/>
            <a:ext cx="2682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162" name="Group 154"/>
          <p:cNvGrpSpPr>
            <a:grpSpLocks/>
          </p:cNvGrpSpPr>
          <p:nvPr/>
        </p:nvGrpSpPr>
        <p:grpSpPr bwMode="auto">
          <a:xfrm>
            <a:off x="4075113" y="3100388"/>
            <a:ext cx="273050" cy="258762"/>
            <a:chOff x="2748" y="3422"/>
            <a:chExt cx="105" cy="108"/>
          </a:xfrm>
        </p:grpSpPr>
        <p:sp>
          <p:nvSpPr>
            <p:cNvPr id="43163" name="AutoShape 15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64" name="Line 15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65" name="AutoShape 15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3166" name="Line 158"/>
          <p:cNvSpPr>
            <a:spLocks noChangeShapeType="1"/>
          </p:cNvSpPr>
          <p:nvPr/>
        </p:nvSpPr>
        <p:spPr bwMode="auto">
          <a:xfrm rot="5400000">
            <a:off x="3580607" y="4452144"/>
            <a:ext cx="11731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67" name="Line 159"/>
          <p:cNvSpPr>
            <a:spLocks noChangeShapeType="1"/>
          </p:cNvSpPr>
          <p:nvPr/>
        </p:nvSpPr>
        <p:spPr bwMode="auto">
          <a:xfrm flipH="1" flipV="1">
            <a:off x="3908425" y="3876675"/>
            <a:ext cx="2698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68" name="AutoShape 160"/>
          <p:cNvSpPr>
            <a:spLocks noChangeArrowheads="1"/>
          </p:cNvSpPr>
          <p:nvPr/>
        </p:nvSpPr>
        <p:spPr bwMode="auto">
          <a:xfrm>
            <a:off x="3702050" y="5962650"/>
            <a:ext cx="592138" cy="560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169" name="Group 161"/>
          <p:cNvGrpSpPr>
            <a:grpSpLocks/>
          </p:cNvGrpSpPr>
          <p:nvPr/>
        </p:nvGrpSpPr>
        <p:grpSpPr bwMode="auto">
          <a:xfrm>
            <a:off x="1014413" y="5641975"/>
            <a:ext cx="342900" cy="79375"/>
            <a:chOff x="854" y="4026"/>
            <a:chExt cx="133" cy="34"/>
          </a:xfrm>
        </p:grpSpPr>
        <p:grpSp>
          <p:nvGrpSpPr>
            <p:cNvPr id="43170" name="Group 162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43171" name="Line 16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72" name="Line 16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73" name="Line 16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74" name="Line 16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75" name="Line 16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176" name="Group 168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43177" name="Line 169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78" name="Line 170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79" name="Line 171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80" name="Line 172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81" name="Line 173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182" name="Line 174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83" name="Line 175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84" name="Oval 176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grpSp>
        <p:nvGrpSpPr>
          <p:cNvPr id="43185" name="Group 177"/>
          <p:cNvGrpSpPr>
            <a:grpSpLocks/>
          </p:cNvGrpSpPr>
          <p:nvPr/>
        </p:nvGrpSpPr>
        <p:grpSpPr bwMode="auto">
          <a:xfrm>
            <a:off x="1987550" y="5641975"/>
            <a:ext cx="344488" cy="79375"/>
            <a:chOff x="854" y="4026"/>
            <a:chExt cx="133" cy="34"/>
          </a:xfrm>
        </p:grpSpPr>
        <p:grpSp>
          <p:nvGrpSpPr>
            <p:cNvPr id="43186" name="Group 178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43187" name="Line 179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88" name="Line 180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89" name="Line 181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90" name="Line 182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91" name="Line 183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192" name="Group 184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43193" name="Line 185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94" name="Line 186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95" name="Line 187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96" name="Line 188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97" name="Line 189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198" name="Line 190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199" name="Line 191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200" name="Oval 192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grpSp>
        <p:nvGrpSpPr>
          <p:cNvPr id="43201" name="Group 193"/>
          <p:cNvGrpSpPr>
            <a:grpSpLocks/>
          </p:cNvGrpSpPr>
          <p:nvPr/>
        </p:nvGrpSpPr>
        <p:grpSpPr bwMode="auto">
          <a:xfrm>
            <a:off x="2733675" y="5641975"/>
            <a:ext cx="342900" cy="79375"/>
            <a:chOff x="854" y="4026"/>
            <a:chExt cx="133" cy="34"/>
          </a:xfrm>
        </p:grpSpPr>
        <p:grpSp>
          <p:nvGrpSpPr>
            <p:cNvPr id="43202" name="Group 194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43203" name="Line 195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04" name="Line 196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05" name="Line 197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06" name="Line 198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07" name="Line 199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208" name="Group 200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43209" name="Line 20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10" name="Line 20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11" name="Line 20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12" name="Line 20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13" name="Line 20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214" name="Line 206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215" name="Line 207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216" name="Oval 208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sp>
        <p:nvSpPr>
          <p:cNvPr id="43217" name="Line 209"/>
          <p:cNvSpPr>
            <a:spLocks noChangeShapeType="1"/>
          </p:cNvSpPr>
          <p:nvPr/>
        </p:nvSpPr>
        <p:spPr bwMode="auto">
          <a:xfrm flipV="1">
            <a:off x="5148263" y="1771650"/>
            <a:ext cx="0" cy="8493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18" name="Line 210"/>
          <p:cNvSpPr>
            <a:spLocks noChangeShapeType="1"/>
          </p:cNvSpPr>
          <p:nvPr/>
        </p:nvSpPr>
        <p:spPr bwMode="auto">
          <a:xfrm>
            <a:off x="5554663" y="3865563"/>
            <a:ext cx="0" cy="4730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219" name="Group 211"/>
          <p:cNvGrpSpPr>
            <a:grpSpLocks/>
          </p:cNvGrpSpPr>
          <p:nvPr/>
        </p:nvGrpSpPr>
        <p:grpSpPr bwMode="auto">
          <a:xfrm rot="5400000">
            <a:off x="5557838" y="3675063"/>
            <a:ext cx="163512" cy="334962"/>
            <a:chOff x="2877" y="3766"/>
            <a:chExt cx="68" cy="130"/>
          </a:xfrm>
        </p:grpSpPr>
        <p:sp>
          <p:nvSpPr>
            <p:cNvPr id="43220" name="Line 212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221" name="AutoShape 213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22" name="AutoShape 214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3223" name="Line 215"/>
          <p:cNvSpPr>
            <a:spLocks noChangeShapeType="1"/>
          </p:cNvSpPr>
          <p:nvPr/>
        </p:nvSpPr>
        <p:spPr bwMode="auto">
          <a:xfrm flipH="1" flipV="1">
            <a:off x="5307013" y="4329113"/>
            <a:ext cx="2587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24" name="Line 216"/>
          <p:cNvSpPr>
            <a:spLocks noChangeShapeType="1"/>
          </p:cNvSpPr>
          <p:nvPr/>
        </p:nvSpPr>
        <p:spPr bwMode="auto">
          <a:xfrm>
            <a:off x="5634038" y="4073525"/>
            <a:ext cx="0" cy="142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25" name="Line 217"/>
          <p:cNvSpPr>
            <a:spLocks noChangeShapeType="1"/>
          </p:cNvSpPr>
          <p:nvPr/>
        </p:nvSpPr>
        <p:spPr bwMode="auto">
          <a:xfrm flipH="1" flipV="1">
            <a:off x="4154488" y="5367338"/>
            <a:ext cx="3079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26" name="Line 218"/>
          <p:cNvSpPr>
            <a:spLocks noChangeShapeType="1"/>
          </p:cNvSpPr>
          <p:nvPr/>
        </p:nvSpPr>
        <p:spPr bwMode="auto">
          <a:xfrm flipH="1" flipV="1">
            <a:off x="4256088" y="5602288"/>
            <a:ext cx="5953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27" name="Line 219"/>
          <p:cNvSpPr>
            <a:spLocks noChangeShapeType="1"/>
          </p:cNvSpPr>
          <p:nvPr/>
        </p:nvSpPr>
        <p:spPr bwMode="auto">
          <a:xfrm>
            <a:off x="4849813" y="3960813"/>
            <a:ext cx="0" cy="16541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28" name="Line 220"/>
          <p:cNvSpPr>
            <a:spLocks noChangeShapeType="1"/>
          </p:cNvSpPr>
          <p:nvPr/>
        </p:nvSpPr>
        <p:spPr bwMode="auto">
          <a:xfrm flipH="1" flipV="1">
            <a:off x="4565650" y="5362575"/>
            <a:ext cx="276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229" name="Group 221"/>
          <p:cNvGrpSpPr>
            <a:grpSpLocks/>
          </p:cNvGrpSpPr>
          <p:nvPr/>
        </p:nvGrpSpPr>
        <p:grpSpPr bwMode="auto">
          <a:xfrm>
            <a:off x="4295775" y="5173663"/>
            <a:ext cx="352425" cy="257175"/>
            <a:chOff x="2718" y="3861"/>
            <a:chExt cx="136" cy="108"/>
          </a:xfrm>
        </p:grpSpPr>
        <p:sp>
          <p:nvSpPr>
            <p:cNvPr id="43230" name="Line 222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231" name="Group 223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43232" name="AutoShape 224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233" name="Line 225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34" name="AutoShape 226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sp>
        <p:nvSpPr>
          <p:cNvPr id="43235" name="Line 227"/>
          <p:cNvSpPr>
            <a:spLocks noChangeShapeType="1"/>
          </p:cNvSpPr>
          <p:nvPr/>
        </p:nvSpPr>
        <p:spPr bwMode="auto">
          <a:xfrm flipV="1">
            <a:off x="5462588" y="1766888"/>
            <a:ext cx="0" cy="59372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36" name="Line 228"/>
          <p:cNvSpPr>
            <a:spLocks noChangeShapeType="1"/>
          </p:cNvSpPr>
          <p:nvPr/>
        </p:nvSpPr>
        <p:spPr bwMode="auto">
          <a:xfrm flipV="1">
            <a:off x="5465763" y="2360613"/>
            <a:ext cx="0" cy="7223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237" name="Group 229"/>
          <p:cNvGrpSpPr>
            <a:grpSpLocks/>
          </p:cNvGrpSpPr>
          <p:nvPr/>
        </p:nvGrpSpPr>
        <p:grpSpPr bwMode="auto">
          <a:xfrm rot="5400000">
            <a:off x="5464968" y="2205832"/>
            <a:ext cx="163513" cy="336550"/>
            <a:chOff x="2877" y="3766"/>
            <a:chExt cx="68" cy="130"/>
          </a:xfrm>
        </p:grpSpPr>
        <p:sp>
          <p:nvSpPr>
            <p:cNvPr id="43238" name="Line 230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239" name="AutoShape 231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40" name="AutoShape 232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grpSp>
        <p:nvGrpSpPr>
          <p:cNvPr id="43241" name="Group 233"/>
          <p:cNvGrpSpPr>
            <a:grpSpLocks/>
          </p:cNvGrpSpPr>
          <p:nvPr/>
        </p:nvGrpSpPr>
        <p:grpSpPr bwMode="auto">
          <a:xfrm rot="5400000">
            <a:off x="5146676" y="2468562"/>
            <a:ext cx="163512" cy="334963"/>
            <a:chOff x="2877" y="3766"/>
            <a:chExt cx="68" cy="130"/>
          </a:xfrm>
        </p:grpSpPr>
        <p:sp>
          <p:nvSpPr>
            <p:cNvPr id="43242" name="Line 23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243" name="AutoShape 23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44" name="AutoShape 23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3245" name="Line 237"/>
          <p:cNvSpPr>
            <a:spLocks noChangeShapeType="1"/>
          </p:cNvSpPr>
          <p:nvPr/>
        </p:nvSpPr>
        <p:spPr bwMode="auto">
          <a:xfrm flipH="1" flipV="1">
            <a:off x="4838700" y="3973513"/>
            <a:ext cx="1539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46" name="Rectangle 238"/>
          <p:cNvSpPr>
            <a:spLocks noChangeArrowheads="1"/>
          </p:cNvSpPr>
          <p:nvPr/>
        </p:nvSpPr>
        <p:spPr bwMode="auto">
          <a:xfrm>
            <a:off x="4989513" y="3706813"/>
            <a:ext cx="311150" cy="717550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247" name="Line 239"/>
          <p:cNvSpPr>
            <a:spLocks noChangeShapeType="1"/>
          </p:cNvSpPr>
          <p:nvPr/>
        </p:nvSpPr>
        <p:spPr bwMode="auto">
          <a:xfrm>
            <a:off x="4775200" y="4089400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48" name="Line 240"/>
          <p:cNvSpPr>
            <a:spLocks noChangeShapeType="1"/>
          </p:cNvSpPr>
          <p:nvPr/>
        </p:nvSpPr>
        <p:spPr bwMode="auto">
          <a:xfrm>
            <a:off x="5219700" y="4549775"/>
            <a:ext cx="0" cy="141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49" name="Arc 241"/>
          <p:cNvSpPr>
            <a:spLocks/>
          </p:cNvSpPr>
          <p:nvPr/>
        </p:nvSpPr>
        <p:spPr bwMode="auto">
          <a:xfrm rot="841871">
            <a:off x="4735513" y="5005388"/>
            <a:ext cx="207962" cy="1889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250" name="Arc 242"/>
          <p:cNvSpPr>
            <a:spLocks/>
          </p:cNvSpPr>
          <p:nvPr/>
        </p:nvSpPr>
        <p:spPr bwMode="auto">
          <a:xfrm rot="841871">
            <a:off x="5037138" y="5010150"/>
            <a:ext cx="206375" cy="1889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251" name="Line 243"/>
          <p:cNvSpPr>
            <a:spLocks noChangeShapeType="1"/>
          </p:cNvSpPr>
          <p:nvPr/>
        </p:nvSpPr>
        <p:spPr bwMode="auto">
          <a:xfrm flipH="1" flipV="1">
            <a:off x="4930775" y="5062538"/>
            <a:ext cx="1397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52" name="Line 244"/>
          <p:cNvSpPr>
            <a:spLocks noChangeShapeType="1"/>
          </p:cNvSpPr>
          <p:nvPr/>
        </p:nvSpPr>
        <p:spPr bwMode="auto">
          <a:xfrm flipH="1" flipV="1">
            <a:off x="5238750" y="5059363"/>
            <a:ext cx="657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53" name="Line 245"/>
          <p:cNvSpPr>
            <a:spLocks noChangeShapeType="1"/>
          </p:cNvSpPr>
          <p:nvPr/>
        </p:nvSpPr>
        <p:spPr bwMode="auto">
          <a:xfrm flipH="1" flipV="1">
            <a:off x="4157663" y="5059363"/>
            <a:ext cx="6016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54" name="Line 246"/>
          <p:cNvSpPr>
            <a:spLocks noChangeShapeType="1"/>
          </p:cNvSpPr>
          <p:nvPr/>
        </p:nvSpPr>
        <p:spPr bwMode="auto">
          <a:xfrm>
            <a:off x="5986463" y="833438"/>
            <a:ext cx="0" cy="12588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255" name="Group 247"/>
          <p:cNvGrpSpPr>
            <a:grpSpLocks/>
          </p:cNvGrpSpPr>
          <p:nvPr/>
        </p:nvGrpSpPr>
        <p:grpSpPr bwMode="auto">
          <a:xfrm rot="5400000">
            <a:off x="5986462" y="1577976"/>
            <a:ext cx="161925" cy="336550"/>
            <a:chOff x="2877" y="3766"/>
            <a:chExt cx="68" cy="130"/>
          </a:xfrm>
        </p:grpSpPr>
        <p:sp>
          <p:nvSpPr>
            <p:cNvPr id="43256" name="Line 248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257" name="AutoShape 249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58" name="AutoShape 250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3259" name="Line 251"/>
          <p:cNvSpPr>
            <a:spLocks noChangeShapeType="1"/>
          </p:cNvSpPr>
          <p:nvPr/>
        </p:nvSpPr>
        <p:spPr bwMode="auto">
          <a:xfrm flipH="1" flipV="1">
            <a:off x="6076950" y="5059363"/>
            <a:ext cx="3000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60" name="Line 252"/>
          <p:cNvSpPr>
            <a:spLocks noChangeShapeType="1"/>
          </p:cNvSpPr>
          <p:nvPr/>
        </p:nvSpPr>
        <p:spPr bwMode="auto">
          <a:xfrm flipH="1" flipV="1">
            <a:off x="5130800" y="5897563"/>
            <a:ext cx="12652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61" name="AutoShape 253"/>
          <p:cNvSpPr>
            <a:spLocks noChangeArrowheads="1"/>
          </p:cNvSpPr>
          <p:nvPr/>
        </p:nvSpPr>
        <p:spPr bwMode="auto">
          <a:xfrm>
            <a:off x="1709738" y="4086225"/>
            <a:ext cx="215900" cy="292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262" name="Group 254"/>
          <p:cNvGrpSpPr>
            <a:grpSpLocks/>
          </p:cNvGrpSpPr>
          <p:nvPr/>
        </p:nvGrpSpPr>
        <p:grpSpPr bwMode="auto">
          <a:xfrm rot="5400000">
            <a:off x="1845469" y="5874544"/>
            <a:ext cx="252412" cy="279400"/>
            <a:chOff x="2748" y="3422"/>
            <a:chExt cx="105" cy="108"/>
          </a:xfrm>
        </p:grpSpPr>
        <p:sp>
          <p:nvSpPr>
            <p:cNvPr id="43263" name="AutoShape 25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64" name="Line 25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265" name="AutoShape 25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3266" name="Group 258"/>
          <p:cNvGrpSpPr>
            <a:grpSpLocks/>
          </p:cNvGrpSpPr>
          <p:nvPr/>
        </p:nvGrpSpPr>
        <p:grpSpPr bwMode="auto">
          <a:xfrm>
            <a:off x="3703638" y="6362700"/>
            <a:ext cx="590550" cy="93663"/>
            <a:chOff x="2265" y="4052"/>
            <a:chExt cx="228" cy="39"/>
          </a:xfrm>
        </p:grpSpPr>
        <p:grpSp>
          <p:nvGrpSpPr>
            <p:cNvPr id="43267" name="Group 259"/>
            <p:cNvGrpSpPr>
              <a:grpSpLocks/>
            </p:cNvGrpSpPr>
            <p:nvPr/>
          </p:nvGrpSpPr>
          <p:grpSpPr bwMode="auto">
            <a:xfrm>
              <a:off x="2268" y="4056"/>
              <a:ext cx="50" cy="31"/>
              <a:chOff x="909" y="4018"/>
              <a:chExt cx="64" cy="31"/>
            </a:xfrm>
          </p:grpSpPr>
          <p:sp>
            <p:nvSpPr>
              <p:cNvPr id="43268" name="Line 260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69" name="Line 261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70" name="Line 262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71" name="Line 263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72" name="Line 264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273" name="Line 265"/>
            <p:cNvSpPr>
              <a:spLocks noChangeShapeType="1"/>
            </p:cNvSpPr>
            <p:nvPr/>
          </p:nvSpPr>
          <p:spPr bwMode="auto">
            <a:xfrm>
              <a:off x="2265" y="405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274" name="Group 266"/>
            <p:cNvGrpSpPr>
              <a:grpSpLocks/>
            </p:cNvGrpSpPr>
            <p:nvPr/>
          </p:nvGrpSpPr>
          <p:grpSpPr bwMode="auto">
            <a:xfrm>
              <a:off x="2313" y="4056"/>
              <a:ext cx="50" cy="31"/>
              <a:chOff x="909" y="4018"/>
              <a:chExt cx="64" cy="31"/>
            </a:xfrm>
          </p:grpSpPr>
          <p:sp>
            <p:nvSpPr>
              <p:cNvPr id="43275" name="Line 26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76" name="Line 26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77" name="Line 26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78" name="Line 27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79" name="Line 27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280" name="Group 272"/>
            <p:cNvGrpSpPr>
              <a:grpSpLocks/>
            </p:cNvGrpSpPr>
            <p:nvPr/>
          </p:nvGrpSpPr>
          <p:grpSpPr bwMode="auto">
            <a:xfrm>
              <a:off x="2397" y="4056"/>
              <a:ext cx="50" cy="31"/>
              <a:chOff x="909" y="4018"/>
              <a:chExt cx="64" cy="31"/>
            </a:xfrm>
          </p:grpSpPr>
          <p:sp>
            <p:nvSpPr>
              <p:cNvPr id="43281" name="Line 27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82" name="Line 27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83" name="Line 27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84" name="Line 27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85" name="Line 27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286" name="Group 278"/>
            <p:cNvGrpSpPr>
              <a:grpSpLocks/>
            </p:cNvGrpSpPr>
            <p:nvPr/>
          </p:nvGrpSpPr>
          <p:grpSpPr bwMode="auto">
            <a:xfrm>
              <a:off x="2441" y="4055"/>
              <a:ext cx="50" cy="31"/>
              <a:chOff x="909" y="4018"/>
              <a:chExt cx="64" cy="31"/>
            </a:xfrm>
          </p:grpSpPr>
          <p:sp>
            <p:nvSpPr>
              <p:cNvPr id="43287" name="Line 279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88" name="Line 280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89" name="Line 281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90" name="Line 282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91" name="Line 283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292" name="Line 284"/>
            <p:cNvSpPr>
              <a:spLocks noChangeShapeType="1"/>
            </p:cNvSpPr>
            <p:nvPr/>
          </p:nvSpPr>
          <p:spPr bwMode="auto">
            <a:xfrm>
              <a:off x="2266" y="409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293" name="Oval 285"/>
            <p:cNvSpPr>
              <a:spLocks noChangeArrowheads="1"/>
            </p:cNvSpPr>
            <p:nvPr/>
          </p:nvSpPr>
          <p:spPr bwMode="auto">
            <a:xfrm>
              <a:off x="2362" y="4054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/>
                <a:t>H</a:t>
              </a:r>
            </a:p>
          </p:txBody>
        </p:sp>
      </p:grpSp>
      <p:sp>
        <p:nvSpPr>
          <p:cNvPr id="43294" name="Line 286"/>
          <p:cNvSpPr>
            <a:spLocks noChangeShapeType="1"/>
          </p:cNvSpPr>
          <p:nvPr/>
        </p:nvSpPr>
        <p:spPr bwMode="auto">
          <a:xfrm flipV="1">
            <a:off x="1955800" y="1765300"/>
            <a:ext cx="0" cy="5222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295" name="Line 287"/>
          <p:cNvSpPr>
            <a:spLocks noChangeShapeType="1"/>
          </p:cNvSpPr>
          <p:nvPr/>
        </p:nvSpPr>
        <p:spPr bwMode="auto">
          <a:xfrm flipH="1" flipV="1">
            <a:off x="3840163" y="1776413"/>
            <a:ext cx="984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296" name="Group 288"/>
          <p:cNvGrpSpPr>
            <a:grpSpLocks/>
          </p:cNvGrpSpPr>
          <p:nvPr/>
        </p:nvGrpSpPr>
        <p:grpSpPr bwMode="auto">
          <a:xfrm rot="10800000">
            <a:off x="5927725" y="2019300"/>
            <a:ext cx="130175" cy="122238"/>
            <a:chOff x="2870" y="1990"/>
            <a:chExt cx="51" cy="51"/>
          </a:xfrm>
        </p:grpSpPr>
        <p:sp>
          <p:nvSpPr>
            <p:cNvPr id="43297" name="AutoShape 289"/>
            <p:cNvSpPr>
              <a:spLocks noChangeArrowheads="1"/>
            </p:cNvSpPr>
            <p:nvPr/>
          </p:nvSpPr>
          <p:spPr bwMode="auto">
            <a:xfrm rot="10800000">
              <a:off x="2870" y="1997"/>
              <a:ext cx="51" cy="44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98" name="Line 290"/>
            <p:cNvSpPr>
              <a:spLocks noChangeShapeType="1"/>
            </p:cNvSpPr>
            <p:nvPr/>
          </p:nvSpPr>
          <p:spPr bwMode="auto">
            <a:xfrm rot="10800000" flipH="1">
              <a:off x="2874" y="1990"/>
              <a:ext cx="44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299" name="Arc 291"/>
          <p:cNvSpPr>
            <a:spLocks/>
          </p:cNvSpPr>
          <p:nvPr/>
        </p:nvSpPr>
        <p:spPr bwMode="auto">
          <a:xfrm rot="841871">
            <a:off x="5875338" y="5005388"/>
            <a:ext cx="206375" cy="1889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00" name="AutoShape 292"/>
          <p:cNvSpPr>
            <a:spLocks noChangeArrowheads="1"/>
          </p:cNvSpPr>
          <p:nvPr/>
        </p:nvSpPr>
        <p:spPr bwMode="auto">
          <a:xfrm rot="5400000">
            <a:off x="6314281" y="5772944"/>
            <a:ext cx="161925" cy="249238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01" name="AutoShape 293"/>
          <p:cNvSpPr>
            <a:spLocks noChangeArrowheads="1"/>
          </p:cNvSpPr>
          <p:nvPr/>
        </p:nvSpPr>
        <p:spPr bwMode="auto">
          <a:xfrm rot="5400000">
            <a:off x="6314281" y="4937919"/>
            <a:ext cx="161925" cy="249238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02" name="AutoShape 294"/>
          <p:cNvSpPr>
            <a:spLocks noChangeArrowheads="1"/>
          </p:cNvSpPr>
          <p:nvPr/>
        </p:nvSpPr>
        <p:spPr bwMode="auto">
          <a:xfrm rot="5400000">
            <a:off x="6314281" y="694532"/>
            <a:ext cx="161925" cy="249238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03" name="Line 295"/>
          <p:cNvSpPr>
            <a:spLocks noChangeShapeType="1"/>
          </p:cNvSpPr>
          <p:nvPr/>
        </p:nvSpPr>
        <p:spPr bwMode="auto">
          <a:xfrm flipV="1">
            <a:off x="936625" y="5535613"/>
            <a:ext cx="0" cy="4095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304" name="Line 296"/>
          <p:cNvSpPr>
            <a:spLocks noChangeShapeType="1"/>
          </p:cNvSpPr>
          <p:nvPr/>
        </p:nvSpPr>
        <p:spPr bwMode="auto">
          <a:xfrm flipV="1">
            <a:off x="2635250" y="6078538"/>
            <a:ext cx="0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305" name="Line 297"/>
          <p:cNvSpPr>
            <a:spLocks noChangeShapeType="1"/>
          </p:cNvSpPr>
          <p:nvPr/>
        </p:nvSpPr>
        <p:spPr bwMode="auto">
          <a:xfrm flipH="1" flipV="1">
            <a:off x="2619375" y="5549900"/>
            <a:ext cx="1000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306" name="Line 298"/>
          <p:cNvSpPr>
            <a:spLocks noChangeShapeType="1"/>
          </p:cNvSpPr>
          <p:nvPr/>
        </p:nvSpPr>
        <p:spPr bwMode="auto">
          <a:xfrm flipH="1" flipV="1">
            <a:off x="2633663" y="5543550"/>
            <a:ext cx="0" cy="3683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307" name="Line 299"/>
          <p:cNvSpPr>
            <a:spLocks noChangeShapeType="1"/>
          </p:cNvSpPr>
          <p:nvPr/>
        </p:nvSpPr>
        <p:spPr bwMode="auto">
          <a:xfrm flipH="1" flipV="1">
            <a:off x="1871663" y="6300788"/>
            <a:ext cx="7731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3308" name="Group 300"/>
          <p:cNvGrpSpPr>
            <a:grpSpLocks/>
          </p:cNvGrpSpPr>
          <p:nvPr/>
        </p:nvGrpSpPr>
        <p:grpSpPr bwMode="auto">
          <a:xfrm rot="5400000">
            <a:off x="2574925" y="5876925"/>
            <a:ext cx="252413" cy="277813"/>
            <a:chOff x="2748" y="3422"/>
            <a:chExt cx="105" cy="108"/>
          </a:xfrm>
        </p:grpSpPr>
        <p:sp>
          <p:nvSpPr>
            <p:cNvPr id="43309" name="AutoShape 30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10" name="Line 30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311" name="AutoShape 30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3312" name="Group 304"/>
          <p:cNvGrpSpPr>
            <a:grpSpLocks/>
          </p:cNvGrpSpPr>
          <p:nvPr/>
        </p:nvGrpSpPr>
        <p:grpSpPr bwMode="auto">
          <a:xfrm>
            <a:off x="1357313" y="4738688"/>
            <a:ext cx="271462" cy="260350"/>
            <a:chOff x="2748" y="3422"/>
            <a:chExt cx="105" cy="108"/>
          </a:xfrm>
        </p:grpSpPr>
        <p:sp>
          <p:nvSpPr>
            <p:cNvPr id="43313" name="AutoShape 30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14" name="Line 30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315" name="AutoShape 30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3359" name="Rectangle 351"/>
          <p:cNvSpPr>
            <a:spLocks noChangeArrowheads="1"/>
          </p:cNvSpPr>
          <p:nvPr/>
        </p:nvSpPr>
        <p:spPr bwMode="auto">
          <a:xfrm>
            <a:off x="2789238" y="1682750"/>
            <a:ext cx="1092200" cy="17303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360" name="Text Box 352"/>
          <p:cNvSpPr txBox="1">
            <a:spLocks noChangeArrowheads="1"/>
          </p:cNvSpPr>
          <p:nvPr/>
        </p:nvSpPr>
        <p:spPr bwMode="auto">
          <a:xfrm>
            <a:off x="71438" y="188913"/>
            <a:ext cx="651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/>
              <a:t>3.1 </a:t>
            </a:r>
            <a:r>
              <a:rPr lang="ru-RU" altLang="ko-KR" sz="2000" b="1"/>
              <a:t>Диагра</a:t>
            </a:r>
            <a:r>
              <a:rPr lang="ru-RU" altLang="ko-KR" sz="2000" b="1">
                <a:latin typeface="Arial" pitchFamily="34" charset="0"/>
              </a:rPr>
              <a:t>м</a:t>
            </a:r>
            <a:r>
              <a:rPr lang="ru-RU" altLang="ko-KR" sz="2000" b="1"/>
              <a:t>ма</a:t>
            </a:r>
            <a:r>
              <a:rPr lang="en-US" altLang="ko-KR" sz="2000" b="1"/>
              <a:t> 14, 16 HP </a:t>
            </a:r>
            <a:r>
              <a:rPr lang="ru-RU" altLang="ko-KR" sz="2000" b="1"/>
              <a:t>, рекуперация тепла.</a:t>
            </a:r>
            <a:endParaRPr lang="en-US" altLang="ko-KR" sz="2000" b="1"/>
          </a:p>
        </p:txBody>
      </p:sp>
      <p:sp>
        <p:nvSpPr>
          <p:cNvPr id="43361" name="Text Box 353"/>
          <p:cNvSpPr txBox="1">
            <a:spLocks noChangeArrowheads="1"/>
          </p:cNvSpPr>
          <p:nvPr/>
        </p:nvSpPr>
        <p:spPr bwMode="auto">
          <a:xfrm>
            <a:off x="4414838" y="5022850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000" b="1">
                <a:cs typeface="AIral"/>
              </a:rPr>
              <a:t>EVI</a:t>
            </a:r>
          </a:p>
        </p:txBody>
      </p:sp>
      <p:sp>
        <p:nvSpPr>
          <p:cNvPr id="43362" name="Text Box 354"/>
          <p:cNvSpPr txBox="1">
            <a:spLocks noChangeArrowheads="1"/>
          </p:cNvSpPr>
          <p:nvPr/>
        </p:nvSpPr>
        <p:spPr bwMode="auto">
          <a:xfrm>
            <a:off x="1079500" y="1271588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Пилотный </a:t>
            </a:r>
          </a:p>
          <a:p>
            <a:r>
              <a:rPr lang="ru-RU" altLang="ko-KR" sz="1000" b="1">
                <a:cs typeface="AIral"/>
              </a:rPr>
              <a:t>клапан,</a:t>
            </a:r>
          </a:p>
          <a:p>
            <a:r>
              <a:rPr lang="ru-RU" altLang="ko-KR" sz="1000" b="1">
                <a:cs typeface="AIral"/>
              </a:rPr>
              <a:t>охлаждение </a:t>
            </a:r>
            <a:endParaRPr lang="en-US" altLang="ko-KR" sz="1000" b="1">
              <a:cs typeface="AIral"/>
            </a:endParaRPr>
          </a:p>
        </p:txBody>
      </p:sp>
      <p:sp>
        <p:nvSpPr>
          <p:cNvPr id="43363" name="Text Box 355"/>
          <p:cNvSpPr txBox="1">
            <a:spLocks noChangeArrowheads="1"/>
          </p:cNvSpPr>
          <p:nvPr/>
        </p:nvSpPr>
        <p:spPr bwMode="auto">
          <a:xfrm>
            <a:off x="6443663" y="1668463"/>
            <a:ext cx="1119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ЭРВ, рекуперация.</a:t>
            </a:r>
            <a:endParaRPr lang="en-US" altLang="ko-KR" sz="1000" b="1">
              <a:cs typeface="AIral"/>
            </a:endParaRPr>
          </a:p>
        </p:txBody>
      </p:sp>
      <p:sp>
        <p:nvSpPr>
          <p:cNvPr id="43364" name="Text Box 356"/>
          <p:cNvSpPr txBox="1">
            <a:spLocks noChangeArrowheads="1"/>
          </p:cNvSpPr>
          <p:nvPr/>
        </p:nvSpPr>
        <p:spPr bwMode="auto">
          <a:xfrm>
            <a:off x="2268538" y="1485900"/>
            <a:ext cx="935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Вентилятор</a:t>
            </a:r>
            <a:endParaRPr lang="en-US" altLang="ko-KR" sz="1000" b="1">
              <a:cs typeface="AIral"/>
            </a:endParaRPr>
          </a:p>
        </p:txBody>
      </p:sp>
      <p:sp>
        <p:nvSpPr>
          <p:cNvPr id="43365" name="Text Box 357"/>
          <p:cNvSpPr txBox="1">
            <a:spLocks noChangeArrowheads="1"/>
          </p:cNvSpPr>
          <p:nvPr/>
        </p:nvSpPr>
        <p:spPr bwMode="auto">
          <a:xfrm>
            <a:off x="4010025" y="1484313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выход конденсатора</a:t>
            </a:r>
            <a:endParaRPr lang="en-US" altLang="ko-KR" sz="1000" b="1">
              <a:cs typeface="AIral"/>
            </a:endParaRPr>
          </a:p>
        </p:txBody>
      </p:sp>
      <p:sp>
        <p:nvSpPr>
          <p:cNvPr id="43366" name="Text Box 358"/>
          <p:cNvSpPr txBox="1">
            <a:spLocks noChangeArrowheads="1"/>
          </p:cNvSpPr>
          <p:nvPr/>
        </p:nvSpPr>
        <p:spPr bwMode="auto">
          <a:xfrm>
            <a:off x="3095625" y="2024063"/>
            <a:ext cx="1176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наружный воздух</a:t>
            </a:r>
            <a:endParaRPr lang="en-US" altLang="ko-KR" sz="1000" b="1">
              <a:cs typeface="AIral"/>
            </a:endParaRPr>
          </a:p>
        </p:txBody>
      </p:sp>
      <p:sp>
        <p:nvSpPr>
          <p:cNvPr id="43367" name="Text Box 359"/>
          <p:cNvSpPr txBox="1">
            <a:spLocks noChangeArrowheads="1"/>
          </p:cNvSpPr>
          <p:nvPr/>
        </p:nvSpPr>
        <p:spPr bwMode="auto">
          <a:xfrm>
            <a:off x="6505575" y="984250"/>
            <a:ext cx="150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газ, </a:t>
            </a:r>
          </a:p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высокое давление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3368" name="Text Box 360"/>
          <p:cNvSpPr txBox="1">
            <a:spLocks noChangeArrowheads="1"/>
          </p:cNvSpPr>
          <p:nvPr/>
        </p:nvSpPr>
        <p:spPr bwMode="auto">
          <a:xfrm>
            <a:off x="6588125" y="4905375"/>
            <a:ext cx="150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газ, </a:t>
            </a:r>
          </a:p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низкое давление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3369" name="Text Box 361"/>
          <p:cNvSpPr txBox="1">
            <a:spLocks noChangeArrowheads="1"/>
          </p:cNvSpPr>
          <p:nvPr/>
        </p:nvSpPr>
        <p:spPr bwMode="auto">
          <a:xfrm>
            <a:off x="6443663" y="6024563"/>
            <a:ext cx="18018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жидкость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3370" name="Text Box 362"/>
          <p:cNvSpPr txBox="1">
            <a:spLocks noChangeArrowheads="1"/>
          </p:cNvSpPr>
          <p:nvPr/>
        </p:nvSpPr>
        <p:spPr bwMode="auto">
          <a:xfrm>
            <a:off x="4291013" y="5700713"/>
            <a:ext cx="857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всасывание</a:t>
            </a:r>
            <a:endParaRPr lang="en-US" altLang="ko-KR" sz="1000" b="1">
              <a:cs typeface="AIral"/>
            </a:endParaRPr>
          </a:p>
        </p:txBody>
      </p:sp>
      <p:sp>
        <p:nvSpPr>
          <p:cNvPr id="43371" name="Text Box 363"/>
          <p:cNvSpPr txBox="1">
            <a:spLocks noChangeArrowheads="1"/>
          </p:cNvSpPr>
          <p:nvPr/>
        </p:nvSpPr>
        <p:spPr bwMode="auto">
          <a:xfrm>
            <a:off x="4359275" y="6129338"/>
            <a:ext cx="752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Аккумулятор</a:t>
            </a:r>
            <a:endParaRPr lang="en-US" altLang="ko-KR" sz="1000" b="1">
              <a:cs typeface="AIral"/>
            </a:endParaRPr>
          </a:p>
        </p:txBody>
      </p:sp>
      <p:sp>
        <p:nvSpPr>
          <p:cNvPr id="43372" name="Text Box 364"/>
          <p:cNvSpPr txBox="1">
            <a:spLocks noChangeArrowheads="1"/>
          </p:cNvSpPr>
          <p:nvPr/>
        </p:nvSpPr>
        <p:spPr bwMode="auto">
          <a:xfrm>
            <a:off x="5822950" y="3771900"/>
            <a:ext cx="6112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altLang="ko-KR" sz="1000" b="1" dirty="0">
                <a:cs typeface="AIral"/>
              </a:rPr>
              <a:t>ЭРВ, </a:t>
            </a:r>
            <a:r>
              <a:rPr lang="en-US" altLang="ko-KR" sz="1000" b="1" dirty="0">
                <a:cs typeface="AIral"/>
              </a:rPr>
              <a:t>EVI</a:t>
            </a:r>
          </a:p>
        </p:txBody>
      </p:sp>
      <p:sp>
        <p:nvSpPr>
          <p:cNvPr id="43373" name="Text Box 365"/>
          <p:cNvSpPr txBox="1">
            <a:spLocks noChangeArrowheads="1"/>
          </p:cNvSpPr>
          <p:nvPr/>
        </p:nvSpPr>
        <p:spPr bwMode="auto">
          <a:xfrm>
            <a:off x="4246563" y="4090988"/>
            <a:ext cx="36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</a:t>
            </a:r>
            <a:r>
              <a:rPr lang="en-US" altLang="ko-KR" sz="1000" b="1">
                <a:cs typeface="AIral"/>
              </a:rPr>
              <a:t>EVI</a:t>
            </a:r>
            <a:endParaRPr lang="ru-RU" altLang="ko-KR" sz="1000" b="1">
              <a:cs typeface="AIral"/>
            </a:endParaRPr>
          </a:p>
          <a:p>
            <a:r>
              <a:rPr lang="ru-RU" altLang="ko-KR" sz="1000" b="1">
                <a:cs typeface="AIral"/>
              </a:rPr>
              <a:t>выход</a:t>
            </a:r>
            <a:endParaRPr lang="en-US" altLang="ko-KR" sz="1000" b="1">
              <a:cs typeface="AIral"/>
            </a:endParaRPr>
          </a:p>
        </p:txBody>
      </p:sp>
      <p:sp>
        <p:nvSpPr>
          <p:cNvPr id="43374" name="Text Box 366"/>
          <p:cNvSpPr txBox="1">
            <a:spLocks noChangeArrowheads="1"/>
          </p:cNvSpPr>
          <p:nvPr/>
        </p:nvSpPr>
        <p:spPr bwMode="auto">
          <a:xfrm>
            <a:off x="5260975" y="4552950"/>
            <a:ext cx="695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жидкость</a:t>
            </a:r>
            <a:endParaRPr lang="en-US" altLang="ko-KR" sz="1000" b="1">
              <a:cs typeface="AIral"/>
            </a:endParaRPr>
          </a:p>
        </p:txBody>
      </p:sp>
      <p:sp>
        <p:nvSpPr>
          <p:cNvPr id="43375" name="Text Box 367"/>
          <p:cNvSpPr txBox="1">
            <a:spLocks noChangeArrowheads="1"/>
          </p:cNvSpPr>
          <p:nvPr/>
        </p:nvSpPr>
        <p:spPr bwMode="auto">
          <a:xfrm>
            <a:off x="5688013" y="4113213"/>
            <a:ext cx="31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</a:t>
            </a:r>
            <a:r>
              <a:rPr lang="en-US" altLang="ko-KR" sz="1000" b="1">
                <a:cs typeface="AIral"/>
              </a:rPr>
              <a:t>EVI</a:t>
            </a:r>
            <a:endParaRPr lang="ru-RU" altLang="ko-KR" sz="1000" b="1">
              <a:cs typeface="AIral"/>
            </a:endParaRPr>
          </a:p>
          <a:p>
            <a:r>
              <a:rPr lang="ru-RU" altLang="ko-KR" sz="1000" b="1">
                <a:cs typeface="AIral"/>
              </a:rPr>
              <a:t>вход</a:t>
            </a:r>
            <a:endParaRPr lang="en-US" altLang="ko-KR" sz="1000" b="1">
              <a:cs typeface="AIral"/>
            </a:endParaRPr>
          </a:p>
        </p:txBody>
      </p:sp>
      <p:sp>
        <p:nvSpPr>
          <p:cNvPr id="43376" name="Text Box 368"/>
          <p:cNvSpPr txBox="1">
            <a:spLocks noChangeArrowheads="1"/>
          </p:cNvSpPr>
          <p:nvPr/>
        </p:nvSpPr>
        <p:spPr bwMode="auto">
          <a:xfrm>
            <a:off x="3959225" y="2892425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</a:t>
            </a:r>
            <a:endParaRPr lang="en-US" altLang="ko-KR" sz="1000" b="1">
              <a:cs typeface="AIral"/>
            </a:endParaRPr>
          </a:p>
        </p:txBody>
      </p:sp>
      <p:sp>
        <p:nvSpPr>
          <p:cNvPr id="43377" name="Text Box 369"/>
          <p:cNvSpPr txBox="1">
            <a:spLocks noChangeArrowheads="1"/>
          </p:cNvSpPr>
          <p:nvPr/>
        </p:nvSpPr>
        <p:spPr bwMode="auto">
          <a:xfrm>
            <a:off x="5651500" y="2528888"/>
            <a:ext cx="258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</a:t>
            </a:r>
            <a:endParaRPr lang="en-US" altLang="ko-KR" sz="1000" b="1">
              <a:cs typeface="AIral"/>
            </a:endParaRPr>
          </a:p>
        </p:txBody>
      </p:sp>
      <p:sp>
        <p:nvSpPr>
          <p:cNvPr id="43378" name="Text Box 370"/>
          <p:cNvSpPr txBox="1">
            <a:spLocks noChangeArrowheads="1"/>
          </p:cNvSpPr>
          <p:nvPr/>
        </p:nvSpPr>
        <p:spPr bwMode="auto">
          <a:xfrm>
            <a:off x="3959225" y="2316163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Пилотный</a:t>
            </a:r>
          </a:p>
          <a:p>
            <a:r>
              <a:rPr lang="ru-RU" altLang="ko-KR" sz="1000" b="1">
                <a:cs typeface="AIral"/>
              </a:rPr>
              <a:t> клапан</a:t>
            </a:r>
            <a:endParaRPr lang="en-US" altLang="ko-KR" sz="1000" b="1">
              <a:cs typeface="AIral"/>
            </a:endParaRPr>
          </a:p>
        </p:txBody>
      </p:sp>
      <p:sp>
        <p:nvSpPr>
          <p:cNvPr id="43379" name="Text Box 371"/>
          <p:cNvSpPr txBox="1">
            <a:spLocks noChangeArrowheads="1"/>
          </p:cNvSpPr>
          <p:nvPr/>
        </p:nvSpPr>
        <p:spPr bwMode="auto">
          <a:xfrm>
            <a:off x="358775" y="3179763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 dirty="0">
                <a:cs typeface="AIral"/>
              </a:rPr>
              <a:t>Клапан, </a:t>
            </a:r>
          </a:p>
          <a:p>
            <a:r>
              <a:rPr lang="ru-RU" altLang="ko-KR" sz="1000" b="1" dirty="0">
                <a:cs typeface="AIral"/>
              </a:rPr>
              <a:t>байпас горячего газа</a:t>
            </a:r>
            <a:endParaRPr lang="en-US" altLang="ko-KR" sz="1000" b="1" dirty="0">
              <a:cs typeface="AIral"/>
            </a:endParaRPr>
          </a:p>
        </p:txBody>
      </p:sp>
      <p:sp>
        <p:nvSpPr>
          <p:cNvPr id="43380" name="Text Box 372"/>
          <p:cNvSpPr txBox="1">
            <a:spLocks noChangeArrowheads="1"/>
          </p:cNvSpPr>
          <p:nvPr/>
        </p:nvSpPr>
        <p:spPr bwMode="auto">
          <a:xfrm>
            <a:off x="2195513" y="3897313"/>
            <a:ext cx="1268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Реле, выс. давление.</a:t>
            </a:r>
            <a:endParaRPr lang="en-US" altLang="ko-KR" sz="1000" b="1">
              <a:cs typeface="AIral"/>
            </a:endParaRPr>
          </a:p>
        </p:txBody>
      </p:sp>
      <p:sp>
        <p:nvSpPr>
          <p:cNvPr id="43381" name="Text Box 373"/>
          <p:cNvSpPr txBox="1">
            <a:spLocks noChangeArrowheads="1"/>
          </p:cNvSpPr>
          <p:nvPr/>
        </p:nvSpPr>
        <p:spPr bwMode="auto">
          <a:xfrm>
            <a:off x="395288" y="2640013"/>
            <a:ext cx="1042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4 ходовой клапан</a:t>
            </a:r>
            <a:endParaRPr lang="en-US" altLang="ko-KR" sz="1000" b="1">
              <a:cs typeface="AIral"/>
            </a:endParaRPr>
          </a:p>
        </p:txBody>
      </p:sp>
      <p:sp>
        <p:nvSpPr>
          <p:cNvPr id="43382" name="Text Box 374"/>
          <p:cNvSpPr txBox="1">
            <a:spLocks noChangeArrowheads="1"/>
          </p:cNvSpPr>
          <p:nvPr/>
        </p:nvSpPr>
        <p:spPr bwMode="auto">
          <a:xfrm>
            <a:off x="1979613" y="4116388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Сепаратор</a:t>
            </a:r>
            <a:endParaRPr lang="en-US" altLang="ko-KR" sz="1000" b="1">
              <a:cs typeface="AIral"/>
            </a:endParaRPr>
          </a:p>
        </p:txBody>
      </p:sp>
      <p:sp>
        <p:nvSpPr>
          <p:cNvPr id="43383" name="Text Box 375"/>
          <p:cNvSpPr txBox="1">
            <a:spLocks noChangeArrowheads="1"/>
          </p:cNvSpPr>
          <p:nvPr/>
        </p:nvSpPr>
        <p:spPr bwMode="auto">
          <a:xfrm>
            <a:off x="2951163" y="4908550"/>
            <a:ext cx="141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Датчик, низк. давление.</a:t>
            </a:r>
            <a:endParaRPr lang="en-US" altLang="ko-KR" sz="1000" b="1">
              <a:cs typeface="AIral"/>
            </a:endParaRPr>
          </a:p>
        </p:txBody>
      </p:sp>
      <p:sp>
        <p:nvSpPr>
          <p:cNvPr id="43384" name="Text Box 376"/>
          <p:cNvSpPr txBox="1">
            <a:spLocks noChangeArrowheads="1"/>
          </p:cNvSpPr>
          <p:nvPr/>
        </p:nvSpPr>
        <p:spPr bwMode="auto">
          <a:xfrm>
            <a:off x="2159000" y="3213100"/>
            <a:ext cx="1379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Датчик, выс. давление.</a:t>
            </a:r>
            <a:endParaRPr lang="en-US" altLang="ko-KR" sz="1000" b="1">
              <a:cs typeface="AIral"/>
            </a:endParaRPr>
          </a:p>
        </p:txBody>
      </p:sp>
      <p:sp>
        <p:nvSpPr>
          <p:cNvPr id="43385" name="Text Box 377"/>
          <p:cNvSpPr txBox="1">
            <a:spLocks noChangeArrowheads="1"/>
          </p:cNvSpPr>
          <p:nvPr/>
        </p:nvSpPr>
        <p:spPr bwMode="auto">
          <a:xfrm>
            <a:off x="827088" y="4508500"/>
            <a:ext cx="844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</a:t>
            </a:r>
            <a:r>
              <a:rPr lang="en-US" altLang="ko-KR" sz="1000" b="1">
                <a:cs typeface="AIral"/>
              </a:rPr>
              <a:t>PWM.</a:t>
            </a:r>
          </a:p>
        </p:txBody>
      </p:sp>
      <p:sp>
        <p:nvSpPr>
          <p:cNvPr id="43386" name="Text Box 378"/>
          <p:cNvSpPr txBox="1">
            <a:spLocks noChangeArrowheads="1"/>
          </p:cNvSpPr>
          <p:nvPr/>
        </p:nvSpPr>
        <p:spPr bwMode="auto">
          <a:xfrm>
            <a:off x="468313" y="4767263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нагн.</a:t>
            </a:r>
            <a:r>
              <a:rPr lang="en-US" altLang="ko-KR" sz="1000" b="1">
                <a:cs typeface="AIral"/>
              </a:rPr>
              <a:t>1</a:t>
            </a:r>
          </a:p>
        </p:txBody>
      </p:sp>
      <p:sp>
        <p:nvSpPr>
          <p:cNvPr id="43387" name="Text Box 379"/>
          <p:cNvSpPr txBox="1">
            <a:spLocks noChangeArrowheads="1"/>
          </p:cNvSpPr>
          <p:nvPr/>
        </p:nvSpPr>
        <p:spPr bwMode="auto">
          <a:xfrm>
            <a:off x="2159000" y="4508500"/>
            <a:ext cx="10683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нагнетание </a:t>
            </a:r>
            <a:r>
              <a:rPr lang="en-US" altLang="ko-KR" sz="1000" b="1">
                <a:cs typeface="AIral"/>
              </a:rPr>
              <a:t>2</a:t>
            </a:r>
            <a:r>
              <a:rPr lang="ru-RU" altLang="ko-KR" sz="1000" b="1">
                <a:cs typeface="AIral"/>
              </a:rPr>
              <a:t>, 3</a:t>
            </a:r>
            <a:endParaRPr lang="en-US" altLang="ko-KR" sz="1000" b="1">
              <a:cs typeface="AIral"/>
            </a:endParaRPr>
          </a:p>
        </p:txBody>
      </p:sp>
      <p:sp>
        <p:nvSpPr>
          <p:cNvPr id="43388" name="Text Box 380"/>
          <p:cNvSpPr txBox="1">
            <a:spLocks noChangeArrowheads="1"/>
          </p:cNvSpPr>
          <p:nvPr/>
        </p:nvSpPr>
        <p:spPr bwMode="auto">
          <a:xfrm>
            <a:off x="460375" y="6019800"/>
            <a:ext cx="971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масло </a:t>
            </a:r>
            <a:r>
              <a:rPr lang="en-US" altLang="ko-KR" sz="1000" b="1">
                <a:cs typeface="AIral"/>
              </a:rPr>
              <a:t>1</a:t>
            </a:r>
          </a:p>
        </p:txBody>
      </p:sp>
      <p:sp>
        <p:nvSpPr>
          <p:cNvPr id="43389" name="Text Box 381"/>
          <p:cNvSpPr txBox="1">
            <a:spLocks noChangeArrowheads="1"/>
          </p:cNvSpPr>
          <p:nvPr/>
        </p:nvSpPr>
        <p:spPr bwMode="auto">
          <a:xfrm>
            <a:off x="1973263" y="6151563"/>
            <a:ext cx="1111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Клапан, масло </a:t>
            </a:r>
            <a:r>
              <a:rPr lang="en-US" altLang="ko-KR" sz="1000" b="1">
                <a:cs typeface="AIral"/>
              </a:rPr>
              <a:t>2</a:t>
            </a:r>
            <a:r>
              <a:rPr lang="ru-RU" altLang="ko-KR" sz="1000" b="1">
                <a:cs typeface="AIral"/>
              </a:rPr>
              <a:t>, 3</a:t>
            </a:r>
            <a:endParaRPr lang="en-US" altLang="ko-KR" sz="1000" b="1">
              <a:cs typeface="AIral"/>
            </a:endParaRPr>
          </a:p>
        </p:txBody>
      </p:sp>
      <p:sp>
        <p:nvSpPr>
          <p:cNvPr id="43390" name="Text Box 382"/>
          <p:cNvSpPr txBox="1">
            <a:spLocks noChangeArrowheads="1"/>
          </p:cNvSpPr>
          <p:nvPr/>
        </p:nvSpPr>
        <p:spPr bwMode="auto">
          <a:xfrm>
            <a:off x="2000250" y="5768975"/>
            <a:ext cx="1463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Подогрев картера 1, </a:t>
            </a:r>
            <a:r>
              <a:rPr lang="en-US" altLang="ko-KR" sz="1000" b="1">
                <a:cs typeface="AIral"/>
              </a:rPr>
              <a:t>2</a:t>
            </a:r>
            <a:r>
              <a:rPr lang="ru-RU" altLang="ko-KR" sz="1000" b="1">
                <a:cs typeface="AIral"/>
              </a:rPr>
              <a:t>, 3</a:t>
            </a:r>
            <a:endParaRPr lang="en-US" altLang="ko-KR" sz="1000" b="1">
              <a:cs typeface="AIral"/>
            </a:endParaRPr>
          </a:p>
        </p:txBody>
      </p:sp>
      <p:sp>
        <p:nvSpPr>
          <p:cNvPr id="43391" name="Text Box 383"/>
          <p:cNvSpPr txBox="1">
            <a:spLocks noChangeArrowheads="1"/>
          </p:cNvSpPr>
          <p:nvPr/>
        </p:nvSpPr>
        <p:spPr bwMode="auto">
          <a:xfrm>
            <a:off x="1331913" y="5734050"/>
            <a:ext cx="547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картер</a:t>
            </a:r>
            <a:endParaRPr lang="en-US" altLang="ko-KR" sz="1000" b="1">
              <a:cs typeface="AIral"/>
            </a:endParaRPr>
          </a:p>
        </p:txBody>
      </p:sp>
      <p:sp>
        <p:nvSpPr>
          <p:cNvPr id="43392" name="Text Box 384"/>
          <p:cNvSpPr txBox="1">
            <a:spLocks noChangeArrowheads="1"/>
          </p:cNvSpPr>
          <p:nvPr/>
        </p:nvSpPr>
        <p:spPr bwMode="auto">
          <a:xfrm>
            <a:off x="215900" y="6381750"/>
            <a:ext cx="514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Т, масло</a:t>
            </a:r>
            <a:endParaRPr lang="en-US" altLang="ko-KR" sz="1000" b="1">
              <a:cs typeface="AIral"/>
            </a:endParaRPr>
          </a:p>
        </p:txBody>
      </p:sp>
      <p:sp>
        <p:nvSpPr>
          <p:cNvPr id="43393" name="Text Box 385"/>
          <p:cNvSpPr txBox="1">
            <a:spLocks noChangeArrowheads="1"/>
          </p:cNvSpPr>
          <p:nvPr/>
        </p:nvSpPr>
        <p:spPr bwMode="auto">
          <a:xfrm>
            <a:off x="1090613" y="6421438"/>
            <a:ext cx="2044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вентиль, линия масла.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3394" name="Text Box 386"/>
          <p:cNvSpPr txBox="1">
            <a:spLocks noChangeArrowheads="1"/>
          </p:cNvSpPr>
          <p:nvPr/>
        </p:nvSpPr>
        <p:spPr bwMode="auto">
          <a:xfrm>
            <a:off x="4319588" y="6381750"/>
            <a:ext cx="1076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Подогрев картера</a:t>
            </a:r>
            <a:endParaRPr lang="en-US" altLang="ko-KR" sz="1000" b="1">
              <a:cs typeface="AIr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Line 3"/>
          <p:cNvSpPr>
            <a:spLocks noChangeShapeType="1"/>
          </p:cNvSpPr>
          <p:nvPr/>
        </p:nvSpPr>
        <p:spPr bwMode="auto">
          <a:xfrm flipH="1" flipV="1">
            <a:off x="1919288" y="1592263"/>
            <a:ext cx="6000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rot="5400000">
            <a:off x="1022350" y="3833813"/>
            <a:ext cx="161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rot="5400000">
            <a:off x="1327150" y="4235451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rot="5400000">
            <a:off x="1574006" y="4355307"/>
            <a:ext cx="2587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 flipV="1">
            <a:off x="536575" y="4473575"/>
            <a:ext cx="1181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996950" y="4346575"/>
            <a:ext cx="581025" cy="185738"/>
          </a:xfrm>
          <a:prstGeom prst="rect">
            <a:avLst/>
          </a:prstGeom>
          <a:noFill/>
          <a:ln w="28575">
            <a:solidFill>
              <a:srgbClr val="E3724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 flipV="1">
            <a:off x="1690688" y="4240213"/>
            <a:ext cx="4413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 flipV="1">
            <a:off x="2101850" y="4468813"/>
            <a:ext cx="2428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rot="5400000">
            <a:off x="1997075" y="4346575"/>
            <a:ext cx="2413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 flipV="1">
            <a:off x="527050" y="3917950"/>
            <a:ext cx="7556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rot="5400000">
            <a:off x="622300" y="4362450"/>
            <a:ext cx="234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 flipV="1">
            <a:off x="727075" y="4257675"/>
            <a:ext cx="1238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rot="5400000">
            <a:off x="1008063" y="4330700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 flipV="1">
            <a:off x="1076325" y="4414838"/>
            <a:ext cx="3714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rot="5400000">
            <a:off x="1226343" y="4218782"/>
            <a:ext cx="4175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976313" y="4213225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rot="5400000">
            <a:off x="1962150" y="4106863"/>
            <a:ext cx="7493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rot="5400000">
            <a:off x="39687" y="2690813"/>
            <a:ext cx="24542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rot="5400000">
            <a:off x="-217488" y="2424113"/>
            <a:ext cx="26384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H="1" flipV="1">
            <a:off x="762000" y="4013200"/>
            <a:ext cx="6889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rot="5400000">
            <a:off x="722312" y="3962401"/>
            <a:ext cx="1047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176" name="Group 24"/>
          <p:cNvGrpSpPr>
            <a:grpSpLocks/>
          </p:cNvGrpSpPr>
          <p:nvPr/>
        </p:nvGrpSpPr>
        <p:grpSpPr bwMode="auto">
          <a:xfrm rot="16200000">
            <a:off x="983456" y="3628232"/>
            <a:ext cx="166687" cy="171450"/>
            <a:chOff x="2748" y="3422"/>
            <a:chExt cx="105" cy="108"/>
          </a:xfrm>
        </p:grpSpPr>
        <p:sp>
          <p:nvSpPr>
            <p:cNvPr id="49177" name="AutoShape 2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79" name="AutoShape 2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180" name="Arc 28"/>
          <p:cNvSpPr>
            <a:spLocks/>
          </p:cNvSpPr>
          <p:nvPr/>
        </p:nvSpPr>
        <p:spPr bwMode="auto">
          <a:xfrm rot="841871">
            <a:off x="1192213" y="299402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rot="5400000">
            <a:off x="1697038" y="3124200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 flipH="1" flipV="1">
            <a:off x="1592263" y="3216275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flipH="1" flipV="1">
            <a:off x="1590675" y="3032125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 flipH="1" flipV="1">
            <a:off x="1262063" y="3213100"/>
            <a:ext cx="2333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flipH="1" flipV="1">
            <a:off x="1312863" y="3030538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 flipH="1" flipV="1">
            <a:off x="1087438" y="3032125"/>
            <a:ext cx="1190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187" name="Group 35"/>
          <p:cNvGrpSpPr>
            <a:grpSpLocks/>
          </p:cNvGrpSpPr>
          <p:nvPr/>
        </p:nvGrpSpPr>
        <p:grpSpPr bwMode="auto">
          <a:xfrm>
            <a:off x="1457325" y="2906713"/>
            <a:ext cx="166688" cy="171450"/>
            <a:chOff x="2748" y="3422"/>
            <a:chExt cx="105" cy="108"/>
          </a:xfrm>
        </p:grpSpPr>
        <p:sp>
          <p:nvSpPr>
            <p:cNvPr id="49188" name="AutoShape 3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89" name="Line 3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0" name="AutoShape 3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191" name="Group 39"/>
          <p:cNvGrpSpPr>
            <a:grpSpLocks/>
          </p:cNvGrpSpPr>
          <p:nvPr/>
        </p:nvGrpSpPr>
        <p:grpSpPr bwMode="auto">
          <a:xfrm>
            <a:off x="1458913" y="3089275"/>
            <a:ext cx="166687" cy="171450"/>
            <a:chOff x="2748" y="3422"/>
            <a:chExt cx="105" cy="108"/>
          </a:xfrm>
        </p:grpSpPr>
        <p:sp>
          <p:nvSpPr>
            <p:cNvPr id="49192" name="AutoShape 40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93" name="Line 41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4" name="AutoShape 42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195" name="Arc 43"/>
          <p:cNvSpPr>
            <a:spLocks/>
          </p:cNvSpPr>
          <p:nvPr/>
        </p:nvSpPr>
        <p:spPr bwMode="auto">
          <a:xfrm rot="841871">
            <a:off x="1192213" y="241300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 rot="5400000">
            <a:off x="1697038" y="2543175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 flipH="1" flipV="1">
            <a:off x="1592263" y="2635250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98" name="Line 46"/>
          <p:cNvSpPr>
            <a:spLocks noChangeShapeType="1"/>
          </p:cNvSpPr>
          <p:nvPr/>
        </p:nvSpPr>
        <p:spPr bwMode="auto">
          <a:xfrm flipH="1" flipV="1">
            <a:off x="1590675" y="2451100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99" name="Line 47"/>
          <p:cNvSpPr>
            <a:spLocks noChangeShapeType="1"/>
          </p:cNvSpPr>
          <p:nvPr/>
        </p:nvSpPr>
        <p:spPr bwMode="auto">
          <a:xfrm flipH="1" flipV="1">
            <a:off x="1262063" y="2632075"/>
            <a:ext cx="2333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00" name="Line 48"/>
          <p:cNvSpPr>
            <a:spLocks noChangeShapeType="1"/>
          </p:cNvSpPr>
          <p:nvPr/>
        </p:nvSpPr>
        <p:spPr bwMode="auto">
          <a:xfrm flipH="1" flipV="1">
            <a:off x="1312863" y="2449513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01" name="Line 49"/>
          <p:cNvSpPr>
            <a:spLocks noChangeShapeType="1"/>
          </p:cNvSpPr>
          <p:nvPr/>
        </p:nvSpPr>
        <p:spPr bwMode="auto">
          <a:xfrm flipH="1" flipV="1">
            <a:off x="1087438" y="2451100"/>
            <a:ext cx="1190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202" name="Group 50"/>
          <p:cNvGrpSpPr>
            <a:grpSpLocks/>
          </p:cNvGrpSpPr>
          <p:nvPr/>
        </p:nvGrpSpPr>
        <p:grpSpPr bwMode="auto">
          <a:xfrm>
            <a:off x="1457325" y="2325688"/>
            <a:ext cx="166688" cy="171450"/>
            <a:chOff x="2748" y="3422"/>
            <a:chExt cx="105" cy="108"/>
          </a:xfrm>
        </p:grpSpPr>
        <p:sp>
          <p:nvSpPr>
            <p:cNvPr id="49203" name="AutoShape 5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04" name="Line 5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5" name="AutoShape 5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206" name="Group 54"/>
          <p:cNvGrpSpPr>
            <a:grpSpLocks/>
          </p:cNvGrpSpPr>
          <p:nvPr/>
        </p:nvGrpSpPr>
        <p:grpSpPr bwMode="auto">
          <a:xfrm>
            <a:off x="1458913" y="2508250"/>
            <a:ext cx="166687" cy="171450"/>
            <a:chOff x="2748" y="3422"/>
            <a:chExt cx="105" cy="108"/>
          </a:xfrm>
        </p:grpSpPr>
        <p:sp>
          <p:nvSpPr>
            <p:cNvPr id="49207" name="AutoShape 5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08" name="Line 5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9" name="AutoShape 5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210" name="Arc 58"/>
          <p:cNvSpPr>
            <a:spLocks/>
          </p:cNvSpPr>
          <p:nvPr/>
        </p:nvSpPr>
        <p:spPr bwMode="auto">
          <a:xfrm rot="841871">
            <a:off x="1193800" y="183832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11" name="Line 59"/>
          <p:cNvSpPr>
            <a:spLocks noChangeShapeType="1"/>
          </p:cNvSpPr>
          <p:nvPr/>
        </p:nvSpPr>
        <p:spPr bwMode="auto">
          <a:xfrm rot="5400000">
            <a:off x="1698625" y="1968500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12" name="Line 60"/>
          <p:cNvSpPr>
            <a:spLocks noChangeShapeType="1"/>
          </p:cNvSpPr>
          <p:nvPr/>
        </p:nvSpPr>
        <p:spPr bwMode="auto">
          <a:xfrm flipH="1" flipV="1">
            <a:off x="1593850" y="2060575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13" name="Line 61"/>
          <p:cNvSpPr>
            <a:spLocks noChangeShapeType="1"/>
          </p:cNvSpPr>
          <p:nvPr/>
        </p:nvSpPr>
        <p:spPr bwMode="auto">
          <a:xfrm flipH="1" flipV="1">
            <a:off x="1592263" y="1876425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14" name="Line 62"/>
          <p:cNvSpPr>
            <a:spLocks noChangeShapeType="1"/>
          </p:cNvSpPr>
          <p:nvPr/>
        </p:nvSpPr>
        <p:spPr bwMode="auto">
          <a:xfrm flipH="1" flipV="1">
            <a:off x="1263650" y="2057400"/>
            <a:ext cx="233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15" name="Line 63"/>
          <p:cNvSpPr>
            <a:spLocks noChangeShapeType="1"/>
          </p:cNvSpPr>
          <p:nvPr/>
        </p:nvSpPr>
        <p:spPr bwMode="auto">
          <a:xfrm flipH="1" flipV="1">
            <a:off x="1314450" y="1874838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16" name="Line 64"/>
          <p:cNvSpPr>
            <a:spLocks noChangeShapeType="1"/>
          </p:cNvSpPr>
          <p:nvPr/>
        </p:nvSpPr>
        <p:spPr bwMode="auto">
          <a:xfrm flipH="1" flipV="1">
            <a:off x="1089025" y="1876425"/>
            <a:ext cx="1190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17" name="Arc 65"/>
          <p:cNvSpPr>
            <a:spLocks/>
          </p:cNvSpPr>
          <p:nvPr/>
        </p:nvSpPr>
        <p:spPr bwMode="auto">
          <a:xfrm rot="6150867">
            <a:off x="1843882" y="1902618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218" name="Group 66"/>
          <p:cNvGrpSpPr>
            <a:grpSpLocks/>
          </p:cNvGrpSpPr>
          <p:nvPr/>
        </p:nvGrpSpPr>
        <p:grpSpPr bwMode="auto">
          <a:xfrm>
            <a:off x="1458913" y="1751013"/>
            <a:ext cx="166687" cy="171450"/>
            <a:chOff x="2748" y="3422"/>
            <a:chExt cx="105" cy="108"/>
          </a:xfrm>
        </p:grpSpPr>
        <p:sp>
          <p:nvSpPr>
            <p:cNvPr id="49219" name="AutoShape 67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20" name="Line 68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1" name="AutoShape 69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222" name="Group 70"/>
          <p:cNvGrpSpPr>
            <a:grpSpLocks/>
          </p:cNvGrpSpPr>
          <p:nvPr/>
        </p:nvGrpSpPr>
        <p:grpSpPr bwMode="auto">
          <a:xfrm>
            <a:off x="1460500" y="1933575"/>
            <a:ext cx="166688" cy="171450"/>
            <a:chOff x="2748" y="3422"/>
            <a:chExt cx="105" cy="108"/>
          </a:xfrm>
        </p:grpSpPr>
        <p:sp>
          <p:nvSpPr>
            <p:cNvPr id="49223" name="AutoShape 7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24" name="Line 7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25" name="AutoShape 7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226" name="Arc 74"/>
          <p:cNvSpPr>
            <a:spLocks/>
          </p:cNvSpPr>
          <p:nvPr/>
        </p:nvSpPr>
        <p:spPr bwMode="auto">
          <a:xfrm rot="841871">
            <a:off x="1193800" y="125730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27" name="Line 75"/>
          <p:cNvSpPr>
            <a:spLocks noChangeShapeType="1"/>
          </p:cNvSpPr>
          <p:nvPr/>
        </p:nvSpPr>
        <p:spPr bwMode="auto">
          <a:xfrm rot="5400000">
            <a:off x="1698625" y="1387475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28" name="Line 76"/>
          <p:cNvSpPr>
            <a:spLocks noChangeShapeType="1"/>
          </p:cNvSpPr>
          <p:nvPr/>
        </p:nvSpPr>
        <p:spPr bwMode="auto">
          <a:xfrm flipH="1" flipV="1">
            <a:off x="1789113" y="1387475"/>
            <a:ext cx="717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29" name="Line 77"/>
          <p:cNvSpPr>
            <a:spLocks noChangeShapeType="1"/>
          </p:cNvSpPr>
          <p:nvPr/>
        </p:nvSpPr>
        <p:spPr bwMode="auto">
          <a:xfrm flipH="1" flipV="1">
            <a:off x="1593850" y="1479550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30" name="Line 78"/>
          <p:cNvSpPr>
            <a:spLocks noChangeShapeType="1"/>
          </p:cNvSpPr>
          <p:nvPr/>
        </p:nvSpPr>
        <p:spPr bwMode="auto">
          <a:xfrm flipH="1" flipV="1">
            <a:off x="1592263" y="1295400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31" name="Line 79"/>
          <p:cNvSpPr>
            <a:spLocks noChangeShapeType="1"/>
          </p:cNvSpPr>
          <p:nvPr/>
        </p:nvSpPr>
        <p:spPr bwMode="auto">
          <a:xfrm flipH="1" flipV="1">
            <a:off x="1263650" y="1476375"/>
            <a:ext cx="233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32" name="Line 80"/>
          <p:cNvSpPr>
            <a:spLocks noChangeShapeType="1"/>
          </p:cNvSpPr>
          <p:nvPr/>
        </p:nvSpPr>
        <p:spPr bwMode="auto">
          <a:xfrm flipH="1" flipV="1">
            <a:off x="1314450" y="1293813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33" name="Line 81"/>
          <p:cNvSpPr>
            <a:spLocks noChangeShapeType="1"/>
          </p:cNvSpPr>
          <p:nvPr/>
        </p:nvSpPr>
        <p:spPr bwMode="auto">
          <a:xfrm flipH="1" flipV="1">
            <a:off x="1089025" y="1295400"/>
            <a:ext cx="1190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234" name="Group 82"/>
          <p:cNvGrpSpPr>
            <a:grpSpLocks/>
          </p:cNvGrpSpPr>
          <p:nvPr/>
        </p:nvGrpSpPr>
        <p:grpSpPr bwMode="auto">
          <a:xfrm>
            <a:off x="1458913" y="1169988"/>
            <a:ext cx="166687" cy="171450"/>
            <a:chOff x="2748" y="3422"/>
            <a:chExt cx="105" cy="108"/>
          </a:xfrm>
        </p:grpSpPr>
        <p:sp>
          <p:nvSpPr>
            <p:cNvPr id="49235" name="AutoShape 83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36" name="Line 84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7" name="AutoShape 85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238" name="Group 86"/>
          <p:cNvGrpSpPr>
            <a:grpSpLocks/>
          </p:cNvGrpSpPr>
          <p:nvPr/>
        </p:nvGrpSpPr>
        <p:grpSpPr bwMode="auto">
          <a:xfrm>
            <a:off x="1460500" y="1352550"/>
            <a:ext cx="166688" cy="171450"/>
            <a:chOff x="2748" y="3422"/>
            <a:chExt cx="105" cy="108"/>
          </a:xfrm>
        </p:grpSpPr>
        <p:sp>
          <p:nvSpPr>
            <p:cNvPr id="49239" name="AutoShape 87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40" name="Line 88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1" name="AutoShape 89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242" name="Line 90"/>
          <p:cNvSpPr>
            <a:spLocks noChangeShapeType="1"/>
          </p:cNvSpPr>
          <p:nvPr/>
        </p:nvSpPr>
        <p:spPr bwMode="auto">
          <a:xfrm rot="5400000">
            <a:off x="2336800" y="3213100"/>
            <a:ext cx="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43" name="Line 91"/>
          <p:cNvSpPr>
            <a:spLocks noChangeShapeType="1"/>
          </p:cNvSpPr>
          <p:nvPr/>
        </p:nvSpPr>
        <p:spPr bwMode="auto">
          <a:xfrm flipH="1" flipV="1">
            <a:off x="395288" y="1117600"/>
            <a:ext cx="7191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244" name="Group 92"/>
          <p:cNvGrpSpPr>
            <a:grpSpLocks/>
          </p:cNvGrpSpPr>
          <p:nvPr/>
        </p:nvGrpSpPr>
        <p:grpSpPr bwMode="auto">
          <a:xfrm>
            <a:off x="1785938" y="4114800"/>
            <a:ext cx="215900" cy="171450"/>
            <a:chOff x="3581" y="2469"/>
            <a:chExt cx="136" cy="108"/>
          </a:xfrm>
        </p:grpSpPr>
        <p:sp>
          <p:nvSpPr>
            <p:cNvPr id="49245" name="Line 93"/>
            <p:cNvSpPr>
              <a:spLocks noChangeShapeType="1"/>
            </p:cNvSpPr>
            <p:nvPr/>
          </p:nvSpPr>
          <p:spPr bwMode="auto">
            <a:xfrm rot="10800000">
              <a:off x="3581" y="249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246" name="Group 94"/>
            <p:cNvGrpSpPr>
              <a:grpSpLocks/>
            </p:cNvGrpSpPr>
            <p:nvPr/>
          </p:nvGrpSpPr>
          <p:grpSpPr bwMode="auto">
            <a:xfrm>
              <a:off x="3610" y="2469"/>
              <a:ext cx="105" cy="108"/>
              <a:chOff x="2748" y="3422"/>
              <a:chExt cx="105" cy="108"/>
            </a:xfrm>
          </p:grpSpPr>
          <p:sp>
            <p:nvSpPr>
              <p:cNvPr id="49247" name="AutoShape 95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48" name="Line 96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49" name="AutoShape 97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grpSp>
        <p:nvGrpSpPr>
          <p:cNvPr id="49250" name="Group 98"/>
          <p:cNvGrpSpPr>
            <a:grpSpLocks/>
          </p:cNvGrpSpPr>
          <p:nvPr/>
        </p:nvGrpSpPr>
        <p:grpSpPr bwMode="auto">
          <a:xfrm>
            <a:off x="461963" y="3849688"/>
            <a:ext cx="71437" cy="141287"/>
            <a:chOff x="2529" y="2132"/>
            <a:chExt cx="45" cy="89"/>
          </a:xfrm>
        </p:grpSpPr>
        <p:sp>
          <p:nvSpPr>
            <p:cNvPr id="49251" name="Rectangle 99"/>
            <p:cNvSpPr>
              <a:spLocks noChangeArrowheads="1"/>
            </p:cNvSpPr>
            <p:nvPr/>
          </p:nvSpPr>
          <p:spPr bwMode="auto">
            <a:xfrm>
              <a:off x="2529" y="2132"/>
              <a:ext cx="27" cy="89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52" name="Rectangle 100"/>
            <p:cNvSpPr>
              <a:spLocks noChangeArrowheads="1"/>
            </p:cNvSpPr>
            <p:nvPr/>
          </p:nvSpPr>
          <p:spPr bwMode="auto">
            <a:xfrm>
              <a:off x="2556" y="2152"/>
              <a:ext cx="18" cy="48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9253" name="Rectangle 101"/>
          <p:cNvSpPr>
            <a:spLocks noChangeArrowheads="1"/>
          </p:cNvSpPr>
          <p:nvPr/>
        </p:nvSpPr>
        <p:spPr bwMode="auto">
          <a:xfrm>
            <a:off x="538163" y="979488"/>
            <a:ext cx="1998662" cy="3744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/>
          </a:p>
        </p:txBody>
      </p:sp>
      <p:sp>
        <p:nvSpPr>
          <p:cNvPr id="49254" name="AutoShape 102"/>
          <p:cNvSpPr>
            <a:spLocks noChangeArrowheads="1"/>
          </p:cNvSpPr>
          <p:nvPr/>
        </p:nvSpPr>
        <p:spPr bwMode="auto">
          <a:xfrm rot="5400000">
            <a:off x="484188" y="43973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55" name="Line 103"/>
          <p:cNvSpPr>
            <a:spLocks noChangeShapeType="1"/>
          </p:cNvSpPr>
          <p:nvPr/>
        </p:nvSpPr>
        <p:spPr bwMode="auto">
          <a:xfrm flipH="1" flipV="1">
            <a:off x="1716088" y="4473575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56" name="Line 104"/>
          <p:cNvSpPr>
            <a:spLocks noChangeShapeType="1"/>
          </p:cNvSpPr>
          <p:nvPr/>
        </p:nvSpPr>
        <p:spPr bwMode="auto">
          <a:xfrm flipH="1" flipV="1">
            <a:off x="1938338" y="4468813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257" name="Group 105"/>
          <p:cNvGrpSpPr>
            <a:grpSpLocks/>
          </p:cNvGrpSpPr>
          <p:nvPr/>
        </p:nvGrpSpPr>
        <p:grpSpPr bwMode="auto">
          <a:xfrm>
            <a:off x="1858963" y="4313238"/>
            <a:ext cx="107950" cy="206375"/>
            <a:chOff x="2877" y="3766"/>
            <a:chExt cx="68" cy="130"/>
          </a:xfrm>
        </p:grpSpPr>
        <p:sp>
          <p:nvSpPr>
            <p:cNvPr id="49258" name="Line 10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9" name="AutoShape 10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60" name="AutoShape 10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9261" name="Line 109"/>
          <p:cNvSpPr>
            <a:spLocks noChangeShapeType="1"/>
          </p:cNvSpPr>
          <p:nvPr/>
        </p:nvSpPr>
        <p:spPr bwMode="auto">
          <a:xfrm flipH="1" flipV="1">
            <a:off x="909638" y="4257675"/>
            <a:ext cx="1952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262" name="Group 110"/>
          <p:cNvGrpSpPr>
            <a:grpSpLocks/>
          </p:cNvGrpSpPr>
          <p:nvPr/>
        </p:nvGrpSpPr>
        <p:grpSpPr bwMode="auto">
          <a:xfrm>
            <a:off x="820738" y="4098925"/>
            <a:ext cx="107950" cy="206375"/>
            <a:chOff x="2877" y="3766"/>
            <a:chExt cx="68" cy="130"/>
          </a:xfrm>
        </p:grpSpPr>
        <p:sp>
          <p:nvSpPr>
            <p:cNvPr id="49263" name="Line 11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4" name="AutoShape 11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65" name="AutoShape 11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9266" name="AutoShape 114"/>
          <p:cNvSpPr>
            <a:spLocks noChangeArrowheads="1"/>
          </p:cNvSpPr>
          <p:nvPr/>
        </p:nvSpPr>
        <p:spPr bwMode="auto">
          <a:xfrm rot="5400000">
            <a:off x="2482850" y="15176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67" name="AutoShape 115"/>
          <p:cNvSpPr>
            <a:spLocks noChangeArrowheads="1"/>
          </p:cNvSpPr>
          <p:nvPr/>
        </p:nvSpPr>
        <p:spPr bwMode="auto">
          <a:xfrm rot="5400000">
            <a:off x="2482850" y="13096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79" name="Line 127"/>
          <p:cNvSpPr>
            <a:spLocks noChangeShapeType="1"/>
          </p:cNvSpPr>
          <p:nvPr/>
        </p:nvSpPr>
        <p:spPr bwMode="auto">
          <a:xfrm rot="5400000">
            <a:off x="1696243" y="2837657"/>
            <a:ext cx="4683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80" name="Line 128"/>
          <p:cNvSpPr>
            <a:spLocks noChangeShapeType="1"/>
          </p:cNvSpPr>
          <p:nvPr/>
        </p:nvSpPr>
        <p:spPr bwMode="auto">
          <a:xfrm flipH="1" flipV="1">
            <a:off x="1919288" y="2176463"/>
            <a:ext cx="6000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81" name="Line 129"/>
          <p:cNvSpPr>
            <a:spLocks noChangeShapeType="1"/>
          </p:cNvSpPr>
          <p:nvPr/>
        </p:nvSpPr>
        <p:spPr bwMode="auto">
          <a:xfrm flipH="1" flipV="1">
            <a:off x="1789113" y="1971675"/>
            <a:ext cx="717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82" name="AutoShape 130"/>
          <p:cNvSpPr>
            <a:spLocks noChangeArrowheads="1"/>
          </p:cNvSpPr>
          <p:nvPr/>
        </p:nvSpPr>
        <p:spPr bwMode="auto">
          <a:xfrm rot="5400000">
            <a:off x="2482850" y="21018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83" name="AutoShape 131"/>
          <p:cNvSpPr>
            <a:spLocks noChangeArrowheads="1"/>
          </p:cNvSpPr>
          <p:nvPr/>
        </p:nvSpPr>
        <p:spPr bwMode="auto">
          <a:xfrm rot="5400000">
            <a:off x="2482850" y="18938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84" name="Line 132"/>
          <p:cNvSpPr>
            <a:spLocks noChangeShapeType="1"/>
          </p:cNvSpPr>
          <p:nvPr/>
        </p:nvSpPr>
        <p:spPr bwMode="auto">
          <a:xfrm flipH="1" flipV="1">
            <a:off x="1919288" y="2752725"/>
            <a:ext cx="5635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85" name="Line 133"/>
          <p:cNvSpPr>
            <a:spLocks noChangeShapeType="1"/>
          </p:cNvSpPr>
          <p:nvPr/>
        </p:nvSpPr>
        <p:spPr bwMode="auto">
          <a:xfrm flipH="1" flipV="1">
            <a:off x="1789113" y="2547938"/>
            <a:ext cx="717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86" name="AutoShape 134"/>
          <p:cNvSpPr>
            <a:spLocks noChangeArrowheads="1"/>
          </p:cNvSpPr>
          <p:nvPr/>
        </p:nvSpPr>
        <p:spPr bwMode="auto">
          <a:xfrm rot="5400000">
            <a:off x="2482850" y="26781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87" name="AutoShape 135"/>
          <p:cNvSpPr>
            <a:spLocks noChangeArrowheads="1"/>
          </p:cNvSpPr>
          <p:nvPr/>
        </p:nvSpPr>
        <p:spPr bwMode="auto">
          <a:xfrm rot="5400000">
            <a:off x="2482850" y="24701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88" name="Line 136"/>
          <p:cNvSpPr>
            <a:spLocks noChangeShapeType="1"/>
          </p:cNvSpPr>
          <p:nvPr/>
        </p:nvSpPr>
        <p:spPr bwMode="auto">
          <a:xfrm rot="5400000">
            <a:off x="1765300" y="1749426"/>
            <a:ext cx="333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89" name="Line 137"/>
          <p:cNvSpPr>
            <a:spLocks noChangeShapeType="1"/>
          </p:cNvSpPr>
          <p:nvPr/>
        </p:nvSpPr>
        <p:spPr bwMode="auto">
          <a:xfrm rot="5400000">
            <a:off x="1696244" y="2258219"/>
            <a:ext cx="4683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90" name="Arc 138"/>
          <p:cNvSpPr>
            <a:spLocks/>
          </p:cNvSpPr>
          <p:nvPr/>
        </p:nvSpPr>
        <p:spPr bwMode="auto">
          <a:xfrm rot="6150867">
            <a:off x="1842294" y="2480469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91" name="Line 139"/>
          <p:cNvSpPr>
            <a:spLocks noChangeShapeType="1"/>
          </p:cNvSpPr>
          <p:nvPr/>
        </p:nvSpPr>
        <p:spPr bwMode="auto">
          <a:xfrm flipH="1" flipV="1">
            <a:off x="1919288" y="3332163"/>
            <a:ext cx="5635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92" name="Line 140"/>
          <p:cNvSpPr>
            <a:spLocks noChangeShapeType="1"/>
          </p:cNvSpPr>
          <p:nvPr/>
        </p:nvSpPr>
        <p:spPr bwMode="auto">
          <a:xfrm flipH="1" flipV="1">
            <a:off x="1789113" y="3127375"/>
            <a:ext cx="717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93" name="AutoShape 141"/>
          <p:cNvSpPr>
            <a:spLocks noChangeArrowheads="1"/>
          </p:cNvSpPr>
          <p:nvPr/>
        </p:nvSpPr>
        <p:spPr bwMode="auto">
          <a:xfrm rot="5400000">
            <a:off x="2482850" y="32575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94" name="AutoShape 142"/>
          <p:cNvSpPr>
            <a:spLocks noChangeArrowheads="1"/>
          </p:cNvSpPr>
          <p:nvPr/>
        </p:nvSpPr>
        <p:spPr bwMode="auto">
          <a:xfrm rot="5400000">
            <a:off x="2482850" y="30495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95" name="Arc 143"/>
          <p:cNvSpPr>
            <a:spLocks/>
          </p:cNvSpPr>
          <p:nvPr/>
        </p:nvSpPr>
        <p:spPr bwMode="auto">
          <a:xfrm rot="6150867">
            <a:off x="1840707" y="3059906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96" name="Line 144"/>
          <p:cNvSpPr>
            <a:spLocks noChangeShapeType="1"/>
          </p:cNvSpPr>
          <p:nvPr/>
        </p:nvSpPr>
        <p:spPr bwMode="auto">
          <a:xfrm rot="5400000">
            <a:off x="1643856" y="3466307"/>
            <a:ext cx="5730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97" name="Line 145"/>
          <p:cNvSpPr>
            <a:spLocks noChangeShapeType="1"/>
          </p:cNvSpPr>
          <p:nvPr/>
        </p:nvSpPr>
        <p:spPr bwMode="auto">
          <a:xfrm flipH="1" flipV="1">
            <a:off x="1916113" y="3748088"/>
            <a:ext cx="4095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02" name="Line 150"/>
          <p:cNvSpPr>
            <a:spLocks noChangeShapeType="1"/>
          </p:cNvSpPr>
          <p:nvPr/>
        </p:nvSpPr>
        <p:spPr bwMode="auto">
          <a:xfrm flipH="1" flipV="1">
            <a:off x="4919663" y="1592263"/>
            <a:ext cx="2159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03" name="Line 151"/>
          <p:cNvSpPr>
            <a:spLocks noChangeShapeType="1"/>
          </p:cNvSpPr>
          <p:nvPr/>
        </p:nvSpPr>
        <p:spPr bwMode="auto">
          <a:xfrm flipH="1" flipV="1">
            <a:off x="4930775" y="1720850"/>
            <a:ext cx="4095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04" name="Line 152"/>
          <p:cNvSpPr>
            <a:spLocks noChangeShapeType="1"/>
          </p:cNvSpPr>
          <p:nvPr/>
        </p:nvSpPr>
        <p:spPr bwMode="auto">
          <a:xfrm rot="5400000">
            <a:off x="4022725" y="3833813"/>
            <a:ext cx="161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05" name="Line 153"/>
          <p:cNvSpPr>
            <a:spLocks noChangeShapeType="1"/>
          </p:cNvSpPr>
          <p:nvPr/>
        </p:nvSpPr>
        <p:spPr bwMode="auto">
          <a:xfrm rot="5400000">
            <a:off x="4327525" y="4235451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06" name="Line 154"/>
          <p:cNvSpPr>
            <a:spLocks noChangeShapeType="1"/>
          </p:cNvSpPr>
          <p:nvPr/>
        </p:nvSpPr>
        <p:spPr bwMode="auto">
          <a:xfrm rot="5400000">
            <a:off x="4574381" y="4355307"/>
            <a:ext cx="2587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07" name="Line 155"/>
          <p:cNvSpPr>
            <a:spLocks noChangeShapeType="1"/>
          </p:cNvSpPr>
          <p:nvPr/>
        </p:nvSpPr>
        <p:spPr bwMode="auto">
          <a:xfrm flipH="1" flipV="1">
            <a:off x="3536950" y="4473575"/>
            <a:ext cx="1181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08" name="Rectangle 156"/>
          <p:cNvSpPr>
            <a:spLocks noChangeArrowheads="1"/>
          </p:cNvSpPr>
          <p:nvPr/>
        </p:nvSpPr>
        <p:spPr bwMode="auto">
          <a:xfrm>
            <a:off x="3997325" y="4346575"/>
            <a:ext cx="581025" cy="185738"/>
          </a:xfrm>
          <a:prstGeom prst="rect">
            <a:avLst/>
          </a:prstGeom>
          <a:noFill/>
          <a:ln w="28575">
            <a:solidFill>
              <a:srgbClr val="E3724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9309" name="Line 157"/>
          <p:cNvSpPr>
            <a:spLocks noChangeShapeType="1"/>
          </p:cNvSpPr>
          <p:nvPr/>
        </p:nvSpPr>
        <p:spPr bwMode="auto">
          <a:xfrm flipH="1" flipV="1">
            <a:off x="4691063" y="4240213"/>
            <a:ext cx="4413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10" name="Line 158"/>
          <p:cNvSpPr>
            <a:spLocks noChangeShapeType="1"/>
          </p:cNvSpPr>
          <p:nvPr/>
        </p:nvSpPr>
        <p:spPr bwMode="auto">
          <a:xfrm flipH="1" flipV="1">
            <a:off x="5102225" y="4468813"/>
            <a:ext cx="24288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11" name="Line 159"/>
          <p:cNvSpPr>
            <a:spLocks noChangeShapeType="1"/>
          </p:cNvSpPr>
          <p:nvPr/>
        </p:nvSpPr>
        <p:spPr bwMode="auto">
          <a:xfrm rot="5400000">
            <a:off x="4997450" y="4346575"/>
            <a:ext cx="2413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12" name="Line 160"/>
          <p:cNvSpPr>
            <a:spLocks noChangeShapeType="1"/>
          </p:cNvSpPr>
          <p:nvPr/>
        </p:nvSpPr>
        <p:spPr bwMode="auto">
          <a:xfrm flipH="1" flipV="1">
            <a:off x="3527425" y="3917950"/>
            <a:ext cx="7556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13" name="Line 161"/>
          <p:cNvSpPr>
            <a:spLocks noChangeShapeType="1"/>
          </p:cNvSpPr>
          <p:nvPr/>
        </p:nvSpPr>
        <p:spPr bwMode="auto">
          <a:xfrm rot="5400000">
            <a:off x="3622675" y="4362450"/>
            <a:ext cx="234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14" name="Line 162"/>
          <p:cNvSpPr>
            <a:spLocks noChangeShapeType="1"/>
          </p:cNvSpPr>
          <p:nvPr/>
        </p:nvSpPr>
        <p:spPr bwMode="auto">
          <a:xfrm flipH="1" flipV="1">
            <a:off x="3727450" y="4257675"/>
            <a:ext cx="1238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15" name="Line 163"/>
          <p:cNvSpPr>
            <a:spLocks noChangeShapeType="1"/>
          </p:cNvSpPr>
          <p:nvPr/>
        </p:nvSpPr>
        <p:spPr bwMode="auto">
          <a:xfrm rot="5400000">
            <a:off x="4008438" y="4330700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16" name="Line 164"/>
          <p:cNvSpPr>
            <a:spLocks noChangeShapeType="1"/>
          </p:cNvSpPr>
          <p:nvPr/>
        </p:nvSpPr>
        <p:spPr bwMode="auto">
          <a:xfrm flipH="1" flipV="1">
            <a:off x="4076700" y="4414838"/>
            <a:ext cx="3714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17" name="Line 165"/>
          <p:cNvSpPr>
            <a:spLocks noChangeShapeType="1"/>
          </p:cNvSpPr>
          <p:nvPr/>
        </p:nvSpPr>
        <p:spPr bwMode="auto">
          <a:xfrm rot="5400000">
            <a:off x="4226718" y="4218782"/>
            <a:ext cx="4175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18" name="Line 166"/>
          <p:cNvSpPr>
            <a:spLocks noChangeShapeType="1"/>
          </p:cNvSpPr>
          <p:nvPr/>
        </p:nvSpPr>
        <p:spPr bwMode="auto">
          <a:xfrm>
            <a:off x="3976688" y="4213225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19" name="Line 167"/>
          <p:cNvSpPr>
            <a:spLocks noChangeShapeType="1"/>
          </p:cNvSpPr>
          <p:nvPr/>
        </p:nvSpPr>
        <p:spPr bwMode="auto">
          <a:xfrm rot="5400000">
            <a:off x="4962525" y="4106863"/>
            <a:ext cx="7493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20" name="Line 168"/>
          <p:cNvSpPr>
            <a:spLocks noChangeShapeType="1"/>
          </p:cNvSpPr>
          <p:nvPr/>
        </p:nvSpPr>
        <p:spPr bwMode="auto">
          <a:xfrm rot="5400000">
            <a:off x="3040062" y="2690813"/>
            <a:ext cx="24542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21" name="Line 169"/>
          <p:cNvSpPr>
            <a:spLocks noChangeShapeType="1"/>
          </p:cNvSpPr>
          <p:nvPr/>
        </p:nvSpPr>
        <p:spPr bwMode="auto">
          <a:xfrm rot="5400000">
            <a:off x="2782887" y="2424113"/>
            <a:ext cx="26384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22" name="Line 170"/>
          <p:cNvSpPr>
            <a:spLocks noChangeShapeType="1"/>
          </p:cNvSpPr>
          <p:nvPr/>
        </p:nvSpPr>
        <p:spPr bwMode="auto">
          <a:xfrm flipH="1" flipV="1">
            <a:off x="3762375" y="4013200"/>
            <a:ext cx="6889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23" name="Line 171"/>
          <p:cNvSpPr>
            <a:spLocks noChangeShapeType="1"/>
          </p:cNvSpPr>
          <p:nvPr/>
        </p:nvSpPr>
        <p:spPr bwMode="auto">
          <a:xfrm rot="5400000">
            <a:off x="3722687" y="3962401"/>
            <a:ext cx="1047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324" name="Group 172"/>
          <p:cNvGrpSpPr>
            <a:grpSpLocks/>
          </p:cNvGrpSpPr>
          <p:nvPr/>
        </p:nvGrpSpPr>
        <p:grpSpPr bwMode="auto">
          <a:xfrm rot="16200000">
            <a:off x="3983831" y="3628232"/>
            <a:ext cx="166687" cy="171450"/>
            <a:chOff x="2748" y="3422"/>
            <a:chExt cx="105" cy="108"/>
          </a:xfrm>
        </p:grpSpPr>
        <p:sp>
          <p:nvSpPr>
            <p:cNvPr id="49325" name="AutoShape 173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326" name="Line 174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27" name="AutoShape 175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328" name="Arc 176"/>
          <p:cNvSpPr>
            <a:spLocks/>
          </p:cNvSpPr>
          <p:nvPr/>
        </p:nvSpPr>
        <p:spPr bwMode="auto">
          <a:xfrm rot="841871">
            <a:off x="4192588" y="299402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29" name="Line 177"/>
          <p:cNvSpPr>
            <a:spLocks noChangeShapeType="1"/>
          </p:cNvSpPr>
          <p:nvPr/>
        </p:nvSpPr>
        <p:spPr bwMode="auto">
          <a:xfrm rot="5400000">
            <a:off x="4697413" y="3124200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30" name="Line 178"/>
          <p:cNvSpPr>
            <a:spLocks noChangeShapeType="1"/>
          </p:cNvSpPr>
          <p:nvPr/>
        </p:nvSpPr>
        <p:spPr bwMode="auto">
          <a:xfrm flipH="1" flipV="1">
            <a:off x="4592638" y="3216275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31" name="Line 179"/>
          <p:cNvSpPr>
            <a:spLocks noChangeShapeType="1"/>
          </p:cNvSpPr>
          <p:nvPr/>
        </p:nvSpPr>
        <p:spPr bwMode="auto">
          <a:xfrm flipH="1" flipV="1">
            <a:off x="4591050" y="3032125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32" name="Line 180"/>
          <p:cNvSpPr>
            <a:spLocks noChangeShapeType="1"/>
          </p:cNvSpPr>
          <p:nvPr/>
        </p:nvSpPr>
        <p:spPr bwMode="auto">
          <a:xfrm flipH="1" flipV="1">
            <a:off x="4262438" y="3213100"/>
            <a:ext cx="2333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33" name="Line 181"/>
          <p:cNvSpPr>
            <a:spLocks noChangeShapeType="1"/>
          </p:cNvSpPr>
          <p:nvPr/>
        </p:nvSpPr>
        <p:spPr bwMode="auto">
          <a:xfrm flipH="1" flipV="1">
            <a:off x="4313238" y="3030538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34" name="Line 182"/>
          <p:cNvSpPr>
            <a:spLocks noChangeShapeType="1"/>
          </p:cNvSpPr>
          <p:nvPr/>
        </p:nvSpPr>
        <p:spPr bwMode="auto">
          <a:xfrm flipH="1" flipV="1">
            <a:off x="4087813" y="3032125"/>
            <a:ext cx="1190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335" name="Group 183"/>
          <p:cNvGrpSpPr>
            <a:grpSpLocks/>
          </p:cNvGrpSpPr>
          <p:nvPr/>
        </p:nvGrpSpPr>
        <p:grpSpPr bwMode="auto">
          <a:xfrm>
            <a:off x="4457700" y="2906713"/>
            <a:ext cx="166688" cy="171450"/>
            <a:chOff x="2748" y="3422"/>
            <a:chExt cx="105" cy="108"/>
          </a:xfrm>
        </p:grpSpPr>
        <p:sp>
          <p:nvSpPr>
            <p:cNvPr id="49336" name="AutoShape 184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337" name="Line 185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38" name="AutoShape 186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339" name="Group 187"/>
          <p:cNvGrpSpPr>
            <a:grpSpLocks/>
          </p:cNvGrpSpPr>
          <p:nvPr/>
        </p:nvGrpSpPr>
        <p:grpSpPr bwMode="auto">
          <a:xfrm>
            <a:off x="4459288" y="3089275"/>
            <a:ext cx="166687" cy="171450"/>
            <a:chOff x="2748" y="3422"/>
            <a:chExt cx="105" cy="108"/>
          </a:xfrm>
        </p:grpSpPr>
        <p:sp>
          <p:nvSpPr>
            <p:cNvPr id="49340" name="AutoShape 188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341" name="Line 189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42" name="AutoShape 190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343" name="Arc 191"/>
          <p:cNvSpPr>
            <a:spLocks/>
          </p:cNvSpPr>
          <p:nvPr/>
        </p:nvSpPr>
        <p:spPr bwMode="auto">
          <a:xfrm rot="841871">
            <a:off x="4192588" y="241300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44" name="Line 192"/>
          <p:cNvSpPr>
            <a:spLocks noChangeShapeType="1"/>
          </p:cNvSpPr>
          <p:nvPr/>
        </p:nvSpPr>
        <p:spPr bwMode="auto">
          <a:xfrm rot="5400000">
            <a:off x="4697413" y="2543175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45" name="Line 193"/>
          <p:cNvSpPr>
            <a:spLocks noChangeShapeType="1"/>
          </p:cNvSpPr>
          <p:nvPr/>
        </p:nvSpPr>
        <p:spPr bwMode="auto">
          <a:xfrm flipH="1" flipV="1">
            <a:off x="4592638" y="2635250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46" name="Line 194"/>
          <p:cNvSpPr>
            <a:spLocks noChangeShapeType="1"/>
          </p:cNvSpPr>
          <p:nvPr/>
        </p:nvSpPr>
        <p:spPr bwMode="auto">
          <a:xfrm flipH="1" flipV="1">
            <a:off x="4591050" y="2451100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47" name="Line 195"/>
          <p:cNvSpPr>
            <a:spLocks noChangeShapeType="1"/>
          </p:cNvSpPr>
          <p:nvPr/>
        </p:nvSpPr>
        <p:spPr bwMode="auto">
          <a:xfrm flipH="1" flipV="1">
            <a:off x="4262438" y="2632075"/>
            <a:ext cx="2333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48" name="Line 196"/>
          <p:cNvSpPr>
            <a:spLocks noChangeShapeType="1"/>
          </p:cNvSpPr>
          <p:nvPr/>
        </p:nvSpPr>
        <p:spPr bwMode="auto">
          <a:xfrm flipH="1" flipV="1">
            <a:off x="4313238" y="2449513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49" name="Line 197"/>
          <p:cNvSpPr>
            <a:spLocks noChangeShapeType="1"/>
          </p:cNvSpPr>
          <p:nvPr/>
        </p:nvSpPr>
        <p:spPr bwMode="auto">
          <a:xfrm flipH="1" flipV="1">
            <a:off x="4087813" y="2451100"/>
            <a:ext cx="1190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350" name="Group 198"/>
          <p:cNvGrpSpPr>
            <a:grpSpLocks/>
          </p:cNvGrpSpPr>
          <p:nvPr/>
        </p:nvGrpSpPr>
        <p:grpSpPr bwMode="auto">
          <a:xfrm>
            <a:off x="4457700" y="2325688"/>
            <a:ext cx="166688" cy="171450"/>
            <a:chOff x="2748" y="3422"/>
            <a:chExt cx="105" cy="108"/>
          </a:xfrm>
        </p:grpSpPr>
        <p:sp>
          <p:nvSpPr>
            <p:cNvPr id="49351" name="AutoShape 199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352" name="Line 200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3" name="AutoShape 201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354" name="Group 202"/>
          <p:cNvGrpSpPr>
            <a:grpSpLocks/>
          </p:cNvGrpSpPr>
          <p:nvPr/>
        </p:nvGrpSpPr>
        <p:grpSpPr bwMode="auto">
          <a:xfrm>
            <a:off x="4459288" y="2508250"/>
            <a:ext cx="166687" cy="171450"/>
            <a:chOff x="2748" y="3422"/>
            <a:chExt cx="105" cy="108"/>
          </a:xfrm>
        </p:grpSpPr>
        <p:sp>
          <p:nvSpPr>
            <p:cNvPr id="49355" name="AutoShape 203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356" name="Line 204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57" name="AutoShape 205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358" name="Arc 206"/>
          <p:cNvSpPr>
            <a:spLocks/>
          </p:cNvSpPr>
          <p:nvPr/>
        </p:nvSpPr>
        <p:spPr bwMode="auto">
          <a:xfrm rot="841871">
            <a:off x="4194175" y="183832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59" name="Line 207"/>
          <p:cNvSpPr>
            <a:spLocks noChangeShapeType="1"/>
          </p:cNvSpPr>
          <p:nvPr/>
        </p:nvSpPr>
        <p:spPr bwMode="auto">
          <a:xfrm rot="5400000">
            <a:off x="4699000" y="1968500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60" name="Line 208"/>
          <p:cNvSpPr>
            <a:spLocks noChangeShapeType="1"/>
          </p:cNvSpPr>
          <p:nvPr/>
        </p:nvSpPr>
        <p:spPr bwMode="auto">
          <a:xfrm flipH="1" flipV="1">
            <a:off x="4594225" y="2060575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61" name="Line 209"/>
          <p:cNvSpPr>
            <a:spLocks noChangeShapeType="1"/>
          </p:cNvSpPr>
          <p:nvPr/>
        </p:nvSpPr>
        <p:spPr bwMode="auto">
          <a:xfrm flipH="1" flipV="1">
            <a:off x="4592638" y="1876425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62" name="Line 210"/>
          <p:cNvSpPr>
            <a:spLocks noChangeShapeType="1"/>
          </p:cNvSpPr>
          <p:nvPr/>
        </p:nvSpPr>
        <p:spPr bwMode="auto">
          <a:xfrm flipH="1" flipV="1">
            <a:off x="4264025" y="2057400"/>
            <a:ext cx="233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63" name="Line 211"/>
          <p:cNvSpPr>
            <a:spLocks noChangeShapeType="1"/>
          </p:cNvSpPr>
          <p:nvPr/>
        </p:nvSpPr>
        <p:spPr bwMode="auto">
          <a:xfrm flipH="1" flipV="1">
            <a:off x="4314825" y="1874838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64" name="Line 212"/>
          <p:cNvSpPr>
            <a:spLocks noChangeShapeType="1"/>
          </p:cNvSpPr>
          <p:nvPr/>
        </p:nvSpPr>
        <p:spPr bwMode="auto">
          <a:xfrm flipH="1" flipV="1">
            <a:off x="4089400" y="1876425"/>
            <a:ext cx="1190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65" name="Arc 213"/>
          <p:cNvSpPr>
            <a:spLocks/>
          </p:cNvSpPr>
          <p:nvPr/>
        </p:nvSpPr>
        <p:spPr bwMode="auto">
          <a:xfrm rot="6150867">
            <a:off x="4844257" y="1902618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366" name="Group 214"/>
          <p:cNvGrpSpPr>
            <a:grpSpLocks/>
          </p:cNvGrpSpPr>
          <p:nvPr/>
        </p:nvGrpSpPr>
        <p:grpSpPr bwMode="auto">
          <a:xfrm>
            <a:off x="4459288" y="1751013"/>
            <a:ext cx="166687" cy="171450"/>
            <a:chOff x="2748" y="3422"/>
            <a:chExt cx="105" cy="108"/>
          </a:xfrm>
        </p:grpSpPr>
        <p:sp>
          <p:nvSpPr>
            <p:cNvPr id="49367" name="AutoShape 21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368" name="Line 21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69" name="AutoShape 21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370" name="Group 218"/>
          <p:cNvGrpSpPr>
            <a:grpSpLocks/>
          </p:cNvGrpSpPr>
          <p:nvPr/>
        </p:nvGrpSpPr>
        <p:grpSpPr bwMode="auto">
          <a:xfrm>
            <a:off x="4460875" y="1933575"/>
            <a:ext cx="166688" cy="171450"/>
            <a:chOff x="2748" y="3422"/>
            <a:chExt cx="105" cy="108"/>
          </a:xfrm>
        </p:grpSpPr>
        <p:sp>
          <p:nvSpPr>
            <p:cNvPr id="49371" name="AutoShape 219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372" name="Line 220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73" name="AutoShape 221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374" name="Arc 222"/>
          <p:cNvSpPr>
            <a:spLocks/>
          </p:cNvSpPr>
          <p:nvPr/>
        </p:nvSpPr>
        <p:spPr bwMode="auto">
          <a:xfrm rot="841871">
            <a:off x="4194175" y="125730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375" name="Line 223"/>
          <p:cNvSpPr>
            <a:spLocks noChangeShapeType="1"/>
          </p:cNvSpPr>
          <p:nvPr/>
        </p:nvSpPr>
        <p:spPr bwMode="auto">
          <a:xfrm rot="5400000">
            <a:off x="4699000" y="1387475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76" name="Line 224"/>
          <p:cNvSpPr>
            <a:spLocks noChangeShapeType="1"/>
          </p:cNvSpPr>
          <p:nvPr/>
        </p:nvSpPr>
        <p:spPr bwMode="auto">
          <a:xfrm flipH="1" flipV="1">
            <a:off x="4789488" y="1387475"/>
            <a:ext cx="717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77" name="Line 225"/>
          <p:cNvSpPr>
            <a:spLocks noChangeShapeType="1"/>
          </p:cNvSpPr>
          <p:nvPr/>
        </p:nvSpPr>
        <p:spPr bwMode="auto">
          <a:xfrm flipH="1" flipV="1">
            <a:off x="4594225" y="1479550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78" name="Line 226"/>
          <p:cNvSpPr>
            <a:spLocks noChangeShapeType="1"/>
          </p:cNvSpPr>
          <p:nvPr/>
        </p:nvSpPr>
        <p:spPr bwMode="auto">
          <a:xfrm flipH="1" flipV="1">
            <a:off x="4592638" y="1295400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79" name="Line 227"/>
          <p:cNvSpPr>
            <a:spLocks noChangeShapeType="1"/>
          </p:cNvSpPr>
          <p:nvPr/>
        </p:nvSpPr>
        <p:spPr bwMode="auto">
          <a:xfrm flipH="1" flipV="1">
            <a:off x="4264025" y="1476375"/>
            <a:ext cx="233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80" name="Line 228"/>
          <p:cNvSpPr>
            <a:spLocks noChangeShapeType="1"/>
          </p:cNvSpPr>
          <p:nvPr/>
        </p:nvSpPr>
        <p:spPr bwMode="auto">
          <a:xfrm flipH="1" flipV="1">
            <a:off x="4314825" y="1293813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81" name="Line 229"/>
          <p:cNvSpPr>
            <a:spLocks noChangeShapeType="1"/>
          </p:cNvSpPr>
          <p:nvPr/>
        </p:nvSpPr>
        <p:spPr bwMode="auto">
          <a:xfrm flipH="1" flipV="1">
            <a:off x="4089400" y="1295400"/>
            <a:ext cx="1190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82" name="Line 230"/>
          <p:cNvSpPr>
            <a:spLocks noChangeShapeType="1"/>
          </p:cNvSpPr>
          <p:nvPr/>
        </p:nvSpPr>
        <p:spPr bwMode="auto">
          <a:xfrm flipH="1" flipV="1">
            <a:off x="5146675" y="1592263"/>
            <a:ext cx="3635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383" name="Group 231"/>
          <p:cNvGrpSpPr>
            <a:grpSpLocks/>
          </p:cNvGrpSpPr>
          <p:nvPr/>
        </p:nvGrpSpPr>
        <p:grpSpPr bwMode="auto">
          <a:xfrm>
            <a:off x="4459288" y="1169988"/>
            <a:ext cx="166687" cy="171450"/>
            <a:chOff x="2748" y="3422"/>
            <a:chExt cx="105" cy="108"/>
          </a:xfrm>
        </p:grpSpPr>
        <p:sp>
          <p:nvSpPr>
            <p:cNvPr id="49384" name="AutoShape 23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385" name="Line 23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86" name="AutoShape 23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387" name="Group 235"/>
          <p:cNvGrpSpPr>
            <a:grpSpLocks/>
          </p:cNvGrpSpPr>
          <p:nvPr/>
        </p:nvGrpSpPr>
        <p:grpSpPr bwMode="auto">
          <a:xfrm>
            <a:off x="4460875" y="1352550"/>
            <a:ext cx="166688" cy="171450"/>
            <a:chOff x="2748" y="3422"/>
            <a:chExt cx="105" cy="108"/>
          </a:xfrm>
        </p:grpSpPr>
        <p:sp>
          <p:nvSpPr>
            <p:cNvPr id="49388" name="AutoShape 23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389" name="Line 23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390" name="AutoShape 23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391" name="Line 239"/>
          <p:cNvSpPr>
            <a:spLocks noChangeShapeType="1"/>
          </p:cNvSpPr>
          <p:nvPr/>
        </p:nvSpPr>
        <p:spPr bwMode="auto">
          <a:xfrm rot="5400000">
            <a:off x="5337175" y="3213100"/>
            <a:ext cx="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392" name="Line 240"/>
          <p:cNvSpPr>
            <a:spLocks noChangeShapeType="1"/>
          </p:cNvSpPr>
          <p:nvPr/>
        </p:nvSpPr>
        <p:spPr bwMode="auto">
          <a:xfrm flipH="1" flipV="1">
            <a:off x="3395663" y="1117600"/>
            <a:ext cx="7191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393" name="Group 241"/>
          <p:cNvGrpSpPr>
            <a:grpSpLocks/>
          </p:cNvGrpSpPr>
          <p:nvPr/>
        </p:nvGrpSpPr>
        <p:grpSpPr bwMode="auto">
          <a:xfrm>
            <a:off x="4786313" y="4114800"/>
            <a:ext cx="215900" cy="171450"/>
            <a:chOff x="3581" y="2469"/>
            <a:chExt cx="136" cy="108"/>
          </a:xfrm>
        </p:grpSpPr>
        <p:sp>
          <p:nvSpPr>
            <p:cNvPr id="49394" name="Line 242"/>
            <p:cNvSpPr>
              <a:spLocks noChangeShapeType="1"/>
            </p:cNvSpPr>
            <p:nvPr/>
          </p:nvSpPr>
          <p:spPr bwMode="auto">
            <a:xfrm rot="10800000">
              <a:off x="3581" y="249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395" name="Group 243"/>
            <p:cNvGrpSpPr>
              <a:grpSpLocks/>
            </p:cNvGrpSpPr>
            <p:nvPr/>
          </p:nvGrpSpPr>
          <p:grpSpPr bwMode="auto">
            <a:xfrm>
              <a:off x="3610" y="2469"/>
              <a:ext cx="105" cy="108"/>
              <a:chOff x="2748" y="3422"/>
              <a:chExt cx="105" cy="108"/>
            </a:xfrm>
          </p:grpSpPr>
          <p:sp>
            <p:nvSpPr>
              <p:cNvPr id="49396" name="AutoShape 244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397" name="Line 245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398" name="AutoShape 246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grpSp>
        <p:nvGrpSpPr>
          <p:cNvPr id="49399" name="Group 247"/>
          <p:cNvGrpSpPr>
            <a:grpSpLocks/>
          </p:cNvGrpSpPr>
          <p:nvPr/>
        </p:nvGrpSpPr>
        <p:grpSpPr bwMode="auto">
          <a:xfrm>
            <a:off x="3462338" y="3849688"/>
            <a:ext cx="71437" cy="141287"/>
            <a:chOff x="2529" y="2132"/>
            <a:chExt cx="45" cy="89"/>
          </a:xfrm>
        </p:grpSpPr>
        <p:sp>
          <p:nvSpPr>
            <p:cNvPr id="49400" name="Rectangle 248"/>
            <p:cNvSpPr>
              <a:spLocks noChangeArrowheads="1"/>
            </p:cNvSpPr>
            <p:nvPr/>
          </p:nvSpPr>
          <p:spPr bwMode="auto">
            <a:xfrm>
              <a:off x="2529" y="2132"/>
              <a:ext cx="27" cy="89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401" name="Rectangle 249"/>
            <p:cNvSpPr>
              <a:spLocks noChangeArrowheads="1"/>
            </p:cNvSpPr>
            <p:nvPr/>
          </p:nvSpPr>
          <p:spPr bwMode="auto">
            <a:xfrm>
              <a:off x="2556" y="2152"/>
              <a:ext cx="18" cy="48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9402" name="Rectangle 250"/>
          <p:cNvSpPr>
            <a:spLocks noChangeArrowheads="1"/>
          </p:cNvSpPr>
          <p:nvPr/>
        </p:nvSpPr>
        <p:spPr bwMode="auto">
          <a:xfrm>
            <a:off x="3538538" y="979488"/>
            <a:ext cx="1998662" cy="3744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/>
          </a:p>
        </p:txBody>
      </p:sp>
      <p:sp>
        <p:nvSpPr>
          <p:cNvPr id="49403" name="AutoShape 251"/>
          <p:cNvSpPr>
            <a:spLocks noChangeArrowheads="1"/>
          </p:cNvSpPr>
          <p:nvPr/>
        </p:nvSpPr>
        <p:spPr bwMode="auto">
          <a:xfrm rot="5400000">
            <a:off x="3484563" y="43973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404" name="Line 252"/>
          <p:cNvSpPr>
            <a:spLocks noChangeShapeType="1"/>
          </p:cNvSpPr>
          <p:nvPr/>
        </p:nvSpPr>
        <p:spPr bwMode="auto">
          <a:xfrm flipH="1" flipV="1">
            <a:off x="4716463" y="4473575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05" name="Line 253"/>
          <p:cNvSpPr>
            <a:spLocks noChangeShapeType="1"/>
          </p:cNvSpPr>
          <p:nvPr/>
        </p:nvSpPr>
        <p:spPr bwMode="auto">
          <a:xfrm flipH="1" flipV="1">
            <a:off x="4938713" y="4468813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406" name="Group 254"/>
          <p:cNvGrpSpPr>
            <a:grpSpLocks/>
          </p:cNvGrpSpPr>
          <p:nvPr/>
        </p:nvGrpSpPr>
        <p:grpSpPr bwMode="auto">
          <a:xfrm>
            <a:off x="4859338" y="4313238"/>
            <a:ext cx="107950" cy="206375"/>
            <a:chOff x="2877" y="3766"/>
            <a:chExt cx="68" cy="130"/>
          </a:xfrm>
        </p:grpSpPr>
        <p:sp>
          <p:nvSpPr>
            <p:cNvPr id="49407" name="Line 25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408" name="AutoShape 25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409" name="AutoShape 25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9410" name="Line 258"/>
          <p:cNvSpPr>
            <a:spLocks noChangeShapeType="1"/>
          </p:cNvSpPr>
          <p:nvPr/>
        </p:nvSpPr>
        <p:spPr bwMode="auto">
          <a:xfrm flipH="1" flipV="1">
            <a:off x="3910013" y="4257675"/>
            <a:ext cx="1952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411" name="Group 259"/>
          <p:cNvGrpSpPr>
            <a:grpSpLocks/>
          </p:cNvGrpSpPr>
          <p:nvPr/>
        </p:nvGrpSpPr>
        <p:grpSpPr bwMode="auto">
          <a:xfrm>
            <a:off x="3821113" y="4098925"/>
            <a:ext cx="107950" cy="206375"/>
            <a:chOff x="2877" y="3766"/>
            <a:chExt cx="68" cy="130"/>
          </a:xfrm>
        </p:grpSpPr>
        <p:sp>
          <p:nvSpPr>
            <p:cNvPr id="49412" name="Line 260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413" name="AutoShape 261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414" name="AutoShape 262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9415" name="AutoShape 263"/>
          <p:cNvSpPr>
            <a:spLocks noChangeArrowheads="1"/>
          </p:cNvSpPr>
          <p:nvPr/>
        </p:nvSpPr>
        <p:spPr bwMode="auto">
          <a:xfrm rot="5400000">
            <a:off x="5483225" y="15176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416" name="AutoShape 264"/>
          <p:cNvSpPr>
            <a:spLocks noChangeArrowheads="1"/>
          </p:cNvSpPr>
          <p:nvPr/>
        </p:nvSpPr>
        <p:spPr bwMode="auto">
          <a:xfrm rot="5400000">
            <a:off x="5483225" y="13096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428" name="Group 276"/>
          <p:cNvGrpSpPr>
            <a:grpSpLocks/>
          </p:cNvGrpSpPr>
          <p:nvPr/>
        </p:nvGrpSpPr>
        <p:grpSpPr bwMode="auto">
          <a:xfrm>
            <a:off x="5094288" y="1435100"/>
            <a:ext cx="107950" cy="206375"/>
            <a:chOff x="2877" y="3766"/>
            <a:chExt cx="68" cy="130"/>
          </a:xfrm>
        </p:grpSpPr>
        <p:sp>
          <p:nvSpPr>
            <p:cNvPr id="49429" name="Line 277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430" name="AutoShape 278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431" name="AutoShape 279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9432" name="Line 280"/>
          <p:cNvSpPr>
            <a:spLocks noChangeShapeType="1"/>
          </p:cNvSpPr>
          <p:nvPr/>
        </p:nvSpPr>
        <p:spPr bwMode="auto">
          <a:xfrm rot="5400000">
            <a:off x="5286375" y="1658938"/>
            <a:ext cx="1460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33" name="AutoShape 281"/>
          <p:cNvSpPr>
            <a:spLocks noChangeArrowheads="1"/>
          </p:cNvSpPr>
          <p:nvPr/>
        </p:nvSpPr>
        <p:spPr bwMode="auto">
          <a:xfrm rot="5400000">
            <a:off x="5308600" y="16446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434" name="Line 282"/>
          <p:cNvSpPr>
            <a:spLocks noChangeShapeType="1"/>
          </p:cNvSpPr>
          <p:nvPr/>
        </p:nvSpPr>
        <p:spPr bwMode="auto">
          <a:xfrm rot="5400000">
            <a:off x="4696618" y="2837657"/>
            <a:ext cx="4683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35" name="Line 283"/>
          <p:cNvSpPr>
            <a:spLocks noChangeShapeType="1"/>
          </p:cNvSpPr>
          <p:nvPr/>
        </p:nvSpPr>
        <p:spPr bwMode="auto">
          <a:xfrm flipH="1" flipV="1">
            <a:off x="4919663" y="2176463"/>
            <a:ext cx="2159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36" name="Line 284"/>
          <p:cNvSpPr>
            <a:spLocks noChangeShapeType="1"/>
          </p:cNvSpPr>
          <p:nvPr/>
        </p:nvSpPr>
        <p:spPr bwMode="auto">
          <a:xfrm flipH="1" flipV="1">
            <a:off x="4930775" y="2305050"/>
            <a:ext cx="4095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37" name="Line 285"/>
          <p:cNvSpPr>
            <a:spLocks noChangeShapeType="1"/>
          </p:cNvSpPr>
          <p:nvPr/>
        </p:nvSpPr>
        <p:spPr bwMode="auto">
          <a:xfrm flipH="1" flipV="1">
            <a:off x="4789488" y="1971675"/>
            <a:ext cx="717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38" name="Line 286"/>
          <p:cNvSpPr>
            <a:spLocks noChangeShapeType="1"/>
          </p:cNvSpPr>
          <p:nvPr/>
        </p:nvSpPr>
        <p:spPr bwMode="auto">
          <a:xfrm flipH="1" flipV="1">
            <a:off x="5146675" y="2176463"/>
            <a:ext cx="3635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39" name="AutoShape 287"/>
          <p:cNvSpPr>
            <a:spLocks noChangeArrowheads="1"/>
          </p:cNvSpPr>
          <p:nvPr/>
        </p:nvSpPr>
        <p:spPr bwMode="auto">
          <a:xfrm rot="5400000">
            <a:off x="5483225" y="21018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440" name="AutoShape 288"/>
          <p:cNvSpPr>
            <a:spLocks noChangeArrowheads="1"/>
          </p:cNvSpPr>
          <p:nvPr/>
        </p:nvSpPr>
        <p:spPr bwMode="auto">
          <a:xfrm rot="5400000">
            <a:off x="5483225" y="18938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441" name="Group 289"/>
          <p:cNvGrpSpPr>
            <a:grpSpLocks/>
          </p:cNvGrpSpPr>
          <p:nvPr/>
        </p:nvGrpSpPr>
        <p:grpSpPr bwMode="auto">
          <a:xfrm>
            <a:off x="5094288" y="2019300"/>
            <a:ext cx="107950" cy="206375"/>
            <a:chOff x="2877" y="3766"/>
            <a:chExt cx="68" cy="130"/>
          </a:xfrm>
        </p:grpSpPr>
        <p:sp>
          <p:nvSpPr>
            <p:cNvPr id="49442" name="Line 290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443" name="AutoShape 291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444" name="AutoShape 292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9445" name="Line 293"/>
          <p:cNvSpPr>
            <a:spLocks noChangeShapeType="1"/>
          </p:cNvSpPr>
          <p:nvPr/>
        </p:nvSpPr>
        <p:spPr bwMode="auto">
          <a:xfrm rot="5400000">
            <a:off x="5286375" y="2243138"/>
            <a:ext cx="1460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46" name="AutoShape 294"/>
          <p:cNvSpPr>
            <a:spLocks noChangeArrowheads="1"/>
          </p:cNvSpPr>
          <p:nvPr/>
        </p:nvSpPr>
        <p:spPr bwMode="auto">
          <a:xfrm rot="5400000">
            <a:off x="5308600" y="22288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447" name="Line 295"/>
          <p:cNvSpPr>
            <a:spLocks noChangeShapeType="1"/>
          </p:cNvSpPr>
          <p:nvPr/>
        </p:nvSpPr>
        <p:spPr bwMode="auto">
          <a:xfrm flipH="1" flipV="1">
            <a:off x="4919663" y="2752725"/>
            <a:ext cx="2159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48" name="Line 296"/>
          <p:cNvSpPr>
            <a:spLocks noChangeShapeType="1"/>
          </p:cNvSpPr>
          <p:nvPr/>
        </p:nvSpPr>
        <p:spPr bwMode="auto">
          <a:xfrm flipH="1" flipV="1">
            <a:off x="4930775" y="2881313"/>
            <a:ext cx="4095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49" name="Line 297"/>
          <p:cNvSpPr>
            <a:spLocks noChangeShapeType="1"/>
          </p:cNvSpPr>
          <p:nvPr/>
        </p:nvSpPr>
        <p:spPr bwMode="auto">
          <a:xfrm flipH="1" flipV="1">
            <a:off x="4789488" y="2547938"/>
            <a:ext cx="717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50" name="Line 298"/>
          <p:cNvSpPr>
            <a:spLocks noChangeShapeType="1"/>
          </p:cNvSpPr>
          <p:nvPr/>
        </p:nvSpPr>
        <p:spPr bwMode="auto">
          <a:xfrm flipH="1" flipV="1">
            <a:off x="5146675" y="2752725"/>
            <a:ext cx="3635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51" name="AutoShape 299"/>
          <p:cNvSpPr>
            <a:spLocks noChangeArrowheads="1"/>
          </p:cNvSpPr>
          <p:nvPr/>
        </p:nvSpPr>
        <p:spPr bwMode="auto">
          <a:xfrm rot="5400000">
            <a:off x="5483225" y="26781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452" name="AutoShape 300"/>
          <p:cNvSpPr>
            <a:spLocks noChangeArrowheads="1"/>
          </p:cNvSpPr>
          <p:nvPr/>
        </p:nvSpPr>
        <p:spPr bwMode="auto">
          <a:xfrm rot="5400000">
            <a:off x="5483225" y="24701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453" name="Group 301"/>
          <p:cNvGrpSpPr>
            <a:grpSpLocks/>
          </p:cNvGrpSpPr>
          <p:nvPr/>
        </p:nvGrpSpPr>
        <p:grpSpPr bwMode="auto">
          <a:xfrm>
            <a:off x="5094288" y="2595563"/>
            <a:ext cx="107950" cy="206375"/>
            <a:chOff x="2877" y="3766"/>
            <a:chExt cx="68" cy="130"/>
          </a:xfrm>
        </p:grpSpPr>
        <p:sp>
          <p:nvSpPr>
            <p:cNvPr id="49454" name="Line 302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455" name="AutoShape 303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456" name="AutoShape 304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9457" name="Line 305"/>
          <p:cNvSpPr>
            <a:spLocks noChangeShapeType="1"/>
          </p:cNvSpPr>
          <p:nvPr/>
        </p:nvSpPr>
        <p:spPr bwMode="auto">
          <a:xfrm rot="5400000">
            <a:off x="5286375" y="2819400"/>
            <a:ext cx="1460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58" name="AutoShape 306"/>
          <p:cNvSpPr>
            <a:spLocks noChangeArrowheads="1"/>
          </p:cNvSpPr>
          <p:nvPr/>
        </p:nvSpPr>
        <p:spPr bwMode="auto">
          <a:xfrm rot="5400000">
            <a:off x="5308600" y="28051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459" name="Line 307"/>
          <p:cNvSpPr>
            <a:spLocks noChangeShapeType="1"/>
          </p:cNvSpPr>
          <p:nvPr/>
        </p:nvSpPr>
        <p:spPr bwMode="auto">
          <a:xfrm rot="5400000">
            <a:off x="4765675" y="1749426"/>
            <a:ext cx="333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60" name="Line 308"/>
          <p:cNvSpPr>
            <a:spLocks noChangeShapeType="1"/>
          </p:cNvSpPr>
          <p:nvPr/>
        </p:nvSpPr>
        <p:spPr bwMode="auto">
          <a:xfrm rot="5400000">
            <a:off x="4696619" y="2258219"/>
            <a:ext cx="4683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61" name="Arc 309"/>
          <p:cNvSpPr>
            <a:spLocks/>
          </p:cNvSpPr>
          <p:nvPr/>
        </p:nvSpPr>
        <p:spPr bwMode="auto">
          <a:xfrm rot="6150867">
            <a:off x="4842669" y="2480469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462" name="Line 310"/>
          <p:cNvSpPr>
            <a:spLocks noChangeShapeType="1"/>
          </p:cNvSpPr>
          <p:nvPr/>
        </p:nvSpPr>
        <p:spPr bwMode="auto">
          <a:xfrm flipH="1" flipV="1">
            <a:off x="4919663" y="3332163"/>
            <a:ext cx="2159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63" name="Line 311"/>
          <p:cNvSpPr>
            <a:spLocks noChangeShapeType="1"/>
          </p:cNvSpPr>
          <p:nvPr/>
        </p:nvSpPr>
        <p:spPr bwMode="auto">
          <a:xfrm flipH="1" flipV="1">
            <a:off x="4930775" y="3460750"/>
            <a:ext cx="4095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64" name="Line 312"/>
          <p:cNvSpPr>
            <a:spLocks noChangeShapeType="1"/>
          </p:cNvSpPr>
          <p:nvPr/>
        </p:nvSpPr>
        <p:spPr bwMode="auto">
          <a:xfrm flipH="1" flipV="1">
            <a:off x="4789488" y="3127375"/>
            <a:ext cx="717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65" name="Line 313"/>
          <p:cNvSpPr>
            <a:spLocks noChangeShapeType="1"/>
          </p:cNvSpPr>
          <p:nvPr/>
        </p:nvSpPr>
        <p:spPr bwMode="auto">
          <a:xfrm flipH="1" flipV="1">
            <a:off x="5146675" y="3332163"/>
            <a:ext cx="3635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66" name="AutoShape 314"/>
          <p:cNvSpPr>
            <a:spLocks noChangeArrowheads="1"/>
          </p:cNvSpPr>
          <p:nvPr/>
        </p:nvSpPr>
        <p:spPr bwMode="auto">
          <a:xfrm rot="5400000">
            <a:off x="5483225" y="32575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467" name="AutoShape 315"/>
          <p:cNvSpPr>
            <a:spLocks noChangeArrowheads="1"/>
          </p:cNvSpPr>
          <p:nvPr/>
        </p:nvSpPr>
        <p:spPr bwMode="auto">
          <a:xfrm rot="5400000">
            <a:off x="5483225" y="30495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468" name="Group 316"/>
          <p:cNvGrpSpPr>
            <a:grpSpLocks/>
          </p:cNvGrpSpPr>
          <p:nvPr/>
        </p:nvGrpSpPr>
        <p:grpSpPr bwMode="auto">
          <a:xfrm>
            <a:off x="5094288" y="3175000"/>
            <a:ext cx="107950" cy="206375"/>
            <a:chOff x="2877" y="3766"/>
            <a:chExt cx="68" cy="130"/>
          </a:xfrm>
        </p:grpSpPr>
        <p:sp>
          <p:nvSpPr>
            <p:cNvPr id="49469" name="Line 317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470" name="AutoShape 318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471" name="AutoShape 319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9472" name="Line 320"/>
          <p:cNvSpPr>
            <a:spLocks noChangeShapeType="1"/>
          </p:cNvSpPr>
          <p:nvPr/>
        </p:nvSpPr>
        <p:spPr bwMode="auto">
          <a:xfrm rot="5400000">
            <a:off x="5286375" y="3398838"/>
            <a:ext cx="1460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73" name="AutoShape 321"/>
          <p:cNvSpPr>
            <a:spLocks noChangeArrowheads="1"/>
          </p:cNvSpPr>
          <p:nvPr/>
        </p:nvSpPr>
        <p:spPr bwMode="auto">
          <a:xfrm rot="5400000">
            <a:off x="5308600" y="33845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474" name="Arc 322"/>
          <p:cNvSpPr>
            <a:spLocks/>
          </p:cNvSpPr>
          <p:nvPr/>
        </p:nvSpPr>
        <p:spPr bwMode="auto">
          <a:xfrm rot="6150867">
            <a:off x="4841082" y="3059906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475" name="Line 323"/>
          <p:cNvSpPr>
            <a:spLocks noChangeShapeType="1"/>
          </p:cNvSpPr>
          <p:nvPr/>
        </p:nvSpPr>
        <p:spPr bwMode="auto">
          <a:xfrm rot="5400000">
            <a:off x="4644231" y="3466307"/>
            <a:ext cx="5730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76" name="Line 324"/>
          <p:cNvSpPr>
            <a:spLocks noChangeShapeType="1"/>
          </p:cNvSpPr>
          <p:nvPr/>
        </p:nvSpPr>
        <p:spPr bwMode="auto">
          <a:xfrm flipH="1" flipV="1">
            <a:off x="4916488" y="3748088"/>
            <a:ext cx="4095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83" name="Line 331"/>
          <p:cNvSpPr>
            <a:spLocks noChangeShapeType="1"/>
          </p:cNvSpPr>
          <p:nvPr/>
        </p:nvSpPr>
        <p:spPr bwMode="auto">
          <a:xfrm rot="5400000">
            <a:off x="7200900" y="3833813"/>
            <a:ext cx="161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84" name="Line 332"/>
          <p:cNvSpPr>
            <a:spLocks noChangeShapeType="1"/>
          </p:cNvSpPr>
          <p:nvPr/>
        </p:nvSpPr>
        <p:spPr bwMode="auto">
          <a:xfrm rot="5400000">
            <a:off x="7243762" y="4235451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85" name="Line 333"/>
          <p:cNvSpPr>
            <a:spLocks noChangeShapeType="1"/>
          </p:cNvSpPr>
          <p:nvPr/>
        </p:nvSpPr>
        <p:spPr bwMode="auto">
          <a:xfrm rot="5400000">
            <a:off x="7490618" y="4355307"/>
            <a:ext cx="2587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86" name="Line 334"/>
          <p:cNvSpPr>
            <a:spLocks noChangeShapeType="1"/>
          </p:cNvSpPr>
          <p:nvPr/>
        </p:nvSpPr>
        <p:spPr bwMode="auto">
          <a:xfrm flipH="1" flipV="1">
            <a:off x="6453188" y="4473575"/>
            <a:ext cx="1181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87" name="Rectangle 335"/>
          <p:cNvSpPr>
            <a:spLocks noChangeArrowheads="1"/>
          </p:cNvSpPr>
          <p:nvPr/>
        </p:nvSpPr>
        <p:spPr bwMode="auto">
          <a:xfrm>
            <a:off x="6913563" y="4346575"/>
            <a:ext cx="581025" cy="185738"/>
          </a:xfrm>
          <a:prstGeom prst="rect">
            <a:avLst/>
          </a:prstGeom>
          <a:noFill/>
          <a:ln w="28575">
            <a:solidFill>
              <a:srgbClr val="E3724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9488" name="Line 336"/>
          <p:cNvSpPr>
            <a:spLocks noChangeShapeType="1"/>
          </p:cNvSpPr>
          <p:nvPr/>
        </p:nvSpPr>
        <p:spPr bwMode="auto">
          <a:xfrm flipH="1" flipV="1">
            <a:off x="7607300" y="4240213"/>
            <a:ext cx="4413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89" name="Line 337"/>
          <p:cNvSpPr>
            <a:spLocks noChangeShapeType="1"/>
          </p:cNvSpPr>
          <p:nvPr/>
        </p:nvSpPr>
        <p:spPr bwMode="auto">
          <a:xfrm flipH="1" flipV="1">
            <a:off x="8018463" y="4468813"/>
            <a:ext cx="2428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90" name="Line 338"/>
          <p:cNvSpPr>
            <a:spLocks noChangeShapeType="1"/>
          </p:cNvSpPr>
          <p:nvPr/>
        </p:nvSpPr>
        <p:spPr bwMode="auto">
          <a:xfrm rot="5400000">
            <a:off x="7913688" y="4346575"/>
            <a:ext cx="2413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91" name="Line 339"/>
          <p:cNvSpPr>
            <a:spLocks noChangeShapeType="1"/>
          </p:cNvSpPr>
          <p:nvPr/>
        </p:nvSpPr>
        <p:spPr bwMode="auto">
          <a:xfrm flipH="1" flipV="1">
            <a:off x="6443663" y="3917950"/>
            <a:ext cx="10175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92" name="Line 340"/>
          <p:cNvSpPr>
            <a:spLocks noChangeShapeType="1"/>
          </p:cNvSpPr>
          <p:nvPr/>
        </p:nvSpPr>
        <p:spPr bwMode="auto">
          <a:xfrm rot="5400000">
            <a:off x="6538913" y="4362450"/>
            <a:ext cx="234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93" name="Line 341"/>
          <p:cNvSpPr>
            <a:spLocks noChangeShapeType="1"/>
          </p:cNvSpPr>
          <p:nvPr/>
        </p:nvSpPr>
        <p:spPr bwMode="auto">
          <a:xfrm flipH="1" flipV="1">
            <a:off x="6643688" y="4257675"/>
            <a:ext cx="1238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94" name="Line 342"/>
          <p:cNvSpPr>
            <a:spLocks noChangeShapeType="1"/>
          </p:cNvSpPr>
          <p:nvPr/>
        </p:nvSpPr>
        <p:spPr bwMode="auto">
          <a:xfrm rot="5400000">
            <a:off x="6924675" y="4330700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95" name="Line 343"/>
          <p:cNvSpPr>
            <a:spLocks noChangeShapeType="1"/>
          </p:cNvSpPr>
          <p:nvPr/>
        </p:nvSpPr>
        <p:spPr bwMode="auto">
          <a:xfrm rot="5400000">
            <a:off x="7878763" y="3548063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96" name="Line 344"/>
          <p:cNvSpPr>
            <a:spLocks noChangeShapeType="1"/>
          </p:cNvSpPr>
          <p:nvPr/>
        </p:nvSpPr>
        <p:spPr bwMode="auto">
          <a:xfrm flipH="1" flipV="1">
            <a:off x="6992938" y="4414838"/>
            <a:ext cx="3714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97" name="Line 345"/>
          <p:cNvSpPr>
            <a:spLocks noChangeShapeType="1"/>
          </p:cNvSpPr>
          <p:nvPr/>
        </p:nvSpPr>
        <p:spPr bwMode="auto">
          <a:xfrm rot="5400000">
            <a:off x="7142956" y="4218782"/>
            <a:ext cx="4175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98" name="Line 346"/>
          <p:cNvSpPr>
            <a:spLocks noChangeShapeType="1"/>
          </p:cNvSpPr>
          <p:nvPr/>
        </p:nvSpPr>
        <p:spPr bwMode="auto">
          <a:xfrm>
            <a:off x="6892925" y="4213225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499" name="Line 347"/>
          <p:cNvSpPr>
            <a:spLocks noChangeShapeType="1"/>
          </p:cNvSpPr>
          <p:nvPr/>
        </p:nvSpPr>
        <p:spPr bwMode="auto">
          <a:xfrm rot="5400000">
            <a:off x="7816057" y="4042569"/>
            <a:ext cx="8810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00" name="Line 348"/>
          <p:cNvSpPr>
            <a:spLocks noChangeShapeType="1"/>
          </p:cNvSpPr>
          <p:nvPr/>
        </p:nvSpPr>
        <p:spPr bwMode="auto">
          <a:xfrm flipH="1" flipV="1">
            <a:off x="7989888" y="3548063"/>
            <a:ext cx="4318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01" name="Line 349"/>
          <p:cNvSpPr>
            <a:spLocks noChangeShapeType="1"/>
          </p:cNvSpPr>
          <p:nvPr/>
        </p:nvSpPr>
        <p:spPr bwMode="auto">
          <a:xfrm flipH="1" flipV="1">
            <a:off x="7773988" y="3640138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02" name="Line 350"/>
          <p:cNvSpPr>
            <a:spLocks noChangeShapeType="1"/>
          </p:cNvSpPr>
          <p:nvPr/>
        </p:nvSpPr>
        <p:spPr bwMode="auto">
          <a:xfrm flipH="1" flipV="1">
            <a:off x="7772400" y="3455988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03" name="Line 351"/>
          <p:cNvSpPr>
            <a:spLocks noChangeShapeType="1"/>
          </p:cNvSpPr>
          <p:nvPr/>
        </p:nvSpPr>
        <p:spPr bwMode="auto">
          <a:xfrm flipH="1" flipV="1">
            <a:off x="7443788" y="3636963"/>
            <a:ext cx="2333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04" name="Line 352"/>
          <p:cNvSpPr>
            <a:spLocks noChangeShapeType="1"/>
          </p:cNvSpPr>
          <p:nvPr/>
        </p:nvSpPr>
        <p:spPr bwMode="auto">
          <a:xfrm flipH="1" flipV="1">
            <a:off x="7494588" y="3454400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05" name="Line 353"/>
          <p:cNvSpPr>
            <a:spLocks noChangeShapeType="1"/>
          </p:cNvSpPr>
          <p:nvPr/>
        </p:nvSpPr>
        <p:spPr bwMode="auto">
          <a:xfrm rot="5400000">
            <a:off x="6218237" y="2690813"/>
            <a:ext cx="24542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06" name="Line 354"/>
          <p:cNvSpPr>
            <a:spLocks noChangeShapeType="1"/>
          </p:cNvSpPr>
          <p:nvPr/>
        </p:nvSpPr>
        <p:spPr bwMode="auto">
          <a:xfrm flipH="1" flipV="1">
            <a:off x="7269163" y="3455988"/>
            <a:ext cx="1190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07" name="Line 355"/>
          <p:cNvSpPr>
            <a:spLocks noChangeShapeType="1"/>
          </p:cNvSpPr>
          <p:nvPr/>
        </p:nvSpPr>
        <p:spPr bwMode="auto">
          <a:xfrm flipH="1" flipV="1">
            <a:off x="8243888" y="3713163"/>
            <a:ext cx="1841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08" name="Line 356"/>
          <p:cNvSpPr>
            <a:spLocks noChangeShapeType="1"/>
          </p:cNvSpPr>
          <p:nvPr/>
        </p:nvSpPr>
        <p:spPr bwMode="auto">
          <a:xfrm rot="5400000">
            <a:off x="5961062" y="2424113"/>
            <a:ext cx="26384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09" name="Line 357"/>
          <p:cNvSpPr>
            <a:spLocks noChangeShapeType="1"/>
          </p:cNvSpPr>
          <p:nvPr/>
        </p:nvSpPr>
        <p:spPr bwMode="auto">
          <a:xfrm flipH="1" flipV="1">
            <a:off x="6678613" y="4013200"/>
            <a:ext cx="6889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10" name="Line 358"/>
          <p:cNvSpPr>
            <a:spLocks noChangeShapeType="1"/>
          </p:cNvSpPr>
          <p:nvPr/>
        </p:nvSpPr>
        <p:spPr bwMode="auto">
          <a:xfrm rot="5400000">
            <a:off x="6638925" y="3962401"/>
            <a:ext cx="1047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511" name="Group 359"/>
          <p:cNvGrpSpPr>
            <a:grpSpLocks/>
          </p:cNvGrpSpPr>
          <p:nvPr/>
        </p:nvGrpSpPr>
        <p:grpSpPr bwMode="auto">
          <a:xfrm rot="16200000">
            <a:off x="7162006" y="3628232"/>
            <a:ext cx="166687" cy="171450"/>
            <a:chOff x="2748" y="3422"/>
            <a:chExt cx="105" cy="108"/>
          </a:xfrm>
        </p:grpSpPr>
        <p:sp>
          <p:nvSpPr>
            <p:cNvPr id="49512" name="AutoShape 360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513" name="Line 361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14" name="AutoShape 362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515" name="Arc 363"/>
          <p:cNvSpPr>
            <a:spLocks/>
          </p:cNvSpPr>
          <p:nvPr/>
        </p:nvSpPr>
        <p:spPr bwMode="auto">
          <a:xfrm rot="6150867">
            <a:off x="8162132" y="3479006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516" name="Group 364"/>
          <p:cNvGrpSpPr>
            <a:grpSpLocks/>
          </p:cNvGrpSpPr>
          <p:nvPr/>
        </p:nvGrpSpPr>
        <p:grpSpPr bwMode="auto">
          <a:xfrm>
            <a:off x="7639050" y="3330575"/>
            <a:ext cx="166688" cy="171450"/>
            <a:chOff x="2748" y="3422"/>
            <a:chExt cx="105" cy="108"/>
          </a:xfrm>
        </p:grpSpPr>
        <p:sp>
          <p:nvSpPr>
            <p:cNvPr id="49517" name="AutoShape 36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518" name="Line 36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19" name="AutoShape 36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520" name="Group 368"/>
          <p:cNvGrpSpPr>
            <a:grpSpLocks/>
          </p:cNvGrpSpPr>
          <p:nvPr/>
        </p:nvGrpSpPr>
        <p:grpSpPr bwMode="auto">
          <a:xfrm>
            <a:off x="7640638" y="3513138"/>
            <a:ext cx="166687" cy="171450"/>
            <a:chOff x="2748" y="3422"/>
            <a:chExt cx="105" cy="108"/>
          </a:xfrm>
        </p:grpSpPr>
        <p:sp>
          <p:nvSpPr>
            <p:cNvPr id="49521" name="AutoShape 369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522" name="Line 370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23" name="AutoShape 371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524" name="Arc 372"/>
          <p:cNvSpPr>
            <a:spLocks/>
          </p:cNvSpPr>
          <p:nvPr/>
        </p:nvSpPr>
        <p:spPr bwMode="auto">
          <a:xfrm rot="841871">
            <a:off x="7373938" y="298767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525" name="Line 373"/>
          <p:cNvSpPr>
            <a:spLocks noChangeShapeType="1"/>
          </p:cNvSpPr>
          <p:nvPr/>
        </p:nvSpPr>
        <p:spPr bwMode="auto">
          <a:xfrm rot="5400000">
            <a:off x="7878763" y="3117850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26" name="Line 374"/>
          <p:cNvSpPr>
            <a:spLocks noChangeShapeType="1"/>
          </p:cNvSpPr>
          <p:nvPr/>
        </p:nvSpPr>
        <p:spPr bwMode="auto">
          <a:xfrm flipH="1" flipV="1">
            <a:off x="7989888" y="3117850"/>
            <a:ext cx="4318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27" name="Line 375"/>
          <p:cNvSpPr>
            <a:spLocks noChangeShapeType="1"/>
          </p:cNvSpPr>
          <p:nvPr/>
        </p:nvSpPr>
        <p:spPr bwMode="auto">
          <a:xfrm flipH="1" flipV="1">
            <a:off x="7773988" y="3209925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28" name="Line 376"/>
          <p:cNvSpPr>
            <a:spLocks noChangeShapeType="1"/>
          </p:cNvSpPr>
          <p:nvPr/>
        </p:nvSpPr>
        <p:spPr bwMode="auto">
          <a:xfrm flipH="1" flipV="1">
            <a:off x="7772400" y="3025775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29" name="Line 377"/>
          <p:cNvSpPr>
            <a:spLocks noChangeShapeType="1"/>
          </p:cNvSpPr>
          <p:nvPr/>
        </p:nvSpPr>
        <p:spPr bwMode="auto">
          <a:xfrm flipH="1" flipV="1">
            <a:off x="7443788" y="3206750"/>
            <a:ext cx="2333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30" name="Line 378"/>
          <p:cNvSpPr>
            <a:spLocks noChangeShapeType="1"/>
          </p:cNvSpPr>
          <p:nvPr/>
        </p:nvSpPr>
        <p:spPr bwMode="auto">
          <a:xfrm flipH="1" flipV="1">
            <a:off x="7494588" y="3024188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31" name="Line 379"/>
          <p:cNvSpPr>
            <a:spLocks noChangeShapeType="1"/>
          </p:cNvSpPr>
          <p:nvPr/>
        </p:nvSpPr>
        <p:spPr bwMode="auto">
          <a:xfrm flipH="1" flipV="1">
            <a:off x="7269163" y="3025775"/>
            <a:ext cx="1190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32" name="Line 380"/>
          <p:cNvSpPr>
            <a:spLocks noChangeShapeType="1"/>
          </p:cNvSpPr>
          <p:nvPr/>
        </p:nvSpPr>
        <p:spPr bwMode="auto">
          <a:xfrm flipH="1" flipV="1">
            <a:off x="8243888" y="3282950"/>
            <a:ext cx="1841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33" name="Arc 381"/>
          <p:cNvSpPr>
            <a:spLocks/>
          </p:cNvSpPr>
          <p:nvPr/>
        </p:nvSpPr>
        <p:spPr bwMode="auto">
          <a:xfrm rot="6150867">
            <a:off x="8162132" y="3048793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534" name="Group 382"/>
          <p:cNvGrpSpPr>
            <a:grpSpLocks/>
          </p:cNvGrpSpPr>
          <p:nvPr/>
        </p:nvGrpSpPr>
        <p:grpSpPr bwMode="auto">
          <a:xfrm>
            <a:off x="7639050" y="2900363"/>
            <a:ext cx="166688" cy="171450"/>
            <a:chOff x="2748" y="3422"/>
            <a:chExt cx="105" cy="108"/>
          </a:xfrm>
        </p:grpSpPr>
        <p:sp>
          <p:nvSpPr>
            <p:cNvPr id="49535" name="AutoShape 383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536" name="Line 384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37" name="AutoShape 385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538" name="Group 386"/>
          <p:cNvGrpSpPr>
            <a:grpSpLocks/>
          </p:cNvGrpSpPr>
          <p:nvPr/>
        </p:nvGrpSpPr>
        <p:grpSpPr bwMode="auto">
          <a:xfrm>
            <a:off x="7640638" y="3082925"/>
            <a:ext cx="166687" cy="171450"/>
            <a:chOff x="2748" y="3422"/>
            <a:chExt cx="105" cy="108"/>
          </a:xfrm>
        </p:grpSpPr>
        <p:sp>
          <p:nvSpPr>
            <p:cNvPr id="49539" name="AutoShape 387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540" name="Line 388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41" name="AutoShape 389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542" name="Arc 390"/>
          <p:cNvSpPr>
            <a:spLocks/>
          </p:cNvSpPr>
          <p:nvPr/>
        </p:nvSpPr>
        <p:spPr bwMode="auto">
          <a:xfrm rot="841871">
            <a:off x="7373938" y="255270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543" name="Line 391"/>
          <p:cNvSpPr>
            <a:spLocks noChangeShapeType="1"/>
          </p:cNvSpPr>
          <p:nvPr/>
        </p:nvSpPr>
        <p:spPr bwMode="auto">
          <a:xfrm rot="5400000">
            <a:off x="7878763" y="2682875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44" name="Line 392"/>
          <p:cNvSpPr>
            <a:spLocks noChangeShapeType="1"/>
          </p:cNvSpPr>
          <p:nvPr/>
        </p:nvSpPr>
        <p:spPr bwMode="auto">
          <a:xfrm flipH="1" flipV="1">
            <a:off x="7989888" y="2682875"/>
            <a:ext cx="4318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45" name="Line 393"/>
          <p:cNvSpPr>
            <a:spLocks noChangeShapeType="1"/>
          </p:cNvSpPr>
          <p:nvPr/>
        </p:nvSpPr>
        <p:spPr bwMode="auto">
          <a:xfrm flipH="1" flipV="1">
            <a:off x="7773988" y="2774950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46" name="Line 394"/>
          <p:cNvSpPr>
            <a:spLocks noChangeShapeType="1"/>
          </p:cNvSpPr>
          <p:nvPr/>
        </p:nvSpPr>
        <p:spPr bwMode="auto">
          <a:xfrm flipH="1" flipV="1">
            <a:off x="7772400" y="2590800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47" name="Line 395"/>
          <p:cNvSpPr>
            <a:spLocks noChangeShapeType="1"/>
          </p:cNvSpPr>
          <p:nvPr/>
        </p:nvSpPr>
        <p:spPr bwMode="auto">
          <a:xfrm flipH="1" flipV="1">
            <a:off x="7443788" y="2771775"/>
            <a:ext cx="2333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48" name="Line 396"/>
          <p:cNvSpPr>
            <a:spLocks noChangeShapeType="1"/>
          </p:cNvSpPr>
          <p:nvPr/>
        </p:nvSpPr>
        <p:spPr bwMode="auto">
          <a:xfrm flipH="1" flipV="1">
            <a:off x="7494588" y="2589213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49" name="Line 397"/>
          <p:cNvSpPr>
            <a:spLocks noChangeShapeType="1"/>
          </p:cNvSpPr>
          <p:nvPr/>
        </p:nvSpPr>
        <p:spPr bwMode="auto">
          <a:xfrm flipH="1" flipV="1">
            <a:off x="7269163" y="2590800"/>
            <a:ext cx="1190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50" name="Line 398"/>
          <p:cNvSpPr>
            <a:spLocks noChangeShapeType="1"/>
          </p:cNvSpPr>
          <p:nvPr/>
        </p:nvSpPr>
        <p:spPr bwMode="auto">
          <a:xfrm flipH="1" flipV="1">
            <a:off x="8243888" y="2847975"/>
            <a:ext cx="1841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51" name="Arc 399"/>
          <p:cNvSpPr>
            <a:spLocks/>
          </p:cNvSpPr>
          <p:nvPr/>
        </p:nvSpPr>
        <p:spPr bwMode="auto">
          <a:xfrm rot="6150867">
            <a:off x="8162132" y="2613818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552" name="Group 400"/>
          <p:cNvGrpSpPr>
            <a:grpSpLocks/>
          </p:cNvGrpSpPr>
          <p:nvPr/>
        </p:nvGrpSpPr>
        <p:grpSpPr bwMode="auto">
          <a:xfrm>
            <a:off x="7639050" y="2465388"/>
            <a:ext cx="166688" cy="171450"/>
            <a:chOff x="2748" y="3422"/>
            <a:chExt cx="105" cy="108"/>
          </a:xfrm>
        </p:grpSpPr>
        <p:sp>
          <p:nvSpPr>
            <p:cNvPr id="49553" name="AutoShape 40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554" name="Line 40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55" name="AutoShape 40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556" name="Group 404"/>
          <p:cNvGrpSpPr>
            <a:grpSpLocks/>
          </p:cNvGrpSpPr>
          <p:nvPr/>
        </p:nvGrpSpPr>
        <p:grpSpPr bwMode="auto">
          <a:xfrm>
            <a:off x="7640638" y="2647950"/>
            <a:ext cx="166687" cy="171450"/>
            <a:chOff x="2748" y="3422"/>
            <a:chExt cx="105" cy="108"/>
          </a:xfrm>
        </p:grpSpPr>
        <p:sp>
          <p:nvSpPr>
            <p:cNvPr id="49557" name="AutoShape 40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558" name="Line 40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59" name="AutoShape 40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560" name="Arc 408"/>
          <p:cNvSpPr>
            <a:spLocks/>
          </p:cNvSpPr>
          <p:nvPr/>
        </p:nvSpPr>
        <p:spPr bwMode="auto">
          <a:xfrm rot="841871">
            <a:off x="7373938" y="212248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561" name="Line 409"/>
          <p:cNvSpPr>
            <a:spLocks noChangeShapeType="1"/>
          </p:cNvSpPr>
          <p:nvPr/>
        </p:nvSpPr>
        <p:spPr bwMode="auto">
          <a:xfrm rot="5400000">
            <a:off x="7878763" y="2252663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62" name="Line 410"/>
          <p:cNvSpPr>
            <a:spLocks noChangeShapeType="1"/>
          </p:cNvSpPr>
          <p:nvPr/>
        </p:nvSpPr>
        <p:spPr bwMode="auto">
          <a:xfrm flipH="1" flipV="1">
            <a:off x="7989888" y="2252663"/>
            <a:ext cx="4318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63" name="Line 411"/>
          <p:cNvSpPr>
            <a:spLocks noChangeShapeType="1"/>
          </p:cNvSpPr>
          <p:nvPr/>
        </p:nvSpPr>
        <p:spPr bwMode="auto">
          <a:xfrm flipH="1" flipV="1">
            <a:off x="7773988" y="2344738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64" name="Line 412"/>
          <p:cNvSpPr>
            <a:spLocks noChangeShapeType="1"/>
          </p:cNvSpPr>
          <p:nvPr/>
        </p:nvSpPr>
        <p:spPr bwMode="auto">
          <a:xfrm flipH="1" flipV="1">
            <a:off x="7772400" y="2160588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65" name="Line 413"/>
          <p:cNvSpPr>
            <a:spLocks noChangeShapeType="1"/>
          </p:cNvSpPr>
          <p:nvPr/>
        </p:nvSpPr>
        <p:spPr bwMode="auto">
          <a:xfrm flipH="1" flipV="1">
            <a:off x="7443788" y="2341563"/>
            <a:ext cx="2333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66" name="Line 414"/>
          <p:cNvSpPr>
            <a:spLocks noChangeShapeType="1"/>
          </p:cNvSpPr>
          <p:nvPr/>
        </p:nvSpPr>
        <p:spPr bwMode="auto">
          <a:xfrm flipH="1" flipV="1">
            <a:off x="7494588" y="2159000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67" name="Line 415"/>
          <p:cNvSpPr>
            <a:spLocks noChangeShapeType="1"/>
          </p:cNvSpPr>
          <p:nvPr/>
        </p:nvSpPr>
        <p:spPr bwMode="auto">
          <a:xfrm flipH="1" flipV="1">
            <a:off x="7269163" y="2160588"/>
            <a:ext cx="1190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68" name="Line 416"/>
          <p:cNvSpPr>
            <a:spLocks noChangeShapeType="1"/>
          </p:cNvSpPr>
          <p:nvPr/>
        </p:nvSpPr>
        <p:spPr bwMode="auto">
          <a:xfrm flipH="1" flipV="1">
            <a:off x="8243888" y="2417763"/>
            <a:ext cx="1841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69" name="Arc 417"/>
          <p:cNvSpPr>
            <a:spLocks/>
          </p:cNvSpPr>
          <p:nvPr/>
        </p:nvSpPr>
        <p:spPr bwMode="auto">
          <a:xfrm rot="6150867">
            <a:off x="8162132" y="2183606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570" name="Group 418"/>
          <p:cNvGrpSpPr>
            <a:grpSpLocks/>
          </p:cNvGrpSpPr>
          <p:nvPr/>
        </p:nvGrpSpPr>
        <p:grpSpPr bwMode="auto">
          <a:xfrm>
            <a:off x="7639050" y="2035175"/>
            <a:ext cx="166688" cy="171450"/>
            <a:chOff x="2748" y="3422"/>
            <a:chExt cx="105" cy="108"/>
          </a:xfrm>
        </p:grpSpPr>
        <p:sp>
          <p:nvSpPr>
            <p:cNvPr id="49571" name="AutoShape 419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572" name="Line 420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73" name="AutoShape 421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574" name="Group 422"/>
          <p:cNvGrpSpPr>
            <a:grpSpLocks/>
          </p:cNvGrpSpPr>
          <p:nvPr/>
        </p:nvGrpSpPr>
        <p:grpSpPr bwMode="auto">
          <a:xfrm>
            <a:off x="7640638" y="2217738"/>
            <a:ext cx="166687" cy="171450"/>
            <a:chOff x="2748" y="3422"/>
            <a:chExt cx="105" cy="108"/>
          </a:xfrm>
        </p:grpSpPr>
        <p:sp>
          <p:nvSpPr>
            <p:cNvPr id="49575" name="AutoShape 423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576" name="Line 424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77" name="AutoShape 425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578" name="Arc 426"/>
          <p:cNvSpPr>
            <a:spLocks/>
          </p:cNvSpPr>
          <p:nvPr/>
        </p:nvSpPr>
        <p:spPr bwMode="auto">
          <a:xfrm rot="841871">
            <a:off x="7372350" y="1687513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579" name="Line 427"/>
          <p:cNvSpPr>
            <a:spLocks noChangeShapeType="1"/>
          </p:cNvSpPr>
          <p:nvPr/>
        </p:nvSpPr>
        <p:spPr bwMode="auto">
          <a:xfrm rot="5400000">
            <a:off x="7877175" y="1817688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80" name="Line 428"/>
          <p:cNvSpPr>
            <a:spLocks noChangeShapeType="1"/>
          </p:cNvSpPr>
          <p:nvPr/>
        </p:nvSpPr>
        <p:spPr bwMode="auto">
          <a:xfrm flipH="1" flipV="1">
            <a:off x="7988300" y="1817688"/>
            <a:ext cx="4318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81" name="Line 429"/>
          <p:cNvSpPr>
            <a:spLocks noChangeShapeType="1"/>
          </p:cNvSpPr>
          <p:nvPr/>
        </p:nvSpPr>
        <p:spPr bwMode="auto">
          <a:xfrm flipH="1" flipV="1">
            <a:off x="7772400" y="1909763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82" name="Line 430"/>
          <p:cNvSpPr>
            <a:spLocks noChangeShapeType="1"/>
          </p:cNvSpPr>
          <p:nvPr/>
        </p:nvSpPr>
        <p:spPr bwMode="auto">
          <a:xfrm flipH="1" flipV="1">
            <a:off x="7770813" y="1725613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83" name="Line 431"/>
          <p:cNvSpPr>
            <a:spLocks noChangeShapeType="1"/>
          </p:cNvSpPr>
          <p:nvPr/>
        </p:nvSpPr>
        <p:spPr bwMode="auto">
          <a:xfrm flipH="1" flipV="1">
            <a:off x="7442200" y="1906588"/>
            <a:ext cx="233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84" name="Line 432"/>
          <p:cNvSpPr>
            <a:spLocks noChangeShapeType="1"/>
          </p:cNvSpPr>
          <p:nvPr/>
        </p:nvSpPr>
        <p:spPr bwMode="auto">
          <a:xfrm flipH="1" flipV="1">
            <a:off x="7493000" y="1724025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85" name="Line 433"/>
          <p:cNvSpPr>
            <a:spLocks noChangeShapeType="1"/>
          </p:cNvSpPr>
          <p:nvPr/>
        </p:nvSpPr>
        <p:spPr bwMode="auto">
          <a:xfrm flipH="1" flipV="1">
            <a:off x="7267575" y="1725613"/>
            <a:ext cx="1190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86" name="Line 434"/>
          <p:cNvSpPr>
            <a:spLocks noChangeShapeType="1"/>
          </p:cNvSpPr>
          <p:nvPr/>
        </p:nvSpPr>
        <p:spPr bwMode="auto">
          <a:xfrm flipH="1" flipV="1">
            <a:off x="8242300" y="1982788"/>
            <a:ext cx="1841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87" name="Arc 435"/>
          <p:cNvSpPr>
            <a:spLocks/>
          </p:cNvSpPr>
          <p:nvPr/>
        </p:nvSpPr>
        <p:spPr bwMode="auto">
          <a:xfrm rot="6150867">
            <a:off x="8160544" y="1748632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588" name="Group 436"/>
          <p:cNvGrpSpPr>
            <a:grpSpLocks/>
          </p:cNvGrpSpPr>
          <p:nvPr/>
        </p:nvGrpSpPr>
        <p:grpSpPr bwMode="auto">
          <a:xfrm>
            <a:off x="7637463" y="1600200"/>
            <a:ext cx="166687" cy="171450"/>
            <a:chOff x="2748" y="3422"/>
            <a:chExt cx="105" cy="108"/>
          </a:xfrm>
        </p:grpSpPr>
        <p:sp>
          <p:nvSpPr>
            <p:cNvPr id="49589" name="AutoShape 437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590" name="Line 438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91" name="AutoShape 439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592" name="Group 440"/>
          <p:cNvGrpSpPr>
            <a:grpSpLocks/>
          </p:cNvGrpSpPr>
          <p:nvPr/>
        </p:nvGrpSpPr>
        <p:grpSpPr bwMode="auto">
          <a:xfrm>
            <a:off x="7639050" y="1782763"/>
            <a:ext cx="166688" cy="171450"/>
            <a:chOff x="2748" y="3422"/>
            <a:chExt cx="105" cy="108"/>
          </a:xfrm>
        </p:grpSpPr>
        <p:sp>
          <p:nvSpPr>
            <p:cNvPr id="49593" name="AutoShape 44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594" name="Line 44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595" name="AutoShape 44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596" name="Arc 444"/>
          <p:cNvSpPr>
            <a:spLocks/>
          </p:cNvSpPr>
          <p:nvPr/>
        </p:nvSpPr>
        <p:spPr bwMode="auto">
          <a:xfrm rot="841871">
            <a:off x="7372350" y="125730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597" name="Line 445"/>
          <p:cNvSpPr>
            <a:spLocks noChangeShapeType="1"/>
          </p:cNvSpPr>
          <p:nvPr/>
        </p:nvSpPr>
        <p:spPr bwMode="auto">
          <a:xfrm rot="5400000">
            <a:off x="7877175" y="1387475"/>
            <a:ext cx="2095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98" name="Line 446"/>
          <p:cNvSpPr>
            <a:spLocks noChangeShapeType="1"/>
          </p:cNvSpPr>
          <p:nvPr/>
        </p:nvSpPr>
        <p:spPr bwMode="auto">
          <a:xfrm flipH="1" flipV="1">
            <a:off x="7988300" y="1387475"/>
            <a:ext cx="4318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599" name="Line 447"/>
          <p:cNvSpPr>
            <a:spLocks noChangeShapeType="1"/>
          </p:cNvSpPr>
          <p:nvPr/>
        </p:nvSpPr>
        <p:spPr bwMode="auto">
          <a:xfrm flipH="1" flipV="1">
            <a:off x="7772400" y="1479550"/>
            <a:ext cx="2238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600" name="Line 448"/>
          <p:cNvSpPr>
            <a:spLocks noChangeShapeType="1"/>
          </p:cNvSpPr>
          <p:nvPr/>
        </p:nvSpPr>
        <p:spPr bwMode="auto">
          <a:xfrm flipH="1" flipV="1">
            <a:off x="7770813" y="1295400"/>
            <a:ext cx="2238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601" name="Line 449"/>
          <p:cNvSpPr>
            <a:spLocks noChangeShapeType="1"/>
          </p:cNvSpPr>
          <p:nvPr/>
        </p:nvSpPr>
        <p:spPr bwMode="auto">
          <a:xfrm flipH="1" flipV="1">
            <a:off x="7442200" y="1476375"/>
            <a:ext cx="233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602" name="Line 450"/>
          <p:cNvSpPr>
            <a:spLocks noChangeShapeType="1"/>
          </p:cNvSpPr>
          <p:nvPr/>
        </p:nvSpPr>
        <p:spPr bwMode="auto">
          <a:xfrm flipH="1" flipV="1">
            <a:off x="7493000" y="1293813"/>
            <a:ext cx="1905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603" name="Line 451"/>
          <p:cNvSpPr>
            <a:spLocks noChangeShapeType="1"/>
          </p:cNvSpPr>
          <p:nvPr/>
        </p:nvSpPr>
        <p:spPr bwMode="auto">
          <a:xfrm flipH="1" flipV="1">
            <a:off x="7267575" y="1295400"/>
            <a:ext cx="1190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604" name="Line 452"/>
          <p:cNvSpPr>
            <a:spLocks noChangeShapeType="1"/>
          </p:cNvSpPr>
          <p:nvPr/>
        </p:nvSpPr>
        <p:spPr bwMode="auto">
          <a:xfrm flipH="1" flipV="1">
            <a:off x="8242300" y="1549400"/>
            <a:ext cx="1841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605" name="Group 453"/>
          <p:cNvGrpSpPr>
            <a:grpSpLocks/>
          </p:cNvGrpSpPr>
          <p:nvPr/>
        </p:nvGrpSpPr>
        <p:grpSpPr bwMode="auto">
          <a:xfrm>
            <a:off x="7637463" y="1169988"/>
            <a:ext cx="166687" cy="171450"/>
            <a:chOff x="2748" y="3422"/>
            <a:chExt cx="105" cy="108"/>
          </a:xfrm>
        </p:grpSpPr>
        <p:sp>
          <p:nvSpPr>
            <p:cNvPr id="49606" name="AutoShape 454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607" name="Line 455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608" name="AutoShape 456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grpSp>
        <p:nvGrpSpPr>
          <p:cNvPr id="49609" name="Group 457"/>
          <p:cNvGrpSpPr>
            <a:grpSpLocks/>
          </p:cNvGrpSpPr>
          <p:nvPr/>
        </p:nvGrpSpPr>
        <p:grpSpPr bwMode="auto">
          <a:xfrm>
            <a:off x="7639050" y="1352550"/>
            <a:ext cx="166688" cy="171450"/>
            <a:chOff x="2748" y="3422"/>
            <a:chExt cx="105" cy="108"/>
          </a:xfrm>
        </p:grpSpPr>
        <p:sp>
          <p:nvSpPr>
            <p:cNvPr id="49610" name="AutoShape 458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611" name="Line 459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612" name="AutoShape 460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/>
                <a:t>s</a:t>
              </a:r>
            </a:p>
          </p:txBody>
        </p:sp>
      </p:grpSp>
      <p:sp>
        <p:nvSpPr>
          <p:cNvPr id="49613" name="Line 461"/>
          <p:cNvSpPr>
            <a:spLocks noChangeShapeType="1"/>
          </p:cNvSpPr>
          <p:nvPr/>
        </p:nvSpPr>
        <p:spPr bwMode="auto">
          <a:xfrm rot="5400000">
            <a:off x="8091487" y="3335338"/>
            <a:ext cx="3270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614" name="Line 462"/>
          <p:cNvSpPr>
            <a:spLocks noChangeShapeType="1"/>
          </p:cNvSpPr>
          <p:nvPr/>
        </p:nvSpPr>
        <p:spPr bwMode="auto">
          <a:xfrm rot="5400000">
            <a:off x="8089900" y="2898776"/>
            <a:ext cx="3270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615" name="Line 463"/>
          <p:cNvSpPr>
            <a:spLocks noChangeShapeType="1"/>
          </p:cNvSpPr>
          <p:nvPr/>
        </p:nvSpPr>
        <p:spPr bwMode="auto">
          <a:xfrm rot="5400000">
            <a:off x="8089900" y="2463801"/>
            <a:ext cx="3270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616" name="Line 464"/>
          <p:cNvSpPr>
            <a:spLocks noChangeShapeType="1"/>
          </p:cNvSpPr>
          <p:nvPr/>
        </p:nvSpPr>
        <p:spPr bwMode="auto">
          <a:xfrm rot="5400000">
            <a:off x="8088312" y="2035176"/>
            <a:ext cx="3270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617" name="Line 465"/>
          <p:cNvSpPr>
            <a:spLocks noChangeShapeType="1"/>
          </p:cNvSpPr>
          <p:nvPr/>
        </p:nvSpPr>
        <p:spPr bwMode="auto">
          <a:xfrm rot="5400000">
            <a:off x="8137525" y="1651000"/>
            <a:ext cx="2286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618" name="Line 466"/>
          <p:cNvSpPr>
            <a:spLocks noChangeShapeType="1"/>
          </p:cNvSpPr>
          <p:nvPr/>
        </p:nvSpPr>
        <p:spPr bwMode="auto">
          <a:xfrm flipH="1" flipV="1">
            <a:off x="6299200" y="1117600"/>
            <a:ext cx="996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619" name="Group 467"/>
          <p:cNvGrpSpPr>
            <a:grpSpLocks/>
          </p:cNvGrpSpPr>
          <p:nvPr/>
        </p:nvGrpSpPr>
        <p:grpSpPr bwMode="auto">
          <a:xfrm>
            <a:off x="7702550" y="4114800"/>
            <a:ext cx="215900" cy="171450"/>
            <a:chOff x="3581" y="2469"/>
            <a:chExt cx="136" cy="108"/>
          </a:xfrm>
        </p:grpSpPr>
        <p:sp>
          <p:nvSpPr>
            <p:cNvPr id="49620" name="Line 468"/>
            <p:cNvSpPr>
              <a:spLocks noChangeShapeType="1"/>
            </p:cNvSpPr>
            <p:nvPr/>
          </p:nvSpPr>
          <p:spPr bwMode="auto">
            <a:xfrm rot="10800000">
              <a:off x="3581" y="249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621" name="Group 469"/>
            <p:cNvGrpSpPr>
              <a:grpSpLocks/>
            </p:cNvGrpSpPr>
            <p:nvPr/>
          </p:nvGrpSpPr>
          <p:grpSpPr bwMode="auto">
            <a:xfrm>
              <a:off x="3610" y="2469"/>
              <a:ext cx="105" cy="108"/>
              <a:chOff x="2748" y="3422"/>
              <a:chExt cx="105" cy="108"/>
            </a:xfrm>
          </p:grpSpPr>
          <p:sp>
            <p:nvSpPr>
              <p:cNvPr id="49622" name="AutoShape 470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623" name="Line 471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624" name="AutoShape 472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/>
                  <a:t>s</a:t>
                </a:r>
              </a:p>
            </p:txBody>
          </p:sp>
        </p:grpSp>
      </p:grpSp>
      <p:grpSp>
        <p:nvGrpSpPr>
          <p:cNvPr id="49625" name="Group 473"/>
          <p:cNvGrpSpPr>
            <a:grpSpLocks/>
          </p:cNvGrpSpPr>
          <p:nvPr/>
        </p:nvGrpSpPr>
        <p:grpSpPr bwMode="auto">
          <a:xfrm>
            <a:off x="6378575" y="3849688"/>
            <a:ext cx="71438" cy="141287"/>
            <a:chOff x="2529" y="2132"/>
            <a:chExt cx="45" cy="89"/>
          </a:xfrm>
        </p:grpSpPr>
        <p:sp>
          <p:nvSpPr>
            <p:cNvPr id="49626" name="Rectangle 474"/>
            <p:cNvSpPr>
              <a:spLocks noChangeArrowheads="1"/>
            </p:cNvSpPr>
            <p:nvPr/>
          </p:nvSpPr>
          <p:spPr bwMode="auto">
            <a:xfrm>
              <a:off x="2529" y="2132"/>
              <a:ext cx="27" cy="89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627" name="Rectangle 475"/>
            <p:cNvSpPr>
              <a:spLocks noChangeArrowheads="1"/>
            </p:cNvSpPr>
            <p:nvPr/>
          </p:nvSpPr>
          <p:spPr bwMode="auto">
            <a:xfrm>
              <a:off x="2556" y="2152"/>
              <a:ext cx="18" cy="48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9628" name="Rectangle 476"/>
          <p:cNvSpPr>
            <a:spLocks noChangeArrowheads="1"/>
          </p:cNvSpPr>
          <p:nvPr/>
        </p:nvSpPr>
        <p:spPr bwMode="auto">
          <a:xfrm>
            <a:off x="6454775" y="979488"/>
            <a:ext cx="1998663" cy="3744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/>
          </a:p>
        </p:txBody>
      </p:sp>
      <p:sp>
        <p:nvSpPr>
          <p:cNvPr id="49629" name="AutoShape 477"/>
          <p:cNvSpPr>
            <a:spLocks noChangeArrowheads="1"/>
          </p:cNvSpPr>
          <p:nvPr/>
        </p:nvSpPr>
        <p:spPr bwMode="auto">
          <a:xfrm rot="5400000">
            <a:off x="6400800" y="43973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30" name="Line 478"/>
          <p:cNvSpPr>
            <a:spLocks noChangeShapeType="1"/>
          </p:cNvSpPr>
          <p:nvPr/>
        </p:nvSpPr>
        <p:spPr bwMode="auto">
          <a:xfrm flipH="1" flipV="1">
            <a:off x="7632700" y="4473575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631" name="Line 479"/>
          <p:cNvSpPr>
            <a:spLocks noChangeShapeType="1"/>
          </p:cNvSpPr>
          <p:nvPr/>
        </p:nvSpPr>
        <p:spPr bwMode="auto">
          <a:xfrm flipH="1" flipV="1">
            <a:off x="7854950" y="4468813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632" name="Group 480"/>
          <p:cNvGrpSpPr>
            <a:grpSpLocks/>
          </p:cNvGrpSpPr>
          <p:nvPr/>
        </p:nvGrpSpPr>
        <p:grpSpPr bwMode="auto">
          <a:xfrm>
            <a:off x="7775575" y="4313238"/>
            <a:ext cx="107950" cy="206375"/>
            <a:chOff x="2877" y="3766"/>
            <a:chExt cx="68" cy="130"/>
          </a:xfrm>
        </p:grpSpPr>
        <p:sp>
          <p:nvSpPr>
            <p:cNvPr id="49633" name="Line 48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634" name="AutoShape 48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635" name="AutoShape 48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9636" name="Line 484"/>
          <p:cNvSpPr>
            <a:spLocks noChangeShapeType="1"/>
          </p:cNvSpPr>
          <p:nvPr/>
        </p:nvSpPr>
        <p:spPr bwMode="auto">
          <a:xfrm flipH="1" flipV="1">
            <a:off x="6826250" y="4257675"/>
            <a:ext cx="1952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9637" name="Group 485"/>
          <p:cNvGrpSpPr>
            <a:grpSpLocks/>
          </p:cNvGrpSpPr>
          <p:nvPr/>
        </p:nvGrpSpPr>
        <p:grpSpPr bwMode="auto">
          <a:xfrm>
            <a:off x="6737350" y="4098925"/>
            <a:ext cx="107950" cy="206375"/>
            <a:chOff x="2877" y="3766"/>
            <a:chExt cx="68" cy="130"/>
          </a:xfrm>
        </p:grpSpPr>
        <p:sp>
          <p:nvSpPr>
            <p:cNvPr id="49638" name="Line 48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639" name="AutoShape 48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640" name="AutoShape 48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9641" name="Arc 489"/>
          <p:cNvSpPr>
            <a:spLocks/>
          </p:cNvSpPr>
          <p:nvPr/>
        </p:nvSpPr>
        <p:spPr bwMode="auto">
          <a:xfrm rot="841871">
            <a:off x="7373938" y="341788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42" name="AutoShape 490"/>
          <p:cNvSpPr>
            <a:spLocks noChangeArrowheads="1"/>
          </p:cNvSpPr>
          <p:nvPr/>
        </p:nvSpPr>
        <p:spPr bwMode="auto">
          <a:xfrm rot="5400000">
            <a:off x="8401050" y="36353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43" name="AutoShape 491"/>
          <p:cNvSpPr>
            <a:spLocks noChangeArrowheads="1"/>
          </p:cNvSpPr>
          <p:nvPr/>
        </p:nvSpPr>
        <p:spPr bwMode="auto">
          <a:xfrm rot="5400000">
            <a:off x="8401050" y="34702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44" name="AutoShape 492"/>
          <p:cNvSpPr>
            <a:spLocks noChangeArrowheads="1"/>
          </p:cNvSpPr>
          <p:nvPr/>
        </p:nvSpPr>
        <p:spPr bwMode="auto">
          <a:xfrm rot="5400000">
            <a:off x="8401050" y="32051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45" name="AutoShape 493"/>
          <p:cNvSpPr>
            <a:spLocks noChangeArrowheads="1"/>
          </p:cNvSpPr>
          <p:nvPr/>
        </p:nvSpPr>
        <p:spPr bwMode="auto">
          <a:xfrm rot="5400000">
            <a:off x="8401050" y="30400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46" name="AutoShape 494"/>
          <p:cNvSpPr>
            <a:spLocks noChangeArrowheads="1"/>
          </p:cNvSpPr>
          <p:nvPr/>
        </p:nvSpPr>
        <p:spPr bwMode="auto">
          <a:xfrm rot="5400000">
            <a:off x="8401050" y="27701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47" name="AutoShape 495"/>
          <p:cNvSpPr>
            <a:spLocks noChangeArrowheads="1"/>
          </p:cNvSpPr>
          <p:nvPr/>
        </p:nvSpPr>
        <p:spPr bwMode="auto">
          <a:xfrm rot="5400000">
            <a:off x="8401050" y="26050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48" name="AutoShape 496"/>
          <p:cNvSpPr>
            <a:spLocks noChangeArrowheads="1"/>
          </p:cNvSpPr>
          <p:nvPr/>
        </p:nvSpPr>
        <p:spPr bwMode="auto">
          <a:xfrm rot="5400000">
            <a:off x="8401050" y="23399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49" name="AutoShape 497"/>
          <p:cNvSpPr>
            <a:spLocks noChangeArrowheads="1"/>
          </p:cNvSpPr>
          <p:nvPr/>
        </p:nvSpPr>
        <p:spPr bwMode="auto">
          <a:xfrm rot="5400000">
            <a:off x="8401050" y="21748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50" name="AutoShape 498"/>
          <p:cNvSpPr>
            <a:spLocks noChangeArrowheads="1"/>
          </p:cNvSpPr>
          <p:nvPr/>
        </p:nvSpPr>
        <p:spPr bwMode="auto">
          <a:xfrm rot="5400000">
            <a:off x="8399463" y="17399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51" name="AutoShape 499"/>
          <p:cNvSpPr>
            <a:spLocks noChangeArrowheads="1"/>
          </p:cNvSpPr>
          <p:nvPr/>
        </p:nvSpPr>
        <p:spPr bwMode="auto">
          <a:xfrm rot="5400000">
            <a:off x="8399463" y="14747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52" name="AutoShape 500"/>
          <p:cNvSpPr>
            <a:spLocks noChangeArrowheads="1"/>
          </p:cNvSpPr>
          <p:nvPr/>
        </p:nvSpPr>
        <p:spPr bwMode="auto">
          <a:xfrm rot="5400000">
            <a:off x="8399463" y="13096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53" name="AutoShape 501"/>
          <p:cNvSpPr>
            <a:spLocks noChangeArrowheads="1"/>
          </p:cNvSpPr>
          <p:nvPr/>
        </p:nvSpPr>
        <p:spPr bwMode="auto">
          <a:xfrm rot="5400000">
            <a:off x="8401050" y="19034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668" name="Text Box 516"/>
          <p:cNvSpPr txBox="1">
            <a:spLocks noChangeArrowheads="1"/>
          </p:cNvSpPr>
          <p:nvPr/>
        </p:nvSpPr>
        <p:spPr bwMode="auto">
          <a:xfrm>
            <a:off x="827088" y="620713"/>
            <a:ext cx="154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/>
              <a:t>MCU-4EAE1</a:t>
            </a:r>
          </a:p>
        </p:txBody>
      </p:sp>
      <p:sp>
        <p:nvSpPr>
          <p:cNvPr id="49669" name="Text Box 517"/>
          <p:cNvSpPr txBox="1">
            <a:spLocks noChangeArrowheads="1"/>
          </p:cNvSpPr>
          <p:nvPr/>
        </p:nvSpPr>
        <p:spPr bwMode="auto">
          <a:xfrm>
            <a:off x="3743325" y="62071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/>
              <a:t>MCU-4EAEV1</a:t>
            </a:r>
          </a:p>
        </p:txBody>
      </p:sp>
      <p:sp>
        <p:nvSpPr>
          <p:cNvPr id="49670" name="Text Box 518"/>
          <p:cNvSpPr txBox="1">
            <a:spLocks noChangeArrowheads="1"/>
          </p:cNvSpPr>
          <p:nvPr/>
        </p:nvSpPr>
        <p:spPr bwMode="auto">
          <a:xfrm>
            <a:off x="6767513" y="620713"/>
            <a:ext cx="154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/>
              <a:t>MCU-6EAE1</a:t>
            </a:r>
          </a:p>
        </p:txBody>
      </p:sp>
      <p:sp>
        <p:nvSpPr>
          <p:cNvPr id="49674" name="Text Box 522"/>
          <p:cNvSpPr txBox="1">
            <a:spLocks noChangeArrowheads="1"/>
          </p:cNvSpPr>
          <p:nvPr/>
        </p:nvSpPr>
        <p:spPr bwMode="auto">
          <a:xfrm>
            <a:off x="1547813" y="3843338"/>
            <a:ext cx="1000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altLang="ko-KR" sz="900" b="1">
                <a:cs typeface="AIral"/>
              </a:rPr>
              <a:t>Пилотный клапан, </a:t>
            </a:r>
          </a:p>
          <a:p>
            <a:pPr algn="ctr"/>
            <a:r>
              <a:rPr lang="ru-RU" altLang="ko-KR" sz="900" b="1">
                <a:cs typeface="AIral"/>
              </a:rPr>
              <a:t>обогрев</a:t>
            </a:r>
            <a:endParaRPr lang="en-US" altLang="ko-KR" sz="900" b="1">
              <a:cs typeface="AIral"/>
            </a:endParaRPr>
          </a:p>
        </p:txBody>
      </p:sp>
      <p:sp>
        <p:nvSpPr>
          <p:cNvPr id="49675" name="Text Box 523"/>
          <p:cNvSpPr txBox="1">
            <a:spLocks noChangeArrowheads="1"/>
          </p:cNvSpPr>
          <p:nvPr/>
        </p:nvSpPr>
        <p:spPr bwMode="auto">
          <a:xfrm>
            <a:off x="71438" y="188913"/>
            <a:ext cx="651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>
                <a:latin typeface="Arial" pitchFamily="34" charset="0"/>
                <a:ea typeface="굴림" pitchFamily="34" charset="-127"/>
              </a:rPr>
              <a:t>3.1 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Диаграмма</a:t>
            </a:r>
            <a:r>
              <a:rPr lang="en-US" altLang="ko-KR" sz="2000" b="1">
                <a:latin typeface="Arial" pitchFamily="34" charset="0"/>
                <a:ea typeface="굴림" pitchFamily="34" charset="-127"/>
              </a:rPr>
              <a:t> MCU, MXD, </a:t>
            </a:r>
            <a:r>
              <a:rPr lang="ru-RU" altLang="ko-KR" sz="2000" b="1">
                <a:latin typeface="Arial" pitchFamily="34" charset="0"/>
                <a:ea typeface="굴림" pitchFamily="34" charset="-127"/>
              </a:rPr>
              <a:t>внутренний блок.</a:t>
            </a:r>
            <a:endParaRPr lang="en-US" altLang="ko-KR" sz="20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49892" name="Group 740"/>
          <p:cNvGrpSpPr>
            <a:grpSpLocks/>
          </p:cNvGrpSpPr>
          <p:nvPr/>
        </p:nvGrpSpPr>
        <p:grpSpPr bwMode="auto">
          <a:xfrm rot="16200000">
            <a:off x="918369" y="4961732"/>
            <a:ext cx="1257300" cy="1979612"/>
            <a:chOff x="1292" y="3022"/>
            <a:chExt cx="792" cy="1247"/>
          </a:xfrm>
        </p:grpSpPr>
        <p:sp>
          <p:nvSpPr>
            <p:cNvPr id="49777" name="Line 625"/>
            <p:cNvSpPr>
              <a:spLocks noChangeShapeType="1"/>
            </p:cNvSpPr>
            <p:nvPr/>
          </p:nvSpPr>
          <p:spPr bwMode="auto">
            <a:xfrm flipH="1" flipV="1">
              <a:off x="1368" y="4154"/>
              <a:ext cx="39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778" name="Line 626"/>
            <p:cNvSpPr>
              <a:spLocks noChangeShapeType="1"/>
            </p:cNvSpPr>
            <p:nvPr/>
          </p:nvSpPr>
          <p:spPr bwMode="auto">
            <a:xfrm rot="5400000">
              <a:off x="1165" y="3520"/>
              <a:ext cx="817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779" name="Arc 627"/>
            <p:cNvSpPr>
              <a:spLocks/>
            </p:cNvSpPr>
            <p:nvPr/>
          </p:nvSpPr>
          <p:spPr bwMode="auto">
            <a:xfrm rot="6150867">
              <a:off x="1697" y="3512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780" name="Line 628"/>
            <p:cNvSpPr>
              <a:spLocks noChangeShapeType="1"/>
            </p:cNvSpPr>
            <p:nvPr/>
          </p:nvSpPr>
          <p:spPr bwMode="auto">
            <a:xfrm flipH="1" flipV="1">
              <a:off x="1565" y="3188"/>
              <a:ext cx="45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781" name="Rectangle 629"/>
            <p:cNvSpPr>
              <a:spLocks noChangeArrowheads="1"/>
            </p:cNvSpPr>
            <p:nvPr/>
          </p:nvSpPr>
          <p:spPr bwMode="auto">
            <a:xfrm>
              <a:off x="1345" y="3022"/>
              <a:ext cx="691" cy="124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sz="1200" b="1"/>
            </a:p>
          </p:txBody>
        </p:sp>
        <p:sp>
          <p:nvSpPr>
            <p:cNvPr id="49782" name="AutoShape 630"/>
            <p:cNvSpPr>
              <a:spLocks noChangeArrowheads="1"/>
            </p:cNvSpPr>
            <p:nvPr/>
          </p:nvSpPr>
          <p:spPr bwMode="auto">
            <a:xfrm rot="5400000">
              <a:off x="1310" y="4102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783" name="AutoShape 631"/>
            <p:cNvSpPr>
              <a:spLocks noChangeArrowheads="1"/>
            </p:cNvSpPr>
            <p:nvPr/>
          </p:nvSpPr>
          <p:spPr bwMode="auto">
            <a:xfrm rot="5400000">
              <a:off x="2002" y="3139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784" name="Line 632"/>
            <p:cNvSpPr>
              <a:spLocks noChangeShapeType="1"/>
            </p:cNvSpPr>
            <p:nvPr/>
          </p:nvSpPr>
          <p:spPr bwMode="auto">
            <a:xfrm rot="5400000">
              <a:off x="1650" y="4055"/>
              <a:ext cx="20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785" name="Line 633"/>
            <p:cNvSpPr>
              <a:spLocks noChangeShapeType="1"/>
            </p:cNvSpPr>
            <p:nvPr/>
          </p:nvSpPr>
          <p:spPr bwMode="auto">
            <a:xfrm flipH="1" flipV="1">
              <a:off x="1565" y="3556"/>
              <a:ext cx="45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786" name="AutoShape 634"/>
            <p:cNvSpPr>
              <a:spLocks noChangeArrowheads="1"/>
            </p:cNvSpPr>
            <p:nvPr/>
          </p:nvSpPr>
          <p:spPr bwMode="auto">
            <a:xfrm rot="5400000">
              <a:off x="2002" y="3507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787" name="Line 635"/>
            <p:cNvSpPr>
              <a:spLocks noChangeShapeType="1"/>
            </p:cNvSpPr>
            <p:nvPr/>
          </p:nvSpPr>
          <p:spPr bwMode="auto">
            <a:xfrm flipH="1" flipV="1">
              <a:off x="1754" y="4048"/>
              <a:ext cx="248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788" name="Line 636"/>
            <p:cNvSpPr>
              <a:spLocks noChangeShapeType="1"/>
            </p:cNvSpPr>
            <p:nvPr/>
          </p:nvSpPr>
          <p:spPr bwMode="auto">
            <a:xfrm flipH="1" flipV="1">
              <a:off x="1565" y="3919"/>
              <a:ext cx="45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789" name="AutoShape 637"/>
            <p:cNvSpPr>
              <a:spLocks noChangeArrowheads="1"/>
            </p:cNvSpPr>
            <p:nvPr/>
          </p:nvSpPr>
          <p:spPr bwMode="auto">
            <a:xfrm rot="5400000">
              <a:off x="2002" y="4001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790" name="AutoShape 638"/>
            <p:cNvSpPr>
              <a:spLocks noChangeArrowheads="1"/>
            </p:cNvSpPr>
            <p:nvPr/>
          </p:nvSpPr>
          <p:spPr bwMode="auto">
            <a:xfrm rot="5400000">
              <a:off x="2002" y="3870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791" name="Line 639"/>
            <p:cNvSpPr>
              <a:spLocks noChangeShapeType="1"/>
            </p:cNvSpPr>
            <p:nvPr/>
          </p:nvSpPr>
          <p:spPr bwMode="auto">
            <a:xfrm rot="5400000">
              <a:off x="1647" y="3416"/>
              <a:ext cx="21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792" name="Line 640"/>
            <p:cNvSpPr>
              <a:spLocks noChangeShapeType="1"/>
            </p:cNvSpPr>
            <p:nvPr/>
          </p:nvSpPr>
          <p:spPr bwMode="auto">
            <a:xfrm rot="5400000">
              <a:off x="1603" y="3737"/>
              <a:ext cx="295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793" name="Arc 641"/>
            <p:cNvSpPr>
              <a:spLocks/>
            </p:cNvSpPr>
            <p:nvPr/>
          </p:nvSpPr>
          <p:spPr bwMode="auto">
            <a:xfrm rot="6150867">
              <a:off x="1696" y="3876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795" name="Group 643"/>
            <p:cNvGrpSpPr>
              <a:grpSpLocks/>
            </p:cNvGrpSpPr>
            <p:nvPr/>
          </p:nvGrpSpPr>
          <p:grpSpPr bwMode="auto">
            <a:xfrm>
              <a:off x="1840" y="3952"/>
              <a:ext cx="68" cy="130"/>
              <a:chOff x="2877" y="3766"/>
              <a:chExt cx="68" cy="130"/>
            </a:xfrm>
          </p:grpSpPr>
          <p:sp>
            <p:nvSpPr>
              <p:cNvPr id="49796" name="Line 644"/>
              <p:cNvSpPr>
                <a:spLocks noChangeShapeType="1"/>
              </p:cNvSpPr>
              <p:nvPr/>
            </p:nvSpPr>
            <p:spPr bwMode="auto">
              <a:xfrm rot="16200000">
                <a:off x="2903" y="3821"/>
                <a:ext cx="18" cy="0"/>
              </a:xfrm>
              <a:prstGeom prst="line">
                <a:avLst/>
              </a:prstGeom>
              <a:noFill/>
              <a:ln w="38100">
                <a:solidFill>
                  <a:srgbClr val="E3724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797" name="AutoShape 645"/>
              <p:cNvSpPr>
                <a:spLocks noChangeArrowheads="1"/>
              </p:cNvSpPr>
              <p:nvPr/>
            </p:nvSpPr>
            <p:spPr bwMode="auto">
              <a:xfrm rot="16200000">
                <a:off x="2877" y="3828"/>
                <a:ext cx="68" cy="68"/>
              </a:xfrm>
              <a:prstGeom prst="flowChartSummingJunction">
                <a:avLst/>
              </a:prstGeom>
              <a:solidFill>
                <a:srgbClr val="E372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798" name="AutoShape 646"/>
              <p:cNvSpPr>
                <a:spLocks noChangeArrowheads="1"/>
              </p:cNvSpPr>
              <p:nvPr/>
            </p:nvSpPr>
            <p:spPr bwMode="auto">
              <a:xfrm rot="16200000">
                <a:off x="2889" y="3765"/>
                <a:ext cx="45" cy="48"/>
              </a:xfrm>
              <a:prstGeom prst="flowChartDelay">
                <a:avLst/>
              </a:prstGeom>
              <a:solidFill>
                <a:srgbClr val="E3724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500" b="1"/>
                  <a:t>E</a:t>
                </a:r>
              </a:p>
            </p:txBody>
          </p:sp>
        </p:grpSp>
        <p:sp>
          <p:nvSpPr>
            <p:cNvPr id="49799" name="Line 647"/>
            <p:cNvSpPr>
              <a:spLocks noChangeShapeType="1"/>
            </p:cNvSpPr>
            <p:nvPr/>
          </p:nvSpPr>
          <p:spPr bwMode="auto">
            <a:xfrm flipH="1" flipV="1">
              <a:off x="1754" y="3688"/>
              <a:ext cx="248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800" name="Line 648"/>
            <p:cNvSpPr>
              <a:spLocks noChangeShapeType="1"/>
            </p:cNvSpPr>
            <p:nvPr/>
          </p:nvSpPr>
          <p:spPr bwMode="auto">
            <a:xfrm flipH="1" flipV="1">
              <a:off x="1753" y="3319"/>
              <a:ext cx="248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801" name="Group 649"/>
            <p:cNvGrpSpPr>
              <a:grpSpLocks/>
            </p:cNvGrpSpPr>
            <p:nvPr/>
          </p:nvGrpSpPr>
          <p:grpSpPr bwMode="auto">
            <a:xfrm>
              <a:off x="1840" y="3589"/>
              <a:ext cx="68" cy="130"/>
              <a:chOff x="2877" y="3766"/>
              <a:chExt cx="68" cy="130"/>
            </a:xfrm>
          </p:grpSpPr>
          <p:sp>
            <p:nvSpPr>
              <p:cNvPr id="49802" name="Line 650"/>
              <p:cNvSpPr>
                <a:spLocks noChangeShapeType="1"/>
              </p:cNvSpPr>
              <p:nvPr/>
            </p:nvSpPr>
            <p:spPr bwMode="auto">
              <a:xfrm rot="16200000">
                <a:off x="2903" y="3821"/>
                <a:ext cx="18" cy="0"/>
              </a:xfrm>
              <a:prstGeom prst="line">
                <a:avLst/>
              </a:prstGeom>
              <a:noFill/>
              <a:ln w="38100">
                <a:solidFill>
                  <a:srgbClr val="E3724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803" name="AutoShape 651"/>
              <p:cNvSpPr>
                <a:spLocks noChangeArrowheads="1"/>
              </p:cNvSpPr>
              <p:nvPr/>
            </p:nvSpPr>
            <p:spPr bwMode="auto">
              <a:xfrm rot="16200000">
                <a:off x="2877" y="3828"/>
                <a:ext cx="68" cy="68"/>
              </a:xfrm>
              <a:prstGeom prst="flowChartSummingJunction">
                <a:avLst/>
              </a:prstGeom>
              <a:solidFill>
                <a:srgbClr val="E372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804" name="AutoShape 652"/>
              <p:cNvSpPr>
                <a:spLocks noChangeArrowheads="1"/>
              </p:cNvSpPr>
              <p:nvPr/>
            </p:nvSpPr>
            <p:spPr bwMode="auto">
              <a:xfrm rot="16200000">
                <a:off x="2889" y="3765"/>
                <a:ext cx="45" cy="48"/>
              </a:xfrm>
              <a:prstGeom prst="flowChartDelay">
                <a:avLst/>
              </a:prstGeom>
              <a:solidFill>
                <a:srgbClr val="E3724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500" b="1"/>
                  <a:t>E</a:t>
                </a:r>
              </a:p>
            </p:txBody>
          </p:sp>
        </p:grpSp>
        <p:grpSp>
          <p:nvGrpSpPr>
            <p:cNvPr id="49805" name="Group 653"/>
            <p:cNvGrpSpPr>
              <a:grpSpLocks/>
            </p:cNvGrpSpPr>
            <p:nvPr/>
          </p:nvGrpSpPr>
          <p:grpSpPr bwMode="auto">
            <a:xfrm>
              <a:off x="1840" y="3220"/>
              <a:ext cx="68" cy="130"/>
              <a:chOff x="2877" y="3766"/>
              <a:chExt cx="68" cy="130"/>
            </a:xfrm>
          </p:grpSpPr>
          <p:sp>
            <p:nvSpPr>
              <p:cNvPr id="49806" name="Line 654"/>
              <p:cNvSpPr>
                <a:spLocks noChangeShapeType="1"/>
              </p:cNvSpPr>
              <p:nvPr/>
            </p:nvSpPr>
            <p:spPr bwMode="auto">
              <a:xfrm rot="16200000">
                <a:off x="2903" y="3821"/>
                <a:ext cx="18" cy="0"/>
              </a:xfrm>
              <a:prstGeom prst="line">
                <a:avLst/>
              </a:prstGeom>
              <a:noFill/>
              <a:ln w="38100">
                <a:solidFill>
                  <a:srgbClr val="E3724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807" name="AutoShape 655"/>
              <p:cNvSpPr>
                <a:spLocks noChangeArrowheads="1"/>
              </p:cNvSpPr>
              <p:nvPr/>
            </p:nvSpPr>
            <p:spPr bwMode="auto">
              <a:xfrm rot="16200000">
                <a:off x="2877" y="3828"/>
                <a:ext cx="68" cy="68"/>
              </a:xfrm>
              <a:prstGeom prst="flowChartSummingJunction">
                <a:avLst/>
              </a:prstGeom>
              <a:solidFill>
                <a:srgbClr val="E372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808" name="AutoShape 656"/>
              <p:cNvSpPr>
                <a:spLocks noChangeArrowheads="1"/>
              </p:cNvSpPr>
              <p:nvPr/>
            </p:nvSpPr>
            <p:spPr bwMode="auto">
              <a:xfrm rot="16200000">
                <a:off x="2889" y="3765"/>
                <a:ext cx="45" cy="48"/>
              </a:xfrm>
              <a:prstGeom prst="flowChartDelay">
                <a:avLst/>
              </a:prstGeom>
              <a:solidFill>
                <a:srgbClr val="E3724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500" b="1"/>
                  <a:t>E</a:t>
                </a:r>
              </a:p>
            </p:txBody>
          </p:sp>
        </p:grpSp>
        <p:sp>
          <p:nvSpPr>
            <p:cNvPr id="49809" name="Line 657"/>
            <p:cNvSpPr>
              <a:spLocks noChangeShapeType="1"/>
            </p:cNvSpPr>
            <p:nvPr/>
          </p:nvSpPr>
          <p:spPr bwMode="auto">
            <a:xfrm flipH="1" flipV="1">
              <a:off x="1368" y="3119"/>
              <a:ext cx="215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810" name="AutoShape 658"/>
            <p:cNvSpPr>
              <a:spLocks noChangeArrowheads="1"/>
            </p:cNvSpPr>
            <p:nvPr/>
          </p:nvSpPr>
          <p:spPr bwMode="auto">
            <a:xfrm rot="5400000">
              <a:off x="1306" y="3071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811" name="AutoShape 659"/>
            <p:cNvSpPr>
              <a:spLocks noChangeArrowheads="1"/>
            </p:cNvSpPr>
            <p:nvPr/>
          </p:nvSpPr>
          <p:spPr bwMode="auto">
            <a:xfrm rot="5400000">
              <a:off x="2002" y="3270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812" name="AutoShape 660"/>
            <p:cNvSpPr>
              <a:spLocks noChangeArrowheads="1"/>
            </p:cNvSpPr>
            <p:nvPr/>
          </p:nvSpPr>
          <p:spPr bwMode="auto">
            <a:xfrm rot="5400000">
              <a:off x="2002" y="3638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894" name="Group 742"/>
          <p:cNvGrpSpPr>
            <a:grpSpLocks/>
          </p:cNvGrpSpPr>
          <p:nvPr/>
        </p:nvGrpSpPr>
        <p:grpSpPr bwMode="auto">
          <a:xfrm>
            <a:off x="3173413" y="5659438"/>
            <a:ext cx="682625" cy="649287"/>
            <a:chOff x="2177" y="3457"/>
            <a:chExt cx="430" cy="409"/>
          </a:xfrm>
        </p:grpSpPr>
        <p:sp>
          <p:nvSpPr>
            <p:cNvPr id="49815" name="Rectangle 663"/>
            <p:cNvSpPr>
              <a:spLocks noChangeArrowheads="1"/>
            </p:cNvSpPr>
            <p:nvPr/>
          </p:nvSpPr>
          <p:spPr bwMode="auto">
            <a:xfrm>
              <a:off x="2177" y="3457"/>
              <a:ext cx="382" cy="40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/>
            </a:p>
          </p:txBody>
        </p:sp>
        <p:sp>
          <p:nvSpPr>
            <p:cNvPr id="49816" name="Line 664"/>
            <p:cNvSpPr>
              <a:spLocks noChangeShapeType="1"/>
            </p:cNvSpPr>
            <p:nvPr/>
          </p:nvSpPr>
          <p:spPr bwMode="auto">
            <a:xfrm rot="5400000">
              <a:off x="2179" y="3668"/>
              <a:ext cx="21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817" name="Line 665"/>
            <p:cNvSpPr>
              <a:spLocks noChangeShapeType="1"/>
            </p:cNvSpPr>
            <p:nvPr/>
          </p:nvSpPr>
          <p:spPr bwMode="auto">
            <a:xfrm flipH="1" flipV="1">
              <a:off x="2276" y="3765"/>
              <a:ext cx="248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818" name="Group 666"/>
            <p:cNvGrpSpPr>
              <a:grpSpLocks/>
            </p:cNvGrpSpPr>
            <p:nvPr/>
          </p:nvGrpSpPr>
          <p:grpSpPr bwMode="auto">
            <a:xfrm>
              <a:off x="2363" y="3666"/>
              <a:ext cx="68" cy="130"/>
              <a:chOff x="2877" y="3766"/>
              <a:chExt cx="68" cy="130"/>
            </a:xfrm>
          </p:grpSpPr>
          <p:sp>
            <p:nvSpPr>
              <p:cNvPr id="49819" name="Line 667"/>
              <p:cNvSpPr>
                <a:spLocks noChangeShapeType="1"/>
              </p:cNvSpPr>
              <p:nvPr/>
            </p:nvSpPr>
            <p:spPr bwMode="auto">
              <a:xfrm rot="16200000">
                <a:off x="2903" y="3821"/>
                <a:ext cx="18" cy="0"/>
              </a:xfrm>
              <a:prstGeom prst="line">
                <a:avLst/>
              </a:prstGeom>
              <a:noFill/>
              <a:ln w="38100">
                <a:solidFill>
                  <a:srgbClr val="E3724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820" name="AutoShape 668"/>
              <p:cNvSpPr>
                <a:spLocks noChangeArrowheads="1"/>
              </p:cNvSpPr>
              <p:nvPr/>
            </p:nvSpPr>
            <p:spPr bwMode="auto">
              <a:xfrm rot="16200000">
                <a:off x="2877" y="3828"/>
                <a:ext cx="68" cy="68"/>
              </a:xfrm>
              <a:prstGeom prst="flowChartSummingJunction">
                <a:avLst/>
              </a:prstGeom>
              <a:solidFill>
                <a:srgbClr val="E372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821" name="AutoShape 669"/>
              <p:cNvSpPr>
                <a:spLocks noChangeArrowheads="1"/>
              </p:cNvSpPr>
              <p:nvPr/>
            </p:nvSpPr>
            <p:spPr bwMode="auto">
              <a:xfrm rot="16200000">
                <a:off x="2889" y="3765"/>
                <a:ext cx="45" cy="48"/>
              </a:xfrm>
              <a:prstGeom prst="flowChartDelay">
                <a:avLst/>
              </a:prstGeom>
              <a:solidFill>
                <a:srgbClr val="E3724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500" b="1"/>
                  <a:t>E</a:t>
                </a:r>
              </a:p>
            </p:txBody>
          </p:sp>
        </p:grpSp>
        <p:sp>
          <p:nvSpPr>
            <p:cNvPr id="49822" name="AutoShape 670"/>
            <p:cNvSpPr>
              <a:spLocks noChangeArrowheads="1"/>
            </p:cNvSpPr>
            <p:nvPr/>
          </p:nvSpPr>
          <p:spPr bwMode="auto">
            <a:xfrm rot="5400000">
              <a:off x="2525" y="3716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823" name="Line 671"/>
            <p:cNvSpPr>
              <a:spLocks noChangeShapeType="1"/>
            </p:cNvSpPr>
            <p:nvPr/>
          </p:nvSpPr>
          <p:spPr bwMode="auto">
            <a:xfrm flipH="1" flipV="1">
              <a:off x="2282" y="3573"/>
              <a:ext cx="248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824" name="AutoShape 672"/>
            <p:cNvSpPr>
              <a:spLocks noChangeArrowheads="1"/>
            </p:cNvSpPr>
            <p:nvPr/>
          </p:nvSpPr>
          <p:spPr bwMode="auto">
            <a:xfrm rot="5400000">
              <a:off x="2525" y="3523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826" name="Group 674"/>
          <p:cNvGrpSpPr>
            <a:grpSpLocks/>
          </p:cNvGrpSpPr>
          <p:nvPr/>
        </p:nvGrpSpPr>
        <p:grpSpPr bwMode="auto">
          <a:xfrm>
            <a:off x="6491288" y="5559425"/>
            <a:ext cx="487362" cy="174625"/>
            <a:chOff x="1789" y="1102"/>
            <a:chExt cx="480" cy="149"/>
          </a:xfrm>
        </p:grpSpPr>
        <p:sp>
          <p:nvSpPr>
            <p:cNvPr id="49827" name="Oval 675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828" name="Oval 676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829" name="AutoShape 677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830" name="Line 678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831" name="Line 679"/>
          <p:cNvSpPr>
            <a:spLocks noChangeShapeType="1"/>
          </p:cNvSpPr>
          <p:nvPr/>
        </p:nvSpPr>
        <p:spPr bwMode="auto">
          <a:xfrm>
            <a:off x="6170613" y="5830888"/>
            <a:ext cx="3032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32" name="Rectangle 680"/>
          <p:cNvSpPr>
            <a:spLocks noChangeArrowheads="1"/>
          </p:cNvSpPr>
          <p:nvPr/>
        </p:nvSpPr>
        <p:spPr bwMode="auto">
          <a:xfrm>
            <a:off x="6124575" y="5410200"/>
            <a:ext cx="1292225" cy="93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833" name="Line 681"/>
          <p:cNvSpPr>
            <a:spLocks noChangeShapeType="1"/>
          </p:cNvSpPr>
          <p:nvPr/>
        </p:nvSpPr>
        <p:spPr bwMode="auto">
          <a:xfrm>
            <a:off x="7056438" y="577850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34" name="Line 682"/>
          <p:cNvSpPr>
            <a:spLocks noChangeShapeType="1"/>
          </p:cNvSpPr>
          <p:nvPr/>
        </p:nvSpPr>
        <p:spPr bwMode="auto">
          <a:xfrm>
            <a:off x="6267450" y="577532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35" name="Line 683"/>
          <p:cNvSpPr>
            <a:spLocks noChangeShapeType="1"/>
          </p:cNvSpPr>
          <p:nvPr/>
        </p:nvSpPr>
        <p:spPr bwMode="auto">
          <a:xfrm>
            <a:off x="6738938" y="6113463"/>
            <a:ext cx="542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36" name="Line 684"/>
          <p:cNvSpPr>
            <a:spLocks noChangeShapeType="1"/>
          </p:cNvSpPr>
          <p:nvPr/>
        </p:nvSpPr>
        <p:spPr bwMode="auto">
          <a:xfrm>
            <a:off x="7015163" y="5830888"/>
            <a:ext cx="26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37" name="Rectangle 685"/>
          <p:cNvSpPr>
            <a:spLocks noChangeArrowheads="1"/>
          </p:cNvSpPr>
          <p:nvPr/>
        </p:nvSpPr>
        <p:spPr bwMode="auto">
          <a:xfrm>
            <a:off x="6470650" y="5764213"/>
            <a:ext cx="539750" cy="12858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838" name="Line 686"/>
          <p:cNvSpPr>
            <a:spLocks noChangeShapeType="1"/>
          </p:cNvSpPr>
          <p:nvPr/>
        </p:nvSpPr>
        <p:spPr bwMode="auto">
          <a:xfrm rot="5400000">
            <a:off x="7114381" y="5971382"/>
            <a:ext cx="309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39" name="Line 687"/>
          <p:cNvSpPr>
            <a:spLocks noChangeShapeType="1"/>
          </p:cNvSpPr>
          <p:nvPr/>
        </p:nvSpPr>
        <p:spPr bwMode="auto">
          <a:xfrm>
            <a:off x="6183313" y="6111875"/>
            <a:ext cx="53498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40" name="AutoShape 688"/>
          <p:cNvSpPr>
            <a:spLocks noChangeArrowheads="1"/>
          </p:cNvSpPr>
          <p:nvPr/>
        </p:nvSpPr>
        <p:spPr bwMode="auto">
          <a:xfrm rot="5400000">
            <a:off x="6070600" y="60388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841" name="AutoShape 689"/>
          <p:cNvSpPr>
            <a:spLocks noChangeArrowheads="1"/>
          </p:cNvSpPr>
          <p:nvPr/>
        </p:nvSpPr>
        <p:spPr bwMode="auto">
          <a:xfrm rot="5400000">
            <a:off x="6070600" y="57531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842" name="Group 690"/>
          <p:cNvGrpSpPr>
            <a:grpSpLocks/>
          </p:cNvGrpSpPr>
          <p:nvPr/>
        </p:nvGrpSpPr>
        <p:grpSpPr bwMode="auto">
          <a:xfrm>
            <a:off x="6675438" y="5962650"/>
            <a:ext cx="107950" cy="206375"/>
            <a:chOff x="2877" y="3766"/>
            <a:chExt cx="68" cy="130"/>
          </a:xfrm>
        </p:grpSpPr>
        <p:sp>
          <p:nvSpPr>
            <p:cNvPr id="49843" name="Line 69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844" name="AutoShape 69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845" name="AutoShape 69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/>
                <a:t>E</a:t>
              </a:r>
            </a:p>
          </p:txBody>
        </p:sp>
      </p:grpSp>
      <p:sp>
        <p:nvSpPr>
          <p:cNvPr id="49846" name="Rectangle 694"/>
          <p:cNvSpPr>
            <a:spLocks noChangeArrowheads="1"/>
          </p:cNvSpPr>
          <p:nvPr/>
        </p:nvSpPr>
        <p:spPr bwMode="auto">
          <a:xfrm>
            <a:off x="6840538" y="60690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847" name="Rectangle 695"/>
          <p:cNvSpPr>
            <a:spLocks noChangeArrowheads="1"/>
          </p:cNvSpPr>
          <p:nvPr/>
        </p:nvSpPr>
        <p:spPr bwMode="auto">
          <a:xfrm>
            <a:off x="6454775" y="60706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848" name="Group 696"/>
          <p:cNvGrpSpPr>
            <a:grpSpLocks/>
          </p:cNvGrpSpPr>
          <p:nvPr/>
        </p:nvGrpSpPr>
        <p:grpSpPr bwMode="auto">
          <a:xfrm>
            <a:off x="8039100" y="5559425"/>
            <a:ext cx="487363" cy="174625"/>
            <a:chOff x="1789" y="1102"/>
            <a:chExt cx="480" cy="149"/>
          </a:xfrm>
        </p:grpSpPr>
        <p:sp>
          <p:nvSpPr>
            <p:cNvPr id="49849" name="Oval 697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850" name="Oval 698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851" name="AutoShape 699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852" name="Line 700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853" name="Line 701"/>
          <p:cNvSpPr>
            <a:spLocks noChangeShapeType="1"/>
          </p:cNvSpPr>
          <p:nvPr/>
        </p:nvSpPr>
        <p:spPr bwMode="auto">
          <a:xfrm>
            <a:off x="7718425" y="5830888"/>
            <a:ext cx="3032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54" name="Rectangle 702"/>
          <p:cNvSpPr>
            <a:spLocks noChangeArrowheads="1"/>
          </p:cNvSpPr>
          <p:nvPr/>
        </p:nvSpPr>
        <p:spPr bwMode="auto">
          <a:xfrm>
            <a:off x="7672388" y="5410200"/>
            <a:ext cx="1292225" cy="93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855" name="Line 703"/>
          <p:cNvSpPr>
            <a:spLocks noChangeShapeType="1"/>
          </p:cNvSpPr>
          <p:nvPr/>
        </p:nvSpPr>
        <p:spPr bwMode="auto">
          <a:xfrm>
            <a:off x="8604250" y="577850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56" name="Line 704"/>
          <p:cNvSpPr>
            <a:spLocks noChangeShapeType="1"/>
          </p:cNvSpPr>
          <p:nvPr/>
        </p:nvSpPr>
        <p:spPr bwMode="auto">
          <a:xfrm>
            <a:off x="7815263" y="577532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57" name="Line 705"/>
          <p:cNvSpPr>
            <a:spLocks noChangeShapeType="1"/>
          </p:cNvSpPr>
          <p:nvPr/>
        </p:nvSpPr>
        <p:spPr bwMode="auto">
          <a:xfrm>
            <a:off x="7704138" y="6113463"/>
            <a:ext cx="1125537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58" name="Line 706"/>
          <p:cNvSpPr>
            <a:spLocks noChangeShapeType="1"/>
          </p:cNvSpPr>
          <p:nvPr/>
        </p:nvSpPr>
        <p:spPr bwMode="auto">
          <a:xfrm>
            <a:off x="8562975" y="5830888"/>
            <a:ext cx="26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59" name="Rectangle 707"/>
          <p:cNvSpPr>
            <a:spLocks noChangeArrowheads="1"/>
          </p:cNvSpPr>
          <p:nvPr/>
        </p:nvSpPr>
        <p:spPr bwMode="auto">
          <a:xfrm>
            <a:off x="8018463" y="5764213"/>
            <a:ext cx="539750" cy="12858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860" name="Line 708"/>
          <p:cNvSpPr>
            <a:spLocks noChangeShapeType="1"/>
          </p:cNvSpPr>
          <p:nvPr/>
        </p:nvSpPr>
        <p:spPr bwMode="auto">
          <a:xfrm rot="5400000">
            <a:off x="8662193" y="5971382"/>
            <a:ext cx="309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861" name="AutoShape 709"/>
          <p:cNvSpPr>
            <a:spLocks noChangeArrowheads="1"/>
          </p:cNvSpPr>
          <p:nvPr/>
        </p:nvSpPr>
        <p:spPr bwMode="auto">
          <a:xfrm rot="5400000">
            <a:off x="7618413" y="60388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862" name="AutoShape 710"/>
          <p:cNvSpPr>
            <a:spLocks noChangeArrowheads="1"/>
          </p:cNvSpPr>
          <p:nvPr/>
        </p:nvSpPr>
        <p:spPr bwMode="auto">
          <a:xfrm rot="5400000">
            <a:off x="7618413" y="57531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863" name="Text Box 711"/>
          <p:cNvSpPr txBox="1">
            <a:spLocks noChangeArrowheads="1"/>
          </p:cNvSpPr>
          <p:nvPr/>
        </p:nvSpPr>
        <p:spPr bwMode="auto">
          <a:xfrm>
            <a:off x="719138" y="494823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/>
              <a:t>MXD</a:t>
            </a:r>
          </a:p>
        </p:txBody>
      </p:sp>
      <p:sp>
        <p:nvSpPr>
          <p:cNvPr id="49864" name="Text Box 712"/>
          <p:cNvSpPr txBox="1">
            <a:spLocks noChangeArrowheads="1"/>
          </p:cNvSpPr>
          <p:nvPr/>
        </p:nvSpPr>
        <p:spPr bwMode="auto">
          <a:xfrm>
            <a:off x="3240088" y="501015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/>
              <a:t>MEV</a:t>
            </a:r>
          </a:p>
        </p:txBody>
      </p:sp>
      <p:sp>
        <p:nvSpPr>
          <p:cNvPr id="49865" name="Text Box 713"/>
          <p:cNvSpPr txBox="1">
            <a:spLocks noChangeArrowheads="1"/>
          </p:cNvSpPr>
          <p:nvPr/>
        </p:nvSpPr>
        <p:spPr bwMode="auto">
          <a:xfrm>
            <a:off x="6119813" y="494665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b="1"/>
              <a:t>Внутренний блок</a:t>
            </a:r>
            <a:endParaRPr lang="en-US" altLang="ko-KR" b="1"/>
          </a:p>
        </p:txBody>
      </p:sp>
      <p:sp>
        <p:nvSpPr>
          <p:cNvPr id="49866" name="Text Box 714"/>
          <p:cNvSpPr txBox="1">
            <a:spLocks noChangeArrowheads="1"/>
          </p:cNvSpPr>
          <p:nvPr/>
        </p:nvSpPr>
        <p:spPr bwMode="auto">
          <a:xfrm>
            <a:off x="1782763" y="4537075"/>
            <a:ext cx="36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 1</a:t>
            </a:r>
            <a:endParaRPr lang="en-US" altLang="ko-KR" sz="1000" b="1">
              <a:cs typeface="AIral"/>
            </a:endParaRPr>
          </a:p>
        </p:txBody>
      </p:sp>
      <p:sp>
        <p:nvSpPr>
          <p:cNvPr id="49867" name="Text Box 715"/>
          <p:cNvSpPr txBox="1">
            <a:spLocks noChangeArrowheads="1"/>
          </p:cNvSpPr>
          <p:nvPr/>
        </p:nvSpPr>
        <p:spPr bwMode="auto">
          <a:xfrm>
            <a:off x="758825" y="4546600"/>
            <a:ext cx="36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 2</a:t>
            </a:r>
            <a:endParaRPr lang="en-US" altLang="ko-KR" sz="1000" b="1">
              <a:cs typeface="AIral"/>
            </a:endParaRPr>
          </a:p>
        </p:txBody>
      </p:sp>
      <p:sp>
        <p:nvSpPr>
          <p:cNvPr id="49868" name="Text Box 716"/>
          <p:cNvSpPr txBox="1">
            <a:spLocks noChangeArrowheads="1"/>
          </p:cNvSpPr>
          <p:nvPr/>
        </p:nvSpPr>
        <p:spPr bwMode="auto">
          <a:xfrm>
            <a:off x="611188" y="3213100"/>
            <a:ext cx="4937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900" b="1">
                <a:cs typeface="AIral"/>
              </a:rPr>
              <a:t>Клапан, </a:t>
            </a:r>
          </a:p>
          <a:p>
            <a:r>
              <a:rPr lang="ru-RU" altLang="ko-KR" sz="900" b="1">
                <a:cs typeface="AIral"/>
              </a:rPr>
              <a:t>байпас </a:t>
            </a:r>
          </a:p>
          <a:p>
            <a:r>
              <a:rPr lang="ru-RU" altLang="ko-KR" sz="900" b="1">
                <a:cs typeface="AIral"/>
              </a:rPr>
              <a:t>жидкости</a:t>
            </a:r>
            <a:endParaRPr lang="en-US" altLang="ko-KR" sz="900" b="1">
              <a:cs typeface="AIral"/>
            </a:endParaRPr>
          </a:p>
        </p:txBody>
      </p:sp>
      <p:sp>
        <p:nvSpPr>
          <p:cNvPr id="49869" name="Text Box 717"/>
          <p:cNvSpPr txBox="1">
            <a:spLocks noChangeArrowheads="1"/>
          </p:cNvSpPr>
          <p:nvPr/>
        </p:nvSpPr>
        <p:spPr bwMode="auto">
          <a:xfrm>
            <a:off x="1693863" y="1211263"/>
            <a:ext cx="5032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Обогрев</a:t>
            </a:r>
            <a:endParaRPr lang="en-US" altLang="ko-KR" sz="1000" b="1">
              <a:cs typeface="AIral"/>
            </a:endParaRPr>
          </a:p>
        </p:txBody>
      </p:sp>
      <p:sp>
        <p:nvSpPr>
          <p:cNvPr id="49870" name="Text Box 718"/>
          <p:cNvSpPr txBox="1">
            <a:spLocks noChangeArrowheads="1"/>
          </p:cNvSpPr>
          <p:nvPr/>
        </p:nvSpPr>
        <p:spPr bwMode="auto">
          <a:xfrm>
            <a:off x="684213" y="1484313"/>
            <a:ext cx="750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Охлаждение</a:t>
            </a:r>
            <a:endParaRPr lang="en-US" altLang="ko-KR" sz="1000" b="1">
              <a:cs typeface="AIral"/>
            </a:endParaRPr>
          </a:p>
        </p:txBody>
      </p:sp>
      <p:sp>
        <p:nvSpPr>
          <p:cNvPr id="49883" name="Text Box 731"/>
          <p:cNvSpPr txBox="1">
            <a:spLocks noChangeArrowheads="1"/>
          </p:cNvSpPr>
          <p:nvPr/>
        </p:nvSpPr>
        <p:spPr bwMode="auto">
          <a:xfrm>
            <a:off x="5380038" y="6046788"/>
            <a:ext cx="5794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Жидкость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9884" name="Text Box 732"/>
          <p:cNvSpPr txBox="1">
            <a:spLocks noChangeArrowheads="1"/>
          </p:cNvSpPr>
          <p:nvPr/>
        </p:nvSpPr>
        <p:spPr bwMode="auto">
          <a:xfrm>
            <a:off x="5522913" y="5764213"/>
            <a:ext cx="2016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Газ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9885" name="Text Box 733"/>
          <p:cNvSpPr txBox="1">
            <a:spLocks noChangeArrowheads="1"/>
          </p:cNvSpPr>
          <p:nvPr/>
        </p:nvSpPr>
        <p:spPr bwMode="auto">
          <a:xfrm>
            <a:off x="2765425" y="876300"/>
            <a:ext cx="704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</a:t>
            </a:r>
          </a:p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вентиль,</a:t>
            </a:r>
            <a:endParaRPr lang="ru-RU" altLang="ko-KR" sz="1000" b="1">
              <a:solidFill>
                <a:schemeClr val="bg2"/>
              </a:solidFill>
              <a:ea typeface="AIral"/>
              <a:cs typeface="AIral"/>
            </a:endParaRPr>
          </a:p>
          <a:p>
            <a:r>
              <a:rPr lang="ru-RU" altLang="ko-KR" sz="1000" b="1">
                <a:solidFill>
                  <a:schemeClr val="bg2"/>
                </a:solidFill>
              </a:rPr>
              <a:t>выс. </a:t>
            </a:r>
          </a:p>
          <a:p>
            <a:r>
              <a:rPr lang="ru-RU" altLang="ko-KR" sz="1000" b="1">
                <a:solidFill>
                  <a:schemeClr val="bg2"/>
                </a:solidFill>
              </a:rPr>
              <a:t>давление, </a:t>
            </a:r>
          </a:p>
          <a:p>
            <a:r>
              <a:rPr lang="ru-RU" altLang="ko-KR" sz="1000" b="1">
                <a:solidFill>
                  <a:schemeClr val="bg2"/>
                </a:solidFill>
                <a:latin typeface="Arial" pitchFamily="34" charset="0"/>
                <a:ea typeface="AIral"/>
                <a:cs typeface="AIral"/>
              </a:rPr>
              <a:t>газ</a:t>
            </a:r>
            <a:endParaRPr lang="en-US" altLang="ko-KR" sz="1000" b="1">
              <a:solidFill>
                <a:schemeClr val="bg2"/>
              </a:solidFill>
            </a:endParaRPr>
          </a:p>
        </p:txBody>
      </p:sp>
      <p:sp>
        <p:nvSpPr>
          <p:cNvPr id="49887" name="Text Box 735"/>
          <p:cNvSpPr txBox="1">
            <a:spLocks noChangeArrowheads="1"/>
          </p:cNvSpPr>
          <p:nvPr/>
        </p:nvSpPr>
        <p:spPr bwMode="auto">
          <a:xfrm>
            <a:off x="2771775" y="3252788"/>
            <a:ext cx="704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</a:t>
            </a:r>
          </a:p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вентиль</a:t>
            </a:r>
          </a:p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газ, </a:t>
            </a:r>
          </a:p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низкое </a:t>
            </a:r>
          </a:p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давление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9888" name="Text Box 736"/>
          <p:cNvSpPr txBox="1">
            <a:spLocks noChangeArrowheads="1"/>
          </p:cNvSpPr>
          <p:nvPr/>
        </p:nvSpPr>
        <p:spPr bwMode="auto">
          <a:xfrm>
            <a:off x="3890963" y="6067425"/>
            <a:ext cx="1220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Жидкость, выход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9889" name="Text Box 737"/>
          <p:cNvSpPr txBox="1">
            <a:spLocks noChangeArrowheads="1"/>
          </p:cNvSpPr>
          <p:nvPr/>
        </p:nvSpPr>
        <p:spPr bwMode="auto">
          <a:xfrm>
            <a:off x="3884613" y="5767388"/>
            <a:ext cx="1123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Жидкость, вход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9890" name="Text Box 738"/>
          <p:cNvSpPr txBox="1">
            <a:spLocks noChangeArrowheads="1"/>
          </p:cNvSpPr>
          <p:nvPr/>
        </p:nvSpPr>
        <p:spPr bwMode="auto">
          <a:xfrm>
            <a:off x="2044700" y="6591300"/>
            <a:ext cx="579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Жидкость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9891" name="Text Box 739"/>
          <p:cNvSpPr txBox="1">
            <a:spLocks noChangeArrowheads="1"/>
          </p:cNvSpPr>
          <p:nvPr/>
        </p:nvSpPr>
        <p:spPr bwMode="auto">
          <a:xfrm>
            <a:off x="469900" y="6592888"/>
            <a:ext cx="201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Газ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9895" name="Text Box 743"/>
          <p:cNvSpPr txBox="1">
            <a:spLocks noChangeArrowheads="1"/>
          </p:cNvSpPr>
          <p:nvPr/>
        </p:nvSpPr>
        <p:spPr bwMode="auto">
          <a:xfrm>
            <a:off x="4645025" y="1108075"/>
            <a:ext cx="503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Обогрев</a:t>
            </a:r>
            <a:endParaRPr lang="en-US" altLang="ko-KR" sz="1000" b="1">
              <a:cs typeface="AIral"/>
            </a:endParaRPr>
          </a:p>
        </p:txBody>
      </p:sp>
      <p:sp>
        <p:nvSpPr>
          <p:cNvPr id="49896" name="Text Box 744"/>
          <p:cNvSpPr txBox="1">
            <a:spLocks noChangeArrowheads="1"/>
          </p:cNvSpPr>
          <p:nvPr/>
        </p:nvSpPr>
        <p:spPr bwMode="auto">
          <a:xfrm>
            <a:off x="3635375" y="1520825"/>
            <a:ext cx="750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Охлаждение</a:t>
            </a:r>
            <a:endParaRPr lang="en-US" altLang="ko-KR" sz="1000" b="1">
              <a:cs typeface="AIral"/>
            </a:endParaRPr>
          </a:p>
        </p:txBody>
      </p:sp>
      <p:sp>
        <p:nvSpPr>
          <p:cNvPr id="49897" name="Text Box 745"/>
          <p:cNvSpPr txBox="1">
            <a:spLocks noChangeArrowheads="1"/>
          </p:cNvSpPr>
          <p:nvPr/>
        </p:nvSpPr>
        <p:spPr bwMode="auto">
          <a:xfrm>
            <a:off x="7813675" y="1079500"/>
            <a:ext cx="503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Обогрев</a:t>
            </a:r>
            <a:endParaRPr lang="en-US" altLang="ko-KR" sz="1000" b="1">
              <a:cs typeface="AIral"/>
            </a:endParaRPr>
          </a:p>
        </p:txBody>
      </p:sp>
      <p:sp>
        <p:nvSpPr>
          <p:cNvPr id="49898" name="Text Box 746"/>
          <p:cNvSpPr txBox="1">
            <a:spLocks noChangeArrowheads="1"/>
          </p:cNvSpPr>
          <p:nvPr/>
        </p:nvSpPr>
        <p:spPr bwMode="auto">
          <a:xfrm>
            <a:off x="6808788" y="1476375"/>
            <a:ext cx="750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Охлаждение</a:t>
            </a:r>
            <a:endParaRPr lang="en-US" altLang="ko-KR" sz="1000" b="1">
              <a:cs typeface="AIral"/>
            </a:endParaRPr>
          </a:p>
        </p:txBody>
      </p:sp>
      <p:sp>
        <p:nvSpPr>
          <p:cNvPr id="49899" name="Text Box 747"/>
          <p:cNvSpPr txBox="1">
            <a:spLocks noChangeArrowheads="1"/>
          </p:cNvSpPr>
          <p:nvPr/>
        </p:nvSpPr>
        <p:spPr bwMode="auto">
          <a:xfrm>
            <a:off x="4751388" y="4548188"/>
            <a:ext cx="36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 1</a:t>
            </a:r>
            <a:endParaRPr lang="en-US" altLang="ko-KR" sz="1000" b="1">
              <a:cs typeface="AIral"/>
            </a:endParaRPr>
          </a:p>
        </p:txBody>
      </p:sp>
      <p:sp>
        <p:nvSpPr>
          <p:cNvPr id="49900" name="Text Box 748"/>
          <p:cNvSpPr txBox="1">
            <a:spLocks noChangeArrowheads="1"/>
          </p:cNvSpPr>
          <p:nvPr/>
        </p:nvSpPr>
        <p:spPr bwMode="auto">
          <a:xfrm>
            <a:off x="3727450" y="4557713"/>
            <a:ext cx="36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 2</a:t>
            </a:r>
            <a:endParaRPr lang="en-US" altLang="ko-KR" sz="1000" b="1">
              <a:cs typeface="AIral"/>
            </a:endParaRPr>
          </a:p>
        </p:txBody>
      </p:sp>
      <p:sp>
        <p:nvSpPr>
          <p:cNvPr id="49901" name="Text Box 749"/>
          <p:cNvSpPr txBox="1">
            <a:spLocks noChangeArrowheads="1"/>
          </p:cNvSpPr>
          <p:nvPr/>
        </p:nvSpPr>
        <p:spPr bwMode="auto">
          <a:xfrm>
            <a:off x="7667625" y="4548188"/>
            <a:ext cx="36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 1</a:t>
            </a:r>
            <a:endParaRPr lang="en-US" altLang="ko-KR" sz="1000" b="1">
              <a:cs typeface="AIral"/>
            </a:endParaRPr>
          </a:p>
        </p:txBody>
      </p:sp>
      <p:sp>
        <p:nvSpPr>
          <p:cNvPr id="49902" name="Text Box 750"/>
          <p:cNvSpPr txBox="1">
            <a:spLocks noChangeArrowheads="1"/>
          </p:cNvSpPr>
          <p:nvPr/>
        </p:nvSpPr>
        <p:spPr bwMode="auto">
          <a:xfrm>
            <a:off x="6643688" y="4557713"/>
            <a:ext cx="36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cs typeface="AIral"/>
              </a:rPr>
              <a:t>ЭРВ 2</a:t>
            </a:r>
            <a:endParaRPr lang="en-US" altLang="ko-KR" sz="1000" b="1">
              <a:cs typeface="AIral"/>
            </a:endParaRPr>
          </a:p>
        </p:txBody>
      </p:sp>
      <p:sp>
        <p:nvSpPr>
          <p:cNvPr id="49903" name="Text Box 751"/>
          <p:cNvSpPr txBox="1">
            <a:spLocks noChangeArrowheads="1"/>
          </p:cNvSpPr>
          <p:nvPr/>
        </p:nvSpPr>
        <p:spPr bwMode="auto">
          <a:xfrm>
            <a:off x="2765425" y="4224338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Сервисный </a:t>
            </a:r>
          </a:p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вентиль,</a:t>
            </a:r>
          </a:p>
          <a:p>
            <a:r>
              <a:rPr lang="ru-RU" altLang="ko-KR" sz="1000" b="1">
                <a:solidFill>
                  <a:schemeClr val="bg2"/>
                </a:solidFill>
                <a:cs typeface="AIral"/>
              </a:rPr>
              <a:t>жидкость</a:t>
            </a:r>
            <a:endParaRPr lang="en-US" altLang="ko-KR" sz="1000" b="1">
              <a:solidFill>
                <a:schemeClr val="bg2"/>
              </a:solidFill>
              <a:cs typeface="AIral"/>
            </a:endParaRPr>
          </a:p>
        </p:txBody>
      </p:sp>
      <p:sp>
        <p:nvSpPr>
          <p:cNvPr id="49904" name="Text Box 752"/>
          <p:cNvSpPr txBox="1">
            <a:spLocks noChangeArrowheads="1"/>
          </p:cNvSpPr>
          <p:nvPr/>
        </p:nvSpPr>
        <p:spPr bwMode="auto">
          <a:xfrm>
            <a:off x="4500563" y="3792538"/>
            <a:ext cx="1000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altLang="ko-KR" sz="900" b="1">
                <a:cs typeface="AIral"/>
              </a:rPr>
              <a:t>Пилотный клапан, </a:t>
            </a:r>
          </a:p>
          <a:p>
            <a:pPr algn="ctr"/>
            <a:r>
              <a:rPr lang="ru-RU" altLang="ko-KR" sz="900" b="1">
                <a:cs typeface="AIral"/>
              </a:rPr>
              <a:t>обогрев</a:t>
            </a:r>
            <a:endParaRPr lang="en-US" altLang="ko-KR" sz="900" b="1">
              <a:cs typeface="AIral"/>
            </a:endParaRPr>
          </a:p>
        </p:txBody>
      </p:sp>
      <p:sp>
        <p:nvSpPr>
          <p:cNvPr id="49905" name="Text Box 753"/>
          <p:cNvSpPr txBox="1">
            <a:spLocks noChangeArrowheads="1"/>
          </p:cNvSpPr>
          <p:nvPr/>
        </p:nvSpPr>
        <p:spPr bwMode="auto">
          <a:xfrm>
            <a:off x="7416800" y="3806825"/>
            <a:ext cx="1000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altLang="ko-KR" sz="900" b="1">
                <a:cs typeface="AIral"/>
              </a:rPr>
              <a:t>Пилотный клапан, </a:t>
            </a:r>
          </a:p>
          <a:p>
            <a:pPr algn="ctr"/>
            <a:r>
              <a:rPr lang="ru-RU" altLang="ko-KR" sz="900" b="1">
                <a:cs typeface="AIral"/>
              </a:rPr>
              <a:t>обогрев</a:t>
            </a:r>
            <a:endParaRPr lang="en-US" altLang="ko-KR" sz="900" b="1">
              <a:cs typeface="AIral"/>
            </a:endParaRPr>
          </a:p>
        </p:txBody>
      </p:sp>
      <p:sp>
        <p:nvSpPr>
          <p:cNvPr id="49906" name="Text Box 754"/>
          <p:cNvSpPr txBox="1">
            <a:spLocks noChangeArrowheads="1"/>
          </p:cNvSpPr>
          <p:nvPr/>
        </p:nvSpPr>
        <p:spPr bwMode="auto">
          <a:xfrm>
            <a:off x="3563938" y="3213100"/>
            <a:ext cx="4937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900" b="1">
                <a:cs typeface="AIral"/>
              </a:rPr>
              <a:t>Клапан, </a:t>
            </a:r>
          </a:p>
          <a:p>
            <a:r>
              <a:rPr lang="ru-RU" altLang="ko-KR" sz="900" b="1">
                <a:cs typeface="AIral"/>
              </a:rPr>
              <a:t>байпас </a:t>
            </a:r>
          </a:p>
          <a:p>
            <a:r>
              <a:rPr lang="ru-RU" altLang="ko-KR" sz="900" b="1">
                <a:cs typeface="AIral"/>
              </a:rPr>
              <a:t>жидкости</a:t>
            </a:r>
            <a:endParaRPr lang="en-US" altLang="ko-KR" sz="900" b="1">
              <a:cs typeface="AIral"/>
            </a:endParaRPr>
          </a:p>
        </p:txBody>
      </p:sp>
      <p:sp>
        <p:nvSpPr>
          <p:cNvPr id="49907" name="Text Box 755"/>
          <p:cNvSpPr txBox="1">
            <a:spLocks noChangeArrowheads="1"/>
          </p:cNvSpPr>
          <p:nvPr/>
        </p:nvSpPr>
        <p:spPr bwMode="auto">
          <a:xfrm>
            <a:off x="6588125" y="3284538"/>
            <a:ext cx="4937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900" b="1">
                <a:cs typeface="AIral"/>
              </a:rPr>
              <a:t>Клапан, </a:t>
            </a:r>
          </a:p>
          <a:p>
            <a:r>
              <a:rPr lang="ru-RU" altLang="ko-KR" sz="900" b="1">
                <a:cs typeface="AIral"/>
              </a:rPr>
              <a:t>байпас </a:t>
            </a:r>
          </a:p>
          <a:p>
            <a:r>
              <a:rPr lang="ru-RU" altLang="ko-KR" sz="900" b="1">
                <a:cs typeface="AIral"/>
              </a:rPr>
              <a:t>жидкости</a:t>
            </a:r>
            <a:endParaRPr lang="en-US" altLang="ko-KR" sz="900" b="1">
              <a:cs typeface="AIr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42" name="Group 6"/>
          <p:cNvGrpSpPr>
            <a:grpSpLocks/>
          </p:cNvGrpSpPr>
          <p:nvPr/>
        </p:nvGrpSpPr>
        <p:grpSpPr bwMode="auto">
          <a:xfrm>
            <a:off x="3870325" y="444500"/>
            <a:ext cx="5211763" cy="6332538"/>
            <a:chOff x="2438" y="280"/>
            <a:chExt cx="3283" cy="3989"/>
          </a:xfrm>
        </p:grpSpPr>
        <p:pic>
          <p:nvPicPr>
            <p:cNvPr id="11673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8000" contrast="42000"/>
            </a:blip>
            <a:srcRect/>
            <a:stretch>
              <a:fillRect/>
            </a:stretch>
          </p:blipFill>
          <p:spPr bwMode="auto">
            <a:xfrm>
              <a:off x="2637" y="280"/>
              <a:ext cx="2846" cy="3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72000"/>
            </a:blip>
            <a:srcRect/>
            <a:stretch>
              <a:fillRect/>
            </a:stretch>
          </p:blipFill>
          <p:spPr bwMode="auto">
            <a:xfrm>
              <a:off x="2438" y="821"/>
              <a:ext cx="3283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41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6989" t="37294" r="7210" b="48151"/>
            <a:stretch>
              <a:fillRect/>
            </a:stretch>
          </p:blipFill>
          <p:spPr bwMode="auto">
            <a:xfrm>
              <a:off x="4333" y="1277"/>
              <a:ext cx="136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3.2 </a:t>
            </a:r>
            <a:r>
              <a:rPr lang="ru-RU" altLang="ko-KR" sz="2000" b="1"/>
              <a:t>Элементы гидравлического контура</a:t>
            </a:r>
            <a:endParaRPr lang="en-US" altLang="ko-K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7" name="Group 7"/>
          <p:cNvGrpSpPr>
            <a:grpSpLocks/>
          </p:cNvGrpSpPr>
          <p:nvPr/>
        </p:nvGrpSpPr>
        <p:grpSpPr bwMode="auto">
          <a:xfrm>
            <a:off x="107950" y="2749550"/>
            <a:ext cx="3932238" cy="4027488"/>
            <a:chOff x="118" y="736"/>
            <a:chExt cx="2477" cy="2537"/>
          </a:xfrm>
        </p:grpSpPr>
        <p:sp>
          <p:nvSpPr>
            <p:cNvPr id="117768" name="Line 8"/>
            <p:cNvSpPr>
              <a:spLocks noChangeShapeType="1"/>
            </p:cNvSpPr>
            <p:nvPr/>
          </p:nvSpPr>
          <p:spPr bwMode="auto">
            <a:xfrm flipH="1" flipV="1">
              <a:off x="1099" y="2788"/>
              <a:ext cx="0" cy="1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69" name="Line 9"/>
            <p:cNvSpPr>
              <a:spLocks noChangeShapeType="1"/>
            </p:cNvSpPr>
            <p:nvPr/>
          </p:nvSpPr>
          <p:spPr bwMode="auto">
            <a:xfrm flipV="1">
              <a:off x="1098" y="3027"/>
              <a:ext cx="2" cy="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70" name="Line 10"/>
            <p:cNvSpPr>
              <a:spLocks noChangeShapeType="1"/>
            </p:cNvSpPr>
            <p:nvPr/>
          </p:nvSpPr>
          <p:spPr bwMode="auto">
            <a:xfrm flipH="1">
              <a:off x="1096" y="2796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71" name="AutoShape 11"/>
            <p:cNvSpPr>
              <a:spLocks noChangeArrowheads="1"/>
            </p:cNvSpPr>
            <p:nvPr/>
          </p:nvSpPr>
          <p:spPr bwMode="auto">
            <a:xfrm rot="21600000">
              <a:off x="1070" y="2932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2" name="Line 12"/>
            <p:cNvSpPr>
              <a:spLocks noChangeShapeType="1"/>
            </p:cNvSpPr>
            <p:nvPr/>
          </p:nvSpPr>
          <p:spPr bwMode="auto">
            <a:xfrm rot="21600000">
              <a:off x="1099" y="29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73" name="AutoShape 13"/>
            <p:cNvSpPr>
              <a:spLocks noChangeArrowheads="1"/>
            </p:cNvSpPr>
            <p:nvPr/>
          </p:nvSpPr>
          <p:spPr bwMode="auto">
            <a:xfrm rot="21600000">
              <a:off x="1133" y="2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17774" name="Line 14"/>
            <p:cNvSpPr>
              <a:spLocks noChangeShapeType="1"/>
            </p:cNvSpPr>
            <p:nvPr/>
          </p:nvSpPr>
          <p:spPr bwMode="auto">
            <a:xfrm flipH="1" flipV="1">
              <a:off x="1680" y="2715"/>
              <a:ext cx="119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75" name="Line 15"/>
            <p:cNvSpPr>
              <a:spLocks noChangeShapeType="1"/>
            </p:cNvSpPr>
            <p:nvPr/>
          </p:nvSpPr>
          <p:spPr bwMode="auto">
            <a:xfrm flipH="1" flipV="1">
              <a:off x="564" y="2042"/>
              <a:ext cx="21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76" name="Line 16"/>
            <p:cNvSpPr>
              <a:spLocks noChangeShapeType="1"/>
            </p:cNvSpPr>
            <p:nvPr/>
          </p:nvSpPr>
          <p:spPr bwMode="auto">
            <a:xfrm rot="5400000">
              <a:off x="1410" y="2575"/>
              <a:ext cx="30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77" name="Line 17"/>
            <p:cNvSpPr>
              <a:spLocks noChangeShapeType="1"/>
            </p:cNvSpPr>
            <p:nvPr/>
          </p:nvSpPr>
          <p:spPr bwMode="auto">
            <a:xfrm rot="5400000">
              <a:off x="1417" y="2851"/>
              <a:ext cx="288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78" name="Line 18"/>
            <p:cNvSpPr>
              <a:spLocks noChangeShapeType="1"/>
            </p:cNvSpPr>
            <p:nvPr/>
          </p:nvSpPr>
          <p:spPr bwMode="auto">
            <a:xfrm>
              <a:off x="1726" y="1850"/>
              <a:ext cx="33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79" name="Line 19"/>
            <p:cNvSpPr>
              <a:spLocks noChangeShapeType="1"/>
            </p:cNvSpPr>
            <p:nvPr/>
          </p:nvSpPr>
          <p:spPr bwMode="auto">
            <a:xfrm flipH="1">
              <a:off x="2056" y="1757"/>
              <a:ext cx="133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80" name="Line 20"/>
            <p:cNvSpPr>
              <a:spLocks noChangeShapeType="1"/>
            </p:cNvSpPr>
            <p:nvPr/>
          </p:nvSpPr>
          <p:spPr bwMode="auto">
            <a:xfrm flipV="1">
              <a:off x="2065" y="1611"/>
              <a:ext cx="0" cy="13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81" name="Line 21"/>
            <p:cNvSpPr>
              <a:spLocks noChangeShapeType="1"/>
            </p:cNvSpPr>
            <p:nvPr/>
          </p:nvSpPr>
          <p:spPr bwMode="auto">
            <a:xfrm flipH="1" flipV="1">
              <a:off x="1934" y="1218"/>
              <a:ext cx="261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82" name="Line 22"/>
            <p:cNvSpPr>
              <a:spLocks noChangeShapeType="1"/>
            </p:cNvSpPr>
            <p:nvPr/>
          </p:nvSpPr>
          <p:spPr bwMode="auto">
            <a:xfrm rot="5400000">
              <a:off x="1249" y="2532"/>
              <a:ext cx="874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83" name="Line 23"/>
            <p:cNvSpPr>
              <a:spLocks noChangeShapeType="1"/>
            </p:cNvSpPr>
            <p:nvPr/>
          </p:nvSpPr>
          <p:spPr bwMode="auto">
            <a:xfrm flipH="1" flipV="1">
              <a:off x="721" y="1451"/>
              <a:ext cx="0" cy="21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84" name="Line 24"/>
            <p:cNvSpPr>
              <a:spLocks noChangeShapeType="1"/>
            </p:cNvSpPr>
            <p:nvPr/>
          </p:nvSpPr>
          <p:spPr bwMode="auto">
            <a:xfrm flipH="1" flipV="1">
              <a:off x="780" y="1451"/>
              <a:ext cx="0" cy="21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85" name="Line 25"/>
            <p:cNvSpPr>
              <a:spLocks noChangeShapeType="1"/>
            </p:cNvSpPr>
            <p:nvPr/>
          </p:nvSpPr>
          <p:spPr bwMode="auto">
            <a:xfrm>
              <a:off x="782" y="2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86" name="Rectangle 26"/>
            <p:cNvSpPr>
              <a:spLocks noChangeArrowheads="1"/>
            </p:cNvSpPr>
            <p:nvPr/>
          </p:nvSpPr>
          <p:spPr bwMode="auto">
            <a:xfrm>
              <a:off x="854" y="2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7" name="Line 27"/>
            <p:cNvSpPr>
              <a:spLocks noChangeShapeType="1"/>
            </p:cNvSpPr>
            <p:nvPr/>
          </p:nvSpPr>
          <p:spPr bwMode="auto">
            <a:xfrm flipV="1">
              <a:off x="775" y="1790"/>
              <a:ext cx="2" cy="6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88" name="Line 28"/>
            <p:cNvSpPr>
              <a:spLocks noChangeShapeType="1"/>
            </p:cNvSpPr>
            <p:nvPr/>
          </p:nvSpPr>
          <p:spPr bwMode="auto">
            <a:xfrm rot="16200000">
              <a:off x="1427" y="268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89" name="AutoShape 29"/>
            <p:cNvSpPr>
              <a:spLocks noChangeArrowheads="1"/>
            </p:cNvSpPr>
            <p:nvPr/>
          </p:nvSpPr>
          <p:spPr bwMode="auto">
            <a:xfrm rot="32400000">
              <a:off x="1432" y="260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0" name="Line 30"/>
            <p:cNvSpPr>
              <a:spLocks noChangeShapeType="1"/>
            </p:cNvSpPr>
            <p:nvPr/>
          </p:nvSpPr>
          <p:spPr bwMode="auto">
            <a:xfrm flipV="1">
              <a:off x="1234" y="2430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91" name="Line 31"/>
            <p:cNvSpPr>
              <a:spLocks noChangeShapeType="1"/>
            </p:cNvSpPr>
            <p:nvPr/>
          </p:nvSpPr>
          <p:spPr bwMode="auto">
            <a:xfrm flipV="1">
              <a:off x="950" y="2433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92" name="Line 32"/>
            <p:cNvSpPr>
              <a:spLocks noChangeShapeType="1"/>
            </p:cNvSpPr>
            <p:nvPr/>
          </p:nvSpPr>
          <p:spPr bwMode="auto">
            <a:xfrm flipV="1">
              <a:off x="514" y="2429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93" name="AutoShape 33"/>
            <p:cNvSpPr>
              <a:spLocks noChangeArrowheads="1"/>
            </p:cNvSpPr>
            <p:nvPr/>
          </p:nvSpPr>
          <p:spPr bwMode="auto">
            <a:xfrm>
              <a:off x="1130" y="2563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4" name="AutoShape 34"/>
            <p:cNvSpPr>
              <a:spLocks noChangeArrowheads="1"/>
            </p:cNvSpPr>
            <p:nvPr/>
          </p:nvSpPr>
          <p:spPr bwMode="auto">
            <a:xfrm>
              <a:off x="842" y="2563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5" name="AutoShape 35"/>
            <p:cNvSpPr>
              <a:spLocks noChangeArrowheads="1"/>
            </p:cNvSpPr>
            <p:nvPr/>
          </p:nvSpPr>
          <p:spPr bwMode="auto">
            <a:xfrm>
              <a:off x="465" y="2562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2C658C">
                    <a:alpha val="25000"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6" name="Line 36"/>
            <p:cNvSpPr>
              <a:spLocks noChangeShapeType="1"/>
            </p:cNvSpPr>
            <p:nvPr/>
          </p:nvSpPr>
          <p:spPr bwMode="auto">
            <a:xfrm flipH="1" flipV="1">
              <a:off x="542" y="2534"/>
              <a:ext cx="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97" name="Line 37"/>
            <p:cNvSpPr>
              <a:spLocks noChangeShapeType="1"/>
            </p:cNvSpPr>
            <p:nvPr/>
          </p:nvSpPr>
          <p:spPr bwMode="auto">
            <a:xfrm flipV="1">
              <a:off x="440" y="3106"/>
              <a:ext cx="0" cy="7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98" name="Line 38"/>
            <p:cNvSpPr>
              <a:spLocks noChangeShapeType="1"/>
            </p:cNvSpPr>
            <p:nvPr/>
          </p:nvSpPr>
          <p:spPr bwMode="auto">
            <a:xfrm flipH="1" flipV="1">
              <a:off x="772" y="1458"/>
              <a:ext cx="37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799" name="Line 39"/>
            <p:cNvSpPr>
              <a:spLocks noChangeShapeType="1"/>
            </p:cNvSpPr>
            <p:nvPr/>
          </p:nvSpPr>
          <p:spPr bwMode="auto">
            <a:xfrm flipV="1">
              <a:off x="1385" y="2275"/>
              <a:ext cx="0" cy="4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00" name="Line 40"/>
            <p:cNvSpPr>
              <a:spLocks noChangeShapeType="1"/>
            </p:cNvSpPr>
            <p:nvPr/>
          </p:nvSpPr>
          <p:spPr bwMode="auto">
            <a:xfrm flipV="1">
              <a:off x="1932" y="1645"/>
              <a:ext cx="0" cy="12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01" name="Line 41"/>
            <p:cNvSpPr>
              <a:spLocks noChangeShapeType="1"/>
            </p:cNvSpPr>
            <p:nvPr/>
          </p:nvSpPr>
          <p:spPr bwMode="auto">
            <a:xfrm flipV="1">
              <a:off x="834" y="1485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02" name="Line 42"/>
            <p:cNvSpPr>
              <a:spLocks noChangeShapeType="1"/>
            </p:cNvSpPr>
            <p:nvPr/>
          </p:nvSpPr>
          <p:spPr bwMode="auto">
            <a:xfrm flipV="1">
              <a:off x="2063" y="1748"/>
              <a:ext cx="2" cy="119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03" name="AutoShape 43"/>
            <p:cNvSpPr>
              <a:spLocks noChangeArrowheads="1"/>
            </p:cNvSpPr>
            <p:nvPr/>
          </p:nvSpPr>
          <p:spPr bwMode="auto">
            <a:xfrm>
              <a:off x="764" y="1751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04" name="AutoShape 44"/>
            <p:cNvSpPr>
              <a:spLocks noChangeArrowheads="1"/>
            </p:cNvSpPr>
            <p:nvPr/>
          </p:nvSpPr>
          <p:spPr bwMode="auto">
            <a:xfrm>
              <a:off x="764" y="1643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05" name="AutoShape 45"/>
            <p:cNvSpPr>
              <a:spLocks noChangeArrowheads="1"/>
            </p:cNvSpPr>
            <p:nvPr/>
          </p:nvSpPr>
          <p:spPr bwMode="auto">
            <a:xfrm>
              <a:off x="818" y="1640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06" name="AutoShape 46"/>
            <p:cNvSpPr>
              <a:spLocks noChangeArrowheads="1"/>
            </p:cNvSpPr>
            <p:nvPr/>
          </p:nvSpPr>
          <p:spPr bwMode="auto">
            <a:xfrm>
              <a:off x="706" y="1644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07" name="AutoShape 47"/>
            <p:cNvSpPr>
              <a:spLocks noChangeArrowheads="1"/>
            </p:cNvSpPr>
            <p:nvPr/>
          </p:nvSpPr>
          <p:spPr bwMode="auto">
            <a:xfrm>
              <a:off x="681" y="1698"/>
              <a:ext cx="200" cy="54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08" name="Line 48"/>
            <p:cNvSpPr>
              <a:spLocks noChangeShapeType="1"/>
            </p:cNvSpPr>
            <p:nvPr/>
          </p:nvSpPr>
          <p:spPr bwMode="auto">
            <a:xfrm flipH="1">
              <a:off x="509" y="2437"/>
              <a:ext cx="4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09" name="Line 49"/>
            <p:cNvSpPr>
              <a:spLocks noChangeShapeType="1"/>
            </p:cNvSpPr>
            <p:nvPr/>
          </p:nvSpPr>
          <p:spPr bwMode="auto">
            <a:xfrm flipV="1">
              <a:off x="436" y="2773"/>
              <a:ext cx="1" cy="1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10" name="Line 50"/>
            <p:cNvSpPr>
              <a:spLocks noChangeShapeType="1"/>
            </p:cNvSpPr>
            <p:nvPr/>
          </p:nvSpPr>
          <p:spPr bwMode="auto">
            <a:xfrm flipH="1" flipV="1">
              <a:off x="634" y="2715"/>
              <a:ext cx="933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11" name="Line 51"/>
            <p:cNvSpPr>
              <a:spLocks noChangeShapeType="1"/>
            </p:cNvSpPr>
            <p:nvPr/>
          </p:nvSpPr>
          <p:spPr bwMode="auto">
            <a:xfrm flipH="1" flipV="1">
              <a:off x="941" y="2640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12" name="Line 52"/>
            <p:cNvSpPr>
              <a:spLocks noChangeShapeType="1"/>
            </p:cNvSpPr>
            <p:nvPr/>
          </p:nvSpPr>
          <p:spPr bwMode="auto">
            <a:xfrm flipH="1" flipV="1">
              <a:off x="812" y="2788"/>
              <a:ext cx="0" cy="1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13" name="Line 53"/>
            <p:cNvSpPr>
              <a:spLocks noChangeShapeType="1"/>
            </p:cNvSpPr>
            <p:nvPr/>
          </p:nvSpPr>
          <p:spPr bwMode="auto">
            <a:xfrm flipH="1" flipV="1">
              <a:off x="595" y="2955"/>
              <a:ext cx="130" cy="14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14" name="Line 54"/>
            <p:cNvSpPr>
              <a:spLocks noChangeShapeType="1"/>
            </p:cNvSpPr>
            <p:nvPr/>
          </p:nvSpPr>
          <p:spPr bwMode="auto">
            <a:xfrm flipH="1" flipV="1">
              <a:off x="212" y="2957"/>
              <a:ext cx="391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15" name="Line 55"/>
            <p:cNvSpPr>
              <a:spLocks noChangeShapeType="1"/>
            </p:cNvSpPr>
            <p:nvPr/>
          </p:nvSpPr>
          <p:spPr bwMode="auto">
            <a:xfrm flipV="1">
              <a:off x="215" y="2947"/>
              <a:ext cx="1" cy="17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16" name="Line 56"/>
            <p:cNvSpPr>
              <a:spLocks noChangeShapeType="1"/>
            </p:cNvSpPr>
            <p:nvPr/>
          </p:nvSpPr>
          <p:spPr bwMode="auto">
            <a:xfrm flipV="1">
              <a:off x="824" y="1216"/>
              <a:ext cx="3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17" name="Line 57"/>
            <p:cNvSpPr>
              <a:spLocks noChangeShapeType="1"/>
            </p:cNvSpPr>
            <p:nvPr/>
          </p:nvSpPr>
          <p:spPr bwMode="auto">
            <a:xfrm flipV="1">
              <a:off x="811" y="3027"/>
              <a:ext cx="2" cy="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18" name="Arc 58"/>
            <p:cNvSpPr>
              <a:spLocks/>
            </p:cNvSpPr>
            <p:nvPr/>
          </p:nvSpPr>
          <p:spPr bwMode="auto">
            <a:xfrm rot="5674286">
              <a:off x="776" y="1413"/>
              <a:ext cx="68" cy="87"/>
            </a:xfrm>
            <a:custGeom>
              <a:avLst/>
              <a:gdLst>
                <a:gd name="G0" fmla="+- 15856 0 0"/>
                <a:gd name="G1" fmla="+- 21600 0 0"/>
                <a:gd name="G2" fmla="+- 21600 0 0"/>
                <a:gd name="T0" fmla="*/ 0 w 29056"/>
                <a:gd name="T1" fmla="*/ 6932 h 21600"/>
                <a:gd name="T2" fmla="*/ 29056 w 29056"/>
                <a:gd name="T3" fmla="*/ 4502 h 21600"/>
                <a:gd name="T4" fmla="*/ 15856 w 290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56" h="21600" fill="none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</a:path>
                <a:path w="29056" h="21600" stroke="0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  <a:lnTo>
                    <a:pt x="15856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19" name="Line 59"/>
            <p:cNvSpPr>
              <a:spLocks noChangeShapeType="1"/>
            </p:cNvSpPr>
            <p:nvPr/>
          </p:nvSpPr>
          <p:spPr bwMode="auto">
            <a:xfrm flipH="1" flipV="1">
              <a:off x="1140" y="1453"/>
              <a:ext cx="0" cy="64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20" name="Line 60"/>
            <p:cNvSpPr>
              <a:spLocks noChangeShapeType="1"/>
            </p:cNvSpPr>
            <p:nvPr/>
          </p:nvSpPr>
          <p:spPr bwMode="auto">
            <a:xfrm flipH="1" flipV="1">
              <a:off x="1132" y="2094"/>
              <a:ext cx="387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21" name="Line 61"/>
            <p:cNvSpPr>
              <a:spLocks noChangeShapeType="1"/>
            </p:cNvSpPr>
            <p:nvPr/>
          </p:nvSpPr>
          <p:spPr bwMode="auto">
            <a:xfrm>
              <a:off x="1608" y="1186"/>
              <a:ext cx="7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22" name="Line 62"/>
            <p:cNvSpPr>
              <a:spLocks noChangeShapeType="1"/>
            </p:cNvSpPr>
            <p:nvPr/>
          </p:nvSpPr>
          <p:spPr bwMode="auto">
            <a:xfrm>
              <a:off x="185" y="2962"/>
              <a:ext cx="0" cy="5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23" name="Line 63"/>
            <p:cNvSpPr>
              <a:spLocks noChangeShapeType="1"/>
            </p:cNvSpPr>
            <p:nvPr/>
          </p:nvSpPr>
          <p:spPr bwMode="auto">
            <a:xfrm>
              <a:off x="483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24" name="Line 64"/>
            <p:cNvSpPr>
              <a:spLocks noChangeShapeType="1"/>
            </p:cNvSpPr>
            <p:nvPr/>
          </p:nvSpPr>
          <p:spPr bwMode="auto">
            <a:xfrm>
              <a:off x="918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25" name="Line 65"/>
            <p:cNvSpPr>
              <a:spLocks noChangeShapeType="1"/>
            </p:cNvSpPr>
            <p:nvPr/>
          </p:nvSpPr>
          <p:spPr bwMode="auto">
            <a:xfrm>
              <a:off x="634" y="2807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26" name="Line 66"/>
            <p:cNvSpPr>
              <a:spLocks noChangeShapeType="1"/>
            </p:cNvSpPr>
            <p:nvPr/>
          </p:nvSpPr>
          <p:spPr bwMode="auto">
            <a:xfrm flipH="1" flipV="1">
              <a:off x="719" y="3102"/>
              <a:ext cx="388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27" name="Line 67"/>
            <p:cNvSpPr>
              <a:spLocks noChangeShapeType="1"/>
            </p:cNvSpPr>
            <p:nvPr/>
          </p:nvSpPr>
          <p:spPr bwMode="auto">
            <a:xfrm>
              <a:off x="1718" y="2855"/>
              <a:ext cx="0" cy="5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28" name="Line 68"/>
            <p:cNvSpPr>
              <a:spLocks noChangeShapeType="1"/>
            </p:cNvSpPr>
            <p:nvPr/>
          </p:nvSpPr>
          <p:spPr bwMode="auto">
            <a:xfrm flipH="1" flipV="1">
              <a:off x="343" y="1460"/>
              <a:ext cx="38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29" name="Line 69"/>
            <p:cNvSpPr>
              <a:spLocks noChangeShapeType="1"/>
            </p:cNvSpPr>
            <p:nvPr/>
          </p:nvSpPr>
          <p:spPr bwMode="auto">
            <a:xfrm flipV="1">
              <a:off x="327" y="2037"/>
              <a:ext cx="0" cy="31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30" name="Line 70"/>
            <p:cNvSpPr>
              <a:spLocks noChangeShapeType="1"/>
            </p:cNvSpPr>
            <p:nvPr/>
          </p:nvSpPr>
          <p:spPr bwMode="auto">
            <a:xfrm flipH="1">
              <a:off x="321" y="2044"/>
              <a:ext cx="136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31" name="Line 71"/>
            <p:cNvSpPr>
              <a:spLocks noChangeShapeType="1"/>
            </p:cNvSpPr>
            <p:nvPr/>
          </p:nvSpPr>
          <p:spPr bwMode="auto">
            <a:xfrm flipH="1">
              <a:off x="323" y="2686"/>
              <a:ext cx="286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32" name="Line 72"/>
            <p:cNvSpPr>
              <a:spLocks noChangeShapeType="1"/>
            </p:cNvSpPr>
            <p:nvPr/>
          </p:nvSpPr>
          <p:spPr bwMode="auto">
            <a:xfrm flipH="1" flipV="1">
              <a:off x="214" y="3115"/>
              <a:ext cx="227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33" name="AutoShape 73"/>
            <p:cNvSpPr>
              <a:spLocks noChangeArrowheads="1"/>
            </p:cNvSpPr>
            <p:nvPr/>
          </p:nvSpPr>
          <p:spPr bwMode="auto">
            <a:xfrm>
              <a:off x="407" y="3177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34" name="Line 74"/>
            <p:cNvSpPr>
              <a:spLocks noChangeShapeType="1"/>
            </p:cNvSpPr>
            <p:nvPr/>
          </p:nvSpPr>
          <p:spPr bwMode="auto">
            <a:xfrm flipH="1">
              <a:off x="1925" y="1757"/>
              <a:ext cx="13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35" name="Line 75"/>
            <p:cNvSpPr>
              <a:spLocks noChangeShapeType="1"/>
            </p:cNvSpPr>
            <p:nvPr/>
          </p:nvSpPr>
          <p:spPr bwMode="auto">
            <a:xfrm flipV="1">
              <a:off x="1931" y="1217"/>
              <a:ext cx="0" cy="41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36" name="AutoShape 76"/>
            <p:cNvSpPr>
              <a:spLocks noChangeArrowheads="1"/>
            </p:cNvSpPr>
            <p:nvPr/>
          </p:nvSpPr>
          <p:spPr bwMode="auto">
            <a:xfrm>
              <a:off x="1905" y="1598"/>
              <a:ext cx="52" cy="43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37" name="Line 77"/>
            <p:cNvSpPr>
              <a:spLocks noChangeShapeType="1"/>
            </p:cNvSpPr>
            <p:nvPr/>
          </p:nvSpPr>
          <p:spPr bwMode="auto">
            <a:xfrm flipH="1">
              <a:off x="1911" y="1648"/>
              <a:ext cx="45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38" name="AutoShape 78"/>
            <p:cNvSpPr>
              <a:spLocks noChangeArrowheads="1"/>
            </p:cNvSpPr>
            <p:nvPr/>
          </p:nvSpPr>
          <p:spPr bwMode="auto">
            <a:xfrm flipV="1">
              <a:off x="748" y="1940"/>
              <a:ext cx="55" cy="43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39" name="Line 79"/>
            <p:cNvSpPr>
              <a:spLocks noChangeShapeType="1"/>
            </p:cNvSpPr>
            <p:nvPr/>
          </p:nvSpPr>
          <p:spPr bwMode="auto">
            <a:xfrm flipH="1" flipV="1">
              <a:off x="755" y="1933"/>
              <a:ext cx="47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40" name="AutoShape 80"/>
            <p:cNvSpPr>
              <a:spLocks noChangeArrowheads="1"/>
            </p:cNvSpPr>
            <p:nvPr/>
          </p:nvSpPr>
          <p:spPr bwMode="auto">
            <a:xfrm rot="-16200000">
              <a:off x="675" y="2690"/>
              <a:ext cx="47" cy="48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41" name="Line 81"/>
            <p:cNvSpPr>
              <a:spLocks noChangeShapeType="1"/>
            </p:cNvSpPr>
            <p:nvPr/>
          </p:nvSpPr>
          <p:spPr bwMode="auto">
            <a:xfrm rot="5400000" flipH="1">
              <a:off x="648" y="2716"/>
              <a:ext cx="40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42" name="Line 82"/>
            <p:cNvSpPr>
              <a:spLocks noChangeShapeType="1"/>
            </p:cNvSpPr>
            <p:nvPr/>
          </p:nvSpPr>
          <p:spPr bwMode="auto">
            <a:xfrm flipH="1">
              <a:off x="437" y="2781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43" name="Line 83"/>
            <p:cNvSpPr>
              <a:spLocks noChangeShapeType="1"/>
            </p:cNvSpPr>
            <p:nvPr/>
          </p:nvSpPr>
          <p:spPr bwMode="auto">
            <a:xfrm flipH="1">
              <a:off x="809" y="2796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44" name="Line 84"/>
            <p:cNvSpPr>
              <a:spLocks noChangeShapeType="1"/>
            </p:cNvSpPr>
            <p:nvPr/>
          </p:nvSpPr>
          <p:spPr bwMode="auto">
            <a:xfrm flipH="1" flipV="1">
              <a:off x="813" y="2286"/>
              <a:ext cx="3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45" name="Line 85"/>
            <p:cNvSpPr>
              <a:spLocks noChangeShapeType="1"/>
            </p:cNvSpPr>
            <p:nvPr/>
          </p:nvSpPr>
          <p:spPr bwMode="auto">
            <a:xfrm flipH="1" flipV="1">
              <a:off x="1245" y="2284"/>
              <a:ext cx="1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46" name="Line 86"/>
            <p:cNvSpPr>
              <a:spLocks noChangeShapeType="1"/>
            </p:cNvSpPr>
            <p:nvPr/>
          </p:nvSpPr>
          <p:spPr bwMode="auto">
            <a:xfrm>
              <a:off x="1418" y="1308"/>
              <a:ext cx="7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47" name="Line 87"/>
            <p:cNvSpPr>
              <a:spLocks noChangeShapeType="1"/>
            </p:cNvSpPr>
            <p:nvPr/>
          </p:nvSpPr>
          <p:spPr bwMode="auto">
            <a:xfrm flipH="1" flipV="1">
              <a:off x="2065" y="1963"/>
              <a:ext cx="157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48" name="Line 88"/>
            <p:cNvSpPr>
              <a:spLocks noChangeShapeType="1"/>
            </p:cNvSpPr>
            <p:nvPr/>
          </p:nvSpPr>
          <p:spPr bwMode="auto">
            <a:xfrm flipV="1">
              <a:off x="2222" y="1954"/>
              <a:ext cx="0" cy="11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49" name="Rectangle 89"/>
            <p:cNvSpPr>
              <a:spLocks noChangeArrowheads="1"/>
            </p:cNvSpPr>
            <p:nvPr/>
          </p:nvSpPr>
          <p:spPr bwMode="auto">
            <a:xfrm>
              <a:off x="118" y="736"/>
              <a:ext cx="2427" cy="249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117850" name="Oval 90"/>
            <p:cNvSpPr>
              <a:spLocks noChangeArrowheads="1"/>
            </p:cNvSpPr>
            <p:nvPr/>
          </p:nvSpPr>
          <p:spPr bwMode="auto">
            <a:xfrm>
              <a:off x="1111" y="1002"/>
              <a:ext cx="249" cy="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51" name="AutoShape 91"/>
            <p:cNvSpPr>
              <a:spLocks noChangeArrowheads="1"/>
            </p:cNvSpPr>
            <p:nvPr/>
          </p:nvSpPr>
          <p:spPr bwMode="auto">
            <a:xfrm rot="10800000">
              <a:off x="1277" y="1101"/>
              <a:ext cx="167" cy="57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52" name="Line 92"/>
            <p:cNvSpPr>
              <a:spLocks noChangeShapeType="1"/>
            </p:cNvSpPr>
            <p:nvPr/>
          </p:nvSpPr>
          <p:spPr bwMode="auto">
            <a:xfrm>
              <a:off x="1360" y="1032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53" name="Oval 93"/>
            <p:cNvSpPr>
              <a:spLocks noChangeArrowheads="1"/>
            </p:cNvSpPr>
            <p:nvPr/>
          </p:nvSpPr>
          <p:spPr bwMode="auto">
            <a:xfrm>
              <a:off x="1358" y="1005"/>
              <a:ext cx="249" cy="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54" name="Arc 94"/>
            <p:cNvSpPr>
              <a:spLocks/>
            </p:cNvSpPr>
            <p:nvPr/>
          </p:nvSpPr>
          <p:spPr bwMode="auto">
            <a:xfrm rot="11137884">
              <a:off x="720" y="1631"/>
              <a:ext cx="68" cy="87"/>
            </a:xfrm>
            <a:custGeom>
              <a:avLst/>
              <a:gdLst>
                <a:gd name="G0" fmla="+- 15856 0 0"/>
                <a:gd name="G1" fmla="+- 21600 0 0"/>
                <a:gd name="G2" fmla="+- 21600 0 0"/>
                <a:gd name="T0" fmla="*/ 0 w 29056"/>
                <a:gd name="T1" fmla="*/ 6932 h 21600"/>
                <a:gd name="T2" fmla="*/ 29056 w 29056"/>
                <a:gd name="T3" fmla="*/ 4502 h 21600"/>
                <a:gd name="T4" fmla="*/ 15856 w 290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56" h="21600" fill="none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</a:path>
                <a:path w="29056" h="21600" stroke="0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  <a:lnTo>
                    <a:pt x="15856" y="21600"/>
                  </a:lnTo>
                  <a:close/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55" name="Line 95"/>
            <p:cNvSpPr>
              <a:spLocks noChangeShapeType="1"/>
            </p:cNvSpPr>
            <p:nvPr/>
          </p:nvSpPr>
          <p:spPr bwMode="auto">
            <a:xfrm flipH="1" flipV="1">
              <a:off x="679" y="2535"/>
              <a:ext cx="7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56" name="Line 96"/>
            <p:cNvSpPr>
              <a:spLocks noChangeShapeType="1"/>
            </p:cNvSpPr>
            <p:nvPr/>
          </p:nvSpPr>
          <p:spPr bwMode="auto">
            <a:xfrm flipV="1">
              <a:off x="743" y="2531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57" name="Line 97"/>
            <p:cNvSpPr>
              <a:spLocks noChangeShapeType="1"/>
            </p:cNvSpPr>
            <p:nvPr/>
          </p:nvSpPr>
          <p:spPr bwMode="auto">
            <a:xfrm flipH="1">
              <a:off x="551" y="2526"/>
              <a:ext cx="0" cy="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58" name="AutoShape 98"/>
            <p:cNvSpPr>
              <a:spLocks noChangeArrowheads="1"/>
            </p:cNvSpPr>
            <p:nvPr/>
          </p:nvSpPr>
          <p:spPr bwMode="auto">
            <a:xfrm rot="16200000">
              <a:off x="287" y="2908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59" name="Line 99"/>
            <p:cNvSpPr>
              <a:spLocks noChangeShapeType="1"/>
            </p:cNvSpPr>
            <p:nvPr/>
          </p:nvSpPr>
          <p:spPr bwMode="auto">
            <a:xfrm rot="16200000">
              <a:off x="299" y="2944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60" name="AutoShape 100"/>
            <p:cNvSpPr>
              <a:spLocks noChangeArrowheads="1"/>
            </p:cNvSpPr>
            <p:nvPr/>
          </p:nvSpPr>
          <p:spPr bwMode="auto">
            <a:xfrm rot="16200000">
              <a:off x="293" y="2880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17861" name="Line 101"/>
            <p:cNvSpPr>
              <a:spLocks noChangeShapeType="1"/>
            </p:cNvSpPr>
            <p:nvPr/>
          </p:nvSpPr>
          <p:spPr bwMode="auto">
            <a:xfrm>
              <a:off x="786" y="1853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62" name="AutoShape 102"/>
            <p:cNvSpPr>
              <a:spLocks noChangeArrowheads="1"/>
            </p:cNvSpPr>
            <p:nvPr/>
          </p:nvSpPr>
          <p:spPr bwMode="auto">
            <a:xfrm rot="16200000">
              <a:off x="841" y="1823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63" name="Line 103"/>
            <p:cNvSpPr>
              <a:spLocks noChangeShapeType="1"/>
            </p:cNvSpPr>
            <p:nvPr/>
          </p:nvSpPr>
          <p:spPr bwMode="auto">
            <a:xfrm rot="5400000" flipH="1" flipV="1">
              <a:off x="24" y="1141"/>
              <a:ext cx="653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64" name="Line 104"/>
            <p:cNvSpPr>
              <a:spLocks noChangeShapeType="1"/>
            </p:cNvSpPr>
            <p:nvPr/>
          </p:nvSpPr>
          <p:spPr bwMode="auto">
            <a:xfrm flipH="1" flipV="1">
              <a:off x="343" y="821"/>
              <a:ext cx="2182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65" name="Line 105"/>
            <p:cNvSpPr>
              <a:spLocks noChangeShapeType="1"/>
            </p:cNvSpPr>
            <p:nvPr/>
          </p:nvSpPr>
          <p:spPr bwMode="auto">
            <a:xfrm flipV="1">
              <a:off x="327" y="2449"/>
              <a:ext cx="0" cy="24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66" name="Line 106"/>
            <p:cNvSpPr>
              <a:spLocks noChangeShapeType="1"/>
            </p:cNvSpPr>
            <p:nvPr/>
          </p:nvSpPr>
          <p:spPr bwMode="auto">
            <a:xfrm flipH="1" flipV="1">
              <a:off x="1231" y="2642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67" name="Line 107"/>
            <p:cNvSpPr>
              <a:spLocks noChangeShapeType="1"/>
            </p:cNvSpPr>
            <p:nvPr/>
          </p:nvSpPr>
          <p:spPr bwMode="auto">
            <a:xfrm flipH="1" flipV="1">
              <a:off x="625" y="2762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68" name="Line 108"/>
            <p:cNvSpPr>
              <a:spLocks noChangeShapeType="1"/>
            </p:cNvSpPr>
            <p:nvPr/>
          </p:nvSpPr>
          <p:spPr bwMode="auto">
            <a:xfrm flipH="1" flipV="1">
              <a:off x="539" y="2763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69" name="Line 109"/>
            <p:cNvSpPr>
              <a:spLocks noChangeShapeType="1"/>
            </p:cNvSpPr>
            <p:nvPr/>
          </p:nvSpPr>
          <p:spPr bwMode="auto">
            <a:xfrm flipH="1" flipV="1">
              <a:off x="1279" y="2763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70" name="Line 110"/>
            <p:cNvSpPr>
              <a:spLocks noChangeShapeType="1"/>
            </p:cNvSpPr>
            <p:nvPr/>
          </p:nvSpPr>
          <p:spPr bwMode="auto">
            <a:xfrm flipH="1" flipV="1">
              <a:off x="1193" y="2764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71" name="Line 111"/>
            <p:cNvSpPr>
              <a:spLocks noChangeShapeType="1"/>
            </p:cNvSpPr>
            <p:nvPr/>
          </p:nvSpPr>
          <p:spPr bwMode="auto">
            <a:xfrm flipH="1" flipV="1">
              <a:off x="989" y="2762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72" name="Line 112"/>
            <p:cNvSpPr>
              <a:spLocks noChangeShapeType="1"/>
            </p:cNvSpPr>
            <p:nvPr/>
          </p:nvSpPr>
          <p:spPr bwMode="auto">
            <a:xfrm flipH="1" flipV="1">
              <a:off x="903" y="2763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73" name="Line 113"/>
            <p:cNvSpPr>
              <a:spLocks noChangeShapeType="1"/>
            </p:cNvSpPr>
            <p:nvPr/>
          </p:nvSpPr>
          <p:spPr bwMode="auto">
            <a:xfrm flipH="1" flipV="1">
              <a:off x="662" y="2809"/>
              <a:ext cx="867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74" name="Line 114"/>
            <p:cNvSpPr>
              <a:spLocks noChangeShapeType="1"/>
            </p:cNvSpPr>
            <p:nvPr/>
          </p:nvSpPr>
          <p:spPr bwMode="auto">
            <a:xfrm flipH="1">
              <a:off x="945" y="2437"/>
              <a:ext cx="2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75" name="Line 115"/>
            <p:cNvSpPr>
              <a:spLocks noChangeShapeType="1"/>
            </p:cNvSpPr>
            <p:nvPr/>
          </p:nvSpPr>
          <p:spPr bwMode="auto">
            <a:xfrm>
              <a:off x="1203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76" name="Arc 116"/>
            <p:cNvSpPr>
              <a:spLocks/>
            </p:cNvSpPr>
            <p:nvPr/>
          </p:nvSpPr>
          <p:spPr bwMode="auto">
            <a:xfrm rot="841871">
              <a:off x="1517" y="2786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77" name="Arc 117"/>
            <p:cNvSpPr>
              <a:spLocks/>
            </p:cNvSpPr>
            <p:nvPr/>
          </p:nvSpPr>
          <p:spPr bwMode="auto">
            <a:xfrm rot="841871">
              <a:off x="1643" y="2788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78" name="Line 118"/>
            <p:cNvSpPr>
              <a:spLocks noChangeShapeType="1"/>
            </p:cNvSpPr>
            <p:nvPr/>
          </p:nvSpPr>
          <p:spPr bwMode="auto">
            <a:xfrm flipH="1" flipV="1">
              <a:off x="1590" y="2809"/>
              <a:ext cx="66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79" name="Line 119"/>
            <p:cNvSpPr>
              <a:spLocks noChangeShapeType="1"/>
            </p:cNvSpPr>
            <p:nvPr/>
          </p:nvSpPr>
          <p:spPr bwMode="auto">
            <a:xfrm rot="5400000">
              <a:off x="1316" y="2089"/>
              <a:ext cx="48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80" name="Freeform 120"/>
            <p:cNvSpPr>
              <a:spLocks/>
            </p:cNvSpPr>
            <p:nvPr/>
          </p:nvSpPr>
          <p:spPr bwMode="auto">
            <a:xfrm>
              <a:off x="288" y="2347"/>
              <a:ext cx="74" cy="10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81" name="Freeform 121"/>
            <p:cNvSpPr>
              <a:spLocks/>
            </p:cNvSpPr>
            <p:nvPr/>
          </p:nvSpPr>
          <p:spPr bwMode="auto">
            <a:xfrm rot="5400000">
              <a:off x="1156" y="2228"/>
              <a:ext cx="74" cy="11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82" name="Freeform 122"/>
            <p:cNvSpPr>
              <a:spLocks/>
            </p:cNvSpPr>
            <p:nvPr/>
          </p:nvSpPr>
          <p:spPr bwMode="auto">
            <a:xfrm>
              <a:off x="1522" y="2326"/>
              <a:ext cx="74" cy="10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83" name="Arc 123"/>
            <p:cNvSpPr>
              <a:spLocks/>
            </p:cNvSpPr>
            <p:nvPr/>
          </p:nvSpPr>
          <p:spPr bwMode="auto">
            <a:xfrm rot="841871">
              <a:off x="1509" y="2070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84" name="Line 124"/>
            <p:cNvSpPr>
              <a:spLocks noChangeShapeType="1"/>
            </p:cNvSpPr>
            <p:nvPr/>
          </p:nvSpPr>
          <p:spPr bwMode="auto">
            <a:xfrm rot="18900000">
              <a:off x="776" y="1722"/>
              <a:ext cx="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85" name="Line 125"/>
            <p:cNvSpPr>
              <a:spLocks noChangeShapeType="1"/>
            </p:cNvSpPr>
            <p:nvPr/>
          </p:nvSpPr>
          <p:spPr bwMode="auto">
            <a:xfrm>
              <a:off x="1550" y="1852"/>
              <a:ext cx="10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86" name="AutoShape 126"/>
            <p:cNvSpPr>
              <a:spLocks noChangeArrowheads="1"/>
            </p:cNvSpPr>
            <p:nvPr/>
          </p:nvSpPr>
          <p:spPr bwMode="auto">
            <a:xfrm rot="16200000">
              <a:off x="1675" y="1797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87" name="Line 127"/>
            <p:cNvSpPr>
              <a:spLocks noChangeShapeType="1"/>
            </p:cNvSpPr>
            <p:nvPr/>
          </p:nvSpPr>
          <p:spPr bwMode="auto">
            <a:xfrm rot="16200000">
              <a:off x="1687" y="1833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88" name="AutoShape 128"/>
            <p:cNvSpPr>
              <a:spLocks noChangeArrowheads="1"/>
            </p:cNvSpPr>
            <p:nvPr/>
          </p:nvSpPr>
          <p:spPr bwMode="auto">
            <a:xfrm rot="16200000">
              <a:off x="1681" y="1769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17889" name="Line 129"/>
            <p:cNvSpPr>
              <a:spLocks noChangeShapeType="1"/>
            </p:cNvSpPr>
            <p:nvPr/>
          </p:nvSpPr>
          <p:spPr bwMode="auto">
            <a:xfrm flipH="1" flipV="1">
              <a:off x="1586" y="2094"/>
              <a:ext cx="109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90" name="AutoShape 130"/>
            <p:cNvSpPr>
              <a:spLocks noChangeArrowheads="1"/>
            </p:cNvSpPr>
            <p:nvPr/>
          </p:nvSpPr>
          <p:spPr bwMode="auto">
            <a:xfrm>
              <a:off x="1506" y="2963"/>
              <a:ext cx="229" cy="2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91" name="AutoShape 131"/>
            <p:cNvSpPr>
              <a:spLocks noChangeArrowheads="1"/>
            </p:cNvSpPr>
            <p:nvPr/>
          </p:nvSpPr>
          <p:spPr bwMode="auto">
            <a:xfrm rot="16200000">
              <a:off x="626" y="2482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92" name="Line 132"/>
            <p:cNvSpPr>
              <a:spLocks noChangeShapeType="1"/>
            </p:cNvSpPr>
            <p:nvPr/>
          </p:nvSpPr>
          <p:spPr bwMode="auto">
            <a:xfrm rot="16200000">
              <a:off x="638" y="2518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893" name="AutoShape 133"/>
            <p:cNvSpPr>
              <a:spLocks noChangeArrowheads="1"/>
            </p:cNvSpPr>
            <p:nvPr/>
          </p:nvSpPr>
          <p:spPr bwMode="auto">
            <a:xfrm rot="16200000">
              <a:off x="632" y="2454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grpSp>
          <p:nvGrpSpPr>
            <p:cNvPr id="117894" name="Group 134"/>
            <p:cNvGrpSpPr>
              <a:grpSpLocks/>
            </p:cNvGrpSpPr>
            <p:nvPr/>
          </p:nvGrpSpPr>
          <p:grpSpPr bwMode="auto">
            <a:xfrm>
              <a:off x="551" y="2831"/>
              <a:ext cx="50" cy="31"/>
              <a:chOff x="909" y="4018"/>
              <a:chExt cx="64" cy="31"/>
            </a:xfrm>
          </p:grpSpPr>
          <p:sp>
            <p:nvSpPr>
              <p:cNvPr id="117895" name="Line 135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96" name="Line 136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97" name="Line 137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98" name="Line 138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99" name="Line 139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7900" name="Group 140"/>
            <p:cNvGrpSpPr>
              <a:grpSpLocks/>
            </p:cNvGrpSpPr>
            <p:nvPr/>
          </p:nvGrpSpPr>
          <p:grpSpPr bwMode="auto">
            <a:xfrm>
              <a:off x="468" y="2830"/>
              <a:ext cx="50" cy="31"/>
              <a:chOff x="909" y="4018"/>
              <a:chExt cx="64" cy="31"/>
            </a:xfrm>
          </p:grpSpPr>
          <p:sp>
            <p:nvSpPr>
              <p:cNvPr id="117901" name="Line 14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02" name="Line 14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03" name="Line 14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04" name="Line 14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05" name="Line 14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7906" name="Line 146"/>
            <p:cNvSpPr>
              <a:spLocks noChangeShapeType="1"/>
            </p:cNvSpPr>
            <p:nvPr/>
          </p:nvSpPr>
          <p:spPr bwMode="auto">
            <a:xfrm>
              <a:off x="473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07" name="Line 147"/>
            <p:cNvSpPr>
              <a:spLocks noChangeShapeType="1"/>
            </p:cNvSpPr>
            <p:nvPr/>
          </p:nvSpPr>
          <p:spPr bwMode="auto">
            <a:xfrm>
              <a:off x="473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08" name="Oval 148"/>
            <p:cNvSpPr>
              <a:spLocks noChangeArrowheads="1"/>
            </p:cNvSpPr>
            <p:nvPr/>
          </p:nvSpPr>
          <p:spPr bwMode="auto">
            <a:xfrm>
              <a:off x="517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grpSp>
          <p:nvGrpSpPr>
            <p:cNvPr id="117909" name="Group 149"/>
            <p:cNvGrpSpPr>
              <a:grpSpLocks/>
            </p:cNvGrpSpPr>
            <p:nvPr/>
          </p:nvGrpSpPr>
          <p:grpSpPr bwMode="auto">
            <a:xfrm>
              <a:off x="927" y="2831"/>
              <a:ext cx="50" cy="31"/>
              <a:chOff x="909" y="4018"/>
              <a:chExt cx="64" cy="31"/>
            </a:xfrm>
          </p:grpSpPr>
          <p:sp>
            <p:nvSpPr>
              <p:cNvPr id="117910" name="Line 150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11" name="Line 151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12" name="Line 152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13" name="Line 153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14" name="Line 154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7915" name="Group 155"/>
            <p:cNvGrpSpPr>
              <a:grpSpLocks/>
            </p:cNvGrpSpPr>
            <p:nvPr/>
          </p:nvGrpSpPr>
          <p:grpSpPr bwMode="auto">
            <a:xfrm>
              <a:off x="844" y="2830"/>
              <a:ext cx="50" cy="31"/>
              <a:chOff x="909" y="4018"/>
              <a:chExt cx="64" cy="31"/>
            </a:xfrm>
          </p:grpSpPr>
          <p:sp>
            <p:nvSpPr>
              <p:cNvPr id="117916" name="Line 15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17" name="Line 15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18" name="Line 15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19" name="Line 15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20" name="Line 16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7921" name="Line 161"/>
            <p:cNvSpPr>
              <a:spLocks noChangeShapeType="1"/>
            </p:cNvSpPr>
            <p:nvPr/>
          </p:nvSpPr>
          <p:spPr bwMode="auto">
            <a:xfrm>
              <a:off x="849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22" name="Line 162"/>
            <p:cNvSpPr>
              <a:spLocks noChangeShapeType="1"/>
            </p:cNvSpPr>
            <p:nvPr/>
          </p:nvSpPr>
          <p:spPr bwMode="auto">
            <a:xfrm>
              <a:off x="849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23" name="Oval 163"/>
            <p:cNvSpPr>
              <a:spLocks noChangeArrowheads="1"/>
            </p:cNvSpPr>
            <p:nvPr/>
          </p:nvSpPr>
          <p:spPr bwMode="auto">
            <a:xfrm>
              <a:off x="893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grpSp>
          <p:nvGrpSpPr>
            <p:cNvPr id="117924" name="Group 164"/>
            <p:cNvGrpSpPr>
              <a:grpSpLocks/>
            </p:cNvGrpSpPr>
            <p:nvPr/>
          </p:nvGrpSpPr>
          <p:grpSpPr bwMode="auto">
            <a:xfrm>
              <a:off x="1215" y="2831"/>
              <a:ext cx="50" cy="31"/>
              <a:chOff x="909" y="4018"/>
              <a:chExt cx="64" cy="31"/>
            </a:xfrm>
          </p:grpSpPr>
          <p:sp>
            <p:nvSpPr>
              <p:cNvPr id="117925" name="Line 165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26" name="Line 166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27" name="Line 167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28" name="Line 168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29" name="Line 169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7930" name="Group 170"/>
            <p:cNvGrpSpPr>
              <a:grpSpLocks/>
            </p:cNvGrpSpPr>
            <p:nvPr/>
          </p:nvGrpSpPr>
          <p:grpSpPr bwMode="auto">
            <a:xfrm>
              <a:off x="1132" y="2830"/>
              <a:ext cx="50" cy="31"/>
              <a:chOff x="909" y="4018"/>
              <a:chExt cx="64" cy="31"/>
            </a:xfrm>
          </p:grpSpPr>
          <p:sp>
            <p:nvSpPr>
              <p:cNvPr id="117931" name="Line 17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32" name="Line 17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33" name="Line 17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34" name="Line 17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35" name="Line 17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7936" name="Line 176"/>
            <p:cNvSpPr>
              <a:spLocks noChangeShapeType="1"/>
            </p:cNvSpPr>
            <p:nvPr/>
          </p:nvSpPr>
          <p:spPr bwMode="auto">
            <a:xfrm>
              <a:off x="1137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37" name="Line 177"/>
            <p:cNvSpPr>
              <a:spLocks noChangeShapeType="1"/>
            </p:cNvSpPr>
            <p:nvPr/>
          </p:nvSpPr>
          <p:spPr bwMode="auto">
            <a:xfrm>
              <a:off x="1137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38" name="Oval 178"/>
            <p:cNvSpPr>
              <a:spLocks noChangeArrowheads="1"/>
            </p:cNvSpPr>
            <p:nvPr/>
          </p:nvSpPr>
          <p:spPr bwMode="auto">
            <a:xfrm>
              <a:off x="1181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sp>
          <p:nvSpPr>
            <p:cNvPr id="117939" name="Line 179"/>
            <p:cNvSpPr>
              <a:spLocks noChangeShapeType="1"/>
            </p:cNvSpPr>
            <p:nvPr/>
          </p:nvSpPr>
          <p:spPr bwMode="auto">
            <a:xfrm flipV="1">
              <a:off x="2065" y="1216"/>
              <a:ext cx="0" cy="3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40" name="Line 180"/>
            <p:cNvSpPr>
              <a:spLocks noChangeShapeType="1"/>
            </p:cNvSpPr>
            <p:nvPr/>
          </p:nvSpPr>
          <p:spPr bwMode="auto">
            <a:xfrm>
              <a:off x="2222" y="2089"/>
              <a:ext cx="0" cy="19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41" name="Line 181"/>
            <p:cNvSpPr>
              <a:spLocks noChangeShapeType="1"/>
            </p:cNvSpPr>
            <p:nvPr/>
          </p:nvSpPr>
          <p:spPr bwMode="auto">
            <a:xfrm rot="21600000">
              <a:off x="2256" y="2080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42" name="AutoShape 182"/>
            <p:cNvSpPr>
              <a:spLocks noChangeArrowheads="1"/>
            </p:cNvSpPr>
            <p:nvPr/>
          </p:nvSpPr>
          <p:spPr bwMode="auto">
            <a:xfrm rot="21600000">
              <a:off x="2190" y="2045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943" name="AutoShape 183"/>
            <p:cNvSpPr>
              <a:spLocks noChangeArrowheads="1"/>
            </p:cNvSpPr>
            <p:nvPr/>
          </p:nvSpPr>
          <p:spPr bwMode="auto">
            <a:xfrm rot="21600000">
              <a:off x="2274" y="2056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17944" name="Line 184"/>
            <p:cNvSpPr>
              <a:spLocks noChangeShapeType="1"/>
            </p:cNvSpPr>
            <p:nvPr/>
          </p:nvSpPr>
          <p:spPr bwMode="auto">
            <a:xfrm flipH="1" flipV="1">
              <a:off x="2131" y="2282"/>
              <a:ext cx="10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45" name="Line 185"/>
            <p:cNvSpPr>
              <a:spLocks noChangeShapeType="1"/>
            </p:cNvSpPr>
            <p:nvPr/>
          </p:nvSpPr>
          <p:spPr bwMode="auto">
            <a:xfrm>
              <a:off x="2253" y="2176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46" name="Line 186"/>
            <p:cNvSpPr>
              <a:spLocks noChangeShapeType="1"/>
            </p:cNvSpPr>
            <p:nvPr/>
          </p:nvSpPr>
          <p:spPr bwMode="auto">
            <a:xfrm flipH="1" flipV="1">
              <a:off x="1719" y="2809"/>
              <a:ext cx="240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47" name="Line 187"/>
            <p:cNvSpPr>
              <a:spLocks noChangeShapeType="1"/>
            </p:cNvSpPr>
            <p:nvPr/>
          </p:nvSpPr>
          <p:spPr bwMode="auto">
            <a:xfrm>
              <a:off x="1951" y="2127"/>
              <a:ext cx="0" cy="69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48" name="Line 188"/>
            <p:cNvSpPr>
              <a:spLocks noChangeShapeType="1"/>
            </p:cNvSpPr>
            <p:nvPr/>
          </p:nvSpPr>
          <p:spPr bwMode="auto">
            <a:xfrm flipH="1" flipV="1">
              <a:off x="1840" y="2713"/>
              <a:ext cx="107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49" name="Line 189"/>
            <p:cNvSpPr>
              <a:spLocks noChangeShapeType="1"/>
            </p:cNvSpPr>
            <p:nvPr/>
          </p:nvSpPr>
          <p:spPr bwMode="auto">
            <a:xfrm flipV="1">
              <a:off x="2187" y="1210"/>
              <a:ext cx="0" cy="24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50" name="Line 190"/>
            <p:cNvSpPr>
              <a:spLocks noChangeShapeType="1"/>
            </p:cNvSpPr>
            <p:nvPr/>
          </p:nvSpPr>
          <p:spPr bwMode="auto">
            <a:xfrm flipV="1">
              <a:off x="2188" y="1464"/>
              <a:ext cx="0" cy="30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51" name="Line 191"/>
            <p:cNvSpPr>
              <a:spLocks noChangeShapeType="1"/>
            </p:cNvSpPr>
            <p:nvPr/>
          </p:nvSpPr>
          <p:spPr bwMode="auto">
            <a:xfrm rot="21600000">
              <a:off x="2220" y="1468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52" name="AutoShape 192"/>
            <p:cNvSpPr>
              <a:spLocks noChangeArrowheads="1"/>
            </p:cNvSpPr>
            <p:nvPr/>
          </p:nvSpPr>
          <p:spPr bwMode="auto">
            <a:xfrm rot="21600000">
              <a:off x="2154" y="1433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953" name="AutoShape 193"/>
            <p:cNvSpPr>
              <a:spLocks noChangeArrowheads="1"/>
            </p:cNvSpPr>
            <p:nvPr/>
          </p:nvSpPr>
          <p:spPr bwMode="auto">
            <a:xfrm rot="21600000">
              <a:off x="2238" y="1444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17954" name="Line 194"/>
            <p:cNvSpPr>
              <a:spLocks noChangeShapeType="1"/>
            </p:cNvSpPr>
            <p:nvPr/>
          </p:nvSpPr>
          <p:spPr bwMode="auto">
            <a:xfrm rot="21600000">
              <a:off x="2097" y="1577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55" name="AutoShape 195"/>
            <p:cNvSpPr>
              <a:spLocks noChangeArrowheads="1"/>
            </p:cNvSpPr>
            <p:nvPr/>
          </p:nvSpPr>
          <p:spPr bwMode="auto">
            <a:xfrm rot="21600000">
              <a:off x="2031" y="1542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956" name="AutoShape 196"/>
            <p:cNvSpPr>
              <a:spLocks noChangeArrowheads="1"/>
            </p:cNvSpPr>
            <p:nvPr/>
          </p:nvSpPr>
          <p:spPr bwMode="auto">
            <a:xfrm rot="21600000">
              <a:off x="2115" y="1553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17957" name="Line 197"/>
            <p:cNvSpPr>
              <a:spLocks noChangeShapeType="1"/>
            </p:cNvSpPr>
            <p:nvPr/>
          </p:nvSpPr>
          <p:spPr bwMode="auto">
            <a:xfrm flipH="1" flipV="1">
              <a:off x="1943" y="2134"/>
              <a:ext cx="60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58" name="Rectangle 198"/>
            <p:cNvSpPr>
              <a:spLocks noChangeArrowheads="1"/>
            </p:cNvSpPr>
            <p:nvPr/>
          </p:nvSpPr>
          <p:spPr bwMode="auto">
            <a:xfrm>
              <a:off x="2004" y="2023"/>
              <a:ext cx="120" cy="299"/>
            </a:xfrm>
            <a:prstGeom prst="rect">
              <a:avLst/>
            </a:prstGeom>
            <a:pattFill prst="openDmnd">
              <a:fgClr>
                <a:schemeClr val="accent1">
                  <a:alpha val="61000"/>
                </a:schemeClr>
              </a:fgClr>
              <a:bgClr>
                <a:schemeClr val="bg1">
                  <a:alpha val="61000"/>
                </a:schemeClr>
              </a:bgClr>
            </a:pattFill>
            <a:ln w="28575">
              <a:solidFill>
                <a:srgbClr val="E3724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959" name="Line 199"/>
            <p:cNvSpPr>
              <a:spLocks noChangeShapeType="1"/>
            </p:cNvSpPr>
            <p:nvPr/>
          </p:nvSpPr>
          <p:spPr bwMode="auto">
            <a:xfrm>
              <a:off x="1921" y="2182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60" name="Line 200"/>
            <p:cNvSpPr>
              <a:spLocks noChangeShapeType="1"/>
            </p:cNvSpPr>
            <p:nvPr/>
          </p:nvSpPr>
          <p:spPr bwMode="auto">
            <a:xfrm>
              <a:off x="2093" y="2374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61" name="Line 201"/>
            <p:cNvSpPr>
              <a:spLocks noChangeShapeType="1"/>
            </p:cNvSpPr>
            <p:nvPr/>
          </p:nvSpPr>
          <p:spPr bwMode="auto">
            <a:xfrm flipH="1" flipV="1">
              <a:off x="2055" y="2936"/>
              <a:ext cx="48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62" name="AutoShape 202"/>
            <p:cNvSpPr>
              <a:spLocks noChangeArrowheads="1"/>
            </p:cNvSpPr>
            <p:nvPr/>
          </p:nvSpPr>
          <p:spPr bwMode="auto">
            <a:xfrm>
              <a:off x="737" y="2181"/>
              <a:ext cx="83" cy="1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963" name="AutoShape 203"/>
            <p:cNvSpPr>
              <a:spLocks noChangeArrowheads="1"/>
            </p:cNvSpPr>
            <p:nvPr/>
          </p:nvSpPr>
          <p:spPr bwMode="auto">
            <a:xfrm rot="21600000">
              <a:off x="783" y="2932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964" name="Line 204"/>
            <p:cNvSpPr>
              <a:spLocks noChangeShapeType="1"/>
            </p:cNvSpPr>
            <p:nvPr/>
          </p:nvSpPr>
          <p:spPr bwMode="auto">
            <a:xfrm rot="21600000">
              <a:off x="812" y="29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65" name="AutoShape 205"/>
            <p:cNvSpPr>
              <a:spLocks noChangeArrowheads="1"/>
            </p:cNvSpPr>
            <p:nvPr/>
          </p:nvSpPr>
          <p:spPr bwMode="auto">
            <a:xfrm rot="21600000">
              <a:off x="846" y="2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17966" name="Line 206"/>
            <p:cNvSpPr>
              <a:spLocks noChangeShapeType="1"/>
            </p:cNvSpPr>
            <p:nvPr/>
          </p:nvSpPr>
          <p:spPr bwMode="auto">
            <a:xfrm flipV="1">
              <a:off x="832" y="1213"/>
              <a:ext cx="0" cy="2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67" name="Line 207"/>
            <p:cNvSpPr>
              <a:spLocks noChangeShapeType="1"/>
            </p:cNvSpPr>
            <p:nvPr/>
          </p:nvSpPr>
          <p:spPr bwMode="auto">
            <a:xfrm flipH="1" flipV="1">
              <a:off x="1560" y="1218"/>
              <a:ext cx="38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68" name="Rectangle 208"/>
            <p:cNvSpPr>
              <a:spLocks noChangeArrowheads="1"/>
            </p:cNvSpPr>
            <p:nvPr/>
          </p:nvSpPr>
          <p:spPr bwMode="auto">
            <a:xfrm>
              <a:off x="1154" y="1179"/>
              <a:ext cx="422" cy="72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CC66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969" name="AutoShape 209"/>
            <p:cNvSpPr>
              <a:spLocks noChangeArrowheads="1"/>
            </p:cNvSpPr>
            <p:nvPr/>
          </p:nvSpPr>
          <p:spPr bwMode="auto">
            <a:xfrm rot="5400000">
              <a:off x="2513" y="2888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970" name="AutoShape 210"/>
            <p:cNvSpPr>
              <a:spLocks noChangeArrowheads="1"/>
            </p:cNvSpPr>
            <p:nvPr/>
          </p:nvSpPr>
          <p:spPr bwMode="auto">
            <a:xfrm rot="5400000">
              <a:off x="2513" y="771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971" name="Line 211"/>
            <p:cNvSpPr>
              <a:spLocks noChangeShapeType="1"/>
            </p:cNvSpPr>
            <p:nvPr/>
          </p:nvSpPr>
          <p:spPr bwMode="auto">
            <a:xfrm flipH="1" flipV="1">
              <a:off x="569" y="2642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72" name="AutoShape 212"/>
            <p:cNvSpPr>
              <a:spLocks noChangeArrowheads="1"/>
            </p:cNvSpPr>
            <p:nvPr/>
          </p:nvSpPr>
          <p:spPr bwMode="auto">
            <a:xfrm rot="16200000">
              <a:off x="483" y="198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973" name="Line 213"/>
            <p:cNvSpPr>
              <a:spLocks noChangeShapeType="1"/>
            </p:cNvSpPr>
            <p:nvPr/>
          </p:nvSpPr>
          <p:spPr bwMode="auto">
            <a:xfrm rot="16200000">
              <a:off x="495" y="202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974" name="AutoShape 214"/>
            <p:cNvSpPr>
              <a:spLocks noChangeArrowheads="1"/>
            </p:cNvSpPr>
            <p:nvPr/>
          </p:nvSpPr>
          <p:spPr bwMode="auto">
            <a:xfrm rot="16200000">
              <a:off x="489" y="1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17975" name="Line 215"/>
            <p:cNvSpPr>
              <a:spLocks noChangeShapeType="1"/>
            </p:cNvSpPr>
            <p:nvPr/>
          </p:nvSpPr>
          <p:spPr bwMode="auto">
            <a:xfrm flipH="1">
              <a:off x="1736" y="2661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7976" name="Group 216"/>
            <p:cNvGrpSpPr>
              <a:grpSpLocks/>
            </p:cNvGrpSpPr>
            <p:nvPr/>
          </p:nvGrpSpPr>
          <p:grpSpPr bwMode="auto">
            <a:xfrm>
              <a:off x="1765" y="2634"/>
              <a:ext cx="105" cy="108"/>
              <a:chOff x="2748" y="3422"/>
              <a:chExt cx="105" cy="108"/>
            </a:xfrm>
          </p:grpSpPr>
          <p:sp>
            <p:nvSpPr>
              <p:cNvPr id="117977" name="AutoShape 217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978" name="Line 218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79" name="AutoShape 219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117980" name="Oval 220"/>
          <p:cNvSpPr>
            <a:spLocks noChangeArrowheads="1"/>
          </p:cNvSpPr>
          <p:nvPr/>
        </p:nvSpPr>
        <p:spPr bwMode="auto">
          <a:xfrm>
            <a:off x="684213" y="58324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grpSp>
        <p:nvGrpSpPr>
          <p:cNvPr id="117991" name="Group 231"/>
          <p:cNvGrpSpPr>
            <a:grpSpLocks/>
          </p:cNvGrpSpPr>
          <p:nvPr/>
        </p:nvGrpSpPr>
        <p:grpSpPr bwMode="auto">
          <a:xfrm>
            <a:off x="3932238" y="1339850"/>
            <a:ext cx="5211762" cy="5473700"/>
            <a:chOff x="2438" y="821"/>
            <a:chExt cx="3283" cy="3448"/>
          </a:xfrm>
        </p:grpSpPr>
        <p:pic>
          <p:nvPicPr>
            <p:cNvPr id="117992" name="Picture 23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72000"/>
            </a:blip>
            <a:srcRect/>
            <a:stretch>
              <a:fillRect/>
            </a:stretch>
          </p:blipFill>
          <p:spPr bwMode="auto">
            <a:xfrm>
              <a:off x="2438" y="821"/>
              <a:ext cx="3283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993" name="Picture 23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6989" t="37294" r="7210" b="48151"/>
            <a:stretch>
              <a:fillRect/>
            </a:stretch>
          </p:blipFill>
          <p:spPr bwMode="auto">
            <a:xfrm>
              <a:off x="4333" y="1277"/>
              <a:ext cx="136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7994" name="Oval 234"/>
          <p:cNvSpPr>
            <a:spLocks noChangeArrowheads="1"/>
          </p:cNvSpPr>
          <p:nvPr/>
        </p:nvSpPr>
        <p:spPr bwMode="auto">
          <a:xfrm>
            <a:off x="1287463" y="58324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17995" name="Oval 235"/>
          <p:cNvSpPr>
            <a:spLocks noChangeArrowheads="1"/>
          </p:cNvSpPr>
          <p:nvPr/>
        </p:nvSpPr>
        <p:spPr bwMode="auto">
          <a:xfrm>
            <a:off x="1736725" y="58324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17996" name="Oval 236"/>
          <p:cNvSpPr>
            <a:spLocks noChangeArrowheads="1"/>
          </p:cNvSpPr>
          <p:nvPr/>
        </p:nvSpPr>
        <p:spPr bwMode="auto">
          <a:xfrm>
            <a:off x="5688013" y="4652963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17997" name="Oval 237"/>
          <p:cNvSpPr>
            <a:spLocks noChangeArrowheads="1"/>
          </p:cNvSpPr>
          <p:nvPr/>
        </p:nvSpPr>
        <p:spPr bwMode="auto">
          <a:xfrm>
            <a:off x="6516688" y="494188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17998" name="Oval 238"/>
          <p:cNvSpPr>
            <a:spLocks noChangeArrowheads="1"/>
          </p:cNvSpPr>
          <p:nvPr/>
        </p:nvSpPr>
        <p:spPr bwMode="auto">
          <a:xfrm>
            <a:off x="7343775" y="5192713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graphicFrame>
        <p:nvGraphicFramePr>
          <p:cNvPr id="118053" name="Group 293"/>
          <p:cNvGraphicFramePr>
            <a:graphicFrameLocks noGrp="1"/>
          </p:cNvGraphicFramePr>
          <p:nvPr/>
        </p:nvGraphicFramePr>
        <p:xfrm>
          <a:off x="142875" y="854075"/>
          <a:ext cx="3671888" cy="1865376"/>
        </p:xfrm>
        <a:graphic>
          <a:graphicData uri="http://schemas.openxmlformats.org/drawingml/2006/table">
            <a:tbl>
              <a:tblPr/>
              <a:tblGrid>
                <a:gridCol w="1763713"/>
                <a:gridCol w="971550"/>
                <a:gridCol w="93662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Тип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Вход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Компрессор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Мотор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 400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Сепаратор масла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Сосуд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Выс. давл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Капил. трубка,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возврат масла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Трубка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Переохладитель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Сосуд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Выс. давл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Аккумулятор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Сосуд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Выс. давл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981" name="Oval 221"/>
          <p:cNvSpPr>
            <a:spLocks noChangeArrowheads="1"/>
          </p:cNvSpPr>
          <p:nvPr/>
        </p:nvSpPr>
        <p:spPr bwMode="auto">
          <a:xfrm>
            <a:off x="8002588" y="4527550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17982" name="Oval 222"/>
          <p:cNvSpPr>
            <a:spLocks noChangeArrowheads="1"/>
          </p:cNvSpPr>
          <p:nvPr/>
        </p:nvSpPr>
        <p:spPr bwMode="auto">
          <a:xfrm>
            <a:off x="7694613" y="426402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17984" name="Oval 224"/>
          <p:cNvSpPr>
            <a:spLocks noChangeArrowheads="1"/>
          </p:cNvSpPr>
          <p:nvPr/>
        </p:nvSpPr>
        <p:spPr bwMode="auto">
          <a:xfrm>
            <a:off x="6183313" y="3536950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17989" name="Oval 229"/>
          <p:cNvSpPr>
            <a:spLocks noChangeArrowheads="1"/>
          </p:cNvSpPr>
          <p:nvPr/>
        </p:nvSpPr>
        <p:spPr bwMode="auto">
          <a:xfrm>
            <a:off x="6381750" y="2673350"/>
            <a:ext cx="144463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18039" name="Oval 279"/>
          <p:cNvSpPr>
            <a:spLocks noChangeArrowheads="1"/>
          </p:cNvSpPr>
          <p:nvPr/>
        </p:nvSpPr>
        <p:spPr bwMode="auto">
          <a:xfrm>
            <a:off x="909638" y="5078413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18040" name="Oval 280"/>
          <p:cNvSpPr>
            <a:spLocks noChangeArrowheads="1"/>
          </p:cNvSpPr>
          <p:nvPr/>
        </p:nvSpPr>
        <p:spPr bwMode="auto">
          <a:xfrm>
            <a:off x="1735138" y="4995863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18041" name="Oval 281"/>
          <p:cNvSpPr>
            <a:spLocks noChangeArrowheads="1"/>
          </p:cNvSpPr>
          <p:nvPr/>
        </p:nvSpPr>
        <p:spPr bwMode="auto">
          <a:xfrm>
            <a:off x="3122613" y="4976813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18042" name="Oval 282"/>
          <p:cNvSpPr>
            <a:spLocks noChangeArrowheads="1"/>
          </p:cNvSpPr>
          <p:nvPr/>
        </p:nvSpPr>
        <p:spPr bwMode="auto">
          <a:xfrm>
            <a:off x="2414588" y="6400800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18044" name="Oval 284"/>
          <p:cNvSpPr>
            <a:spLocks noChangeArrowheads="1"/>
          </p:cNvSpPr>
          <p:nvPr/>
        </p:nvSpPr>
        <p:spPr bwMode="auto">
          <a:xfrm>
            <a:off x="1833563" y="1473200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8045" name="Oval 285"/>
          <p:cNvSpPr>
            <a:spLocks noChangeArrowheads="1"/>
          </p:cNvSpPr>
          <p:nvPr/>
        </p:nvSpPr>
        <p:spPr bwMode="auto">
          <a:xfrm>
            <a:off x="1833563" y="18446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8046" name="Oval 286"/>
          <p:cNvSpPr>
            <a:spLocks noChangeArrowheads="1"/>
          </p:cNvSpPr>
          <p:nvPr/>
        </p:nvSpPr>
        <p:spPr bwMode="auto">
          <a:xfrm>
            <a:off x="1833563" y="1187450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8047" name="Oval 287"/>
          <p:cNvSpPr>
            <a:spLocks noChangeArrowheads="1"/>
          </p:cNvSpPr>
          <p:nvPr/>
        </p:nvSpPr>
        <p:spPr bwMode="auto">
          <a:xfrm>
            <a:off x="1833563" y="2492375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8048" name="Oval 288"/>
          <p:cNvSpPr>
            <a:spLocks noChangeArrowheads="1"/>
          </p:cNvSpPr>
          <p:nvPr/>
        </p:nvSpPr>
        <p:spPr bwMode="auto">
          <a:xfrm>
            <a:off x="1833563" y="2239963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8050" name="Text Box 290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3.2 </a:t>
            </a:r>
            <a:r>
              <a:rPr lang="ru-RU" altLang="ko-KR" sz="2000" b="1"/>
              <a:t>Элементы гидравлического контура</a:t>
            </a:r>
            <a:endParaRPr lang="en-US" altLang="ko-K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149" name="Group 93"/>
          <p:cNvGraphicFramePr>
            <a:graphicFrameLocks noGrp="1"/>
          </p:cNvGraphicFramePr>
          <p:nvPr/>
        </p:nvGraphicFramePr>
        <p:xfrm>
          <a:off x="215900" y="873125"/>
          <a:ext cx="8677275" cy="3108960"/>
        </p:xfrm>
        <a:graphic>
          <a:graphicData uri="http://schemas.openxmlformats.org/drawingml/2006/table">
            <a:tbl>
              <a:tblPr/>
              <a:tblGrid>
                <a:gridCol w="1835150"/>
                <a:gridCol w="1081088"/>
                <a:gridCol w="4787900"/>
                <a:gridCol w="97313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Тип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Вход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Компрессор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Мотор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■ 50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Гц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: 3Φ 380~415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*может использоваться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3Φ 460B 60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Гц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■ 60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Гц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: 3Φ 380 B (Korea,)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■ 60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Гц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: 3Φ 208~230 B (USA, Columbia, Mexico, etc.)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Сепаратор масла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Сосуд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Отделяет масло, выбрасываемое из компрессора во время работы и возвращает его в компрессор.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Капилл. трубка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Трубка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Ограничивает поток между на линии возврата масла.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Главный 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Контролирует температуру перегрева в режиме обогрева  (до 1400 шагов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※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режиме охлаждения полностью закрыт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шагов).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DVM PLUS 2 :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режиме охлаждения полностью открыт.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Аккумулятор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Сосуд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Сбор хладагента и масла.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3150" name="Text Box 94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3.2 </a:t>
            </a:r>
            <a:r>
              <a:rPr lang="ru-RU" altLang="ko-KR" sz="2000" b="1"/>
              <a:t>Элементы гидравлического контура</a:t>
            </a:r>
            <a:endParaRPr lang="en-US" altLang="ko-K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90" name="Group 6"/>
          <p:cNvGrpSpPr>
            <a:grpSpLocks/>
          </p:cNvGrpSpPr>
          <p:nvPr/>
        </p:nvGrpSpPr>
        <p:grpSpPr bwMode="auto">
          <a:xfrm>
            <a:off x="3932238" y="1339850"/>
            <a:ext cx="5211762" cy="5473700"/>
            <a:chOff x="2438" y="821"/>
            <a:chExt cx="3283" cy="3448"/>
          </a:xfrm>
        </p:grpSpPr>
        <p:pic>
          <p:nvPicPr>
            <p:cNvPr id="118788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72000"/>
            </a:blip>
            <a:srcRect/>
            <a:stretch>
              <a:fillRect/>
            </a:stretch>
          </p:blipFill>
          <p:spPr bwMode="auto">
            <a:xfrm>
              <a:off x="2438" y="821"/>
              <a:ext cx="3283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89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6989" t="37294" r="7210" b="48151"/>
            <a:stretch>
              <a:fillRect/>
            </a:stretch>
          </p:blipFill>
          <p:spPr bwMode="auto">
            <a:xfrm>
              <a:off x="4333" y="1277"/>
              <a:ext cx="136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8898" name="Group 114"/>
          <p:cNvGraphicFramePr>
            <a:graphicFrameLocks noGrp="1"/>
          </p:cNvGraphicFramePr>
          <p:nvPr/>
        </p:nvGraphicFramePr>
        <p:xfrm>
          <a:off x="144463" y="509588"/>
          <a:ext cx="3671887" cy="1920240"/>
        </p:xfrm>
        <a:graphic>
          <a:graphicData uri="http://schemas.openxmlformats.org/drawingml/2006/table">
            <a:tbl>
              <a:tblPr/>
              <a:tblGrid>
                <a:gridCol w="1763712"/>
                <a:gridCol w="971550"/>
                <a:gridCol w="93662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Тип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Питание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PWM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230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Байпас газа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230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- ходовой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230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Байпас жидкости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230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байпас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230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Баланс масла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230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896" name="Group 112"/>
          <p:cNvGraphicFramePr>
            <a:graphicFrameLocks noGrp="1"/>
          </p:cNvGraphicFramePr>
          <p:nvPr/>
        </p:nvGraphicFramePr>
        <p:xfrm>
          <a:off x="4032250" y="512763"/>
          <a:ext cx="4592693" cy="822960"/>
        </p:xfrm>
        <a:graphic>
          <a:graphicData uri="http://schemas.openxmlformats.org/drawingml/2006/table">
            <a:tbl>
              <a:tblPr/>
              <a:tblGrid>
                <a:gridCol w="1763713"/>
                <a:gridCol w="1624051"/>
                <a:gridCol w="1204929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Тип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Питание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Main EEV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Шаговый двигатель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DC 12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 EEV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Шаговый двигатель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DC 12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903" name="Oval 119"/>
          <p:cNvSpPr>
            <a:spLocks noChangeArrowheads="1"/>
          </p:cNvSpPr>
          <p:nvPr/>
        </p:nvSpPr>
        <p:spPr bwMode="auto">
          <a:xfrm>
            <a:off x="5716588" y="863600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18904" name="Oval 120"/>
          <p:cNvSpPr>
            <a:spLocks noChangeArrowheads="1"/>
          </p:cNvSpPr>
          <p:nvPr/>
        </p:nvSpPr>
        <p:spPr bwMode="auto">
          <a:xfrm>
            <a:off x="5254625" y="4587875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18909" name="Oval 125"/>
          <p:cNvSpPr>
            <a:spLocks noChangeArrowheads="1"/>
          </p:cNvSpPr>
          <p:nvPr/>
        </p:nvSpPr>
        <p:spPr bwMode="auto">
          <a:xfrm>
            <a:off x="5641975" y="3398838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18910" name="Oval 126"/>
          <p:cNvSpPr>
            <a:spLocks noChangeArrowheads="1"/>
          </p:cNvSpPr>
          <p:nvPr/>
        </p:nvSpPr>
        <p:spPr bwMode="auto">
          <a:xfrm>
            <a:off x="6200775" y="26447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18911" name="Oval 127"/>
          <p:cNvSpPr>
            <a:spLocks noChangeArrowheads="1"/>
          </p:cNvSpPr>
          <p:nvPr/>
        </p:nvSpPr>
        <p:spPr bwMode="auto">
          <a:xfrm>
            <a:off x="5192713" y="2176463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18912" name="Oval 128"/>
          <p:cNvSpPr>
            <a:spLocks noChangeArrowheads="1"/>
          </p:cNvSpPr>
          <p:nvPr/>
        </p:nvSpPr>
        <p:spPr bwMode="auto">
          <a:xfrm>
            <a:off x="5686425" y="2870200"/>
            <a:ext cx="144463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18913" name="Oval 129"/>
          <p:cNvSpPr>
            <a:spLocks noChangeArrowheads="1"/>
          </p:cNvSpPr>
          <p:nvPr/>
        </p:nvSpPr>
        <p:spPr bwMode="auto">
          <a:xfrm>
            <a:off x="5624513" y="2049463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18914" name="Oval 130"/>
          <p:cNvSpPr>
            <a:spLocks noChangeArrowheads="1"/>
          </p:cNvSpPr>
          <p:nvPr/>
        </p:nvSpPr>
        <p:spPr bwMode="auto">
          <a:xfrm>
            <a:off x="6135688" y="4687888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18915" name="Oval 131"/>
          <p:cNvSpPr>
            <a:spLocks noChangeArrowheads="1"/>
          </p:cNvSpPr>
          <p:nvPr/>
        </p:nvSpPr>
        <p:spPr bwMode="auto">
          <a:xfrm>
            <a:off x="6929438" y="5173663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18916" name="Oval 132"/>
          <p:cNvSpPr>
            <a:spLocks noChangeArrowheads="1"/>
          </p:cNvSpPr>
          <p:nvPr/>
        </p:nvSpPr>
        <p:spPr bwMode="auto">
          <a:xfrm>
            <a:off x="1827213" y="85248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18917" name="Oval 133"/>
          <p:cNvSpPr>
            <a:spLocks noChangeArrowheads="1"/>
          </p:cNvSpPr>
          <p:nvPr/>
        </p:nvSpPr>
        <p:spPr bwMode="auto">
          <a:xfrm>
            <a:off x="1827213" y="112712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18918" name="Oval 134"/>
          <p:cNvSpPr>
            <a:spLocks noChangeArrowheads="1"/>
          </p:cNvSpPr>
          <p:nvPr/>
        </p:nvSpPr>
        <p:spPr bwMode="auto">
          <a:xfrm>
            <a:off x="1827213" y="1401763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18920" name="Oval 136"/>
          <p:cNvSpPr>
            <a:spLocks noChangeArrowheads="1"/>
          </p:cNvSpPr>
          <p:nvPr/>
        </p:nvSpPr>
        <p:spPr bwMode="auto">
          <a:xfrm>
            <a:off x="1827213" y="1673225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18921" name="Oval 137"/>
          <p:cNvSpPr>
            <a:spLocks noChangeArrowheads="1"/>
          </p:cNvSpPr>
          <p:nvPr/>
        </p:nvSpPr>
        <p:spPr bwMode="auto">
          <a:xfrm>
            <a:off x="1828800" y="1941513"/>
            <a:ext cx="144463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18923" name="Oval 139"/>
          <p:cNvSpPr>
            <a:spLocks noChangeArrowheads="1"/>
          </p:cNvSpPr>
          <p:nvPr/>
        </p:nvSpPr>
        <p:spPr bwMode="auto">
          <a:xfrm>
            <a:off x="1827213" y="2222500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18924" name="Oval 140"/>
          <p:cNvSpPr>
            <a:spLocks noChangeArrowheads="1"/>
          </p:cNvSpPr>
          <p:nvPr/>
        </p:nvSpPr>
        <p:spPr bwMode="auto">
          <a:xfrm>
            <a:off x="5713413" y="1119188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18925" name="Oval 141"/>
          <p:cNvSpPr>
            <a:spLocks noChangeArrowheads="1"/>
          </p:cNvSpPr>
          <p:nvPr/>
        </p:nvSpPr>
        <p:spPr bwMode="auto">
          <a:xfrm>
            <a:off x="5257800" y="3989388"/>
            <a:ext cx="144463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18926" name="Oval 142"/>
          <p:cNvSpPr>
            <a:spLocks noChangeArrowheads="1"/>
          </p:cNvSpPr>
          <p:nvPr/>
        </p:nvSpPr>
        <p:spPr bwMode="auto">
          <a:xfrm>
            <a:off x="5722938" y="3111500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18927" name="Oval 143"/>
          <p:cNvSpPr>
            <a:spLocks noChangeArrowheads="1"/>
          </p:cNvSpPr>
          <p:nvPr/>
        </p:nvSpPr>
        <p:spPr bwMode="auto">
          <a:xfrm>
            <a:off x="5010150" y="3897313"/>
            <a:ext cx="144463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grpSp>
        <p:nvGrpSpPr>
          <p:cNvPr id="118928" name="Group 144"/>
          <p:cNvGrpSpPr>
            <a:grpSpLocks/>
          </p:cNvGrpSpPr>
          <p:nvPr/>
        </p:nvGrpSpPr>
        <p:grpSpPr bwMode="auto">
          <a:xfrm>
            <a:off x="134938" y="2570163"/>
            <a:ext cx="3932237" cy="4027487"/>
            <a:chOff x="118" y="736"/>
            <a:chExt cx="2477" cy="2537"/>
          </a:xfrm>
        </p:grpSpPr>
        <p:sp>
          <p:nvSpPr>
            <p:cNvPr id="118929" name="Line 145"/>
            <p:cNvSpPr>
              <a:spLocks noChangeShapeType="1"/>
            </p:cNvSpPr>
            <p:nvPr/>
          </p:nvSpPr>
          <p:spPr bwMode="auto">
            <a:xfrm flipH="1" flipV="1">
              <a:off x="1099" y="2788"/>
              <a:ext cx="0" cy="1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30" name="Line 146"/>
            <p:cNvSpPr>
              <a:spLocks noChangeShapeType="1"/>
            </p:cNvSpPr>
            <p:nvPr/>
          </p:nvSpPr>
          <p:spPr bwMode="auto">
            <a:xfrm flipV="1">
              <a:off x="1098" y="3027"/>
              <a:ext cx="2" cy="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31" name="Line 147"/>
            <p:cNvSpPr>
              <a:spLocks noChangeShapeType="1"/>
            </p:cNvSpPr>
            <p:nvPr/>
          </p:nvSpPr>
          <p:spPr bwMode="auto">
            <a:xfrm flipH="1">
              <a:off x="1096" y="2796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32" name="AutoShape 148"/>
            <p:cNvSpPr>
              <a:spLocks noChangeArrowheads="1"/>
            </p:cNvSpPr>
            <p:nvPr/>
          </p:nvSpPr>
          <p:spPr bwMode="auto">
            <a:xfrm rot="21600000">
              <a:off x="1070" y="2932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33" name="Line 149"/>
            <p:cNvSpPr>
              <a:spLocks noChangeShapeType="1"/>
            </p:cNvSpPr>
            <p:nvPr/>
          </p:nvSpPr>
          <p:spPr bwMode="auto">
            <a:xfrm rot="21600000">
              <a:off x="1099" y="29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34" name="AutoShape 150"/>
            <p:cNvSpPr>
              <a:spLocks noChangeArrowheads="1"/>
            </p:cNvSpPr>
            <p:nvPr/>
          </p:nvSpPr>
          <p:spPr bwMode="auto">
            <a:xfrm rot="21600000">
              <a:off x="1133" y="2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18935" name="Line 151"/>
            <p:cNvSpPr>
              <a:spLocks noChangeShapeType="1"/>
            </p:cNvSpPr>
            <p:nvPr/>
          </p:nvSpPr>
          <p:spPr bwMode="auto">
            <a:xfrm flipH="1" flipV="1">
              <a:off x="1680" y="2715"/>
              <a:ext cx="119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36" name="Line 152"/>
            <p:cNvSpPr>
              <a:spLocks noChangeShapeType="1"/>
            </p:cNvSpPr>
            <p:nvPr/>
          </p:nvSpPr>
          <p:spPr bwMode="auto">
            <a:xfrm flipH="1" flipV="1">
              <a:off x="564" y="2042"/>
              <a:ext cx="21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37" name="Line 153"/>
            <p:cNvSpPr>
              <a:spLocks noChangeShapeType="1"/>
            </p:cNvSpPr>
            <p:nvPr/>
          </p:nvSpPr>
          <p:spPr bwMode="auto">
            <a:xfrm rot="5400000">
              <a:off x="1410" y="2575"/>
              <a:ext cx="30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38" name="Line 154"/>
            <p:cNvSpPr>
              <a:spLocks noChangeShapeType="1"/>
            </p:cNvSpPr>
            <p:nvPr/>
          </p:nvSpPr>
          <p:spPr bwMode="auto">
            <a:xfrm rot="5400000">
              <a:off x="1417" y="2851"/>
              <a:ext cx="288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39" name="Line 155"/>
            <p:cNvSpPr>
              <a:spLocks noChangeShapeType="1"/>
            </p:cNvSpPr>
            <p:nvPr/>
          </p:nvSpPr>
          <p:spPr bwMode="auto">
            <a:xfrm>
              <a:off x="1726" y="1850"/>
              <a:ext cx="33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40" name="Line 156"/>
            <p:cNvSpPr>
              <a:spLocks noChangeShapeType="1"/>
            </p:cNvSpPr>
            <p:nvPr/>
          </p:nvSpPr>
          <p:spPr bwMode="auto">
            <a:xfrm flipH="1">
              <a:off x="2056" y="1757"/>
              <a:ext cx="133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41" name="Line 157"/>
            <p:cNvSpPr>
              <a:spLocks noChangeShapeType="1"/>
            </p:cNvSpPr>
            <p:nvPr/>
          </p:nvSpPr>
          <p:spPr bwMode="auto">
            <a:xfrm flipV="1">
              <a:off x="2065" y="1611"/>
              <a:ext cx="0" cy="13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42" name="Line 158"/>
            <p:cNvSpPr>
              <a:spLocks noChangeShapeType="1"/>
            </p:cNvSpPr>
            <p:nvPr/>
          </p:nvSpPr>
          <p:spPr bwMode="auto">
            <a:xfrm flipH="1" flipV="1">
              <a:off x="1934" y="1218"/>
              <a:ext cx="261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43" name="Line 159"/>
            <p:cNvSpPr>
              <a:spLocks noChangeShapeType="1"/>
            </p:cNvSpPr>
            <p:nvPr/>
          </p:nvSpPr>
          <p:spPr bwMode="auto">
            <a:xfrm rot="5400000">
              <a:off x="1249" y="2532"/>
              <a:ext cx="874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44" name="Line 160"/>
            <p:cNvSpPr>
              <a:spLocks noChangeShapeType="1"/>
            </p:cNvSpPr>
            <p:nvPr/>
          </p:nvSpPr>
          <p:spPr bwMode="auto">
            <a:xfrm flipH="1" flipV="1">
              <a:off x="721" y="1451"/>
              <a:ext cx="0" cy="21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45" name="Line 161"/>
            <p:cNvSpPr>
              <a:spLocks noChangeShapeType="1"/>
            </p:cNvSpPr>
            <p:nvPr/>
          </p:nvSpPr>
          <p:spPr bwMode="auto">
            <a:xfrm flipH="1" flipV="1">
              <a:off x="780" y="1451"/>
              <a:ext cx="0" cy="21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46" name="Line 162"/>
            <p:cNvSpPr>
              <a:spLocks noChangeShapeType="1"/>
            </p:cNvSpPr>
            <p:nvPr/>
          </p:nvSpPr>
          <p:spPr bwMode="auto">
            <a:xfrm>
              <a:off x="782" y="2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47" name="Rectangle 163"/>
            <p:cNvSpPr>
              <a:spLocks noChangeArrowheads="1"/>
            </p:cNvSpPr>
            <p:nvPr/>
          </p:nvSpPr>
          <p:spPr bwMode="auto">
            <a:xfrm>
              <a:off x="854" y="2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48" name="Line 164"/>
            <p:cNvSpPr>
              <a:spLocks noChangeShapeType="1"/>
            </p:cNvSpPr>
            <p:nvPr/>
          </p:nvSpPr>
          <p:spPr bwMode="auto">
            <a:xfrm flipV="1">
              <a:off x="775" y="1790"/>
              <a:ext cx="2" cy="6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49" name="Line 165"/>
            <p:cNvSpPr>
              <a:spLocks noChangeShapeType="1"/>
            </p:cNvSpPr>
            <p:nvPr/>
          </p:nvSpPr>
          <p:spPr bwMode="auto">
            <a:xfrm rot="16200000">
              <a:off x="1427" y="268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50" name="AutoShape 166"/>
            <p:cNvSpPr>
              <a:spLocks noChangeArrowheads="1"/>
            </p:cNvSpPr>
            <p:nvPr/>
          </p:nvSpPr>
          <p:spPr bwMode="auto">
            <a:xfrm rot="32400000">
              <a:off x="1432" y="260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51" name="Line 167"/>
            <p:cNvSpPr>
              <a:spLocks noChangeShapeType="1"/>
            </p:cNvSpPr>
            <p:nvPr/>
          </p:nvSpPr>
          <p:spPr bwMode="auto">
            <a:xfrm flipV="1">
              <a:off x="1234" y="2430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52" name="Line 168"/>
            <p:cNvSpPr>
              <a:spLocks noChangeShapeType="1"/>
            </p:cNvSpPr>
            <p:nvPr/>
          </p:nvSpPr>
          <p:spPr bwMode="auto">
            <a:xfrm flipV="1">
              <a:off x="950" y="2433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53" name="Line 169"/>
            <p:cNvSpPr>
              <a:spLocks noChangeShapeType="1"/>
            </p:cNvSpPr>
            <p:nvPr/>
          </p:nvSpPr>
          <p:spPr bwMode="auto">
            <a:xfrm flipV="1">
              <a:off x="514" y="2429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54" name="AutoShape 170"/>
            <p:cNvSpPr>
              <a:spLocks noChangeArrowheads="1"/>
            </p:cNvSpPr>
            <p:nvPr/>
          </p:nvSpPr>
          <p:spPr bwMode="auto">
            <a:xfrm>
              <a:off x="1130" y="2563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55" name="AutoShape 171"/>
            <p:cNvSpPr>
              <a:spLocks noChangeArrowheads="1"/>
            </p:cNvSpPr>
            <p:nvPr/>
          </p:nvSpPr>
          <p:spPr bwMode="auto">
            <a:xfrm>
              <a:off x="842" y="2563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56" name="AutoShape 172"/>
            <p:cNvSpPr>
              <a:spLocks noChangeArrowheads="1"/>
            </p:cNvSpPr>
            <p:nvPr/>
          </p:nvSpPr>
          <p:spPr bwMode="auto">
            <a:xfrm>
              <a:off x="465" y="2562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2C658C">
                    <a:alpha val="25000"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57" name="Line 173"/>
            <p:cNvSpPr>
              <a:spLocks noChangeShapeType="1"/>
            </p:cNvSpPr>
            <p:nvPr/>
          </p:nvSpPr>
          <p:spPr bwMode="auto">
            <a:xfrm flipH="1" flipV="1">
              <a:off x="542" y="2534"/>
              <a:ext cx="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58" name="Line 174"/>
            <p:cNvSpPr>
              <a:spLocks noChangeShapeType="1"/>
            </p:cNvSpPr>
            <p:nvPr/>
          </p:nvSpPr>
          <p:spPr bwMode="auto">
            <a:xfrm flipV="1">
              <a:off x="440" y="3106"/>
              <a:ext cx="0" cy="7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59" name="Line 175"/>
            <p:cNvSpPr>
              <a:spLocks noChangeShapeType="1"/>
            </p:cNvSpPr>
            <p:nvPr/>
          </p:nvSpPr>
          <p:spPr bwMode="auto">
            <a:xfrm flipH="1" flipV="1">
              <a:off x="772" y="1458"/>
              <a:ext cx="37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60" name="Line 176"/>
            <p:cNvSpPr>
              <a:spLocks noChangeShapeType="1"/>
            </p:cNvSpPr>
            <p:nvPr/>
          </p:nvSpPr>
          <p:spPr bwMode="auto">
            <a:xfrm flipV="1">
              <a:off x="1385" y="2275"/>
              <a:ext cx="0" cy="4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61" name="Line 177"/>
            <p:cNvSpPr>
              <a:spLocks noChangeShapeType="1"/>
            </p:cNvSpPr>
            <p:nvPr/>
          </p:nvSpPr>
          <p:spPr bwMode="auto">
            <a:xfrm flipV="1">
              <a:off x="1932" y="1645"/>
              <a:ext cx="0" cy="12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62" name="Line 178"/>
            <p:cNvSpPr>
              <a:spLocks noChangeShapeType="1"/>
            </p:cNvSpPr>
            <p:nvPr/>
          </p:nvSpPr>
          <p:spPr bwMode="auto">
            <a:xfrm flipV="1">
              <a:off x="834" y="1485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63" name="Line 179"/>
            <p:cNvSpPr>
              <a:spLocks noChangeShapeType="1"/>
            </p:cNvSpPr>
            <p:nvPr/>
          </p:nvSpPr>
          <p:spPr bwMode="auto">
            <a:xfrm flipV="1">
              <a:off x="2063" y="1748"/>
              <a:ext cx="2" cy="119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64" name="AutoShape 180"/>
            <p:cNvSpPr>
              <a:spLocks noChangeArrowheads="1"/>
            </p:cNvSpPr>
            <p:nvPr/>
          </p:nvSpPr>
          <p:spPr bwMode="auto">
            <a:xfrm>
              <a:off x="764" y="1751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65" name="AutoShape 181"/>
            <p:cNvSpPr>
              <a:spLocks noChangeArrowheads="1"/>
            </p:cNvSpPr>
            <p:nvPr/>
          </p:nvSpPr>
          <p:spPr bwMode="auto">
            <a:xfrm>
              <a:off x="764" y="1643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66" name="AutoShape 182"/>
            <p:cNvSpPr>
              <a:spLocks noChangeArrowheads="1"/>
            </p:cNvSpPr>
            <p:nvPr/>
          </p:nvSpPr>
          <p:spPr bwMode="auto">
            <a:xfrm>
              <a:off x="818" y="1640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67" name="AutoShape 183"/>
            <p:cNvSpPr>
              <a:spLocks noChangeArrowheads="1"/>
            </p:cNvSpPr>
            <p:nvPr/>
          </p:nvSpPr>
          <p:spPr bwMode="auto">
            <a:xfrm>
              <a:off x="706" y="1644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68" name="AutoShape 184"/>
            <p:cNvSpPr>
              <a:spLocks noChangeArrowheads="1"/>
            </p:cNvSpPr>
            <p:nvPr/>
          </p:nvSpPr>
          <p:spPr bwMode="auto">
            <a:xfrm>
              <a:off x="681" y="1698"/>
              <a:ext cx="200" cy="54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69" name="Line 185"/>
            <p:cNvSpPr>
              <a:spLocks noChangeShapeType="1"/>
            </p:cNvSpPr>
            <p:nvPr/>
          </p:nvSpPr>
          <p:spPr bwMode="auto">
            <a:xfrm flipH="1">
              <a:off x="509" y="2437"/>
              <a:ext cx="4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70" name="Line 186"/>
            <p:cNvSpPr>
              <a:spLocks noChangeShapeType="1"/>
            </p:cNvSpPr>
            <p:nvPr/>
          </p:nvSpPr>
          <p:spPr bwMode="auto">
            <a:xfrm flipV="1">
              <a:off x="436" y="2773"/>
              <a:ext cx="1" cy="1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71" name="Line 187"/>
            <p:cNvSpPr>
              <a:spLocks noChangeShapeType="1"/>
            </p:cNvSpPr>
            <p:nvPr/>
          </p:nvSpPr>
          <p:spPr bwMode="auto">
            <a:xfrm flipH="1" flipV="1">
              <a:off x="634" y="2715"/>
              <a:ext cx="933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72" name="Line 188"/>
            <p:cNvSpPr>
              <a:spLocks noChangeShapeType="1"/>
            </p:cNvSpPr>
            <p:nvPr/>
          </p:nvSpPr>
          <p:spPr bwMode="auto">
            <a:xfrm flipH="1" flipV="1">
              <a:off x="941" y="2640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73" name="Line 189"/>
            <p:cNvSpPr>
              <a:spLocks noChangeShapeType="1"/>
            </p:cNvSpPr>
            <p:nvPr/>
          </p:nvSpPr>
          <p:spPr bwMode="auto">
            <a:xfrm flipH="1" flipV="1">
              <a:off x="812" y="2788"/>
              <a:ext cx="0" cy="1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74" name="Line 190"/>
            <p:cNvSpPr>
              <a:spLocks noChangeShapeType="1"/>
            </p:cNvSpPr>
            <p:nvPr/>
          </p:nvSpPr>
          <p:spPr bwMode="auto">
            <a:xfrm flipH="1" flipV="1">
              <a:off x="595" y="2955"/>
              <a:ext cx="130" cy="14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75" name="Line 191"/>
            <p:cNvSpPr>
              <a:spLocks noChangeShapeType="1"/>
            </p:cNvSpPr>
            <p:nvPr/>
          </p:nvSpPr>
          <p:spPr bwMode="auto">
            <a:xfrm flipH="1" flipV="1">
              <a:off x="212" y="2957"/>
              <a:ext cx="391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76" name="Line 192"/>
            <p:cNvSpPr>
              <a:spLocks noChangeShapeType="1"/>
            </p:cNvSpPr>
            <p:nvPr/>
          </p:nvSpPr>
          <p:spPr bwMode="auto">
            <a:xfrm flipV="1">
              <a:off x="215" y="2947"/>
              <a:ext cx="1" cy="17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77" name="Line 193"/>
            <p:cNvSpPr>
              <a:spLocks noChangeShapeType="1"/>
            </p:cNvSpPr>
            <p:nvPr/>
          </p:nvSpPr>
          <p:spPr bwMode="auto">
            <a:xfrm flipV="1">
              <a:off x="824" y="1216"/>
              <a:ext cx="3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78" name="Line 194"/>
            <p:cNvSpPr>
              <a:spLocks noChangeShapeType="1"/>
            </p:cNvSpPr>
            <p:nvPr/>
          </p:nvSpPr>
          <p:spPr bwMode="auto">
            <a:xfrm flipV="1">
              <a:off x="811" y="3027"/>
              <a:ext cx="2" cy="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79" name="Arc 195"/>
            <p:cNvSpPr>
              <a:spLocks/>
            </p:cNvSpPr>
            <p:nvPr/>
          </p:nvSpPr>
          <p:spPr bwMode="auto">
            <a:xfrm rot="5674286">
              <a:off x="776" y="1413"/>
              <a:ext cx="68" cy="87"/>
            </a:xfrm>
            <a:custGeom>
              <a:avLst/>
              <a:gdLst>
                <a:gd name="G0" fmla="+- 15856 0 0"/>
                <a:gd name="G1" fmla="+- 21600 0 0"/>
                <a:gd name="G2" fmla="+- 21600 0 0"/>
                <a:gd name="T0" fmla="*/ 0 w 29056"/>
                <a:gd name="T1" fmla="*/ 6932 h 21600"/>
                <a:gd name="T2" fmla="*/ 29056 w 29056"/>
                <a:gd name="T3" fmla="*/ 4502 h 21600"/>
                <a:gd name="T4" fmla="*/ 15856 w 290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56" h="21600" fill="none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</a:path>
                <a:path w="29056" h="21600" stroke="0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  <a:lnTo>
                    <a:pt x="15856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80" name="Line 196"/>
            <p:cNvSpPr>
              <a:spLocks noChangeShapeType="1"/>
            </p:cNvSpPr>
            <p:nvPr/>
          </p:nvSpPr>
          <p:spPr bwMode="auto">
            <a:xfrm flipH="1" flipV="1">
              <a:off x="1140" y="1453"/>
              <a:ext cx="0" cy="64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81" name="Line 197"/>
            <p:cNvSpPr>
              <a:spLocks noChangeShapeType="1"/>
            </p:cNvSpPr>
            <p:nvPr/>
          </p:nvSpPr>
          <p:spPr bwMode="auto">
            <a:xfrm flipH="1" flipV="1">
              <a:off x="1132" y="2094"/>
              <a:ext cx="387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82" name="Line 198"/>
            <p:cNvSpPr>
              <a:spLocks noChangeShapeType="1"/>
            </p:cNvSpPr>
            <p:nvPr/>
          </p:nvSpPr>
          <p:spPr bwMode="auto">
            <a:xfrm>
              <a:off x="1608" y="1186"/>
              <a:ext cx="7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83" name="Line 199"/>
            <p:cNvSpPr>
              <a:spLocks noChangeShapeType="1"/>
            </p:cNvSpPr>
            <p:nvPr/>
          </p:nvSpPr>
          <p:spPr bwMode="auto">
            <a:xfrm>
              <a:off x="185" y="2962"/>
              <a:ext cx="0" cy="5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84" name="Line 200"/>
            <p:cNvSpPr>
              <a:spLocks noChangeShapeType="1"/>
            </p:cNvSpPr>
            <p:nvPr/>
          </p:nvSpPr>
          <p:spPr bwMode="auto">
            <a:xfrm>
              <a:off x="483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85" name="Line 201"/>
            <p:cNvSpPr>
              <a:spLocks noChangeShapeType="1"/>
            </p:cNvSpPr>
            <p:nvPr/>
          </p:nvSpPr>
          <p:spPr bwMode="auto">
            <a:xfrm>
              <a:off x="918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86" name="Line 202"/>
            <p:cNvSpPr>
              <a:spLocks noChangeShapeType="1"/>
            </p:cNvSpPr>
            <p:nvPr/>
          </p:nvSpPr>
          <p:spPr bwMode="auto">
            <a:xfrm>
              <a:off x="634" y="2807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87" name="Line 203"/>
            <p:cNvSpPr>
              <a:spLocks noChangeShapeType="1"/>
            </p:cNvSpPr>
            <p:nvPr/>
          </p:nvSpPr>
          <p:spPr bwMode="auto">
            <a:xfrm flipH="1" flipV="1">
              <a:off x="719" y="3102"/>
              <a:ext cx="388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88" name="Line 204"/>
            <p:cNvSpPr>
              <a:spLocks noChangeShapeType="1"/>
            </p:cNvSpPr>
            <p:nvPr/>
          </p:nvSpPr>
          <p:spPr bwMode="auto">
            <a:xfrm>
              <a:off x="1718" y="2855"/>
              <a:ext cx="0" cy="5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89" name="Line 205"/>
            <p:cNvSpPr>
              <a:spLocks noChangeShapeType="1"/>
            </p:cNvSpPr>
            <p:nvPr/>
          </p:nvSpPr>
          <p:spPr bwMode="auto">
            <a:xfrm flipH="1" flipV="1">
              <a:off x="343" y="1460"/>
              <a:ext cx="38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90" name="Line 206"/>
            <p:cNvSpPr>
              <a:spLocks noChangeShapeType="1"/>
            </p:cNvSpPr>
            <p:nvPr/>
          </p:nvSpPr>
          <p:spPr bwMode="auto">
            <a:xfrm flipV="1">
              <a:off x="327" y="2037"/>
              <a:ext cx="0" cy="31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91" name="Line 207"/>
            <p:cNvSpPr>
              <a:spLocks noChangeShapeType="1"/>
            </p:cNvSpPr>
            <p:nvPr/>
          </p:nvSpPr>
          <p:spPr bwMode="auto">
            <a:xfrm flipH="1">
              <a:off x="321" y="2044"/>
              <a:ext cx="136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92" name="Line 208"/>
            <p:cNvSpPr>
              <a:spLocks noChangeShapeType="1"/>
            </p:cNvSpPr>
            <p:nvPr/>
          </p:nvSpPr>
          <p:spPr bwMode="auto">
            <a:xfrm flipH="1">
              <a:off x="323" y="2686"/>
              <a:ext cx="286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93" name="Line 209"/>
            <p:cNvSpPr>
              <a:spLocks noChangeShapeType="1"/>
            </p:cNvSpPr>
            <p:nvPr/>
          </p:nvSpPr>
          <p:spPr bwMode="auto">
            <a:xfrm flipH="1" flipV="1">
              <a:off x="214" y="3115"/>
              <a:ext cx="227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94" name="AutoShape 210"/>
            <p:cNvSpPr>
              <a:spLocks noChangeArrowheads="1"/>
            </p:cNvSpPr>
            <p:nvPr/>
          </p:nvSpPr>
          <p:spPr bwMode="auto">
            <a:xfrm>
              <a:off x="407" y="3177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95" name="Line 211"/>
            <p:cNvSpPr>
              <a:spLocks noChangeShapeType="1"/>
            </p:cNvSpPr>
            <p:nvPr/>
          </p:nvSpPr>
          <p:spPr bwMode="auto">
            <a:xfrm flipH="1">
              <a:off x="1925" y="1757"/>
              <a:ext cx="13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96" name="Line 212"/>
            <p:cNvSpPr>
              <a:spLocks noChangeShapeType="1"/>
            </p:cNvSpPr>
            <p:nvPr/>
          </p:nvSpPr>
          <p:spPr bwMode="auto">
            <a:xfrm flipV="1">
              <a:off x="1931" y="1217"/>
              <a:ext cx="0" cy="41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97" name="AutoShape 213"/>
            <p:cNvSpPr>
              <a:spLocks noChangeArrowheads="1"/>
            </p:cNvSpPr>
            <p:nvPr/>
          </p:nvSpPr>
          <p:spPr bwMode="auto">
            <a:xfrm>
              <a:off x="1905" y="1598"/>
              <a:ext cx="52" cy="43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998" name="Line 214"/>
            <p:cNvSpPr>
              <a:spLocks noChangeShapeType="1"/>
            </p:cNvSpPr>
            <p:nvPr/>
          </p:nvSpPr>
          <p:spPr bwMode="auto">
            <a:xfrm flipH="1">
              <a:off x="1911" y="1648"/>
              <a:ext cx="45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999" name="AutoShape 215"/>
            <p:cNvSpPr>
              <a:spLocks noChangeArrowheads="1"/>
            </p:cNvSpPr>
            <p:nvPr/>
          </p:nvSpPr>
          <p:spPr bwMode="auto">
            <a:xfrm flipV="1">
              <a:off x="748" y="1940"/>
              <a:ext cx="55" cy="43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00" name="Line 216"/>
            <p:cNvSpPr>
              <a:spLocks noChangeShapeType="1"/>
            </p:cNvSpPr>
            <p:nvPr/>
          </p:nvSpPr>
          <p:spPr bwMode="auto">
            <a:xfrm flipH="1" flipV="1">
              <a:off x="755" y="1933"/>
              <a:ext cx="47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01" name="AutoShape 217"/>
            <p:cNvSpPr>
              <a:spLocks noChangeArrowheads="1"/>
            </p:cNvSpPr>
            <p:nvPr/>
          </p:nvSpPr>
          <p:spPr bwMode="auto">
            <a:xfrm rot="-16200000">
              <a:off x="675" y="2690"/>
              <a:ext cx="47" cy="48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02" name="Line 218"/>
            <p:cNvSpPr>
              <a:spLocks noChangeShapeType="1"/>
            </p:cNvSpPr>
            <p:nvPr/>
          </p:nvSpPr>
          <p:spPr bwMode="auto">
            <a:xfrm rot="5400000" flipH="1">
              <a:off x="648" y="2716"/>
              <a:ext cx="40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03" name="Line 219"/>
            <p:cNvSpPr>
              <a:spLocks noChangeShapeType="1"/>
            </p:cNvSpPr>
            <p:nvPr/>
          </p:nvSpPr>
          <p:spPr bwMode="auto">
            <a:xfrm flipH="1">
              <a:off x="437" y="2781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04" name="Line 220"/>
            <p:cNvSpPr>
              <a:spLocks noChangeShapeType="1"/>
            </p:cNvSpPr>
            <p:nvPr/>
          </p:nvSpPr>
          <p:spPr bwMode="auto">
            <a:xfrm flipH="1">
              <a:off x="809" y="2796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05" name="Line 221"/>
            <p:cNvSpPr>
              <a:spLocks noChangeShapeType="1"/>
            </p:cNvSpPr>
            <p:nvPr/>
          </p:nvSpPr>
          <p:spPr bwMode="auto">
            <a:xfrm flipH="1" flipV="1">
              <a:off x="813" y="2286"/>
              <a:ext cx="3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06" name="Line 222"/>
            <p:cNvSpPr>
              <a:spLocks noChangeShapeType="1"/>
            </p:cNvSpPr>
            <p:nvPr/>
          </p:nvSpPr>
          <p:spPr bwMode="auto">
            <a:xfrm flipH="1" flipV="1">
              <a:off x="1245" y="2284"/>
              <a:ext cx="1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07" name="Line 223"/>
            <p:cNvSpPr>
              <a:spLocks noChangeShapeType="1"/>
            </p:cNvSpPr>
            <p:nvPr/>
          </p:nvSpPr>
          <p:spPr bwMode="auto">
            <a:xfrm>
              <a:off x="1418" y="1308"/>
              <a:ext cx="7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08" name="Line 224"/>
            <p:cNvSpPr>
              <a:spLocks noChangeShapeType="1"/>
            </p:cNvSpPr>
            <p:nvPr/>
          </p:nvSpPr>
          <p:spPr bwMode="auto">
            <a:xfrm flipH="1" flipV="1">
              <a:off x="2065" y="1963"/>
              <a:ext cx="157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09" name="Line 225"/>
            <p:cNvSpPr>
              <a:spLocks noChangeShapeType="1"/>
            </p:cNvSpPr>
            <p:nvPr/>
          </p:nvSpPr>
          <p:spPr bwMode="auto">
            <a:xfrm flipV="1">
              <a:off x="2222" y="1954"/>
              <a:ext cx="0" cy="11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10" name="Rectangle 226"/>
            <p:cNvSpPr>
              <a:spLocks noChangeArrowheads="1"/>
            </p:cNvSpPr>
            <p:nvPr/>
          </p:nvSpPr>
          <p:spPr bwMode="auto">
            <a:xfrm>
              <a:off x="118" y="736"/>
              <a:ext cx="2427" cy="249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119011" name="Oval 227"/>
            <p:cNvSpPr>
              <a:spLocks noChangeArrowheads="1"/>
            </p:cNvSpPr>
            <p:nvPr/>
          </p:nvSpPr>
          <p:spPr bwMode="auto">
            <a:xfrm>
              <a:off x="1111" y="1002"/>
              <a:ext cx="249" cy="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12" name="AutoShape 228"/>
            <p:cNvSpPr>
              <a:spLocks noChangeArrowheads="1"/>
            </p:cNvSpPr>
            <p:nvPr/>
          </p:nvSpPr>
          <p:spPr bwMode="auto">
            <a:xfrm rot="10800000">
              <a:off x="1277" y="1101"/>
              <a:ext cx="167" cy="57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13" name="Line 229"/>
            <p:cNvSpPr>
              <a:spLocks noChangeShapeType="1"/>
            </p:cNvSpPr>
            <p:nvPr/>
          </p:nvSpPr>
          <p:spPr bwMode="auto">
            <a:xfrm>
              <a:off x="1360" y="1032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14" name="Oval 230"/>
            <p:cNvSpPr>
              <a:spLocks noChangeArrowheads="1"/>
            </p:cNvSpPr>
            <p:nvPr/>
          </p:nvSpPr>
          <p:spPr bwMode="auto">
            <a:xfrm>
              <a:off x="1358" y="1005"/>
              <a:ext cx="249" cy="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15" name="Arc 231"/>
            <p:cNvSpPr>
              <a:spLocks/>
            </p:cNvSpPr>
            <p:nvPr/>
          </p:nvSpPr>
          <p:spPr bwMode="auto">
            <a:xfrm rot="11137884">
              <a:off x="720" y="1631"/>
              <a:ext cx="68" cy="87"/>
            </a:xfrm>
            <a:custGeom>
              <a:avLst/>
              <a:gdLst>
                <a:gd name="G0" fmla="+- 15856 0 0"/>
                <a:gd name="G1" fmla="+- 21600 0 0"/>
                <a:gd name="G2" fmla="+- 21600 0 0"/>
                <a:gd name="T0" fmla="*/ 0 w 29056"/>
                <a:gd name="T1" fmla="*/ 6932 h 21600"/>
                <a:gd name="T2" fmla="*/ 29056 w 29056"/>
                <a:gd name="T3" fmla="*/ 4502 h 21600"/>
                <a:gd name="T4" fmla="*/ 15856 w 290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56" h="21600" fill="none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</a:path>
                <a:path w="29056" h="21600" stroke="0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  <a:lnTo>
                    <a:pt x="15856" y="21600"/>
                  </a:lnTo>
                  <a:close/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16" name="Line 232"/>
            <p:cNvSpPr>
              <a:spLocks noChangeShapeType="1"/>
            </p:cNvSpPr>
            <p:nvPr/>
          </p:nvSpPr>
          <p:spPr bwMode="auto">
            <a:xfrm flipH="1" flipV="1">
              <a:off x="679" y="2535"/>
              <a:ext cx="7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17" name="Line 233"/>
            <p:cNvSpPr>
              <a:spLocks noChangeShapeType="1"/>
            </p:cNvSpPr>
            <p:nvPr/>
          </p:nvSpPr>
          <p:spPr bwMode="auto">
            <a:xfrm flipV="1">
              <a:off x="743" y="2531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18" name="Line 234"/>
            <p:cNvSpPr>
              <a:spLocks noChangeShapeType="1"/>
            </p:cNvSpPr>
            <p:nvPr/>
          </p:nvSpPr>
          <p:spPr bwMode="auto">
            <a:xfrm flipH="1">
              <a:off x="551" y="2526"/>
              <a:ext cx="0" cy="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19" name="AutoShape 235"/>
            <p:cNvSpPr>
              <a:spLocks noChangeArrowheads="1"/>
            </p:cNvSpPr>
            <p:nvPr/>
          </p:nvSpPr>
          <p:spPr bwMode="auto">
            <a:xfrm rot="16200000">
              <a:off x="287" y="2908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20" name="Line 236"/>
            <p:cNvSpPr>
              <a:spLocks noChangeShapeType="1"/>
            </p:cNvSpPr>
            <p:nvPr/>
          </p:nvSpPr>
          <p:spPr bwMode="auto">
            <a:xfrm rot="16200000">
              <a:off x="299" y="2944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21" name="AutoShape 237"/>
            <p:cNvSpPr>
              <a:spLocks noChangeArrowheads="1"/>
            </p:cNvSpPr>
            <p:nvPr/>
          </p:nvSpPr>
          <p:spPr bwMode="auto">
            <a:xfrm rot="16200000">
              <a:off x="293" y="2880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19022" name="Line 238"/>
            <p:cNvSpPr>
              <a:spLocks noChangeShapeType="1"/>
            </p:cNvSpPr>
            <p:nvPr/>
          </p:nvSpPr>
          <p:spPr bwMode="auto">
            <a:xfrm>
              <a:off x="786" y="1853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23" name="AutoShape 239"/>
            <p:cNvSpPr>
              <a:spLocks noChangeArrowheads="1"/>
            </p:cNvSpPr>
            <p:nvPr/>
          </p:nvSpPr>
          <p:spPr bwMode="auto">
            <a:xfrm rot="16200000">
              <a:off x="841" y="1823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24" name="Line 240"/>
            <p:cNvSpPr>
              <a:spLocks noChangeShapeType="1"/>
            </p:cNvSpPr>
            <p:nvPr/>
          </p:nvSpPr>
          <p:spPr bwMode="auto">
            <a:xfrm rot="5400000" flipH="1" flipV="1">
              <a:off x="24" y="1141"/>
              <a:ext cx="653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25" name="Line 241"/>
            <p:cNvSpPr>
              <a:spLocks noChangeShapeType="1"/>
            </p:cNvSpPr>
            <p:nvPr/>
          </p:nvSpPr>
          <p:spPr bwMode="auto">
            <a:xfrm flipH="1" flipV="1">
              <a:off x="343" y="821"/>
              <a:ext cx="2182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26" name="Line 242"/>
            <p:cNvSpPr>
              <a:spLocks noChangeShapeType="1"/>
            </p:cNvSpPr>
            <p:nvPr/>
          </p:nvSpPr>
          <p:spPr bwMode="auto">
            <a:xfrm flipV="1">
              <a:off x="327" y="2449"/>
              <a:ext cx="0" cy="24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27" name="Line 243"/>
            <p:cNvSpPr>
              <a:spLocks noChangeShapeType="1"/>
            </p:cNvSpPr>
            <p:nvPr/>
          </p:nvSpPr>
          <p:spPr bwMode="auto">
            <a:xfrm flipH="1" flipV="1">
              <a:off x="1231" y="2642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28" name="Line 244"/>
            <p:cNvSpPr>
              <a:spLocks noChangeShapeType="1"/>
            </p:cNvSpPr>
            <p:nvPr/>
          </p:nvSpPr>
          <p:spPr bwMode="auto">
            <a:xfrm flipH="1" flipV="1">
              <a:off x="625" y="2762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29" name="Line 245"/>
            <p:cNvSpPr>
              <a:spLocks noChangeShapeType="1"/>
            </p:cNvSpPr>
            <p:nvPr/>
          </p:nvSpPr>
          <p:spPr bwMode="auto">
            <a:xfrm flipH="1" flipV="1">
              <a:off x="539" y="2763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30" name="Line 246"/>
            <p:cNvSpPr>
              <a:spLocks noChangeShapeType="1"/>
            </p:cNvSpPr>
            <p:nvPr/>
          </p:nvSpPr>
          <p:spPr bwMode="auto">
            <a:xfrm flipH="1" flipV="1">
              <a:off x="1279" y="2763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31" name="Line 247"/>
            <p:cNvSpPr>
              <a:spLocks noChangeShapeType="1"/>
            </p:cNvSpPr>
            <p:nvPr/>
          </p:nvSpPr>
          <p:spPr bwMode="auto">
            <a:xfrm flipH="1" flipV="1">
              <a:off x="1193" y="2764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32" name="Line 248"/>
            <p:cNvSpPr>
              <a:spLocks noChangeShapeType="1"/>
            </p:cNvSpPr>
            <p:nvPr/>
          </p:nvSpPr>
          <p:spPr bwMode="auto">
            <a:xfrm flipH="1" flipV="1">
              <a:off x="989" y="2762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33" name="Line 249"/>
            <p:cNvSpPr>
              <a:spLocks noChangeShapeType="1"/>
            </p:cNvSpPr>
            <p:nvPr/>
          </p:nvSpPr>
          <p:spPr bwMode="auto">
            <a:xfrm flipH="1" flipV="1">
              <a:off x="903" y="2763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34" name="Line 250"/>
            <p:cNvSpPr>
              <a:spLocks noChangeShapeType="1"/>
            </p:cNvSpPr>
            <p:nvPr/>
          </p:nvSpPr>
          <p:spPr bwMode="auto">
            <a:xfrm flipH="1" flipV="1">
              <a:off x="662" y="2809"/>
              <a:ext cx="867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35" name="Line 251"/>
            <p:cNvSpPr>
              <a:spLocks noChangeShapeType="1"/>
            </p:cNvSpPr>
            <p:nvPr/>
          </p:nvSpPr>
          <p:spPr bwMode="auto">
            <a:xfrm flipH="1">
              <a:off x="945" y="2437"/>
              <a:ext cx="2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36" name="Line 252"/>
            <p:cNvSpPr>
              <a:spLocks noChangeShapeType="1"/>
            </p:cNvSpPr>
            <p:nvPr/>
          </p:nvSpPr>
          <p:spPr bwMode="auto">
            <a:xfrm>
              <a:off x="1203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37" name="Arc 253"/>
            <p:cNvSpPr>
              <a:spLocks/>
            </p:cNvSpPr>
            <p:nvPr/>
          </p:nvSpPr>
          <p:spPr bwMode="auto">
            <a:xfrm rot="841871">
              <a:off x="1517" y="2786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38" name="Arc 254"/>
            <p:cNvSpPr>
              <a:spLocks/>
            </p:cNvSpPr>
            <p:nvPr/>
          </p:nvSpPr>
          <p:spPr bwMode="auto">
            <a:xfrm rot="841871">
              <a:off x="1643" y="2788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39" name="Line 255"/>
            <p:cNvSpPr>
              <a:spLocks noChangeShapeType="1"/>
            </p:cNvSpPr>
            <p:nvPr/>
          </p:nvSpPr>
          <p:spPr bwMode="auto">
            <a:xfrm flipH="1" flipV="1">
              <a:off x="1590" y="2809"/>
              <a:ext cx="66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40" name="Line 256"/>
            <p:cNvSpPr>
              <a:spLocks noChangeShapeType="1"/>
            </p:cNvSpPr>
            <p:nvPr/>
          </p:nvSpPr>
          <p:spPr bwMode="auto">
            <a:xfrm rot="5400000">
              <a:off x="1316" y="2089"/>
              <a:ext cx="48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41" name="Freeform 257"/>
            <p:cNvSpPr>
              <a:spLocks/>
            </p:cNvSpPr>
            <p:nvPr/>
          </p:nvSpPr>
          <p:spPr bwMode="auto">
            <a:xfrm>
              <a:off x="288" y="2347"/>
              <a:ext cx="74" cy="10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42" name="Freeform 258"/>
            <p:cNvSpPr>
              <a:spLocks/>
            </p:cNvSpPr>
            <p:nvPr/>
          </p:nvSpPr>
          <p:spPr bwMode="auto">
            <a:xfrm rot="5400000">
              <a:off x="1156" y="2228"/>
              <a:ext cx="74" cy="11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43" name="Freeform 259"/>
            <p:cNvSpPr>
              <a:spLocks/>
            </p:cNvSpPr>
            <p:nvPr/>
          </p:nvSpPr>
          <p:spPr bwMode="auto">
            <a:xfrm>
              <a:off x="1522" y="2326"/>
              <a:ext cx="74" cy="10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44" name="Arc 260"/>
            <p:cNvSpPr>
              <a:spLocks/>
            </p:cNvSpPr>
            <p:nvPr/>
          </p:nvSpPr>
          <p:spPr bwMode="auto">
            <a:xfrm rot="841871">
              <a:off x="1509" y="2070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45" name="Line 261"/>
            <p:cNvSpPr>
              <a:spLocks noChangeShapeType="1"/>
            </p:cNvSpPr>
            <p:nvPr/>
          </p:nvSpPr>
          <p:spPr bwMode="auto">
            <a:xfrm rot="18900000">
              <a:off x="776" y="1722"/>
              <a:ext cx="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46" name="Line 262"/>
            <p:cNvSpPr>
              <a:spLocks noChangeShapeType="1"/>
            </p:cNvSpPr>
            <p:nvPr/>
          </p:nvSpPr>
          <p:spPr bwMode="auto">
            <a:xfrm>
              <a:off x="1550" y="1852"/>
              <a:ext cx="10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47" name="AutoShape 263"/>
            <p:cNvSpPr>
              <a:spLocks noChangeArrowheads="1"/>
            </p:cNvSpPr>
            <p:nvPr/>
          </p:nvSpPr>
          <p:spPr bwMode="auto">
            <a:xfrm rot="16200000">
              <a:off x="1675" y="1797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48" name="Line 264"/>
            <p:cNvSpPr>
              <a:spLocks noChangeShapeType="1"/>
            </p:cNvSpPr>
            <p:nvPr/>
          </p:nvSpPr>
          <p:spPr bwMode="auto">
            <a:xfrm rot="16200000">
              <a:off x="1687" y="1833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49" name="AutoShape 265"/>
            <p:cNvSpPr>
              <a:spLocks noChangeArrowheads="1"/>
            </p:cNvSpPr>
            <p:nvPr/>
          </p:nvSpPr>
          <p:spPr bwMode="auto">
            <a:xfrm rot="16200000">
              <a:off x="1681" y="1769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19050" name="Line 266"/>
            <p:cNvSpPr>
              <a:spLocks noChangeShapeType="1"/>
            </p:cNvSpPr>
            <p:nvPr/>
          </p:nvSpPr>
          <p:spPr bwMode="auto">
            <a:xfrm flipH="1" flipV="1">
              <a:off x="1586" y="2094"/>
              <a:ext cx="109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51" name="AutoShape 267"/>
            <p:cNvSpPr>
              <a:spLocks noChangeArrowheads="1"/>
            </p:cNvSpPr>
            <p:nvPr/>
          </p:nvSpPr>
          <p:spPr bwMode="auto">
            <a:xfrm>
              <a:off x="1506" y="2963"/>
              <a:ext cx="229" cy="2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52" name="AutoShape 268"/>
            <p:cNvSpPr>
              <a:spLocks noChangeArrowheads="1"/>
            </p:cNvSpPr>
            <p:nvPr/>
          </p:nvSpPr>
          <p:spPr bwMode="auto">
            <a:xfrm rot="16200000">
              <a:off x="626" y="2482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053" name="Line 269"/>
            <p:cNvSpPr>
              <a:spLocks noChangeShapeType="1"/>
            </p:cNvSpPr>
            <p:nvPr/>
          </p:nvSpPr>
          <p:spPr bwMode="auto">
            <a:xfrm rot="16200000">
              <a:off x="638" y="2518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54" name="AutoShape 270"/>
            <p:cNvSpPr>
              <a:spLocks noChangeArrowheads="1"/>
            </p:cNvSpPr>
            <p:nvPr/>
          </p:nvSpPr>
          <p:spPr bwMode="auto">
            <a:xfrm rot="16200000">
              <a:off x="632" y="2454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grpSp>
          <p:nvGrpSpPr>
            <p:cNvPr id="119055" name="Group 271"/>
            <p:cNvGrpSpPr>
              <a:grpSpLocks/>
            </p:cNvGrpSpPr>
            <p:nvPr/>
          </p:nvGrpSpPr>
          <p:grpSpPr bwMode="auto">
            <a:xfrm>
              <a:off x="551" y="2831"/>
              <a:ext cx="50" cy="31"/>
              <a:chOff x="909" y="4018"/>
              <a:chExt cx="64" cy="31"/>
            </a:xfrm>
          </p:grpSpPr>
          <p:sp>
            <p:nvSpPr>
              <p:cNvPr id="119056" name="Line 27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57" name="Line 27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58" name="Line 27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59" name="Line 27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60" name="Line 27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061" name="Group 277"/>
            <p:cNvGrpSpPr>
              <a:grpSpLocks/>
            </p:cNvGrpSpPr>
            <p:nvPr/>
          </p:nvGrpSpPr>
          <p:grpSpPr bwMode="auto">
            <a:xfrm>
              <a:off x="468" y="2830"/>
              <a:ext cx="50" cy="31"/>
              <a:chOff x="909" y="4018"/>
              <a:chExt cx="64" cy="31"/>
            </a:xfrm>
          </p:grpSpPr>
          <p:sp>
            <p:nvSpPr>
              <p:cNvPr id="119062" name="Line 27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63" name="Line 27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64" name="Line 28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65" name="Line 28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66" name="Line 28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9067" name="Line 283"/>
            <p:cNvSpPr>
              <a:spLocks noChangeShapeType="1"/>
            </p:cNvSpPr>
            <p:nvPr/>
          </p:nvSpPr>
          <p:spPr bwMode="auto">
            <a:xfrm>
              <a:off x="473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68" name="Line 284"/>
            <p:cNvSpPr>
              <a:spLocks noChangeShapeType="1"/>
            </p:cNvSpPr>
            <p:nvPr/>
          </p:nvSpPr>
          <p:spPr bwMode="auto">
            <a:xfrm>
              <a:off x="473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69" name="Oval 285"/>
            <p:cNvSpPr>
              <a:spLocks noChangeArrowheads="1"/>
            </p:cNvSpPr>
            <p:nvPr/>
          </p:nvSpPr>
          <p:spPr bwMode="auto">
            <a:xfrm>
              <a:off x="517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grpSp>
          <p:nvGrpSpPr>
            <p:cNvPr id="119070" name="Group 286"/>
            <p:cNvGrpSpPr>
              <a:grpSpLocks/>
            </p:cNvGrpSpPr>
            <p:nvPr/>
          </p:nvGrpSpPr>
          <p:grpSpPr bwMode="auto">
            <a:xfrm>
              <a:off x="927" y="2831"/>
              <a:ext cx="50" cy="31"/>
              <a:chOff x="909" y="4018"/>
              <a:chExt cx="64" cy="31"/>
            </a:xfrm>
          </p:grpSpPr>
          <p:sp>
            <p:nvSpPr>
              <p:cNvPr id="119071" name="Line 28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72" name="Line 28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73" name="Line 28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74" name="Line 29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75" name="Line 29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076" name="Group 292"/>
            <p:cNvGrpSpPr>
              <a:grpSpLocks/>
            </p:cNvGrpSpPr>
            <p:nvPr/>
          </p:nvGrpSpPr>
          <p:grpSpPr bwMode="auto">
            <a:xfrm>
              <a:off x="844" y="2830"/>
              <a:ext cx="50" cy="31"/>
              <a:chOff x="909" y="4018"/>
              <a:chExt cx="64" cy="31"/>
            </a:xfrm>
          </p:grpSpPr>
          <p:sp>
            <p:nvSpPr>
              <p:cNvPr id="119077" name="Line 29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78" name="Line 29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79" name="Line 29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80" name="Line 29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81" name="Line 29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9082" name="Line 298"/>
            <p:cNvSpPr>
              <a:spLocks noChangeShapeType="1"/>
            </p:cNvSpPr>
            <p:nvPr/>
          </p:nvSpPr>
          <p:spPr bwMode="auto">
            <a:xfrm>
              <a:off x="849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83" name="Line 299"/>
            <p:cNvSpPr>
              <a:spLocks noChangeShapeType="1"/>
            </p:cNvSpPr>
            <p:nvPr/>
          </p:nvSpPr>
          <p:spPr bwMode="auto">
            <a:xfrm>
              <a:off x="849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84" name="Oval 300"/>
            <p:cNvSpPr>
              <a:spLocks noChangeArrowheads="1"/>
            </p:cNvSpPr>
            <p:nvPr/>
          </p:nvSpPr>
          <p:spPr bwMode="auto">
            <a:xfrm>
              <a:off x="893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grpSp>
          <p:nvGrpSpPr>
            <p:cNvPr id="119085" name="Group 301"/>
            <p:cNvGrpSpPr>
              <a:grpSpLocks/>
            </p:cNvGrpSpPr>
            <p:nvPr/>
          </p:nvGrpSpPr>
          <p:grpSpPr bwMode="auto">
            <a:xfrm>
              <a:off x="1215" y="2831"/>
              <a:ext cx="50" cy="31"/>
              <a:chOff x="909" y="4018"/>
              <a:chExt cx="64" cy="31"/>
            </a:xfrm>
          </p:grpSpPr>
          <p:sp>
            <p:nvSpPr>
              <p:cNvPr id="119086" name="Line 30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87" name="Line 30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88" name="Line 30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89" name="Line 30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90" name="Line 30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091" name="Group 307"/>
            <p:cNvGrpSpPr>
              <a:grpSpLocks/>
            </p:cNvGrpSpPr>
            <p:nvPr/>
          </p:nvGrpSpPr>
          <p:grpSpPr bwMode="auto">
            <a:xfrm>
              <a:off x="1132" y="2830"/>
              <a:ext cx="50" cy="31"/>
              <a:chOff x="909" y="4018"/>
              <a:chExt cx="64" cy="31"/>
            </a:xfrm>
          </p:grpSpPr>
          <p:sp>
            <p:nvSpPr>
              <p:cNvPr id="119092" name="Line 30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93" name="Line 30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94" name="Line 31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95" name="Line 31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096" name="Line 31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9097" name="Line 313"/>
            <p:cNvSpPr>
              <a:spLocks noChangeShapeType="1"/>
            </p:cNvSpPr>
            <p:nvPr/>
          </p:nvSpPr>
          <p:spPr bwMode="auto">
            <a:xfrm>
              <a:off x="1137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98" name="Line 314"/>
            <p:cNvSpPr>
              <a:spLocks noChangeShapeType="1"/>
            </p:cNvSpPr>
            <p:nvPr/>
          </p:nvSpPr>
          <p:spPr bwMode="auto">
            <a:xfrm>
              <a:off x="1137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099" name="Oval 315"/>
            <p:cNvSpPr>
              <a:spLocks noChangeArrowheads="1"/>
            </p:cNvSpPr>
            <p:nvPr/>
          </p:nvSpPr>
          <p:spPr bwMode="auto">
            <a:xfrm>
              <a:off x="1181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sp>
          <p:nvSpPr>
            <p:cNvPr id="119100" name="Line 316"/>
            <p:cNvSpPr>
              <a:spLocks noChangeShapeType="1"/>
            </p:cNvSpPr>
            <p:nvPr/>
          </p:nvSpPr>
          <p:spPr bwMode="auto">
            <a:xfrm flipV="1">
              <a:off x="2065" y="1216"/>
              <a:ext cx="0" cy="3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01" name="Line 317"/>
            <p:cNvSpPr>
              <a:spLocks noChangeShapeType="1"/>
            </p:cNvSpPr>
            <p:nvPr/>
          </p:nvSpPr>
          <p:spPr bwMode="auto">
            <a:xfrm>
              <a:off x="2222" y="2089"/>
              <a:ext cx="0" cy="19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02" name="Line 318"/>
            <p:cNvSpPr>
              <a:spLocks noChangeShapeType="1"/>
            </p:cNvSpPr>
            <p:nvPr/>
          </p:nvSpPr>
          <p:spPr bwMode="auto">
            <a:xfrm rot="21600000">
              <a:off x="2256" y="2080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03" name="AutoShape 319"/>
            <p:cNvSpPr>
              <a:spLocks noChangeArrowheads="1"/>
            </p:cNvSpPr>
            <p:nvPr/>
          </p:nvSpPr>
          <p:spPr bwMode="auto">
            <a:xfrm rot="21600000">
              <a:off x="2190" y="2045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104" name="AutoShape 320"/>
            <p:cNvSpPr>
              <a:spLocks noChangeArrowheads="1"/>
            </p:cNvSpPr>
            <p:nvPr/>
          </p:nvSpPr>
          <p:spPr bwMode="auto">
            <a:xfrm rot="21600000">
              <a:off x="2274" y="2056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19105" name="Line 321"/>
            <p:cNvSpPr>
              <a:spLocks noChangeShapeType="1"/>
            </p:cNvSpPr>
            <p:nvPr/>
          </p:nvSpPr>
          <p:spPr bwMode="auto">
            <a:xfrm flipH="1" flipV="1">
              <a:off x="2131" y="2282"/>
              <a:ext cx="10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06" name="Line 322"/>
            <p:cNvSpPr>
              <a:spLocks noChangeShapeType="1"/>
            </p:cNvSpPr>
            <p:nvPr/>
          </p:nvSpPr>
          <p:spPr bwMode="auto">
            <a:xfrm>
              <a:off x="2253" y="2176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07" name="Line 323"/>
            <p:cNvSpPr>
              <a:spLocks noChangeShapeType="1"/>
            </p:cNvSpPr>
            <p:nvPr/>
          </p:nvSpPr>
          <p:spPr bwMode="auto">
            <a:xfrm flipH="1" flipV="1">
              <a:off x="1719" y="2809"/>
              <a:ext cx="240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08" name="Line 324"/>
            <p:cNvSpPr>
              <a:spLocks noChangeShapeType="1"/>
            </p:cNvSpPr>
            <p:nvPr/>
          </p:nvSpPr>
          <p:spPr bwMode="auto">
            <a:xfrm>
              <a:off x="1951" y="2127"/>
              <a:ext cx="0" cy="69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09" name="Line 325"/>
            <p:cNvSpPr>
              <a:spLocks noChangeShapeType="1"/>
            </p:cNvSpPr>
            <p:nvPr/>
          </p:nvSpPr>
          <p:spPr bwMode="auto">
            <a:xfrm flipH="1" flipV="1">
              <a:off x="1840" y="2713"/>
              <a:ext cx="107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10" name="Line 326"/>
            <p:cNvSpPr>
              <a:spLocks noChangeShapeType="1"/>
            </p:cNvSpPr>
            <p:nvPr/>
          </p:nvSpPr>
          <p:spPr bwMode="auto">
            <a:xfrm flipV="1">
              <a:off x="2187" y="1210"/>
              <a:ext cx="0" cy="24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11" name="Line 327"/>
            <p:cNvSpPr>
              <a:spLocks noChangeShapeType="1"/>
            </p:cNvSpPr>
            <p:nvPr/>
          </p:nvSpPr>
          <p:spPr bwMode="auto">
            <a:xfrm flipV="1">
              <a:off x="2188" y="1464"/>
              <a:ext cx="0" cy="30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12" name="Line 328"/>
            <p:cNvSpPr>
              <a:spLocks noChangeShapeType="1"/>
            </p:cNvSpPr>
            <p:nvPr/>
          </p:nvSpPr>
          <p:spPr bwMode="auto">
            <a:xfrm rot="21600000">
              <a:off x="2220" y="1468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13" name="AutoShape 329"/>
            <p:cNvSpPr>
              <a:spLocks noChangeArrowheads="1"/>
            </p:cNvSpPr>
            <p:nvPr/>
          </p:nvSpPr>
          <p:spPr bwMode="auto">
            <a:xfrm rot="21600000">
              <a:off x="2154" y="1433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114" name="AutoShape 330"/>
            <p:cNvSpPr>
              <a:spLocks noChangeArrowheads="1"/>
            </p:cNvSpPr>
            <p:nvPr/>
          </p:nvSpPr>
          <p:spPr bwMode="auto">
            <a:xfrm rot="21600000">
              <a:off x="2238" y="1444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19115" name="Line 331"/>
            <p:cNvSpPr>
              <a:spLocks noChangeShapeType="1"/>
            </p:cNvSpPr>
            <p:nvPr/>
          </p:nvSpPr>
          <p:spPr bwMode="auto">
            <a:xfrm rot="21600000">
              <a:off x="2097" y="1577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16" name="AutoShape 332"/>
            <p:cNvSpPr>
              <a:spLocks noChangeArrowheads="1"/>
            </p:cNvSpPr>
            <p:nvPr/>
          </p:nvSpPr>
          <p:spPr bwMode="auto">
            <a:xfrm rot="21600000">
              <a:off x="2031" y="1542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117" name="AutoShape 333"/>
            <p:cNvSpPr>
              <a:spLocks noChangeArrowheads="1"/>
            </p:cNvSpPr>
            <p:nvPr/>
          </p:nvSpPr>
          <p:spPr bwMode="auto">
            <a:xfrm rot="21600000">
              <a:off x="2115" y="1553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19118" name="Line 334"/>
            <p:cNvSpPr>
              <a:spLocks noChangeShapeType="1"/>
            </p:cNvSpPr>
            <p:nvPr/>
          </p:nvSpPr>
          <p:spPr bwMode="auto">
            <a:xfrm flipH="1" flipV="1">
              <a:off x="1943" y="2134"/>
              <a:ext cx="60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19" name="Rectangle 335"/>
            <p:cNvSpPr>
              <a:spLocks noChangeArrowheads="1"/>
            </p:cNvSpPr>
            <p:nvPr/>
          </p:nvSpPr>
          <p:spPr bwMode="auto">
            <a:xfrm>
              <a:off x="2004" y="2023"/>
              <a:ext cx="120" cy="299"/>
            </a:xfrm>
            <a:prstGeom prst="rect">
              <a:avLst/>
            </a:prstGeom>
            <a:pattFill prst="openDmnd">
              <a:fgClr>
                <a:schemeClr val="accent1">
                  <a:alpha val="61000"/>
                </a:schemeClr>
              </a:fgClr>
              <a:bgClr>
                <a:schemeClr val="bg1">
                  <a:alpha val="61000"/>
                </a:schemeClr>
              </a:bgClr>
            </a:pattFill>
            <a:ln w="28575">
              <a:solidFill>
                <a:srgbClr val="E3724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120" name="Line 336"/>
            <p:cNvSpPr>
              <a:spLocks noChangeShapeType="1"/>
            </p:cNvSpPr>
            <p:nvPr/>
          </p:nvSpPr>
          <p:spPr bwMode="auto">
            <a:xfrm>
              <a:off x="1921" y="2182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21" name="Line 337"/>
            <p:cNvSpPr>
              <a:spLocks noChangeShapeType="1"/>
            </p:cNvSpPr>
            <p:nvPr/>
          </p:nvSpPr>
          <p:spPr bwMode="auto">
            <a:xfrm>
              <a:off x="2093" y="2374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22" name="Line 338"/>
            <p:cNvSpPr>
              <a:spLocks noChangeShapeType="1"/>
            </p:cNvSpPr>
            <p:nvPr/>
          </p:nvSpPr>
          <p:spPr bwMode="auto">
            <a:xfrm flipH="1" flipV="1">
              <a:off x="2055" y="2936"/>
              <a:ext cx="48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23" name="AutoShape 339"/>
            <p:cNvSpPr>
              <a:spLocks noChangeArrowheads="1"/>
            </p:cNvSpPr>
            <p:nvPr/>
          </p:nvSpPr>
          <p:spPr bwMode="auto">
            <a:xfrm>
              <a:off x="737" y="2181"/>
              <a:ext cx="83" cy="1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124" name="AutoShape 340"/>
            <p:cNvSpPr>
              <a:spLocks noChangeArrowheads="1"/>
            </p:cNvSpPr>
            <p:nvPr/>
          </p:nvSpPr>
          <p:spPr bwMode="auto">
            <a:xfrm rot="21600000">
              <a:off x="783" y="2932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125" name="Line 341"/>
            <p:cNvSpPr>
              <a:spLocks noChangeShapeType="1"/>
            </p:cNvSpPr>
            <p:nvPr/>
          </p:nvSpPr>
          <p:spPr bwMode="auto">
            <a:xfrm rot="21600000">
              <a:off x="812" y="29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26" name="AutoShape 342"/>
            <p:cNvSpPr>
              <a:spLocks noChangeArrowheads="1"/>
            </p:cNvSpPr>
            <p:nvPr/>
          </p:nvSpPr>
          <p:spPr bwMode="auto">
            <a:xfrm rot="21600000">
              <a:off x="846" y="2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19127" name="Line 343"/>
            <p:cNvSpPr>
              <a:spLocks noChangeShapeType="1"/>
            </p:cNvSpPr>
            <p:nvPr/>
          </p:nvSpPr>
          <p:spPr bwMode="auto">
            <a:xfrm flipV="1">
              <a:off x="832" y="1213"/>
              <a:ext cx="0" cy="2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28" name="Line 344"/>
            <p:cNvSpPr>
              <a:spLocks noChangeShapeType="1"/>
            </p:cNvSpPr>
            <p:nvPr/>
          </p:nvSpPr>
          <p:spPr bwMode="auto">
            <a:xfrm flipH="1" flipV="1">
              <a:off x="1560" y="1218"/>
              <a:ext cx="38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29" name="Rectangle 345"/>
            <p:cNvSpPr>
              <a:spLocks noChangeArrowheads="1"/>
            </p:cNvSpPr>
            <p:nvPr/>
          </p:nvSpPr>
          <p:spPr bwMode="auto">
            <a:xfrm>
              <a:off x="1154" y="1179"/>
              <a:ext cx="422" cy="72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CC66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130" name="AutoShape 346"/>
            <p:cNvSpPr>
              <a:spLocks noChangeArrowheads="1"/>
            </p:cNvSpPr>
            <p:nvPr/>
          </p:nvSpPr>
          <p:spPr bwMode="auto">
            <a:xfrm rot="5400000">
              <a:off x="2513" y="2888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131" name="AutoShape 347"/>
            <p:cNvSpPr>
              <a:spLocks noChangeArrowheads="1"/>
            </p:cNvSpPr>
            <p:nvPr/>
          </p:nvSpPr>
          <p:spPr bwMode="auto">
            <a:xfrm rot="5400000">
              <a:off x="2513" y="771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132" name="Line 348"/>
            <p:cNvSpPr>
              <a:spLocks noChangeShapeType="1"/>
            </p:cNvSpPr>
            <p:nvPr/>
          </p:nvSpPr>
          <p:spPr bwMode="auto">
            <a:xfrm flipH="1" flipV="1">
              <a:off x="569" y="2642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33" name="AutoShape 349"/>
            <p:cNvSpPr>
              <a:spLocks noChangeArrowheads="1"/>
            </p:cNvSpPr>
            <p:nvPr/>
          </p:nvSpPr>
          <p:spPr bwMode="auto">
            <a:xfrm rot="16200000">
              <a:off x="483" y="198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134" name="Line 350"/>
            <p:cNvSpPr>
              <a:spLocks noChangeShapeType="1"/>
            </p:cNvSpPr>
            <p:nvPr/>
          </p:nvSpPr>
          <p:spPr bwMode="auto">
            <a:xfrm rot="16200000">
              <a:off x="495" y="202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135" name="AutoShape 351"/>
            <p:cNvSpPr>
              <a:spLocks noChangeArrowheads="1"/>
            </p:cNvSpPr>
            <p:nvPr/>
          </p:nvSpPr>
          <p:spPr bwMode="auto">
            <a:xfrm rot="16200000">
              <a:off x="489" y="1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19136" name="Line 352"/>
            <p:cNvSpPr>
              <a:spLocks noChangeShapeType="1"/>
            </p:cNvSpPr>
            <p:nvPr/>
          </p:nvSpPr>
          <p:spPr bwMode="auto">
            <a:xfrm flipH="1">
              <a:off x="1736" y="2661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9137" name="Group 353"/>
            <p:cNvGrpSpPr>
              <a:grpSpLocks/>
            </p:cNvGrpSpPr>
            <p:nvPr/>
          </p:nvGrpSpPr>
          <p:grpSpPr bwMode="auto">
            <a:xfrm>
              <a:off x="1765" y="2634"/>
              <a:ext cx="105" cy="108"/>
              <a:chOff x="2748" y="3422"/>
              <a:chExt cx="105" cy="108"/>
            </a:xfrm>
          </p:grpSpPr>
          <p:sp>
            <p:nvSpPr>
              <p:cNvPr id="119138" name="AutoShape 354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9139" name="Line 355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140" name="AutoShape 356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119141" name="Oval 357"/>
          <p:cNvSpPr>
            <a:spLocks noChangeArrowheads="1"/>
          </p:cNvSpPr>
          <p:nvPr/>
        </p:nvSpPr>
        <p:spPr bwMode="auto">
          <a:xfrm>
            <a:off x="909638" y="5111750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19142" name="Oval 358"/>
          <p:cNvSpPr>
            <a:spLocks noChangeArrowheads="1"/>
          </p:cNvSpPr>
          <p:nvPr/>
        </p:nvSpPr>
        <p:spPr bwMode="auto">
          <a:xfrm>
            <a:off x="684213" y="433863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19143" name="Oval 359"/>
          <p:cNvSpPr>
            <a:spLocks noChangeArrowheads="1"/>
          </p:cNvSpPr>
          <p:nvPr/>
        </p:nvSpPr>
        <p:spPr bwMode="auto">
          <a:xfrm>
            <a:off x="839788" y="4070350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19144" name="Oval 360"/>
          <p:cNvSpPr>
            <a:spLocks noChangeArrowheads="1"/>
          </p:cNvSpPr>
          <p:nvPr/>
        </p:nvSpPr>
        <p:spPr bwMode="auto">
          <a:xfrm>
            <a:off x="2571750" y="4032250"/>
            <a:ext cx="144463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19145" name="Oval 361"/>
          <p:cNvSpPr>
            <a:spLocks noChangeArrowheads="1"/>
          </p:cNvSpPr>
          <p:nvPr/>
        </p:nvSpPr>
        <p:spPr bwMode="auto">
          <a:xfrm>
            <a:off x="2754313" y="5426075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19146" name="Oval 362"/>
          <p:cNvSpPr>
            <a:spLocks noChangeArrowheads="1"/>
          </p:cNvSpPr>
          <p:nvPr/>
        </p:nvSpPr>
        <p:spPr bwMode="auto">
          <a:xfrm>
            <a:off x="1042988" y="6067425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19147" name="Oval 363"/>
          <p:cNvSpPr>
            <a:spLocks noChangeArrowheads="1"/>
          </p:cNvSpPr>
          <p:nvPr/>
        </p:nvSpPr>
        <p:spPr bwMode="auto">
          <a:xfrm>
            <a:off x="1493838" y="6057900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19148" name="Oval 364"/>
          <p:cNvSpPr>
            <a:spLocks noChangeArrowheads="1"/>
          </p:cNvSpPr>
          <p:nvPr/>
        </p:nvSpPr>
        <p:spPr bwMode="auto">
          <a:xfrm>
            <a:off x="368300" y="5805488"/>
            <a:ext cx="144463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19149" name="Oval 365"/>
          <p:cNvSpPr>
            <a:spLocks noChangeArrowheads="1"/>
          </p:cNvSpPr>
          <p:nvPr/>
        </p:nvSpPr>
        <p:spPr bwMode="auto">
          <a:xfrm>
            <a:off x="3448050" y="3824288"/>
            <a:ext cx="144463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19150" name="Oval 366"/>
          <p:cNvSpPr>
            <a:spLocks noChangeArrowheads="1"/>
          </p:cNvSpPr>
          <p:nvPr/>
        </p:nvSpPr>
        <p:spPr bwMode="auto">
          <a:xfrm>
            <a:off x="3644900" y="4625975"/>
            <a:ext cx="144463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19151" name="Text Box 367"/>
          <p:cNvSpPr txBox="1">
            <a:spLocks noChangeArrowheads="1"/>
          </p:cNvSpPr>
          <p:nvPr/>
        </p:nvSpPr>
        <p:spPr bwMode="auto">
          <a:xfrm>
            <a:off x="71438" y="130175"/>
            <a:ext cx="7777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3.2 </a:t>
            </a:r>
            <a:r>
              <a:rPr lang="ru-RU" altLang="ko-KR" sz="2000" b="1"/>
              <a:t>Элементы гидравлического контура</a:t>
            </a:r>
            <a:r>
              <a:rPr lang="ru-RU" altLang="ko-KR" sz="2000" b="1">
                <a:latin typeface="Arial" pitchFamily="34" charset="0"/>
              </a:rPr>
              <a:t>: вентили</a:t>
            </a:r>
            <a:endParaRPr lang="en-US" altLang="ko-KR" sz="20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65" name="Group 57"/>
          <p:cNvGraphicFramePr>
            <a:graphicFrameLocks noGrp="1"/>
          </p:cNvGraphicFramePr>
          <p:nvPr/>
        </p:nvGraphicFramePr>
        <p:xfrm>
          <a:off x="215900" y="873125"/>
          <a:ext cx="8677275" cy="4005072"/>
        </p:xfrm>
        <a:graphic>
          <a:graphicData uri="http://schemas.openxmlformats.org/drawingml/2006/table">
            <a:tbl>
              <a:tblPr/>
              <a:tblGrid>
                <a:gridCol w="1763677"/>
                <a:gridCol w="985851"/>
                <a:gridCol w="4954610"/>
                <a:gridCol w="97313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Тип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Питание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PWM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клапан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Регулятор производительности компрессора.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220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байпаса горячего газа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Компенсация падения низкого давления.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220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ходовой вентиль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Переключение режима работы.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220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Main EEV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Шаговый двигатель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Поддержание темп. Перегрева в режиме обогрева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до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1400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※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 режиме охлаждения полностью закрыт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    DVM PLUS 2 :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 режиме охлаждения полностью открыт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DC 12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байпаса жидкого хладагента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Защита компрессора от перегрева.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220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 EEV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Шаговый двигатель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Поддержание температуры переохлаждения.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DC 12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Клапан, байпас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Повышение производительности в режиме обогрева при  низкой наружной температуре.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220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на линии баланса уровня масла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Соленоид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Поддержание уровня масла в каждом компрессоре.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AC 220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1068" name="Text Box 60"/>
          <p:cNvSpPr txBox="1">
            <a:spLocks noChangeArrowheads="1"/>
          </p:cNvSpPr>
          <p:nvPr/>
        </p:nvSpPr>
        <p:spPr bwMode="auto">
          <a:xfrm>
            <a:off x="71438" y="130175"/>
            <a:ext cx="7777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3.2 </a:t>
            </a:r>
            <a:r>
              <a:rPr lang="ru-RU" altLang="ko-KR" sz="2000" b="1"/>
              <a:t>Элементы гидравлического контура</a:t>
            </a:r>
            <a:r>
              <a:rPr lang="ru-RU" altLang="ko-KR" sz="2000" b="1">
                <a:latin typeface="Arial" pitchFamily="34" charset="0"/>
              </a:rPr>
              <a:t>: вентили</a:t>
            </a:r>
            <a:endParaRPr lang="en-US" altLang="ko-KR" sz="20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04925"/>
            <a:ext cx="24145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50825" y="368300"/>
            <a:ext cx="83518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500" b="1" dirty="0"/>
              <a:t>Возможно что сейчас в области кондиционирования вы....</a:t>
            </a:r>
            <a:endParaRPr lang="en-US" altLang="ko-KR" sz="2500" b="1" dirty="0"/>
          </a:p>
        </p:txBody>
      </p:sp>
      <p:pic>
        <p:nvPicPr>
          <p:cNvPr id="107528" name="Picture 8" descr="xelex21_39-wert54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3881438"/>
            <a:ext cx="3743325" cy="2544762"/>
          </a:xfrm>
          <a:prstGeom prst="rect">
            <a:avLst/>
          </a:prstGeom>
          <a:noFill/>
        </p:spPr>
      </p:pic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3959225" y="3357563"/>
            <a:ext cx="47529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500" b="1" dirty="0"/>
              <a:t>или....</a:t>
            </a:r>
            <a:endParaRPr lang="en-US" altLang="ko-KR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01" name="Picture 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2000"/>
          </a:blip>
          <a:srcRect/>
          <a:stretch>
            <a:fillRect/>
          </a:stretch>
        </p:blipFill>
        <p:spPr bwMode="auto">
          <a:xfrm>
            <a:off x="4246563" y="461963"/>
            <a:ext cx="4518025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0835" name="Group 3"/>
          <p:cNvGrpSpPr>
            <a:grpSpLocks/>
          </p:cNvGrpSpPr>
          <p:nvPr/>
        </p:nvGrpSpPr>
        <p:grpSpPr bwMode="auto">
          <a:xfrm>
            <a:off x="3932238" y="1339850"/>
            <a:ext cx="5211762" cy="5473700"/>
            <a:chOff x="2438" y="821"/>
            <a:chExt cx="3283" cy="3448"/>
          </a:xfrm>
        </p:grpSpPr>
        <p:pic>
          <p:nvPicPr>
            <p:cNvPr id="12083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72000"/>
            </a:blip>
            <a:srcRect/>
            <a:stretch>
              <a:fillRect/>
            </a:stretch>
          </p:blipFill>
          <p:spPr bwMode="auto">
            <a:xfrm>
              <a:off x="2438" y="821"/>
              <a:ext cx="3283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837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6989" t="37294" r="7210" b="48151"/>
            <a:stretch>
              <a:fillRect/>
            </a:stretch>
          </p:blipFill>
          <p:spPr bwMode="auto">
            <a:xfrm>
              <a:off x="4333" y="1277"/>
              <a:ext cx="136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0991" name="Oval 159"/>
          <p:cNvSpPr>
            <a:spLocks noChangeArrowheads="1"/>
          </p:cNvSpPr>
          <p:nvPr/>
        </p:nvSpPr>
        <p:spPr bwMode="auto">
          <a:xfrm>
            <a:off x="5345113" y="402113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0993" name="Oval 161"/>
          <p:cNvSpPr>
            <a:spLocks noChangeArrowheads="1"/>
          </p:cNvSpPr>
          <p:nvPr/>
        </p:nvSpPr>
        <p:spPr bwMode="auto">
          <a:xfrm>
            <a:off x="4283075" y="3400425"/>
            <a:ext cx="144463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20996" name="Oval 164"/>
          <p:cNvSpPr>
            <a:spLocks noChangeArrowheads="1"/>
          </p:cNvSpPr>
          <p:nvPr/>
        </p:nvSpPr>
        <p:spPr bwMode="auto">
          <a:xfrm>
            <a:off x="6164263" y="427513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0997" name="Oval 165"/>
          <p:cNvSpPr>
            <a:spLocks noChangeArrowheads="1"/>
          </p:cNvSpPr>
          <p:nvPr/>
        </p:nvSpPr>
        <p:spPr bwMode="auto">
          <a:xfrm>
            <a:off x="6931025" y="4560888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0998" name="Oval 166"/>
          <p:cNvSpPr>
            <a:spLocks noChangeArrowheads="1"/>
          </p:cNvSpPr>
          <p:nvPr/>
        </p:nvSpPr>
        <p:spPr bwMode="auto">
          <a:xfrm>
            <a:off x="1168400" y="541654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0999" name="Oval 167"/>
          <p:cNvSpPr>
            <a:spLocks noChangeArrowheads="1"/>
          </p:cNvSpPr>
          <p:nvPr/>
        </p:nvSpPr>
        <p:spPr bwMode="auto">
          <a:xfrm>
            <a:off x="3994150" y="4905375"/>
            <a:ext cx="144463" cy="144463"/>
          </a:xfrm>
          <a:prstGeom prst="ellipse">
            <a:avLst/>
          </a:prstGeom>
          <a:solidFill>
            <a:srgbClr val="80808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21000" name="Oval 168"/>
          <p:cNvSpPr>
            <a:spLocks noChangeArrowheads="1"/>
          </p:cNvSpPr>
          <p:nvPr/>
        </p:nvSpPr>
        <p:spPr bwMode="auto">
          <a:xfrm>
            <a:off x="2159000" y="3662353"/>
            <a:ext cx="144463" cy="144462"/>
          </a:xfrm>
          <a:prstGeom prst="ellipse">
            <a:avLst/>
          </a:prstGeom>
          <a:solidFill>
            <a:srgbClr val="80808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21002" name="Oval 170"/>
          <p:cNvSpPr>
            <a:spLocks noChangeArrowheads="1"/>
          </p:cNvSpPr>
          <p:nvPr/>
        </p:nvSpPr>
        <p:spPr bwMode="auto">
          <a:xfrm>
            <a:off x="2455863" y="3213090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21010" name="Oval 178"/>
          <p:cNvSpPr>
            <a:spLocks noChangeArrowheads="1"/>
          </p:cNvSpPr>
          <p:nvPr/>
        </p:nvSpPr>
        <p:spPr bwMode="auto">
          <a:xfrm>
            <a:off x="6083300" y="2492375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21011" name="Oval 179"/>
          <p:cNvSpPr>
            <a:spLocks noChangeArrowheads="1"/>
          </p:cNvSpPr>
          <p:nvPr/>
        </p:nvSpPr>
        <p:spPr bwMode="auto">
          <a:xfrm>
            <a:off x="2771775" y="4975215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21012" name="Oval 180"/>
          <p:cNvSpPr>
            <a:spLocks noChangeArrowheads="1"/>
          </p:cNvSpPr>
          <p:nvPr/>
        </p:nvSpPr>
        <p:spPr bwMode="auto">
          <a:xfrm>
            <a:off x="3554413" y="4957753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21013" name="Oval 181"/>
          <p:cNvSpPr>
            <a:spLocks noChangeArrowheads="1"/>
          </p:cNvSpPr>
          <p:nvPr/>
        </p:nvSpPr>
        <p:spPr bwMode="auto">
          <a:xfrm>
            <a:off x="5759450" y="3319463"/>
            <a:ext cx="144463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21014" name="Oval 182"/>
          <p:cNvSpPr>
            <a:spLocks noChangeArrowheads="1"/>
          </p:cNvSpPr>
          <p:nvPr/>
        </p:nvSpPr>
        <p:spPr bwMode="auto">
          <a:xfrm>
            <a:off x="5888038" y="1528763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21015" name="Oval 183"/>
          <p:cNvSpPr>
            <a:spLocks noChangeArrowheads="1"/>
          </p:cNvSpPr>
          <p:nvPr/>
        </p:nvSpPr>
        <p:spPr bwMode="auto">
          <a:xfrm>
            <a:off x="3295650" y="5281603"/>
            <a:ext cx="144463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21016" name="Oval 184"/>
          <p:cNvSpPr>
            <a:spLocks noChangeArrowheads="1"/>
          </p:cNvSpPr>
          <p:nvPr/>
        </p:nvSpPr>
        <p:spPr bwMode="auto">
          <a:xfrm>
            <a:off x="5886450" y="1792288"/>
            <a:ext cx="144463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21017" name="Oval 185"/>
          <p:cNvSpPr>
            <a:spLocks noChangeArrowheads="1"/>
          </p:cNvSpPr>
          <p:nvPr/>
        </p:nvSpPr>
        <p:spPr bwMode="auto">
          <a:xfrm>
            <a:off x="2690813" y="6038840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21018" name="Oval 186"/>
          <p:cNvSpPr>
            <a:spLocks noChangeArrowheads="1"/>
          </p:cNvSpPr>
          <p:nvPr/>
        </p:nvSpPr>
        <p:spPr bwMode="auto">
          <a:xfrm>
            <a:off x="963613" y="6021378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21019" name="Oval 187"/>
          <p:cNvSpPr>
            <a:spLocks noChangeArrowheads="1"/>
          </p:cNvSpPr>
          <p:nvPr/>
        </p:nvSpPr>
        <p:spPr bwMode="auto">
          <a:xfrm>
            <a:off x="5446713" y="5022850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21020" name="Oval 188"/>
          <p:cNvSpPr>
            <a:spLocks noChangeArrowheads="1"/>
          </p:cNvSpPr>
          <p:nvPr/>
        </p:nvSpPr>
        <p:spPr bwMode="auto">
          <a:xfrm>
            <a:off x="5191125" y="4968875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sp>
        <p:nvSpPr>
          <p:cNvPr id="121027" name="Oval 195"/>
          <p:cNvSpPr>
            <a:spLocks noChangeArrowheads="1"/>
          </p:cNvSpPr>
          <p:nvPr/>
        </p:nvSpPr>
        <p:spPr bwMode="auto">
          <a:xfrm>
            <a:off x="6288111" y="1566837"/>
            <a:ext cx="209527" cy="144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21028" name="Oval 196"/>
          <p:cNvSpPr>
            <a:spLocks noChangeArrowheads="1"/>
          </p:cNvSpPr>
          <p:nvPr/>
        </p:nvSpPr>
        <p:spPr bwMode="auto">
          <a:xfrm>
            <a:off x="6735824" y="2881305"/>
            <a:ext cx="246034" cy="177807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11</a:t>
            </a:r>
          </a:p>
        </p:txBody>
      </p:sp>
      <p:sp>
        <p:nvSpPr>
          <p:cNvPr id="121029" name="Oval 197"/>
          <p:cNvSpPr>
            <a:spLocks noChangeArrowheads="1"/>
          </p:cNvSpPr>
          <p:nvPr/>
        </p:nvSpPr>
        <p:spPr bwMode="auto">
          <a:xfrm>
            <a:off x="7237449" y="2589201"/>
            <a:ext cx="223801" cy="201624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12</a:t>
            </a:r>
          </a:p>
        </p:txBody>
      </p:sp>
      <p:sp>
        <p:nvSpPr>
          <p:cNvPr id="121030" name="Oval 198"/>
          <p:cNvSpPr>
            <a:spLocks noChangeArrowheads="1"/>
          </p:cNvSpPr>
          <p:nvPr/>
        </p:nvSpPr>
        <p:spPr bwMode="auto">
          <a:xfrm>
            <a:off x="1404852" y="4367214"/>
            <a:ext cx="246108" cy="177789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21034" name="Oval 202"/>
          <p:cNvSpPr>
            <a:spLocks noChangeArrowheads="1"/>
          </p:cNvSpPr>
          <p:nvPr/>
        </p:nvSpPr>
        <p:spPr bwMode="auto">
          <a:xfrm>
            <a:off x="5667391" y="4999059"/>
            <a:ext cx="246048" cy="195241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21035" name="Oval 203"/>
          <p:cNvSpPr>
            <a:spLocks noChangeArrowheads="1"/>
          </p:cNvSpPr>
          <p:nvPr/>
        </p:nvSpPr>
        <p:spPr bwMode="auto">
          <a:xfrm>
            <a:off x="6507189" y="5291164"/>
            <a:ext cx="233336" cy="18095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21036" name="Oval 204"/>
          <p:cNvSpPr>
            <a:spLocks noChangeArrowheads="1"/>
          </p:cNvSpPr>
          <p:nvPr/>
        </p:nvSpPr>
        <p:spPr bwMode="auto">
          <a:xfrm>
            <a:off x="7310476" y="5546754"/>
            <a:ext cx="231738" cy="184121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grpSp>
        <p:nvGrpSpPr>
          <p:cNvPr id="121700" name="Group 868"/>
          <p:cNvGrpSpPr>
            <a:grpSpLocks/>
          </p:cNvGrpSpPr>
          <p:nvPr/>
        </p:nvGrpSpPr>
        <p:grpSpPr bwMode="auto">
          <a:xfrm>
            <a:off x="107950" y="2698740"/>
            <a:ext cx="3932238" cy="4027488"/>
            <a:chOff x="118" y="736"/>
            <a:chExt cx="2477" cy="2537"/>
          </a:xfrm>
        </p:grpSpPr>
        <p:sp>
          <p:nvSpPr>
            <p:cNvPr id="121701" name="Line 869"/>
            <p:cNvSpPr>
              <a:spLocks noChangeShapeType="1"/>
            </p:cNvSpPr>
            <p:nvPr/>
          </p:nvSpPr>
          <p:spPr bwMode="auto">
            <a:xfrm flipH="1" flipV="1">
              <a:off x="1099" y="2788"/>
              <a:ext cx="0" cy="1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02" name="Line 870"/>
            <p:cNvSpPr>
              <a:spLocks noChangeShapeType="1"/>
            </p:cNvSpPr>
            <p:nvPr/>
          </p:nvSpPr>
          <p:spPr bwMode="auto">
            <a:xfrm flipV="1">
              <a:off x="1098" y="3027"/>
              <a:ext cx="2" cy="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03" name="Line 871"/>
            <p:cNvSpPr>
              <a:spLocks noChangeShapeType="1"/>
            </p:cNvSpPr>
            <p:nvPr/>
          </p:nvSpPr>
          <p:spPr bwMode="auto">
            <a:xfrm flipH="1">
              <a:off x="1096" y="2796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04" name="AutoShape 872"/>
            <p:cNvSpPr>
              <a:spLocks noChangeArrowheads="1"/>
            </p:cNvSpPr>
            <p:nvPr/>
          </p:nvSpPr>
          <p:spPr bwMode="auto">
            <a:xfrm rot="21600000">
              <a:off x="1070" y="2932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05" name="Line 873"/>
            <p:cNvSpPr>
              <a:spLocks noChangeShapeType="1"/>
            </p:cNvSpPr>
            <p:nvPr/>
          </p:nvSpPr>
          <p:spPr bwMode="auto">
            <a:xfrm rot="21600000">
              <a:off x="1099" y="29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06" name="AutoShape 874"/>
            <p:cNvSpPr>
              <a:spLocks noChangeArrowheads="1"/>
            </p:cNvSpPr>
            <p:nvPr/>
          </p:nvSpPr>
          <p:spPr bwMode="auto">
            <a:xfrm rot="21600000">
              <a:off x="1133" y="2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21707" name="Line 875"/>
            <p:cNvSpPr>
              <a:spLocks noChangeShapeType="1"/>
            </p:cNvSpPr>
            <p:nvPr/>
          </p:nvSpPr>
          <p:spPr bwMode="auto">
            <a:xfrm flipH="1" flipV="1">
              <a:off x="1680" y="2715"/>
              <a:ext cx="119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08" name="Line 876"/>
            <p:cNvSpPr>
              <a:spLocks noChangeShapeType="1"/>
            </p:cNvSpPr>
            <p:nvPr/>
          </p:nvSpPr>
          <p:spPr bwMode="auto">
            <a:xfrm flipH="1" flipV="1">
              <a:off x="564" y="2042"/>
              <a:ext cx="21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09" name="Line 877"/>
            <p:cNvSpPr>
              <a:spLocks noChangeShapeType="1"/>
            </p:cNvSpPr>
            <p:nvPr/>
          </p:nvSpPr>
          <p:spPr bwMode="auto">
            <a:xfrm rot="5400000">
              <a:off x="1410" y="2575"/>
              <a:ext cx="30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10" name="Line 878"/>
            <p:cNvSpPr>
              <a:spLocks noChangeShapeType="1"/>
            </p:cNvSpPr>
            <p:nvPr/>
          </p:nvSpPr>
          <p:spPr bwMode="auto">
            <a:xfrm rot="5400000">
              <a:off x="1417" y="2851"/>
              <a:ext cx="288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11" name="Line 879"/>
            <p:cNvSpPr>
              <a:spLocks noChangeShapeType="1"/>
            </p:cNvSpPr>
            <p:nvPr/>
          </p:nvSpPr>
          <p:spPr bwMode="auto">
            <a:xfrm>
              <a:off x="1726" y="1850"/>
              <a:ext cx="33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12" name="Line 880"/>
            <p:cNvSpPr>
              <a:spLocks noChangeShapeType="1"/>
            </p:cNvSpPr>
            <p:nvPr/>
          </p:nvSpPr>
          <p:spPr bwMode="auto">
            <a:xfrm flipH="1">
              <a:off x="2056" y="1757"/>
              <a:ext cx="133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13" name="Line 881"/>
            <p:cNvSpPr>
              <a:spLocks noChangeShapeType="1"/>
            </p:cNvSpPr>
            <p:nvPr/>
          </p:nvSpPr>
          <p:spPr bwMode="auto">
            <a:xfrm flipV="1">
              <a:off x="2065" y="1611"/>
              <a:ext cx="0" cy="13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14" name="Line 882"/>
            <p:cNvSpPr>
              <a:spLocks noChangeShapeType="1"/>
            </p:cNvSpPr>
            <p:nvPr/>
          </p:nvSpPr>
          <p:spPr bwMode="auto">
            <a:xfrm flipH="1" flipV="1">
              <a:off x="1934" y="1218"/>
              <a:ext cx="261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15" name="Line 883"/>
            <p:cNvSpPr>
              <a:spLocks noChangeShapeType="1"/>
            </p:cNvSpPr>
            <p:nvPr/>
          </p:nvSpPr>
          <p:spPr bwMode="auto">
            <a:xfrm rot="5400000">
              <a:off x="1249" y="2532"/>
              <a:ext cx="874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16" name="Line 884"/>
            <p:cNvSpPr>
              <a:spLocks noChangeShapeType="1"/>
            </p:cNvSpPr>
            <p:nvPr/>
          </p:nvSpPr>
          <p:spPr bwMode="auto">
            <a:xfrm flipH="1" flipV="1">
              <a:off x="721" y="1451"/>
              <a:ext cx="0" cy="21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17" name="Line 885"/>
            <p:cNvSpPr>
              <a:spLocks noChangeShapeType="1"/>
            </p:cNvSpPr>
            <p:nvPr/>
          </p:nvSpPr>
          <p:spPr bwMode="auto">
            <a:xfrm flipH="1" flipV="1">
              <a:off x="780" y="1451"/>
              <a:ext cx="0" cy="21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18" name="Line 886"/>
            <p:cNvSpPr>
              <a:spLocks noChangeShapeType="1"/>
            </p:cNvSpPr>
            <p:nvPr/>
          </p:nvSpPr>
          <p:spPr bwMode="auto">
            <a:xfrm>
              <a:off x="782" y="2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19" name="Rectangle 887"/>
            <p:cNvSpPr>
              <a:spLocks noChangeArrowheads="1"/>
            </p:cNvSpPr>
            <p:nvPr/>
          </p:nvSpPr>
          <p:spPr bwMode="auto">
            <a:xfrm>
              <a:off x="854" y="2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20" name="Line 888"/>
            <p:cNvSpPr>
              <a:spLocks noChangeShapeType="1"/>
            </p:cNvSpPr>
            <p:nvPr/>
          </p:nvSpPr>
          <p:spPr bwMode="auto">
            <a:xfrm flipV="1">
              <a:off x="775" y="1790"/>
              <a:ext cx="2" cy="6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21" name="Line 889"/>
            <p:cNvSpPr>
              <a:spLocks noChangeShapeType="1"/>
            </p:cNvSpPr>
            <p:nvPr/>
          </p:nvSpPr>
          <p:spPr bwMode="auto">
            <a:xfrm rot="16200000">
              <a:off x="1427" y="268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22" name="AutoShape 890"/>
            <p:cNvSpPr>
              <a:spLocks noChangeArrowheads="1"/>
            </p:cNvSpPr>
            <p:nvPr/>
          </p:nvSpPr>
          <p:spPr bwMode="auto">
            <a:xfrm rot="32400000">
              <a:off x="1432" y="260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23" name="Line 891"/>
            <p:cNvSpPr>
              <a:spLocks noChangeShapeType="1"/>
            </p:cNvSpPr>
            <p:nvPr/>
          </p:nvSpPr>
          <p:spPr bwMode="auto">
            <a:xfrm flipV="1">
              <a:off x="1234" y="2430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24" name="Line 892"/>
            <p:cNvSpPr>
              <a:spLocks noChangeShapeType="1"/>
            </p:cNvSpPr>
            <p:nvPr/>
          </p:nvSpPr>
          <p:spPr bwMode="auto">
            <a:xfrm flipV="1">
              <a:off x="950" y="2433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25" name="Line 893"/>
            <p:cNvSpPr>
              <a:spLocks noChangeShapeType="1"/>
            </p:cNvSpPr>
            <p:nvPr/>
          </p:nvSpPr>
          <p:spPr bwMode="auto">
            <a:xfrm flipV="1">
              <a:off x="514" y="2429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26" name="AutoShape 894"/>
            <p:cNvSpPr>
              <a:spLocks noChangeArrowheads="1"/>
            </p:cNvSpPr>
            <p:nvPr/>
          </p:nvSpPr>
          <p:spPr bwMode="auto">
            <a:xfrm>
              <a:off x="1130" y="2563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27" name="AutoShape 895"/>
            <p:cNvSpPr>
              <a:spLocks noChangeArrowheads="1"/>
            </p:cNvSpPr>
            <p:nvPr/>
          </p:nvSpPr>
          <p:spPr bwMode="auto">
            <a:xfrm>
              <a:off x="842" y="2563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28" name="AutoShape 896"/>
            <p:cNvSpPr>
              <a:spLocks noChangeArrowheads="1"/>
            </p:cNvSpPr>
            <p:nvPr/>
          </p:nvSpPr>
          <p:spPr bwMode="auto">
            <a:xfrm>
              <a:off x="465" y="2562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2C658C">
                    <a:alpha val="25000"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29" name="Line 897"/>
            <p:cNvSpPr>
              <a:spLocks noChangeShapeType="1"/>
            </p:cNvSpPr>
            <p:nvPr/>
          </p:nvSpPr>
          <p:spPr bwMode="auto">
            <a:xfrm flipH="1" flipV="1">
              <a:off x="542" y="2534"/>
              <a:ext cx="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30" name="Line 898"/>
            <p:cNvSpPr>
              <a:spLocks noChangeShapeType="1"/>
            </p:cNvSpPr>
            <p:nvPr/>
          </p:nvSpPr>
          <p:spPr bwMode="auto">
            <a:xfrm flipV="1">
              <a:off x="440" y="3106"/>
              <a:ext cx="0" cy="7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31" name="Line 899"/>
            <p:cNvSpPr>
              <a:spLocks noChangeShapeType="1"/>
            </p:cNvSpPr>
            <p:nvPr/>
          </p:nvSpPr>
          <p:spPr bwMode="auto">
            <a:xfrm flipH="1" flipV="1">
              <a:off x="772" y="1458"/>
              <a:ext cx="37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32" name="Line 900"/>
            <p:cNvSpPr>
              <a:spLocks noChangeShapeType="1"/>
            </p:cNvSpPr>
            <p:nvPr/>
          </p:nvSpPr>
          <p:spPr bwMode="auto">
            <a:xfrm flipV="1">
              <a:off x="1385" y="2275"/>
              <a:ext cx="0" cy="4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33" name="Line 901"/>
            <p:cNvSpPr>
              <a:spLocks noChangeShapeType="1"/>
            </p:cNvSpPr>
            <p:nvPr/>
          </p:nvSpPr>
          <p:spPr bwMode="auto">
            <a:xfrm flipV="1">
              <a:off x="1932" y="1645"/>
              <a:ext cx="0" cy="12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34" name="Line 902"/>
            <p:cNvSpPr>
              <a:spLocks noChangeShapeType="1"/>
            </p:cNvSpPr>
            <p:nvPr/>
          </p:nvSpPr>
          <p:spPr bwMode="auto">
            <a:xfrm flipV="1">
              <a:off x="834" y="1485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35" name="Line 903"/>
            <p:cNvSpPr>
              <a:spLocks noChangeShapeType="1"/>
            </p:cNvSpPr>
            <p:nvPr/>
          </p:nvSpPr>
          <p:spPr bwMode="auto">
            <a:xfrm flipV="1">
              <a:off x="2063" y="1748"/>
              <a:ext cx="2" cy="119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36" name="AutoShape 904"/>
            <p:cNvSpPr>
              <a:spLocks noChangeArrowheads="1"/>
            </p:cNvSpPr>
            <p:nvPr/>
          </p:nvSpPr>
          <p:spPr bwMode="auto">
            <a:xfrm>
              <a:off x="764" y="1751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37" name="AutoShape 905"/>
            <p:cNvSpPr>
              <a:spLocks noChangeArrowheads="1"/>
            </p:cNvSpPr>
            <p:nvPr/>
          </p:nvSpPr>
          <p:spPr bwMode="auto">
            <a:xfrm>
              <a:off x="764" y="1643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38" name="AutoShape 906"/>
            <p:cNvSpPr>
              <a:spLocks noChangeArrowheads="1"/>
            </p:cNvSpPr>
            <p:nvPr/>
          </p:nvSpPr>
          <p:spPr bwMode="auto">
            <a:xfrm>
              <a:off x="818" y="1640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39" name="AutoShape 907"/>
            <p:cNvSpPr>
              <a:spLocks noChangeArrowheads="1"/>
            </p:cNvSpPr>
            <p:nvPr/>
          </p:nvSpPr>
          <p:spPr bwMode="auto">
            <a:xfrm>
              <a:off x="706" y="1644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40" name="AutoShape 908"/>
            <p:cNvSpPr>
              <a:spLocks noChangeArrowheads="1"/>
            </p:cNvSpPr>
            <p:nvPr/>
          </p:nvSpPr>
          <p:spPr bwMode="auto">
            <a:xfrm>
              <a:off x="681" y="1698"/>
              <a:ext cx="200" cy="54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41" name="Line 909"/>
            <p:cNvSpPr>
              <a:spLocks noChangeShapeType="1"/>
            </p:cNvSpPr>
            <p:nvPr/>
          </p:nvSpPr>
          <p:spPr bwMode="auto">
            <a:xfrm flipH="1">
              <a:off x="509" y="2437"/>
              <a:ext cx="4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42" name="Line 910"/>
            <p:cNvSpPr>
              <a:spLocks noChangeShapeType="1"/>
            </p:cNvSpPr>
            <p:nvPr/>
          </p:nvSpPr>
          <p:spPr bwMode="auto">
            <a:xfrm flipV="1">
              <a:off x="436" y="2773"/>
              <a:ext cx="1" cy="1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43" name="Line 911"/>
            <p:cNvSpPr>
              <a:spLocks noChangeShapeType="1"/>
            </p:cNvSpPr>
            <p:nvPr/>
          </p:nvSpPr>
          <p:spPr bwMode="auto">
            <a:xfrm flipH="1" flipV="1">
              <a:off x="634" y="2715"/>
              <a:ext cx="933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44" name="Line 912"/>
            <p:cNvSpPr>
              <a:spLocks noChangeShapeType="1"/>
            </p:cNvSpPr>
            <p:nvPr/>
          </p:nvSpPr>
          <p:spPr bwMode="auto">
            <a:xfrm flipH="1" flipV="1">
              <a:off x="941" y="2640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45" name="Line 913"/>
            <p:cNvSpPr>
              <a:spLocks noChangeShapeType="1"/>
            </p:cNvSpPr>
            <p:nvPr/>
          </p:nvSpPr>
          <p:spPr bwMode="auto">
            <a:xfrm flipH="1" flipV="1">
              <a:off x="812" y="2788"/>
              <a:ext cx="0" cy="1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46" name="Line 914"/>
            <p:cNvSpPr>
              <a:spLocks noChangeShapeType="1"/>
            </p:cNvSpPr>
            <p:nvPr/>
          </p:nvSpPr>
          <p:spPr bwMode="auto">
            <a:xfrm flipH="1" flipV="1">
              <a:off x="595" y="2955"/>
              <a:ext cx="130" cy="14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47" name="Line 915"/>
            <p:cNvSpPr>
              <a:spLocks noChangeShapeType="1"/>
            </p:cNvSpPr>
            <p:nvPr/>
          </p:nvSpPr>
          <p:spPr bwMode="auto">
            <a:xfrm flipH="1" flipV="1">
              <a:off x="212" y="2957"/>
              <a:ext cx="391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48" name="Line 916"/>
            <p:cNvSpPr>
              <a:spLocks noChangeShapeType="1"/>
            </p:cNvSpPr>
            <p:nvPr/>
          </p:nvSpPr>
          <p:spPr bwMode="auto">
            <a:xfrm flipV="1">
              <a:off x="215" y="2947"/>
              <a:ext cx="1" cy="17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49" name="Line 917"/>
            <p:cNvSpPr>
              <a:spLocks noChangeShapeType="1"/>
            </p:cNvSpPr>
            <p:nvPr/>
          </p:nvSpPr>
          <p:spPr bwMode="auto">
            <a:xfrm flipV="1">
              <a:off x="824" y="1216"/>
              <a:ext cx="3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50" name="Line 918"/>
            <p:cNvSpPr>
              <a:spLocks noChangeShapeType="1"/>
            </p:cNvSpPr>
            <p:nvPr/>
          </p:nvSpPr>
          <p:spPr bwMode="auto">
            <a:xfrm flipV="1">
              <a:off x="811" y="3027"/>
              <a:ext cx="2" cy="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51" name="Arc 919"/>
            <p:cNvSpPr>
              <a:spLocks/>
            </p:cNvSpPr>
            <p:nvPr/>
          </p:nvSpPr>
          <p:spPr bwMode="auto">
            <a:xfrm rot="5674286">
              <a:off x="776" y="1413"/>
              <a:ext cx="68" cy="87"/>
            </a:xfrm>
            <a:custGeom>
              <a:avLst/>
              <a:gdLst>
                <a:gd name="G0" fmla="+- 15856 0 0"/>
                <a:gd name="G1" fmla="+- 21600 0 0"/>
                <a:gd name="G2" fmla="+- 21600 0 0"/>
                <a:gd name="T0" fmla="*/ 0 w 29056"/>
                <a:gd name="T1" fmla="*/ 6932 h 21600"/>
                <a:gd name="T2" fmla="*/ 29056 w 29056"/>
                <a:gd name="T3" fmla="*/ 4502 h 21600"/>
                <a:gd name="T4" fmla="*/ 15856 w 290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56" h="21600" fill="none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</a:path>
                <a:path w="29056" h="21600" stroke="0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  <a:lnTo>
                    <a:pt x="15856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52" name="Line 920"/>
            <p:cNvSpPr>
              <a:spLocks noChangeShapeType="1"/>
            </p:cNvSpPr>
            <p:nvPr/>
          </p:nvSpPr>
          <p:spPr bwMode="auto">
            <a:xfrm flipH="1" flipV="1">
              <a:off x="1140" y="1453"/>
              <a:ext cx="0" cy="64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53" name="Line 921"/>
            <p:cNvSpPr>
              <a:spLocks noChangeShapeType="1"/>
            </p:cNvSpPr>
            <p:nvPr/>
          </p:nvSpPr>
          <p:spPr bwMode="auto">
            <a:xfrm flipH="1" flipV="1">
              <a:off x="1132" y="2094"/>
              <a:ext cx="387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54" name="Line 922"/>
            <p:cNvSpPr>
              <a:spLocks noChangeShapeType="1"/>
            </p:cNvSpPr>
            <p:nvPr/>
          </p:nvSpPr>
          <p:spPr bwMode="auto">
            <a:xfrm>
              <a:off x="1608" y="1186"/>
              <a:ext cx="7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55" name="Line 923"/>
            <p:cNvSpPr>
              <a:spLocks noChangeShapeType="1"/>
            </p:cNvSpPr>
            <p:nvPr/>
          </p:nvSpPr>
          <p:spPr bwMode="auto">
            <a:xfrm>
              <a:off x="185" y="2962"/>
              <a:ext cx="0" cy="5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56" name="Line 924"/>
            <p:cNvSpPr>
              <a:spLocks noChangeShapeType="1"/>
            </p:cNvSpPr>
            <p:nvPr/>
          </p:nvSpPr>
          <p:spPr bwMode="auto">
            <a:xfrm>
              <a:off x="483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57" name="Line 925"/>
            <p:cNvSpPr>
              <a:spLocks noChangeShapeType="1"/>
            </p:cNvSpPr>
            <p:nvPr/>
          </p:nvSpPr>
          <p:spPr bwMode="auto">
            <a:xfrm>
              <a:off x="918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58" name="Line 926"/>
            <p:cNvSpPr>
              <a:spLocks noChangeShapeType="1"/>
            </p:cNvSpPr>
            <p:nvPr/>
          </p:nvSpPr>
          <p:spPr bwMode="auto">
            <a:xfrm>
              <a:off x="634" y="2807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59" name="Line 927"/>
            <p:cNvSpPr>
              <a:spLocks noChangeShapeType="1"/>
            </p:cNvSpPr>
            <p:nvPr/>
          </p:nvSpPr>
          <p:spPr bwMode="auto">
            <a:xfrm flipH="1" flipV="1">
              <a:off x="719" y="3102"/>
              <a:ext cx="388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60" name="Line 928"/>
            <p:cNvSpPr>
              <a:spLocks noChangeShapeType="1"/>
            </p:cNvSpPr>
            <p:nvPr/>
          </p:nvSpPr>
          <p:spPr bwMode="auto">
            <a:xfrm>
              <a:off x="1718" y="2855"/>
              <a:ext cx="0" cy="5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61" name="Line 929"/>
            <p:cNvSpPr>
              <a:spLocks noChangeShapeType="1"/>
            </p:cNvSpPr>
            <p:nvPr/>
          </p:nvSpPr>
          <p:spPr bwMode="auto">
            <a:xfrm flipH="1" flipV="1">
              <a:off x="343" y="1460"/>
              <a:ext cx="38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62" name="Line 930"/>
            <p:cNvSpPr>
              <a:spLocks noChangeShapeType="1"/>
            </p:cNvSpPr>
            <p:nvPr/>
          </p:nvSpPr>
          <p:spPr bwMode="auto">
            <a:xfrm flipV="1">
              <a:off x="327" y="2037"/>
              <a:ext cx="0" cy="31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63" name="Line 931"/>
            <p:cNvSpPr>
              <a:spLocks noChangeShapeType="1"/>
            </p:cNvSpPr>
            <p:nvPr/>
          </p:nvSpPr>
          <p:spPr bwMode="auto">
            <a:xfrm flipH="1">
              <a:off x="321" y="2044"/>
              <a:ext cx="136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64" name="Line 932"/>
            <p:cNvSpPr>
              <a:spLocks noChangeShapeType="1"/>
            </p:cNvSpPr>
            <p:nvPr/>
          </p:nvSpPr>
          <p:spPr bwMode="auto">
            <a:xfrm flipH="1">
              <a:off x="323" y="2686"/>
              <a:ext cx="286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65" name="Line 933"/>
            <p:cNvSpPr>
              <a:spLocks noChangeShapeType="1"/>
            </p:cNvSpPr>
            <p:nvPr/>
          </p:nvSpPr>
          <p:spPr bwMode="auto">
            <a:xfrm flipH="1" flipV="1">
              <a:off x="214" y="3115"/>
              <a:ext cx="227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66" name="AutoShape 934"/>
            <p:cNvSpPr>
              <a:spLocks noChangeArrowheads="1"/>
            </p:cNvSpPr>
            <p:nvPr/>
          </p:nvSpPr>
          <p:spPr bwMode="auto">
            <a:xfrm>
              <a:off x="407" y="3177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67" name="Line 935"/>
            <p:cNvSpPr>
              <a:spLocks noChangeShapeType="1"/>
            </p:cNvSpPr>
            <p:nvPr/>
          </p:nvSpPr>
          <p:spPr bwMode="auto">
            <a:xfrm flipH="1">
              <a:off x="1925" y="1757"/>
              <a:ext cx="13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68" name="Line 936"/>
            <p:cNvSpPr>
              <a:spLocks noChangeShapeType="1"/>
            </p:cNvSpPr>
            <p:nvPr/>
          </p:nvSpPr>
          <p:spPr bwMode="auto">
            <a:xfrm flipV="1">
              <a:off x="1931" y="1217"/>
              <a:ext cx="0" cy="41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69" name="AutoShape 937"/>
            <p:cNvSpPr>
              <a:spLocks noChangeArrowheads="1"/>
            </p:cNvSpPr>
            <p:nvPr/>
          </p:nvSpPr>
          <p:spPr bwMode="auto">
            <a:xfrm>
              <a:off x="1905" y="1598"/>
              <a:ext cx="52" cy="43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70" name="Line 938"/>
            <p:cNvSpPr>
              <a:spLocks noChangeShapeType="1"/>
            </p:cNvSpPr>
            <p:nvPr/>
          </p:nvSpPr>
          <p:spPr bwMode="auto">
            <a:xfrm flipH="1">
              <a:off x="1911" y="1648"/>
              <a:ext cx="45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71" name="AutoShape 939"/>
            <p:cNvSpPr>
              <a:spLocks noChangeArrowheads="1"/>
            </p:cNvSpPr>
            <p:nvPr/>
          </p:nvSpPr>
          <p:spPr bwMode="auto">
            <a:xfrm flipV="1">
              <a:off x="748" y="1940"/>
              <a:ext cx="55" cy="43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72" name="Line 940"/>
            <p:cNvSpPr>
              <a:spLocks noChangeShapeType="1"/>
            </p:cNvSpPr>
            <p:nvPr/>
          </p:nvSpPr>
          <p:spPr bwMode="auto">
            <a:xfrm flipH="1" flipV="1">
              <a:off x="755" y="1933"/>
              <a:ext cx="47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73" name="AutoShape 941"/>
            <p:cNvSpPr>
              <a:spLocks noChangeArrowheads="1"/>
            </p:cNvSpPr>
            <p:nvPr/>
          </p:nvSpPr>
          <p:spPr bwMode="auto">
            <a:xfrm rot="-16200000">
              <a:off x="675" y="2690"/>
              <a:ext cx="47" cy="48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74" name="Line 942"/>
            <p:cNvSpPr>
              <a:spLocks noChangeShapeType="1"/>
            </p:cNvSpPr>
            <p:nvPr/>
          </p:nvSpPr>
          <p:spPr bwMode="auto">
            <a:xfrm rot="5400000" flipH="1">
              <a:off x="648" y="2716"/>
              <a:ext cx="40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75" name="Line 943"/>
            <p:cNvSpPr>
              <a:spLocks noChangeShapeType="1"/>
            </p:cNvSpPr>
            <p:nvPr/>
          </p:nvSpPr>
          <p:spPr bwMode="auto">
            <a:xfrm flipH="1">
              <a:off x="437" y="2781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76" name="Line 944"/>
            <p:cNvSpPr>
              <a:spLocks noChangeShapeType="1"/>
            </p:cNvSpPr>
            <p:nvPr/>
          </p:nvSpPr>
          <p:spPr bwMode="auto">
            <a:xfrm flipH="1">
              <a:off x="809" y="2796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77" name="Line 945"/>
            <p:cNvSpPr>
              <a:spLocks noChangeShapeType="1"/>
            </p:cNvSpPr>
            <p:nvPr/>
          </p:nvSpPr>
          <p:spPr bwMode="auto">
            <a:xfrm flipH="1" flipV="1">
              <a:off x="813" y="2286"/>
              <a:ext cx="3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78" name="Line 946"/>
            <p:cNvSpPr>
              <a:spLocks noChangeShapeType="1"/>
            </p:cNvSpPr>
            <p:nvPr/>
          </p:nvSpPr>
          <p:spPr bwMode="auto">
            <a:xfrm flipH="1" flipV="1">
              <a:off x="1245" y="2284"/>
              <a:ext cx="1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79" name="Line 947"/>
            <p:cNvSpPr>
              <a:spLocks noChangeShapeType="1"/>
            </p:cNvSpPr>
            <p:nvPr/>
          </p:nvSpPr>
          <p:spPr bwMode="auto">
            <a:xfrm>
              <a:off x="1418" y="1308"/>
              <a:ext cx="7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80" name="Line 948"/>
            <p:cNvSpPr>
              <a:spLocks noChangeShapeType="1"/>
            </p:cNvSpPr>
            <p:nvPr/>
          </p:nvSpPr>
          <p:spPr bwMode="auto">
            <a:xfrm flipH="1" flipV="1">
              <a:off x="2065" y="1963"/>
              <a:ext cx="157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81" name="Line 949"/>
            <p:cNvSpPr>
              <a:spLocks noChangeShapeType="1"/>
            </p:cNvSpPr>
            <p:nvPr/>
          </p:nvSpPr>
          <p:spPr bwMode="auto">
            <a:xfrm flipV="1">
              <a:off x="2222" y="1954"/>
              <a:ext cx="0" cy="11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82" name="Rectangle 950"/>
            <p:cNvSpPr>
              <a:spLocks noChangeArrowheads="1"/>
            </p:cNvSpPr>
            <p:nvPr/>
          </p:nvSpPr>
          <p:spPr bwMode="auto">
            <a:xfrm>
              <a:off x="118" y="736"/>
              <a:ext cx="2427" cy="249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121783" name="Oval 951"/>
            <p:cNvSpPr>
              <a:spLocks noChangeArrowheads="1"/>
            </p:cNvSpPr>
            <p:nvPr/>
          </p:nvSpPr>
          <p:spPr bwMode="auto">
            <a:xfrm>
              <a:off x="1111" y="1002"/>
              <a:ext cx="249" cy="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84" name="AutoShape 952"/>
            <p:cNvSpPr>
              <a:spLocks noChangeArrowheads="1"/>
            </p:cNvSpPr>
            <p:nvPr/>
          </p:nvSpPr>
          <p:spPr bwMode="auto">
            <a:xfrm rot="10800000">
              <a:off x="1277" y="1101"/>
              <a:ext cx="167" cy="57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85" name="Line 953"/>
            <p:cNvSpPr>
              <a:spLocks noChangeShapeType="1"/>
            </p:cNvSpPr>
            <p:nvPr/>
          </p:nvSpPr>
          <p:spPr bwMode="auto">
            <a:xfrm>
              <a:off x="1360" y="1032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86" name="Oval 954"/>
            <p:cNvSpPr>
              <a:spLocks noChangeArrowheads="1"/>
            </p:cNvSpPr>
            <p:nvPr/>
          </p:nvSpPr>
          <p:spPr bwMode="auto">
            <a:xfrm>
              <a:off x="1358" y="1005"/>
              <a:ext cx="249" cy="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87" name="Arc 955"/>
            <p:cNvSpPr>
              <a:spLocks/>
            </p:cNvSpPr>
            <p:nvPr/>
          </p:nvSpPr>
          <p:spPr bwMode="auto">
            <a:xfrm rot="11137884">
              <a:off x="720" y="1631"/>
              <a:ext cx="68" cy="87"/>
            </a:xfrm>
            <a:custGeom>
              <a:avLst/>
              <a:gdLst>
                <a:gd name="G0" fmla="+- 15856 0 0"/>
                <a:gd name="G1" fmla="+- 21600 0 0"/>
                <a:gd name="G2" fmla="+- 21600 0 0"/>
                <a:gd name="T0" fmla="*/ 0 w 29056"/>
                <a:gd name="T1" fmla="*/ 6932 h 21600"/>
                <a:gd name="T2" fmla="*/ 29056 w 29056"/>
                <a:gd name="T3" fmla="*/ 4502 h 21600"/>
                <a:gd name="T4" fmla="*/ 15856 w 290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56" h="21600" fill="none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</a:path>
                <a:path w="29056" h="21600" stroke="0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  <a:lnTo>
                    <a:pt x="15856" y="21600"/>
                  </a:lnTo>
                  <a:close/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88" name="Line 956"/>
            <p:cNvSpPr>
              <a:spLocks noChangeShapeType="1"/>
            </p:cNvSpPr>
            <p:nvPr/>
          </p:nvSpPr>
          <p:spPr bwMode="auto">
            <a:xfrm flipH="1" flipV="1">
              <a:off x="679" y="2535"/>
              <a:ext cx="7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89" name="Line 957"/>
            <p:cNvSpPr>
              <a:spLocks noChangeShapeType="1"/>
            </p:cNvSpPr>
            <p:nvPr/>
          </p:nvSpPr>
          <p:spPr bwMode="auto">
            <a:xfrm flipV="1">
              <a:off x="743" y="2531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90" name="Line 958"/>
            <p:cNvSpPr>
              <a:spLocks noChangeShapeType="1"/>
            </p:cNvSpPr>
            <p:nvPr/>
          </p:nvSpPr>
          <p:spPr bwMode="auto">
            <a:xfrm flipH="1">
              <a:off x="551" y="2526"/>
              <a:ext cx="0" cy="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91" name="AutoShape 959"/>
            <p:cNvSpPr>
              <a:spLocks noChangeArrowheads="1"/>
            </p:cNvSpPr>
            <p:nvPr/>
          </p:nvSpPr>
          <p:spPr bwMode="auto">
            <a:xfrm rot="16200000">
              <a:off x="287" y="2908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92" name="Line 960"/>
            <p:cNvSpPr>
              <a:spLocks noChangeShapeType="1"/>
            </p:cNvSpPr>
            <p:nvPr/>
          </p:nvSpPr>
          <p:spPr bwMode="auto">
            <a:xfrm rot="16200000">
              <a:off x="299" y="2944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93" name="AutoShape 961"/>
            <p:cNvSpPr>
              <a:spLocks noChangeArrowheads="1"/>
            </p:cNvSpPr>
            <p:nvPr/>
          </p:nvSpPr>
          <p:spPr bwMode="auto">
            <a:xfrm rot="16200000">
              <a:off x="293" y="2880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21794" name="Line 962"/>
            <p:cNvSpPr>
              <a:spLocks noChangeShapeType="1"/>
            </p:cNvSpPr>
            <p:nvPr/>
          </p:nvSpPr>
          <p:spPr bwMode="auto">
            <a:xfrm>
              <a:off x="786" y="1853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95" name="AutoShape 963"/>
            <p:cNvSpPr>
              <a:spLocks noChangeArrowheads="1"/>
            </p:cNvSpPr>
            <p:nvPr/>
          </p:nvSpPr>
          <p:spPr bwMode="auto">
            <a:xfrm rot="16200000">
              <a:off x="841" y="1823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796" name="Line 964"/>
            <p:cNvSpPr>
              <a:spLocks noChangeShapeType="1"/>
            </p:cNvSpPr>
            <p:nvPr/>
          </p:nvSpPr>
          <p:spPr bwMode="auto">
            <a:xfrm rot="5400000" flipH="1" flipV="1">
              <a:off x="24" y="1141"/>
              <a:ext cx="653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97" name="Line 965"/>
            <p:cNvSpPr>
              <a:spLocks noChangeShapeType="1"/>
            </p:cNvSpPr>
            <p:nvPr/>
          </p:nvSpPr>
          <p:spPr bwMode="auto">
            <a:xfrm flipH="1" flipV="1">
              <a:off x="343" y="821"/>
              <a:ext cx="2182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98" name="Line 966"/>
            <p:cNvSpPr>
              <a:spLocks noChangeShapeType="1"/>
            </p:cNvSpPr>
            <p:nvPr/>
          </p:nvSpPr>
          <p:spPr bwMode="auto">
            <a:xfrm flipV="1">
              <a:off x="327" y="2449"/>
              <a:ext cx="0" cy="24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799" name="Line 967"/>
            <p:cNvSpPr>
              <a:spLocks noChangeShapeType="1"/>
            </p:cNvSpPr>
            <p:nvPr/>
          </p:nvSpPr>
          <p:spPr bwMode="auto">
            <a:xfrm flipH="1" flipV="1">
              <a:off x="1231" y="2642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00" name="Line 968"/>
            <p:cNvSpPr>
              <a:spLocks noChangeShapeType="1"/>
            </p:cNvSpPr>
            <p:nvPr/>
          </p:nvSpPr>
          <p:spPr bwMode="auto">
            <a:xfrm flipH="1" flipV="1">
              <a:off x="625" y="2762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01" name="Line 969"/>
            <p:cNvSpPr>
              <a:spLocks noChangeShapeType="1"/>
            </p:cNvSpPr>
            <p:nvPr/>
          </p:nvSpPr>
          <p:spPr bwMode="auto">
            <a:xfrm flipH="1" flipV="1">
              <a:off x="539" y="2763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02" name="Line 970"/>
            <p:cNvSpPr>
              <a:spLocks noChangeShapeType="1"/>
            </p:cNvSpPr>
            <p:nvPr/>
          </p:nvSpPr>
          <p:spPr bwMode="auto">
            <a:xfrm flipH="1" flipV="1">
              <a:off x="1279" y="2763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03" name="Line 971"/>
            <p:cNvSpPr>
              <a:spLocks noChangeShapeType="1"/>
            </p:cNvSpPr>
            <p:nvPr/>
          </p:nvSpPr>
          <p:spPr bwMode="auto">
            <a:xfrm flipH="1" flipV="1">
              <a:off x="1193" y="2764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04" name="Line 972"/>
            <p:cNvSpPr>
              <a:spLocks noChangeShapeType="1"/>
            </p:cNvSpPr>
            <p:nvPr/>
          </p:nvSpPr>
          <p:spPr bwMode="auto">
            <a:xfrm flipH="1" flipV="1">
              <a:off x="989" y="2762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05" name="Line 973"/>
            <p:cNvSpPr>
              <a:spLocks noChangeShapeType="1"/>
            </p:cNvSpPr>
            <p:nvPr/>
          </p:nvSpPr>
          <p:spPr bwMode="auto">
            <a:xfrm flipH="1" flipV="1">
              <a:off x="903" y="2763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06" name="Line 974"/>
            <p:cNvSpPr>
              <a:spLocks noChangeShapeType="1"/>
            </p:cNvSpPr>
            <p:nvPr/>
          </p:nvSpPr>
          <p:spPr bwMode="auto">
            <a:xfrm flipH="1" flipV="1">
              <a:off x="662" y="2809"/>
              <a:ext cx="867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07" name="Line 975"/>
            <p:cNvSpPr>
              <a:spLocks noChangeShapeType="1"/>
            </p:cNvSpPr>
            <p:nvPr/>
          </p:nvSpPr>
          <p:spPr bwMode="auto">
            <a:xfrm flipH="1">
              <a:off x="945" y="2437"/>
              <a:ext cx="2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08" name="Line 976"/>
            <p:cNvSpPr>
              <a:spLocks noChangeShapeType="1"/>
            </p:cNvSpPr>
            <p:nvPr/>
          </p:nvSpPr>
          <p:spPr bwMode="auto">
            <a:xfrm>
              <a:off x="1203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09" name="Arc 977"/>
            <p:cNvSpPr>
              <a:spLocks/>
            </p:cNvSpPr>
            <p:nvPr/>
          </p:nvSpPr>
          <p:spPr bwMode="auto">
            <a:xfrm rot="841871">
              <a:off x="1517" y="2786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10" name="Arc 978"/>
            <p:cNvSpPr>
              <a:spLocks/>
            </p:cNvSpPr>
            <p:nvPr/>
          </p:nvSpPr>
          <p:spPr bwMode="auto">
            <a:xfrm rot="841871">
              <a:off x="1643" y="2788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11" name="Line 979"/>
            <p:cNvSpPr>
              <a:spLocks noChangeShapeType="1"/>
            </p:cNvSpPr>
            <p:nvPr/>
          </p:nvSpPr>
          <p:spPr bwMode="auto">
            <a:xfrm flipH="1" flipV="1">
              <a:off x="1590" y="2809"/>
              <a:ext cx="66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12" name="Line 980"/>
            <p:cNvSpPr>
              <a:spLocks noChangeShapeType="1"/>
            </p:cNvSpPr>
            <p:nvPr/>
          </p:nvSpPr>
          <p:spPr bwMode="auto">
            <a:xfrm rot="5400000">
              <a:off x="1316" y="2089"/>
              <a:ext cx="48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13" name="Freeform 981"/>
            <p:cNvSpPr>
              <a:spLocks/>
            </p:cNvSpPr>
            <p:nvPr/>
          </p:nvSpPr>
          <p:spPr bwMode="auto">
            <a:xfrm>
              <a:off x="288" y="2347"/>
              <a:ext cx="74" cy="10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14" name="Freeform 982"/>
            <p:cNvSpPr>
              <a:spLocks/>
            </p:cNvSpPr>
            <p:nvPr/>
          </p:nvSpPr>
          <p:spPr bwMode="auto">
            <a:xfrm rot="5400000">
              <a:off x="1156" y="2228"/>
              <a:ext cx="74" cy="11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15" name="Freeform 983"/>
            <p:cNvSpPr>
              <a:spLocks/>
            </p:cNvSpPr>
            <p:nvPr/>
          </p:nvSpPr>
          <p:spPr bwMode="auto">
            <a:xfrm>
              <a:off x="1522" y="2326"/>
              <a:ext cx="74" cy="10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16" name="Arc 984"/>
            <p:cNvSpPr>
              <a:spLocks/>
            </p:cNvSpPr>
            <p:nvPr/>
          </p:nvSpPr>
          <p:spPr bwMode="auto">
            <a:xfrm rot="841871">
              <a:off x="1509" y="2070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17" name="Line 985"/>
            <p:cNvSpPr>
              <a:spLocks noChangeShapeType="1"/>
            </p:cNvSpPr>
            <p:nvPr/>
          </p:nvSpPr>
          <p:spPr bwMode="auto">
            <a:xfrm rot="18900000">
              <a:off x="776" y="1722"/>
              <a:ext cx="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18" name="Line 986"/>
            <p:cNvSpPr>
              <a:spLocks noChangeShapeType="1"/>
            </p:cNvSpPr>
            <p:nvPr/>
          </p:nvSpPr>
          <p:spPr bwMode="auto">
            <a:xfrm>
              <a:off x="1550" y="1852"/>
              <a:ext cx="10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19" name="AutoShape 987"/>
            <p:cNvSpPr>
              <a:spLocks noChangeArrowheads="1"/>
            </p:cNvSpPr>
            <p:nvPr/>
          </p:nvSpPr>
          <p:spPr bwMode="auto">
            <a:xfrm rot="16200000">
              <a:off x="1675" y="1797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20" name="Line 988"/>
            <p:cNvSpPr>
              <a:spLocks noChangeShapeType="1"/>
            </p:cNvSpPr>
            <p:nvPr/>
          </p:nvSpPr>
          <p:spPr bwMode="auto">
            <a:xfrm rot="16200000">
              <a:off x="1687" y="1833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21" name="AutoShape 989"/>
            <p:cNvSpPr>
              <a:spLocks noChangeArrowheads="1"/>
            </p:cNvSpPr>
            <p:nvPr/>
          </p:nvSpPr>
          <p:spPr bwMode="auto">
            <a:xfrm rot="16200000">
              <a:off x="1681" y="1769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21822" name="Line 990"/>
            <p:cNvSpPr>
              <a:spLocks noChangeShapeType="1"/>
            </p:cNvSpPr>
            <p:nvPr/>
          </p:nvSpPr>
          <p:spPr bwMode="auto">
            <a:xfrm flipH="1" flipV="1">
              <a:off x="1586" y="2094"/>
              <a:ext cx="109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23" name="AutoShape 991"/>
            <p:cNvSpPr>
              <a:spLocks noChangeArrowheads="1"/>
            </p:cNvSpPr>
            <p:nvPr/>
          </p:nvSpPr>
          <p:spPr bwMode="auto">
            <a:xfrm>
              <a:off x="1506" y="2963"/>
              <a:ext cx="229" cy="2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24" name="AutoShape 992"/>
            <p:cNvSpPr>
              <a:spLocks noChangeArrowheads="1"/>
            </p:cNvSpPr>
            <p:nvPr/>
          </p:nvSpPr>
          <p:spPr bwMode="auto">
            <a:xfrm rot="16200000">
              <a:off x="626" y="2482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25" name="Line 993"/>
            <p:cNvSpPr>
              <a:spLocks noChangeShapeType="1"/>
            </p:cNvSpPr>
            <p:nvPr/>
          </p:nvSpPr>
          <p:spPr bwMode="auto">
            <a:xfrm rot="16200000">
              <a:off x="638" y="2518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26" name="AutoShape 994"/>
            <p:cNvSpPr>
              <a:spLocks noChangeArrowheads="1"/>
            </p:cNvSpPr>
            <p:nvPr/>
          </p:nvSpPr>
          <p:spPr bwMode="auto">
            <a:xfrm rot="16200000">
              <a:off x="632" y="2454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grpSp>
          <p:nvGrpSpPr>
            <p:cNvPr id="121827" name="Group 995"/>
            <p:cNvGrpSpPr>
              <a:grpSpLocks/>
            </p:cNvGrpSpPr>
            <p:nvPr/>
          </p:nvGrpSpPr>
          <p:grpSpPr bwMode="auto">
            <a:xfrm>
              <a:off x="551" y="2831"/>
              <a:ext cx="50" cy="31"/>
              <a:chOff x="909" y="4018"/>
              <a:chExt cx="64" cy="31"/>
            </a:xfrm>
          </p:grpSpPr>
          <p:sp>
            <p:nvSpPr>
              <p:cNvPr id="121828" name="Line 99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29" name="Line 99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30" name="Line 99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31" name="Line 99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32" name="Line 100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1833" name="Group 1001"/>
            <p:cNvGrpSpPr>
              <a:grpSpLocks/>
            </p:cNvGrpSpPr>
            <p:nvPr/>
          </p:nvGrpSpPr>
          <p:grpSpPr bwMode="auto">
            <a:xfrm>
              <a:off x="468" y="2830"/>
              <a:ext cx="50" cy="31"/>
              <a:chOff x="909" y="4018"/>
              <a:chExt cx="64" cy="31"/>
            </a:xfrm>
          </p:grpSpPr>
          <p:sp>
            <p:nvSpPr>
              <p:cNvPr id="121834" name="Line 100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35" name="Line 100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36" name="Line 100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37" name="Line 100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38" name="Line 100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1839" name="Line 1007"/>
            <p:cNvSpPr>
              <a:spLocks noChangeShapeType="1"/>
            </p:cNvSpPr>
            <p:nvPr/>
          </p:nvSpPr>
          <p:spPr bwMode="auto">
            <a:xfrm>
              <a:off x="473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40" name="Line 1008"/>
            <p:cNvSpPr>
              <a:spLocks noChangeShapeType="1"/>
            </p:cNvSpPr>
            <p:nvPr/>
          </p:nvSpPr>
          <p:spPr bwMode="auto">
            <a:xfrm>
              <a:off x="473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41" name="Oval 1009"/>
            <p:cNvSpPr>
              <a:spLocks noChangeArrowheads="1"/>
            </p:cNvSpPr>
            <p:nvPr/>
          </p:nvSpPr>
          <p:spPr bwMode="auto">
            <a:xfrm>
              <a:off x="517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grpSp>
          <p:nvGrpSpPr>
            <p:cNvPr id="121842" name="Group 1010"/>
            <p:cNvGrpSpPr>
              <a:grpSpLocks/>
            </p:cNvGrpSpPr>
            <p:nvPr/>
          </p:nvGrpSpPr>
          <p:grpSpPr bwMode="auto">
            <a:xfrm>
              <a:off x="927" y="2831"/>
              <a:ext cx="50" cy="31"/>
              <a:chOff x="909" y="4018"/>
              <a:chExt cx="64" cy="31"/>
            </a:xfrm>
          </p:grpSpPr>
          <p:sp>
            <p:nvSpPr>
              <p:cNvPr id="121843" name="Line 101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44" name="Line 101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45" name="Line 101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46" name="Line 101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47" name="Line 101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1848" name="Group 1016"/>
            <p:cNvGrpSpPr>
              <a:grpSpLocks/>
            </p:cNvGrpSpPr>
            <p:nvPr/>
          </p:nvGrpSpPr>
          <p:grpSpPr bwMode="auto">
            <a:xfrm>
              <a:off x="844" y="2830"/>
              <a:ext cx="50" cy="31"/>
              <a:chOff x="909" y="4018"/>
              <a:chExt cx="64" cy="31"/>
            </a:xfrm>
          </p:grpSpPr>
          <p:sp>
            <p:nvSpPr>
              <p:cNvPr id="121849" name="Line 101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50" name="Line 101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51" name="Line 101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52" name="Line 102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53" name="Line 102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1854" name="Line 1022"/>
            <p:cNvSpPr>
              <a:spLocks noChangeShapeType="1"/>
            </p:cNvSpPr>
            <p:nvPr/>
          </p:nvSpPr>
          <p:spPr bwMode="auto">
            <a:xfrm>
              <a:off x="849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55" name="Line 1023"/>
            <p:cNvSpPr>
              <a:spLocks noChangeShapeType="1"/>
            </p:cNvSpPr>
            <p:nvPr/>
          </p:nvSpPr>
          <p:spPr bwMode="auto">
            <a:xfrm>
              <a:off x="849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976" name="Oval 1024"/>
            <p:cNvSpPr>
              <a:spLocks noChangeArrowheads="1"/>
            </p:cNvSpPr>
            <p:nvPr/>
          </p:nvSpPr>
          <p:spPr bwMode="auto">
            <a:xfrm>
              <a:off x="893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grpSp>
          <p:nvGrpSpPr>
            <p:cNvPr id="126977" name="Group 1025"/>
            <p:cNvGrpSpPr>
              <a:grpSpLocks/>
            </p:cNvGrpSpPr>
            <p:nvPr/>
          </p:nvGrpSpPr>
          <p:grpSpPr bwMode="auto">
            <a:xfrm>
              <a:off x="1215" y="2831"/>
              <a:ext cx="50" cy="31"/>
              <a:chOff x="909" y="4018"/>
              <a:chExt cx="64" cy="31"/>
            </a:xfrm>
          </p:grpSpPr>
          <p:sp>
            <p:nvSpPr>
              <p:cNvPr id="126978" name="Line 102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79" name="Line 102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0" name="Line 102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1" name="Line 102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2" name="Line 103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6983" name="Group 1031"/>
            <p:cNvGrpSpPr>
              <a:grpSpLocks/>
            </p:cNvGrpSpPr>
            <p:nvPr/>
          </p:nvGrpSpPr>
          <p:grpSpPr bwMode="auto">
            <a:xfrm>
              <a:off x="1132" y="2830"/>
              <a:ext cx="50" cy="31"/>
              <a:chOff x="909" y="4018"/>
              <a:chExt cx="64" cy="31"/>
            </a:xfrm>
          </p:grpSpPr>
          <p:sp>
            <p:nvSpPr>
              <p:cNvPr id="126984" name="Line 103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5" name="Line 103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6" name="Line 103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7" name="Line 103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8" name="Line 103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6989" name="Line 1037"/>
            <p:cNvSpPr>
              <a:spLocks noChangeShapeType="1"/>
            </p:cNvSpPr>
            <p:nvPr/>
          </p:nvSpPr>
          <p:spPr bwMode="auto">
            <a:xfrm>
              <a:off x="1137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990" name="Line 1038"/>
            <p:cNvSpPr>
              <a:spLocks noChangeShapeType="1"/>
            </p:cNvSpPr>
            <p:nvPr/>
          </p:nvSpPr>
          <p:spPr bwMode="auto">
            <a:xfrm>
              <a:off x="1137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991" name="Oval 1039"/>
            <p:cNvSpPr>
              <a:spLocks noChangeArrowheads="1"/>
            </p:cNvSpPr>
            <p:nvPr/>
          </p:nvSpPr>
          <p:spPr bwMode="auto">
            <a:xfrm>
              <a:off x="1181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sp>
          <p:nvSpPr>
            <p:cNvPr id="126992" name="Line 1040"/>
            <p:cNvSpPr>
              <a:spLocks noChangeShapeType="1"/>
            </p:cNvSpPr>
            <p:nvPr/>
          </p:nvSpPr>
          <p:spPr bwMode="auto">
            <a:xfrm flipV="1">
              <a:off x="2065" y="1216"/>
              <a:ext cx="0" cy="3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993" name="Line 1041"/>
            <p:cNvSpPr>
              <a:spLocks noChangeShapeType="1"/>
            </p:cNvSpPr>
            <p:nvPr/>
          </p:nvSpPr>
          <p:spPr bwMode="auto">
            <a:xfrm>
              <a:off x="2222" y="2089"/>
              <a:ext cx="0" cy="19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994" name="Line 1042"/>
            <p:cNvSpPr>
              <a:spLocks noChangeShapeType="1"/>
            </p:cNvSpPr>
            <p:nvPr/>
          </p:nvSpPr>
          <p:spPr bwMode="auto">
            <a:xfrm rot="21600000">
              <a:off x="2256" y="2080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995" name="AutoShape 1043"/>
            <p:cNvSpPr>
              <a:spLocks noChangeArrowheads="1"/>
            </p:cNvSpPr>
            <p:nvPr/>
          </p:nvSpPr>
          <p:spPr bwMode="auto">
            <a:xfrm rot="21600000">
              <a:off x="2190" y="2045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996" name="AutoShape 1044"/>
            <p:cNvSpPr>
              <a:spLocks noChangeArrowheads="1"/>
            </p:cNvSpPr>
            <p:nvPr/>
          </p:nvSpPr>
          <p:spPr bwMode="auto">
            <a:xfrm rot="21600000">
              <a:off x="2274" y="2056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26997" name="Line 1045"/>
            <p:cNvSpPr>
              <a:spLocks noChangeShapeType="1"/>
            </p:cNvSpPr>
            <p:nvPr/>
          </p:nvSpPr>
          <p:spPr bwMode="auto">
            <a:xfrm flipH="1" flipV="1">
              <a:off x="2131" y="2282"/>
              <a:ext cx="10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998" name="Line 1046"/>
            <p:cNvSpPr>
              <a:spLocks noChangeShapeType="1"/>
            </p:cNvSpPr>
            <p:nvPr/>
          </p:nvSpPr>
          <p:spPr bwMode="auto">
            <a:xfrm>
              <a:off x="2253" y="2176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6999" name="Line 1047"/>
            <p:cNvSpPr>
              <a:spLocks noChangeShapeType="1"/>
            </p:cNvSpPr>
            <p:nvPr/>
          </p:nvSpPr>
          <p:spPr bwMode="auto">
            <a:xfrm flipH="1" flipV="1">
              <a:off x="1719" y="2809"/>
              <a:ext cx="240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00" name="Line 1048"/>
            <p:cNvSpPr>
              <a:spLocks noChangeShapeType="1"/>
            </p:cNvSpPr>
            <p:nvPr/>
          </p:nvSpPr>
          <p:spPr bwMode="auto">
            <a:xfrm>
              <a:off x="1951" y="2127"/>
              <a:ext cx="0" cy="69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01" name="Line 1049"/>
            <p:cNvSpPr>
              <a:spLocks noChangeShapeType="1"/>
            </p:cNvSpPr>
            <p:nvPr/>
          </p:nvSpPr>
          <p:spPr bwMode="auto">
            <a:xfrm flipH="1" flipV="1">
              <a:off x="1840" y="2713"/>
              <a:ext cx="107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02" name="Line 1050"/>
            <p:cNvSpPr>
              <a:spLocks noChangeShapeType="1"/>
            </p:cNvSpPr>
            <p:nvPr/>
          </p:nvSpPr>
          <p:spPr bwMode="auto">
            <a:xfrm flipV="1">
              <a:off x="2187" y="1210"/>
              <a:ext cx="0" cy="24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03" name="Line 1051"/>
            <p:cNvSpPr>
              <a:spLocks noChangeShapeType="1"/>
            </p:cNvSpPr>
            <p:nvPr/>
          </p:nvSpPr>
          <p:spPr bwMode="auto">
            <a:xfrm flipV="1">
              <a:off x="2188" y="1464"/>
              <a:ext cx="0" cy="30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04" name="Line 1052"/>
            <p:cNvSpPr>
              <a:spLocks noChangeShapeType="1"/>
            </p:cNvSpPr>
            <p:nvPr/>
          </p:nvSpPr>
          <p:spPr bwMode="auto">
            <a:xfrm rot="21600000">
              <a:off x="2220" y="1468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05" name="AutoShape 1053"/>
            <p:cNvSpPr>
              <a:spLocks noChangeArrowheads="1"/>
            </p:cNvSpPr>
            <p:nvPr/>
          </p:nvSpPr>
          <p:spPr bwMode="auto">
            <a:xfrm rot="21600000">
              <a:off x="2154" y="1433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006" name="AutoShape 1054"/>
            <p:cNvSpPr>
              <a:spLocks noChangeArrowheads="1"/>
            </p:cNvSpPr>
            <p:nvPr/>
          </p:nvSpPr>
          <p:spPr bwMode="auto">
            <a:xfrm rot="21600000">
              <a:off x="2238" y="1444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27007" name="Line 1055"/>
            <p:cNvSpPr>
              <a:spLocks noChangeShapeType="1"/>
            </p:cNvSpPr>
            <p:nvPr/>
          </p:nvSpPr>
          <p:spPr bwMode="auto">
            <a:xfrm rot="21600000">
              <a:off x="2097" y="1577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08" name="AutoShape 1056"/>
            <p:cNvSpPr>
              <a:spLocks noChangeArrowheads="1"/>
            </p:cNvSpPr>
            <p:nvPr/>
          </p:nvSpPr>
          <p:spPr bwMode="auto">
            <a:xfrm rot="21600000">
              <a:off x="2031" y="1542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009" name="AutoShape 1057"/>
            <p:cNvSpPr>
              <a:spLocks noChangeArrowheads="1"/>
            </p:cNvSpPr>
            <p:nvPr/>
          </p:nvSpPr>
          <p:spPr bwMode="auto">
            <a:xfrm rot="21600000">
              <a:off x="2115" y="1553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27010" name="Line 1058"/>
            <p:cNvSpPr>
              <a:spLocks noChangeShapeType="1"/>
            </p:cNvSpPr>
            <p:nvPr/>
          </p:nvSpPr>
          <p:spPr bwMode="auto">
            <a:xfrm flipH="1" flipV="1">
              <a:off x="1943" y="2134"/>
              <a:ext cx="60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11" name="Rectangle 1059"/>
            <p:cNvSpPr>
              <a:spLocks noChangeArrowheads="1"/>
            </p:cNvSpPr>
            <p:nvPr/>
          </p:nvSpPr>
          <p:spPr bwMode="auto">
            <a:xfrm>
              <a:off x="2004" y="2023"/>
              <a:ext cx="120" cy="299"/>
            </a:xfrm>
            <a:prstGeom prst="rect">
              <a:avLst/>
            </a:prstGeom>
            <a:pattFill prst="openDmnd">
              <a:fgClr>
                <a:schemeClr val="accent1">
                  <a:alpha val="61000"/>
                </a:schemeClr>
              </a:fgClr>
              <a:bgClr>
                <a:schemeClr val="bg1">
                  <a:alpha val="61000"/>
                </a:schemeClr>
              </a:bgClr>
            </a:pattFill>
            <a:ln w="28575">
              <a:solidFill>
                <a:srgbClr val="E3724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012" name="Line 1060"/>
            <p:cNvSpPr>
              <a:spLocks noChangeShapeType="1"/>
            </p:cNvSpPr>
            <p:nvPr/>
          </p:nvSpPr>
          <p:spPr bwMode="auto">
            <a:xfrm>
              <a:off x="1921" y="2182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13" name="Line 1061"/>
            <p:cNvSpPr>
              <a:spLocks noChangeShapeType="1"/>
            </p:cNvSpPr>
            <p:nvPr/>
          </p:nvSpPr>
          <p:spPr bwMode="auto">
            <a:xfrm>
              <a:off x="2093" y="2374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14" name="Line 1062"/>
            <p:cNvSpPr>
              <a:spLocks noChangeShapeType="1"/>
            </p:cNvSpPr>
            <p:nvPr/>
          </p:nvSpPr>
          <p:spPr bwMode="auto">
            <a:xfrm flipH="1" flipV="1">
              <a:off x="2055" y="2936"/>
              <a:ext cx="48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15" name="AutoShape 1063"/>
            <p:cNvSpPr>
              <a:spLocks noChangeArrowheads="1"/>
            </p:cNvSpPr>
            <p:nvPr/>
          </p:nvSpPr>
          <p:spPr bwMode="auto">
            <a:xfrm>
              <a:off x="737" y="2181"/>
              <a:ext cx="83" cy="1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016" name="AutoShape 1064"/>
            <p:cNvSpPr>
              <a:spLocks noChangeArrowheads="1"/>
            </p:cNvSpPr>
            <p:nvPr/>
          </p:nvSpPr>
          <p:spPr bwMode="auto">
            <a:xfrm rot="21600000">
              <a:off x="783" y="2932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017" name="Line 1065"/>
            <p:cNvSpPr>
              <a:spLocks noChangeShapeType="1"/>
            </p:cNvSpPr>
            <p:nvPr/>
          </p:nvSpPr>
          <p:spPr bwMode="auto">
            <a:xfrm rot="21600000">
              <a:off x="812" y="29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18" name="AutoShape 1066"/>
            <p:cNvSpPr>
              <a:spLocks noChangeArrowheads="1"/>
            </p:cNvSpPr>
            <p:nvPr/>
          </p:nvSpPr>
          <p:spPr bwMode="auto">
            <a:xfrm rot="21600000">
              <a:off x="846" y="2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27019" name="Line 1067"/>
            <p:cNvSpPr>
              <a:spLocks noChangeShapeType="1"/>
            </p:cNvSpPr>
            <p:nvPr/>
          </p:nvSpPr>
          <p:spPr bwMode="auto">
            <a:xfrm flipV="1">
              <a:off x="832" y="1213"/>
              <a:ext cx="0" cy="2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20" name="Line 1068"/>
            <p:cNvSpPr>
              <a:spLocks noChangeShapeType="1"/>
            </p:cNvSpPr>
            <p:nvPr/>
          </p:nvSpPr>
          <p:spPr bwMode="auto">
            <a:xfrm flipH="1" flipV="1">
              <a:off x="1560" y="1218"/>
              <a:ext cx="38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21" name="Rectangle 1069"/>
            <p:cNvSpPr>
              <a:spLocks noChangeArrowheads="1"/>
            </p:cNvSpPr>
            <p:nvPr/>
          </p:nvSpPr>
          <p:spPr bwMode="auto">
            <a:xfrm>
              <a:off x="1154" y="1179"/>
              <a:ext cx="422" cy="72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CC66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022" name="AutoShape 1070"/>
            <p:cNvSpPr>
              <a:spLocks noChangeArrowheads="1"/>
            </p:cNvSpPr>
            <p:nvPr/>
          </p:nvSpPr>
          <p:spPr bwMode="auto">
            <a:xfrm rot="5400000">
              <a:off x="2513" y="2888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023" name="AutoShape 1071"/>
            <p:cNvSpPr>
              <a:spLocks noChangeArrowheads="1"/>
            </p:cNvSpPr>
            <p:nvPr/>
          </p:nvSpPr>
          <p:spPr bwMode="auto">
            <a:xfrm rot="5400000">
              <a:off x="2513" y="771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024" name="Line 1072"/>
            <p:cNvSpPr>
              <a:spLocks noChangeShapeType="1"/>
            </p:cNvSpPr>
            <p:nvPr/>
          </p:nvSpPr>
          <p:spPr bwMode="auto">
            <a:xfrm flipH="1" flipV="1">
              <a:off x="569" y="2642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25" name="AutoShape 1073"/>
            <p:cNvSpPr>
              <a:spLocks noChangeArrowheads="1"/>
            </p:cNvSpPr>
            <p:nvPr/>
          </p:nvSpPr>
          <p:spPr bwMode="auto">
            <a:xfrm rot="16200000">
              <a:off x="483" y="198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026" name="Line 1074"/>
            <p:cNvSpPr>
              <a:spLocks noChangeShapeType="1"/>
            </p:cNvSpPr>
            <p:nvPr/>
          </p:nvSpPr>
          <p:spPr bwMode="auto">
            <a:xfrm rot="16200000">
              <a:off x="495" y="202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7027" name="AutoShape 1075"/>
            <p:cNvSpPr>
              <a:spLocks noChangeArrowheads="1"/>
            </p:cNvSpPr>
            <p:nvPr/>
          </p:nvSpPr>
          <p:spPr bwMode="auto">
            <a:xfrm rot="16200000">
              <a:off x="489" y="1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27028" name="Line 1076"/>
            <p:cNvSpPr>
              <a:spLocks noChangeShapeType="1"/>
            </p:cNvSpPr>
            <p:nvPr/>
          </p:nvSpPr>
          <p:spPr bwMode="auto">
            <a:xfrm flipH="1">
              <a:off x="1736" y="2661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7029" name="Group 1077"/>
            <p:cNvGrpSpPr>
              <a:grpSpLocks/>
            </p:cNvGrpSpPr>
            <p:nvPr/>
          </p:nvGrpSpPr>
          <p:grpSpPr bwMode="auto">
            <a:xfrm>
              <a:off x="1765" y="2634"/>
              <a:ext cx="105" cy="108"/>
              <a:chOff x="2748" y="3422"/>
              <a:chExt cx="105" cy="108"/>
            </a:xfrm>
          </p:grpSpPr>
          <p:sp>
            <p:nvSpPr>
              <p:cNvPr id="127030" name="AutoShape 1078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031" name="Line 1079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32" name="AutoShape 1080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127033" name="Oval 1081"/>
          <p:cNvSpPr>
            <a:spLocks noChangeArrowheads="1"/>
          </p:cNvSpPr>
          <p:nvPr/>
        </p:nvSpPr>
        <p:spPr bwMode="auto">
          <a:xfrm>
            <a:off x="495300" y="541654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7041" name="Oval 1089"/>
          <p:cNvSpPr>
            <a:spLocks noChangeArrowheads="1"/>
          </p:cNvSpPr>
          <p:nvPr/>
        </p:nvSpPr>
        <p:spPr bwMode="auto">
          <a:xfrm>
            <a:off x="1630363" y="541812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1021" name="Oval 189"/>
          <p:cNvSpPr>
            <a:spLocks noChangeArrowheads="1"/>
          </p:cNvSpPr>
          <p:nvPr/>
        </p:nvSpPr>
        <p:spPr bwMode="auto">
          <a:xfrm>
            <a:off x="38100" y="6102350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sp>
        <p:nvSpPr>
          <p:cNvPr id="121031" name="Oval 199"/>
          <p:cNvSpPr>
            <a:spLocks noChangeArrowheads="1"/>
          </p:cNvSpPr>
          <p:nvPr/>
        </p:nvSpPr>
        <p:spPr bwMode="auto">
          <a:xfrm>
            <a:off x="2157348" y="5462604"/>
            <a:ext cx="223872" cy="169836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11</a:t>
            </a:r>
          </a:p>
        </p:txBody>
      </p:sp>
      <p:sp>
        <p:nvSpPr>
          <p:cNvPr id="121032" name="Oval 200"/>
          <p:cNvSpPr>
            <a:spLocks noChangeArrowheads="1"/>
          </p:cNvSpPr>
          <p:nvPr/>
        </p:nvSpPr>
        <p:spPr bwMode="auto">
          <a:xfrm>
            <a:off x="1431882" y="4805370"/>
            <a:ext cx="236583" cy="14603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12</a:t>
            </a:r>
          </a:p>
        </p:txBody>
      </p:sp>
      <p:sp>
        <p:nvSpPr>
          <p:cNvPr id="121033" name="Oval 201"/>
          <p:cNvSpPr>
            <a:spLocks noChangeArrowheads="1"/>
          </p:cNvSpPr>
          <p:nvPr/>
        </p:nvSpPr>
        <p:spPr bwMode="auto">
          <a:xfrm>
            <a:off x="1687473" y="5973786"/>
            <a:ext cx="208002" cy="146017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27042" name="Oval 1090"/>
          <p:cNvSpPr>
            <a:spLocks noChangeArrowheads="1"/>
          </p:cNvSpPr>
          <p:nvPr/>
        </p:nvSpPr>
        <p:spPr bwMode="auto">
          <a:xfrm>
            <a:off x="1212804" y="5973786"/>
            <a:ext cx="227059" cy="146017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27043" name="Oval 1091"/>
          <p:cNvSpPr>
            <a:spLocks noChangeArrowheads="1"/>
          </p:cNvSpPr>
          <p:nvPr/>
        </p:nvSpPr>
        <p:spPr bwMode="auto">
          <a:xfrm>
            <a:off x="628596" y="5973786"/>
            <a:ext cx="206429" cy="14284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graphicFrame>
        <p:nvGraphicFramePr>
          <p:cNvPr id="127224" name="Group 1272"/>
          <p:cNvGraphicFramePr>
            <a:graphicFrameLocks noGrp="1"/>
          </p:cNvGraphicFramePr>
          <p:nvPr/>
        </p:nvGraphicFramePr>
        <p:xfrm>
          <a:off x="107950" y="449568"/>
          <a:ext cx="3587738" cy="2103120"/>
        </p:xfrm>
        <a:graphic>
          <a:graphicData uri="http://schemas.openxmlformats.org/drawingml/2006/table">
            <a:tbl>
              <a:tblPr/>
              <a:tblGrid>
                <a:gridCol w="2658090"/>
                <a:gridCol w="929648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Тип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 нагнетания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204CT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Наружная температура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Темп.,  выход конденсатора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Темп., вход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Темп.,  выход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Темп., трубопровод на выходе из  наружного блока 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7250" name="Oval 1298"/>
          <p:cNvSpPr>
            <a:spLocks noChangeArrowheads="1"/>
          </p:cNvSpPr>
          <p:nvPr/>
        </p:nvSpPr>
        <p:spPr bwMode="auto">
          <a:xfrm>
            <a:off x="2673326" y="798494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7251" name="Oval 1299"/>
          <p:cNvSpPr>
            <a:spLocks noChangeArrowheads="1"/>
          </p:cNvSpPr>
          <p:nvPr/>
        </p:nvSpPr>
        <p:spPr bwMode="auto">
          <a:xfrm>
            <a:off x="2673326" y="1077894"/>
            <a:ext cx="144463" cy="144462"/>
          </a:xfrm>
          <a:prstGeom prst="ellipse">
            <a:avLst/>
          </a:prstGeom>
          <a:solidFill>
            <a:srgbClr val="80808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27252" name="Oval 1300"/>
          <p:cNvSpPr>
            <a:spLocks noChangeArrowheads="1"/>
          </p:cNvSpPr>
          <p:nvPr/>
        </p:nvSpPr>
        <p:spPr bwMode="auto">
          <a:xfrm>
            <a:off x="2673326" y="1358881"/>
            <a:ext cx="144463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27253" name="Oval 1301"/>
          <p:cNvSpPr>
            <a:spLocks noChangeArrowheads="1"/>
          </p:cNvSpPr>
          <p:nvPr/>
        </p:nvSpPr>
        <p:spPr bwMode="auto">
          <a:xfrm>
            <a:off x="2673326" y="1897044"/>
            <a:ext cx="144463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27254" name="Oval 1302"/>
          <p:cNvSpPr>
            <a:spLocks noChangeArrowheads="1"/>
          </p:cNvSpPr>
          <p:nvPr/>
        </p:nvSpPr>
        <p:spPr bwMode="auto">
          <a:xfrm>
            <a:off x="2673326" y="1628756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27255" name="Oval 1303"/>
          <p:cNvSpPr>
            <a:spLocks noChangeArrowheads="1"/>
          </p:cNvSpPr>
          <p:nvPr/>
        </p:nvSpPr>
        <p:spPr bwMode="auto">
          <a:xfrm>
            <a:off x="2674914" y="2284413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27256" name="Text Box 1304"/>
          <p:cNvSpPr txBox="1">
            <a:spLocks noChangeArrowheads="1"/>
          </p:cNvSpPr>
          <p:nvPr/>
        </p:nvSpPr>
        <p:spPr bwMode="auto">
          <a:xfrm>
            <a:off x="71438" y="130175"/>
            <a:ext cx="8772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/>
              <a:t>3.2 </a:t>
            </a:r>
            <a:r>
              <a:rPr lang="ru-RU" altLang="ko-KR" sz="2000" b="1" dirty="0"/>
              <a:t>Элементы гидравлического контура</a:t>
            </a:r>
            <a:r>
              <a:rPr lang="ru-RU" altLang="ko-KR" sz="2000" b="1" dirty="0">
                <a:latin typeface="Arial" pitchFamily="34" charset="0"/>
              </a:rPr>
              <a:t>: </a:t>
            </a:r>
            <a:r>
              <a:rPr lang="ru-RU" altLang="ko-KR" sz="2000" b="1" dirty="0" smtClean="0">
                <a:latin typeface="Arial" pitchFamily="34" charset="0"/>
              </a:rPr>
              <a:t>датчики температуры</a:t>
            </a:r>
            <a:endParaRPr lang="en-US" altLang="ko-KR" sz="20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2000"/>
          </a:blip>
          <a:srcRect/>
          <a:stretch>
            <a:fillRect/>
          </a:stretch>
        </p:blipFill>
        <p:spPr bwMode="auto">
          <a:xfrm>
            <a:off x="4246563" y="461963"/>
            <a:ext cx="4518025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9028" name="Group 4"/>
          <p:cNvGrpSpPr>
            <a:grpSpLocks/>
          </p:cNvGrpSpPr>
          <p:nvPr/>
        </p:nvGrpSpPr>
        <p:grpSpPr bwMode="auto">
          <a:xfrm>
            <a:off x="3932238" y="1339850"/>
            <a:ext cx="5211762" cy="5473700"/>
            <a:chOff x="2438" y="821"/>
            <a:chExt cx="3283" cy="3448"/>
          </a:xfrm>
        </p:grpSpPr>
        <p:pic>
          <p:nvPicPr>
            <p:cNvPr id="129029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72000"/>
            </a:blip>
            <a:srcRect/>
            <a:stretch>
              <a:fillRect/>
            </a:stretch>
          </p:blipFill>
          <p:spPr bwMode="auto">
            <a:xfrm>
              <a:off x="2438" y="821"/>
              <a:ext cx="3283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03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6989" t="37294" r="7210" b="48151"/>
            <a:stretch>
              <a:fillRect/>
            </a:stretch>
          </p:blipFill>
          <p:spPr bwMode="auto">
            <a:xfrm>
              <a:off x="4333" y="1277"/>
              <a:ext cx="136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5345113" y="402113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9032" name="Oval 8"/>
          <p:cNvSpPr>
            <a:spLocks noChangeArrowheads="1"/>
          </p:cNvSpPr>
          <p:nvPr/>
        </p:nvSpPr>
        <p:spPr bwMode="auto">
          <a:xfrm>
            <a:off x="4283075" y="3400425"/>
            <a:ext cx="144463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29033" name="Oval 9"/>
          <p:cNvSpPr>
            <a:spLocks noChangeArrowheads="1"/>
          </p:cNvSpPr>
          <p:nvPr/>
        </p:nvSpPr>
        <p:spPr bwMode="auto">
          <a:xfrm>
            <a:off x="6164263" y="427513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9034" name="Oval 10"/>
          <p:cNvSpPr>
            <a:spLocks noChangeArrowheads="1"/>
          </p:cNvSpPr>
          <p:nvPr/>
        </p:nvSpPr>
        <p:spPr bwMode="auto">
          <a:xfrm>
            <a:off x="6931025" y="4560888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9035" name="Oval 11"/>
          <p:cNvSpPr>
            <a:spLocks noChangeArrowheads="1"/>
          </p:cNvSpPr>
          <p:nvPr/>
        </p:nvSpPr>
        <p:spPr bwMode="auto">
          <a:xfrm>
            <a:off x="1168400" y="5478508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9036" name="Oval 12"/>
          <p:cNvSpPr>
            <a:spLocks noChangeArrowheads="1"/>
          </p:cNvSpPr>
          <p:nvPr/>
        </p:nvSpPr>
        <p:spPr bwMode="auto">
          <a:xfrm>
            <a:off x="3994150" y="5065758"/>
            <a:ext cx="144463" cy="144463"/>
          </a:xfrm>
          <a:prstGeom prst="ellipse">
            <a:avLst/>
          </a:prstGeom>
          <a:solidFill>
            <a:srgbClr val="80808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29037" name="Oval 13"/>
          <p:cNvSpPr>
            <a:spLocks noChangeArrowheads="1"/>
          </p:cNvSpPr>
          <p:nvPr/>
        </p:nvSpPr>
        <p:spPr bwMode="auto">
          <a:xfrm>
            <a:off x="2159000" y="3724321"/>
            <a:ext cx="144463" cy="144462"/>
          </a:xfrm>
          <a:prstGeom prst="ellipse">
            <a:avLst/>
          </a:prstGeom>
          <a:solidFill>
            <a:srgbClr val="80808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29038" name="Oval 14"/>
          <p:cNvSpPr>
            <a:spLocks noChangeArrowheads="1"/>
          </p:cNvSpPr>
          <p:nvPr/>
        </p:nvSpPr>
        <p:spPr bwMode="auto">
          <a:xfrm>
            <a:off x="2455863" y="3275058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29039" name="Oval 15"/>
          <p:cNvSpPr>
            <a:spLocks noChangeArrowheads="1"/>
          </p:cNvSpPr>
          <p:nvPr/>
        </p:nvSpPr>
        <p:spPr bwMode="auto">
          <a:xfrm>
            <a:off x="6083300" y="2492375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29040" name="Oval 16"/>
          <p:cNvSpPr>
            <a:spLocks noChangeArrowheads="1"/>
          </p:cNvSpPr>
          <p:nvPr/>
        </p:nvSpPr>
        <p:spPr bwMode="auto">
          <a:xfrm>
            <a:off x="2771775" y="5037183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29041" name="Oval 17"/>
          <p:cNvSpPr>
            <a:spLocks noChangeArrowheads="1"/>
          </p:cNvSpPr>
          <p:nvPr/>
        </p:nvSpPr>
        <p:spPr bwMode="auto">
          <a:xfrm>
            <a:off x="3554413" y="5019721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29042" name="Oval 18"/>
          <p:cNvSpPr>
            <a:spLocks noChangeArrowheads="1"/>
          </p:cNvSpPr>
          <p:nvPr/>
        </p:nvSpPr>
        <p:spPr bwMode="auto">
          <a:xfrm>
            <a:off x="5759450" y="3319463"/>
            <a:ext cx="144463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29043" name="Oval 19"/>
          <p:cNvSpPr>
            <a:spLocks noChangeArrowheads="1"/>
          </p:cNvSpPr>
          <p:nvPr/>
        </p:nvSpPr>
        <p:spPr bwMode="auto">
          <a:xfrm>
            <a:off x="5888038" y="1528763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29044" name="Oval 20"/>
          <p:cNvSpPr>
            <a:spLocks noChangeArrowheads="1"/>
          </p:cNvSpPr>
          <p:nvPr/>
        </p:nvSpPr>
        <p:spPr bwMode="auto">
          <a:xfrm>
            <a:off x="3295650" y="5343571"/>
            <a:ext cx="144463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29045" name="Oval 21"/>
          <p:cNvSpPr>
            <a:spLocks noChangeArrowheads="1"/>
          </p:cNvSpPr>
          <p:nvPr/>
        </p:nvSpPr>
        <p:spPr bwMode="auto">
          <a:xfrm>
            <a:off x="5886450" y="1792288"/>
            <a:ext cx="144463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29046" name="Oval 22"/>
          <p:cNvSpPr>
            <a:spLocks noChangeArrowheads="1"/>
          </p:cNvSpPr>
          <p:nvPr/>
        </p:nvSpPr>
        <p:spPr bwMode="auto">
          <a:xfrm>
            <a:off x="2690813" y="6100808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29047" name="Oval 23"/>
          <p:cNvSpPr>
            <a:spLocks noChangeArrowheads="1"/>
          </p:cNvSpPr>
          <p:nvPr/>
        </p:nvSpPr>
        <p:spPr bwMode="auto">
          <a:xfrm>
            <a:off x="963613" y="6083346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29048" name="Oval 24"/>
          <p:cNvSpPr>
            <a:spLocks noChangeArrowheads="1"/>
          </p:cNvSpPr>
          <p:nvPr/>
        </p:nvSpPr>
        <p:spPr bwMode="auto">
          <a:xfrm>
            <a:off x="5446713" y="5022850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29049" name="Oval 25"/>
          <p:cNvSpPr>
            <a:spLocks noChangeArrowheads="1"/>
          </p:cNvSpPr>
          <p:nvPr/>
        </p:nvSpPr>
        <p:spPr bwMode="auto">
          <a:xfrm>
            <a:off x="5191125" y="4968875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sp>
        <p:nvSpPr>
          <p:cNvPr id="129050" name="Oval 26"/>
          <p:cNvSpPr>
            <a:spLocks noChangeArrowheads="1"/>
          </p:cNvSpPr>
          <p:nvPr/>
        </p:nvSpPr>
        <p:spPr bwMode="auto">
          <a:xfrm>
            <a:off x="6353175" y="1566862"/>
            <a:ext cx="263553" cy="182539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29051" name="Oval 27"/>
          <p:cNvSpPr>
            <a:spLocks noChangeArrowheads="1"/>
          </p:cNvSpPr>
          <p:nvPr/>
        </p:nvSpPr>
        <p:spPr bwMode="auto">
          <a:xfrm>
            <a:off x="6791325" y="2951163"/>
            <a:ext cx="227046" cy="14922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11</a:t>
            </a:r>
          </a:p>
        </p:txBody>
      </p:sp>
      <p:sp>
        <p:nvSpPr>
          <p:cNvPr id="129052" name="Oval 28"/>
          <p:cNvSpPr>
            <a:spLocks noChangeArrowheads="1"/>
          </p:cNvSpPr>
          <p:nvPr/>
        </p:nvSpPr>
        <p:spPr bwMode="auto">
          <a:xfrm>
            <a:off x="7316788" y="2646363"/>
            <a:ext cx="249278" cy="1619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12</a:t>
            </a:r>
          </a:p>
        </p:txBody>
      </p:sp>
      <p:sp>
        <p:nvSpPr>
          <p:cNvPr id="129053" name="Oval 29"/>
          <p:cNvSpPr>
            <a:spLocks noChangeArrowheads="1"/>
          </p:cNvSpPr>
          <p:nvPr/>
        </p:nvSpPr>
        <p:spPr bwMode="auto">
          <a:xfrm>
            <a:off x="1387475" y="4462508"/>
            <a:ext cx="226972" cy="17142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29054" name="Oval 30"/>
          <p:cNvSpPr>
            <a:spLocks noChangeArrowheads="1"/>
          </p:cNvSpPr>
          <p:nvPr/>
        </p:nvSpPr>
        <p:spPr bwMode="auto">
          <a:xfrm>
            <a:off x="5768975" y="5049838"/>
            <a:ext cx="204829" cy="142906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6596063" y="5327650"/>
            <a:ext cx="204828" cy="142907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29056" name="Oval 32"/>
          <p:cNvSpPr>
            <a:spLocks noChangeArrowheads="1"/>
          </p:cNvSpPr>
          <p:nvPr/>
        </p:nvSpPr>
        <p:spPr bwMode="auto">
          <a:xfrm>
            <a:off x="7397750" y="5586413"/>
            <a:ext cx="204829" cy="142906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grpSp>
        <p:nvGrpSpPr>
          <p:cNvPr id="129057" name="Group 33"/>
          <p:cNvGrpSpPr>
            <a:grpSpLocks/>
          </p:cNvGrpSpPr>
          <p:nvPr/>
        </p:nvGrpSpPr>
        <p:grpSpPr bwMode="auto">
          <a:xfrm>
            <a:off x="107950" y="2760708"/>
            <a:ext cx="3932238" cy="4027488"/>
            <a:chOff x="118" y="736"/>
            <a:chExt cx="2477" cy="2537"/>
          </a:xfrm>
        </p:grpSpPr>
        <p:sp>
          <p:nvSpPr>
            <p:cNvPr id="129058" name="Line 34"/>
            <p:cNvSpPr>
              <a:spLocks noChangeShapeType="1"/>
            </p:cNvSpPr>
            <p:nvPr/>
          </p:nvSpPr>
          <p:spPr bwMode="auto">
            <a:xfrm flipH="1" flipV="1">
              <a:off x="1099" y="2788"/>
              <a:ext cx="0" cy="1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59" name="Line 35"/>
            <p:cNvSpPr>
              <a:spLocks noChangeShapeType="1"/>
            </p:cNvSpPr>
            <p:nvPr/>
          </p:nvSpPr>
          <p:spPr bwMode="auto">
            <a:xfrm flipV="1">
              <a:off x="1098" y="3027"/>
              <a:ext cx="2" cy="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60" name="Line 36"/>
            <p:cNvSpPr>
              <a:spLocks noChangeShapeType="1"/>
            </p:cNvSpPr>
            <p:nvPr/>
          </p:nvSpPr>
          <p:spPr bwMode="auto">
            <a:xfrm flipH="1">
              <a:off x="1096" y="2796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61" name="AutoShape 37"/>
            <p:cNvSpPr>
              <a:spLocks noChangeArrowheads="1"/>
            </p:cNvSpPr>
            <p:nvPr/>
          </p:nvSpPr>
          <p:spPr bwMode="auto">
            <a:xfrm rot="21600000">
              <a:off x="1070" y="2932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62" name="Line 38"/>
            <p:cNvSpPr>
              <a:spLocks noChangeShapeType="1"/>
            </p:cNvSpPr>
            <p:nvPr/>
          </p:nvSpPr>
          <p:spPr bwMode="auto">
            <a:xfrm rot="21600000">
              <a:off x="1099" y="29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63" name="AutoShape 39"/>
            <p:cNvSpPr>
              <a:spLocks noChangeArrowheads="1"/>
            </p:cNvSpPr>
            <p:nvPr/>
          </p:nvSpPr>
          <p:spPr bwMode="auto">
            <a:xfrm rot="21600000">
              <a:off x="1133" y="2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29064" name="Line 40"/>
            <p:cNvSpPr>
              <a:spLocks noChangeShapeType="1"/>
            </p:cNvSpPr>
            <p:nvPr/>
          </p:nvSpPr>
          <p:spPr bwMode="auto">
            <a:xfrm flipH="1" flipV="1">
              <a:off x="1680" y="2715"/>
              <a:ext cx="119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65" name="Line 41"/>
            <p:cNvSpPr>
              <a:spLocks noChangeShapeType="1"/>
            </p:cNvSpPr>
            <p:nvPr/>
          </p:nvSpPr>
          <p:spPr bwMode="auto">
            <a:xfrm flipH="1" flipV="1">
              <a:off x="564" y="2042"/>
              <a:ext cx="21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66" name="Line 42"/>
            <p:cNvSpPr>
              <a:spLocks noChangeShapeType="1"/>
            </p:cNvSpPr>
            <p:nvPr/>
          </p:nvSpPr>
          <p:spPr bwMode="auto">
            <a:xfrm rot="5400000">
              <a:off x="1410" y="2575"/>
              <a:ext cx="30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67" name="Line 43"/>
            <p:cNvSpPr>
              <a:spLocks noChangeShapeType="1"/>
            </p:cNvSpPr>
            <p:nvPr/>
          </p:nvSpPr>
          <p:spPr bwMode="auto">
            <a:xfrm rot="5400000">
              <a:off x="1417" y="2851"/>
              <a:ext cx="288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68" name="Line 44"/>
            <p:cNvSpPr>
              <a:spLocks noChangeShapeType="1"/>
            </p:cNvSpPr>
            <p:nvPr/>
          </p:nvSpPr>
          <p:spPr bwMode="auto">
            <a:xfrm>
              <a:off x="1726" y="1850"/>
              <a:ext cx="33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69" name="Line 45"/>
            <p:cNvSpPr>
              <a:spLocks noChangeShapeType="1"/>
            </p:cNvSpPr>
            <p:nvPr/>
          </p:nvSpPr>
          <p:spPr bwMode="auto">
            <a:xfrm flipH="1">
              <a:off x="2056" y="1757"/>
              <a:ext cx="133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70" name="Line 46"/>
            <p:cNvSpPr>
              <a:spLocks noChangeShapeType="1"/>
            </p:cNvSpPr>
            <p:nvPr/>
          </p:nvSpPr>
          <p:spPr bwMode="auto">
            <a:xfrm flipV="1">
              <a:off x="2065" y="1611"/>
              <a:ext cx="0" cy="13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71" name="Line 47"/>
            <p:cNvSpPr>
              <a:spLocks noChangeShapeType="1"/>
            </p:cNvSpPr>
            <p:nvPr/>
          </p:nvSpPr>
          <p:spPr bwMode="auto">
            <a:xfrm flipH="1" flipV="1">
              <a:off x="1934" y="1218"/>
              <a:ext cx="261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72" name="Line 48"/>
            <p:cNvSpPr>
              <a:spLocks noChangeShapeType="1"/>
            </p:cNvSpPr>
            <p:nvPr/>
          </p:nvSpPr>
          <p:spPr bwMode="auto">
            <a:xfrm rot="5400000">
              <a:off x="1249" y="2532"/>
              <a:ext cx="874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73" name="Line 49"/>
            <p:cNvSpPr>
              <a:spLocks noChangeShapeType="1"/>
            </p:cNvSpPr>
            <p:nvPr/>
          </p:nvSpPr>
          <p:spPr bwMode="auto">
            <a:xfrm flipH="1" flipV="1">
              <a:off x="721" y="1451"/>
              <a:ext cx="0" cy="21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74" name="Line 50"/>
            <p:cNvSpPr>
              <a:spLocks noChangeShapeType="1"/>
            </p:cNvSpPr>
            <p:nvPr/>
          </p:nvSpPr>
          <p:spPr bwMode="auto">
            <a:xfrm flipH="1" flipV="1">
              <a:off x="780" y="1451"/>
              <a:ext cx="0" cy="21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75" name="Line 51"/>
            <p:cNvSpPr>
              <a:spLocks noChangeShapeType="1"/>
            </p:cNvSpPr>
            <p:nvPr/>
          </p:nvSpPr>
          <p:spPr bwMode="auto">
            <a:xfrm>
              <a:off x="782" y="2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76" name="Rectangle 52"/>
            <p:cNvSpPr>
              <a:spLocks noChangeArrowheads="1"/>
            </p:cNvSpPr>
            <p:nvPr/>
          </p:nvSpPr>
          <p:spPr bwMode="auto">
            <a:xfrm>
              <a:off x="854" y="2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77" name="Line 53"/>
            <p:cNvSpPr>
              <a:spLocks noChangeShapeType="1"/>
            </p:cNvSpPr>
            <p:nvPr/>
          </p:nvSpPr>
          <p:spPr bwMode="auto">
            <a:xfrm flipV="1">
              <a:off x="775" y="1790"/>
              <a:ext cx="2" cy="6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78" name="Line 54"/>
            <p:cNvSpPr>
              <a:spLocks noChangeShapeType="1"/>
            </p:cNvSpPr>
            <p:nvPr/>
          </p:nvSpPr>
          <p:spPr bwMode="auto">
            <a:xfrm rot="16200000">
              <a:off x="1427" y="268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79" name="AutoShape 55"/>
            <p:cNvSpPr>
              <a:spLocks noChangeArrowheads="1"/>
            </p:cNvSpPr>
            <p:nvPr/>
          </p:nvSpPr>
          <p:spPr bwMode="auto">
            <a:xfrm rot="32400000">
              <a:off x="1432" y="260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80" name="Line 56"/>
            <p:cNvSpPr>
              <a:spLocks noChangeShapeType="1"/>
            </p:cNvSpPr>
            <p:nvPr/>
          </p:nvSpPr>
          <p:spPr bwMode="auto">
            <a:xfrm flipV="1">
              <a:off x="1234" y="2430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81" name="Line 57"/>
            <p:cNvSpPr>
              <a:spLocks noChangeShapeType="1"/>
            </p:cNvSpPr>
            <p:nvPr/>
          </p:nvSpPr>
          <p:spPr bwMode="auto">
            <a:xfrm flipV="1">
              <a:off x="950" y="2433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82" name="Line 58"/>
            <p:cNvSpPr>
              <a:spLocks noChangeShapeType="1"/>
            </p:cNvSpPr>
            <p:nvPr/>
          </p:nvSpPr>
          <p:spPr bwMode="auto">
            <a:xfrm flipV="1">
              <a:off x="514" y="2429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83" name="AutoShape 59"/>
            <p:cNvSpPr>
              <a:spLocks noChangeArrowheads="1"/>
            </p:cNvSpPr>
            <p:nvPr/>
          </p:nvSpPr>
          <p:spPr bwMode="auto">
            <a:xfrm>
              <a:off x="1130" y="2563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84" name="AutoShape 60"/>
            <p:cNvSpPr>
              <a:spLocks noChangeArrowheads="1"/>
            </p:cNvSpPr>
            <p:nvPr/>
          </p:nvSpPr>
          <p:spPr bwMode="auto">
            <a:xfrm>
              <a:off x="842" y="2563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85" name="AutoShape 61"/>
            <p:cNvSpPr>
              <a:spLocks noChangeArrowheads="1"/>
            </p:cNvSpPr>
            <p:nvPr/>
          </p:nvSpPr>
          <p:spPr bwMode="auto">
            <a:xfrm>
              <a:off x="465" y="2562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2C658C">
                    <a:alpha val="25000"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86" name="Line 62"/>
            <p:cNvSpPr>
              <a:spLocks noChangeShapeType="1"/>
            </p:cNvSpPr>
            <p:nvPr/>
          </p:nvSpPr>
          <p:spPr bwMode="auto">
            <a:xfrm flipH="1" flipV="1">
              <a:off x="542" y="2534"/>
              <a:ext cx="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87" name="Line 63"/>
            <p:cNvSpPr>
              <a:spLocks noChangeShapeType="1"/>
            </p:cNvSpPr>
            <p:nvPr/>
          </p:nvSpPr>
          <p:spPr bwMode="auto">
            <a:xfrm flipV="1">
              <a:off x="440" y="3106"/>
              <a:ext cx="0" cy="7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88" name="Line 64"/>
            <p:cNvSpPr>
              <a:spLocks noChangeShapeType="1"/>
            </p:cNvSpPr>
            <p:nvPr/>
          </p:nvSpPr>
          <p:spPr bwMode="auto">
            <a:xfrm flipH="1" flipV="1">
              <a:off x="772" y="1458"/>
              <a:ext cx="37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89" name="Line 65"/>
            <p:cNvSpPr>
              <a:spLocks noChangeShapeType="1"/>
            </p:cNvSpPr>
            <p:nvPr/>
          </p:nvSpPr>
          <p:spPr bwMode="auto">
            <a:xfrm flipV="1">
              <a:off x="1385" y="2275"/>
              <a:ext cx="0" cy="4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90" name="Line 66"/>
            <p:cNvSpPr>
              <a:spLocks noChangeShapeType="1"/>
            </p:cNvSpPr>
            <p:nvPr/>
          </p:nvSpPr>
          <p:spPr bwMode="auto">
            <a:xfrm flipV="1">
              <a:off x="1932" y="1645"/>
              <a:ext cx="0" cy="12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91" name="Line 67"/>
            <p:cNvSpPr>
              <a:spLocks noChangeShapeType="1"/>
            </p:cNvSpPr>
            <p:nvPr/>
          </p:nvSpPr>
          <p:spPr bwMode="auto">
            <a:xfrm flipV="1">
              <a:off x="834" y="1485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92" name="Line 68"/>
            <p:cNvSpPr>
              <a:spLocks noChangeShapeType="1"/>
            </p:cNvSpPr>
            <p:nvPr/>
          </p:nvSpPr>
          <p:spPr bwMode="auto">
            <a:xfrm flipV="1">
              <a:off x="2063" y="1748"/>
              <a:ext cx="2" cy="119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93" name="AutoShape 69"/>
            <p:cNvSpPr>
              <a:spLocks noChangeArrowheads="1"/>
            </p:cNvSpPr>
            <p:nvPr/>
          </p:nvSpPr>
          <p:spPr bwMode="auto">
            <a:xfrm>
              <a:off x="764" y="1751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94" name="AutoShape 70"/>
            <p:cNvSpPr>
              <a:spLocks noChangeArrowheads="1"/>
            </p:cNvSpPr>
            <p:nvPr/>
          </p:nvSpPr>
          <p:spPr bwMode="auto">
            <a:xfrm>
              <a:off x="764" y="1643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95" name="AutoShape 71"/>
            <p:cNvSpPr>
              <a:spLocks noChangeArrowheads="1"/>
            </p:cNvSpPr>
            <p:nvPr/>
          </p:nvSpPr>
          <p:spPr bwMode="auto">
            <a:xfrm>
              <a:off x="818" y="1640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96" name="AutoShape 72"/>
            <p:cNvSpPr>
              <a:spLocks noChangeArrowheads="1"/>
            </p:cNvSpPr>
            <p:nvPr/>
          </p:nvSpPr>
          <p:spPr bwMode="auto">
            <a:xfrm>
              <a:off x="706" y="1644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97" name="AutoShape 73"/>
            <p:cNvSpPr>
              <a:spLocks noChangeArrowheads="1"/>
            </p:cNvSpPr>
            <p:nvPr/>
          </p:nvSpPr>
          <p:spPr bwMode="auto">
            <a:xfrm>
              <a:off x="681" y="1698"/>
              <a:ext cx="200" cy="54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98" name="Line 74"/>
            <p:cNvSpPr>
              <a:spLocks noChangeShapeType="1"/>
            </p:cNvSpPr>
            <p:nvPr/>
          </p:nvSpPr>
          <p:spPr bwMode="auto">
            <a:xfrm flipH="1">
              <a:off x="509" y="2437"/>
              <a:ext cx="4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099" name="Line 75"/>
            <p:cNvSpPr>
              <a:spLocks noChangeShapeType="1"/>
            </p:cNvSpPr>
            <p:nvPr/>
          </p:nvSpPr>
          <p:spPr bwMode="auto">
            <a:xfrm flipV="1">
              <a:off x="436" y="2773"/>
              <a:ext cx="1" cy="1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00" name="Line 76"/>
            <p:cNvSpPr>
              <a:spLocks noChangeShapeType="1"/>
            </p:cNvSpPr>
            <p:nvPr/>
          </p:nvSpPr>
          <p:spPr bwMode="auto">
            <a:xfrm flipH="1" flipV="1">
              <a:off x="634" y="2715"/>
              <a:ext cx="933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01" name="Line 77"/>
            <p:cNvSpPr>
              <a:spLocks noChangeShapeType="1"/>
            </p:cNvSpPr>
            <p:nvPr/>
          </p:nvSpPr>
          <p:spPr bwMode="auto">
            <a:xfrm flipH="1" flipV="1">
              <a:off x="941" y="2640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02" name="Line 78"/>
            <p:cNvSpPr>
              <a:spLocks noChangeShapeType="1"/>
            </p:cNvSpPr>
            <p:nvPr/>
          </p:nvSpPr>
          <p:spPr bwMode="auto">
            <a:xfrm flipH="1" flipV="1">
              <a:off x="812" y="2788"/>
              <a:ext cx="0" cy="1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03" name="Line 79"/>
            <p:cNvSpPr>
              <a:spLocks noChangeShapeType="1"/>
            </p:cNvSpPr>
            <p:nvPr/>
          </p:nvSpPr>
          <p:spPr bwMode="auto">
            <a:xfrm flipH="1" flipV="1">
              <a:off x="595" y="2955"/>
              <a:ext cx="130" cy="14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04" name="Line 80"/>
            <p:cNvSpPr>
              <a:spLocks noChangeShapeType="1"/>
            </p:cNvSpPr>
            <p:nvPr/>
          </p:nvSpPr>
          <p:spPr bwMode="auto">
            <a:xfrm flipH="1" flipV="1">
              <a:off x="212" y="2957"/>
              <a:ext cx="391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05" name="Line 81"/>
            <p:cNvSpPr>
              <a:spLocks noChangeShapeType="1"/>
            </p:cNvSpPr>
            <p:nvPr/>
          </p:nvSpPr>
          <p:spPr bwMode="auto">
            <a:xfrm flipV="1">
              <a:off x="215" y="2947"/>
              <a:ext cx="1" cy="17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06" name="Line 82"/>
            <p:cNvSpPr>
              <a:spLocks noChangeShapeType="1"/>
            </p:cNvSpPr>
            <p:nvPr/>
          </p:nvSpPr>
          <p:spPr bwMode="auto">
            <a:xfrm flipV="1">
              <a:off x="824" y="1216"/>
              <a:ext cx="3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07" name="Line 83"/>
            <p:cNvSpPr>
              <a:spLocks noChangeShapeType="1"/>
            </p:cNvSpPr>
            <p:nvPr/>
          </p:nvSpPr>
          <p:spPr bwMode="auto">
            <a:xfrm flipV="1">
              <a:off x="811" y="3027"/>
              <a:ext cx="2" cy="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08" name="Arc 84"/>
            <p:cNvSpPr>
              <a:spLocks/>
            </p:cNvSpPr>
            <p:nvPr/>
          </p:nvSpPr>
          <p:spPr bwMode="auto">
            <a:xfrm rot="5674286">
              <a:off x="776" y="1413"/>
              <a:ext cx="68" cy="87"/>
            </a:xfrm>
            <a:custGeom>
              <a:avLst/>
              <a:gdLst>
                <a:gd name="G0" fmla="+- 15856 0 0"/>
                <a:gd name="G1" fmla="+- 21600 0 0"/>
                <a:gd name="G2" fmla="+- 21600 0 0"/>
                <a:gd name="T0" fmla="*/ 0 w 29056"/>
                <a:gd name="T1" fmla="*/ 6932 h 21600"/>
                <a:gd name="T2" fmla="*/ 29056 w 29056"/>
                <a:gd name="T3" fmla="*/ 4502 h 21600"/>
                <a:gd name="T4" fmla="*/ 15856 w 290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56" h="21600" fill="none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</a:path>
                <a:path w="29056" h="21600" stroke="0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  <a:lnTo>
                    <a:pt x="15856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09" name="Line 85"/>
            <p:cNvSpPr>
              <a:spLocks noChangeShapeType="1"/>
            </p:cNvSpPr>
            <p:nvPr/>
          </p:nvSpPr>
          <p:spPr bwMode="auto">
            <a:xfrm flipH="1" flipV="1">
              <a:off x="1140" y="1453"/>
              <a:ext cx="0" cy="64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10" name="Line 86"/>
            <p:cNvSpPr>
              <a:spLocks noChangeShapeType="1"/>
            </p:cNvSpPr>
            <p:nvPr/>
          </p:nvSpPr>
          <p:spPr bwMode="auto">
            <a:xfrm flipH="1" flipV="1">
              <a:off x="1132" y="2094"/>
              <a:ext cx="387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11" name="Line 87"/>
            <p:cNvSpPr>
              <a:spLocks noChangeShapeType="1"/>
            </p:cNvSpPr>
            <p:nvPr/>
          </p:nvSpPr>
          <p:spPr bwMode="auto">
            <a:xfrm>
              <a:off x="1608" y="1186"/>
              <a:ext cx="7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12" name="Line 88"/>
            <p:cNvSpPr>
              <a:spLocks noChangeShapeType="1"/>
            </p:cNvSpPr>
            <p:nvPr/>
          </p:nvSpPr>
          <p:spPr bwMode="auto">
            <a:xfrm>
              <a:off x="185" y="2962"/>
              <a:ext cx="0" cy="5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13" name="Line 89"/>
            <p:cNvSpPr>
              <a:spLocks noChangeShapeType="1"/>
            </p:cNvSpPr>
            <p:nvPr/>
          </p:nvSpPr>
          <p:spPr bwMode="auto">
            <a:xfrm>
              <a:off x="483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14" name="Line 90"/>
            <p:cNvSpPr>
              <a:spLocks noChangeShapeType="1"/>
            </p:cNvSpPr>
            <p:nvPr/>
          </p:nvSpPr>
          <p:spPr bwMode="auto">
            <a:xfrm>
              <a:off x="918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15" name="Line 91"/>
            <p:cNvSpPr>
              <a:spLocks noChangeShapeType="1"/>
            </p:cNvSpPr>
            <p:nvPr/>
          </p:nvSpPr>
          <p:spPr bwMode="auto">
            <a:xfrm>
              <a:off x="634" y="2807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16" name="Line 92"/>
            <p:cNvSpPr>
              <a:spLocks noChangeShapeType="1"/>
            </p:cNvSpPr>
            <p:nvPr/>
          </p:nvSpPr>
          <p:spPr bwMode="auto">
            <a:xfrm flipH="1" flipV="1">
              <a:off x="719" y="3102"/>
              <a:ext cx="388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17" name="Line 93"/>
            <p:cNvSpPr>
              <a:spLocks noChangeShapeType="1"/>
            </p:cNvSpPr>
            <p:nvPr/>
          </p:nvSpPr>
          <p:spPr bwMode="auto">
            <a:xfrm>
              <a:off x="1718" y="2855"/>
              <a:ext cx="0" cy="5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18" name="Line 94"/>
            <p:cNvSpPr>
              <a:spLocks noChangeShapeType="1"/>
            </p:cNvSpPr>
            <p:nvPr/>
          </p:nvSpPr>
          <p:spPr bwMode="auto">
            <a:xfrm flipH="1" flipV="1">
              <a:off x="343" y="1460"/>
              <a:ext cx="38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19" name="Line 95"/>
            <p:cNvSpPr>
              <a:spLocks noChangeShapeType="1"/>
            </p:cNvSpPr>
            <p:nvPr/>
          </p:nvSpPr>
          <p:spPr bwMode="auto">
            <a:xfrm flipV="1">
              <a:off x="327" y="2037"/>
              <a:ext cx="0" cy="31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20" name="Line 96"/>
            <p:cNvSpPr>
              <a:spLocks noChangeShapeType="1"/>
            </p:cNvSpPr>
            <p:nvPr/>
          </p:nvSpPr>
          <p:spPr bwMode="auto">
            <a:xfrm flipH="1">
              <a:off x="321" y="2044"/>
              <a:ext cx="136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21" name="Line 97"/>
            <p:cNvSpPr>
              <a:spLocks noChangeShapeType="1"/>
            </p:cNvSpPr>
            <p:nvPr/>
          </p:nvSpPr>
          <p:spPr bwMode="auto">
            <a:xfrm flipH="1">
              <a:off x="323" y="2686"/>
              <a:ext cx="286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22" name="Line 98"/>
            <p:cNvSpPr>
              <a:spLocks noChangeShapeType="1"/>
            </p:cNvSpPr>
            <p:nvPr/>
          </p:nvSpPr>
          <p:spPr bwMode="auto">
            <a:xfrm flipH="1" flipV="1">
              <a:off x="214" y="3115"/>
              <a:ext cx="227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23" name="AutoShape 99"/>
            <p:cNvSpPr>
              <a:spLocks noChangeArrowheads="1"/>
            </p:cNvSpPr>
            <p:nvPr/>
          </p:nvSpPr>
          <p:spPr bwMode="auto">
            <a:xfrm>
              <a:off x="407" y="3177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24" name="Line 100"/>
            <p:cNvSpPr>
              <a:spLocks noChangeShapeType="1"/>
            </p:cNvSpPr>
            <p:nvPr/>
          </p:nvSpPr>
          <p:spPr bwMode="auto">
            <a:xfrm flipH="1">
              <a:off x="1925" y="1757"/>
              <a:ext cx="13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25" name="Line 101"/>
            <p:cNvSpPr>
              <a:spLocks noChangeShapeType="1"/>
            </p:cNvSpPr>
            <p:nvPr/>
          </p:nvSpPr>
          <p:spPr bwMode="auto">
            <a:xfrm flipV="1">
              <a:off x="1931" y="1217"/>
              <a:ext cx="0" cy="41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26" name="AutoShape 102"/>
            <p:cNvSpPr>
              <a:spLocks noChangeArrowheads="1"/>
            </p:cNvSpPr>
            <p:nvPr/>
          </p:nvSpPr>
          <p:spPr bwMode="auto">
            <a:xfrm>
              <a:off x="1905" y="1598"/>
              <a:ext cx="52" cy="43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27" name="Line 103"/>
            <p:cNvSpPr>
              <a:spLocks noChangeShapeType="1"/>
            </p:cNvSpPr>
            <p:nvPr/>
          </p:nvSpPr>
          <p:spPr bwMode="auto">
            <a:xfrm flipH="1">
              <a:off x="1911" y="1648"/>
              <a:ext cx="45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28" name="AutoShape 104"/>
            <p:cNvSpPr>
              <a:spLocks noChangeArrowheads="1"/>
            </p:cNvSpPr>
            <p:nvPr/>
          </p:nvSpPr>
          <p:spPr bwMode="auto">
            <a:xfrm flipV="1">
              <a:off x="748" y="1940"/>
              <a:ext cx="55" cy="43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29" name="Line 105"/>
            <p:cNvSpPr>
              <a:spLocks noChangeShapeType="1"/>
            </p:cNvSpPr>
            <p:nvPr/>
          </p:nvSpPr>
          <p:spPr bwMode="auto">
            <a:xfrm flipH="1" flipV="1">
              <a:off x="755" y="1933"/>
              <a:ext cx="47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30" name="AutoShape 106"/>
            <p:cNvSpPr>
              <a:spLocks noChangeArrowheads="1"/>
            </p:cNvSpPr>
            <p:nvPr/>
          </p:nvSpPr>
          <p:spPr bwMode="auto">
            <a:xfrm rot="-16200000">
              <a:off x="675" y="2690"/>
              <a:ext cx="47" cy="48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31" name="Line 107"/>
            <p:cNvSpPr>
              <a:spLocks noChangeShapeType="1"/>
            </p:cNvSpPr>
            <p:nvPr/>
          </p:nvSpPr>
          <p:spPr bwMode="auto">
            <a:xfrm rot="5400000" flipH="1">
              <a:off x="648" y="2716"/>
              <a:ext cx="40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32" name="Line 108"/>
            <p:cNvSpPr>
              <a:spLocks noChangeShapeType="1"/>
            </p:cNvSpPr>
            <p:nvPr/>
          </p:nvSpPr>
          <p:spPr bwMode="auto">
            <a:xfrm flipH="1">
              <a:off x="437" y="2781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33" name="Line 109"/>
            <p:cNvSpPr>
              <a:spLocks noChangeShapeType="1"/>
            </p:cNvSpPr>
            <p:nvPr/>
          </p:nvSpPr>
          <p:spPr bwMode="auto">
            <a:xfrm flipH="1">
              <a:off x="809" y="2796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34" name="Line 110"/>
            <p:cNvSpPr>
              <a:spLocks noChangeShapeType="1"/>
            </p:cNvSpPr>
            <p:nvPr/>
          </p:nvSpPr>
          <p:spPr bwMode="auto">
            <a:xfrm flipH="1" flipV="1">
              <a:off x="813" y="2286"/>
              <a:ext cx="3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35" name="Line 111"/>
            <p:cNvSpPr>
              <a:spLocks noChangeShapeType="1"/>
            </p:cNvSpPr>
            <p:nvPr/>
          </p:nvSpPr>
          <p:spPr bwMode="auto">
            <a:xfrm flipH="1" flipV="1">
              <a:off x="1245" y="2284"/>
              <a:ext cx="1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36" name="Line 112"/>
            <p:cNvSpPr>
              <a:spLocks noChangeShapeType="1"/>
            </p:cNvSpPr>
            <p:nvPr/>
          </p:nvSpPr>
          <p:spPr bwMode="auto">
            <a:xfrm>
              <a:off x="1418" y="1308"/>
              <a:ext cx="7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37" name="Line 113"/>
            <p:cNvSpPr>
              <a:spLocks noChangeShapeType="1"/>
            </p:cNvSpPr>
            <p:nvPr/>
          </p:nvSpPr>
          <p:spPr bwMode="auto">
            <a:xfrm flipH="1" flipV="1">
              <a:off x="2065" y="1963"/>
              <a:ext cx="157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38" name="Line 114"/>
            <p:cNvSpPr>
              <a:spLocks noChangeShapeType="1"/>
            </p:cNvSpPr>
            <p:nvPr/>
          </p:nvSpPr>
          <p:spPr bwMode="auto">
            <a:xfrm flipV="1">
              <a:off x="2222" y="1954"/>
              <a:ext cx="0" cy="11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39" name="Rectangle 115"/>
            <p:cNvSpPr>
              <a:spLocks noChangeArrowheads="1"/>
            </p:cNvSpPr>
            <p:nvPr/>
          </p:nvSpPr>
          <p:spPr bwMode="auto">
            <a:xfrm>
              <a:off x="118" y="736"/>
              <a:ext cx="2427" cy="249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129140" name="Oval 116"/>
            <p:cNvSpPr>
              <a:spLocks noChangeArrowheads="1"/>
            </p:cNvSpPr>
            <p:nvPr/>
          </p:nvSpPr>
          <p:spPr bwMode="auto">
            <a:xfrm>
              <a:off x="1111" y="1002"/>
              <a:ext cx="249" cy="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41" name="AutoShape 117"/>
            <p:cNvSpPr>
              <a:spLocks noChangeArrowheads="1"/>
            </p:cNvSpPr>
            <p:nvPr/>
          </p:nvSpPr>
          <p:spPr bwMode="auto">
            <a:xfrm rot="10800000">
              <a:off x="1277" y="1101"/>
              <a:ext cx="167" cy="57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42" name="Line 118"/>
            <p:cNvSpPr>
              <a:spLocks noChangeShapeType="1"/>
            </p:cNvSpPr>
            <p:nvPr/>
          </p:nvSpPr>
          <p:spPr bwMode="auto">
            <a:xfrm>
              <a:off x="1360" y="1032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43" name="Oval 119"/>
            <p:cNvSpPr>
              <a:spLocks noChangeArrowheads="1"/>
            </p:cNvSpPr>
            <p:nvPr/>
          </p:nvSpPr>
          <p:spPr bwMode="auto">
            <a:xfrm>
              <a:off x="1358" y="1005"/>
              <a:ext cx="249" cy="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44" name="Arc 120"/>
            <p:cNvSpPr>
              <a:spLocks/>
            </p:cNvSpPr>
            <p:nvPr/>
          </p:nvSpPr>
          <p:spPr bwMode="auto">
            <a:xfrm rot="11137884">
              <a:off x="720" y="1631"/>
              <a:ext cx="68" cy="87"/>
            </a:xfrm>
            <a:custGeom>
              <a:avLst/>
              <a:gdLst>
                <a:gd name="G0" fmla="+- 15856 0 0"/>
                <a:gd name="G1" fmla="+- 21600 0 0"/>
                <a:gd name="G2" fmla="+- 21600 0 0"/>
                <a:gd name="T0" fmla="*/ 0 w 29056"/>
                <a:gd name="T1" fmla="*/ 6932 h 21600"/>
                <a:gd name="T2" fmla="*/ 29056 w 29056"/>
                <a:gd name="T3" fmla="*/ 4502 h 21600"/>
                <a:gd name="T4" fmla="*/ 15856 w 290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56" h="21600" fill="none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</a:path>
                <a:path w="29056" h="21600" stroke="0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  <a:lnTo>
                    <a:pt x="15856" y="21600"/>
                  </a:lnTo>
                  <a:close/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45" name="Line 121"/>
            <p:cNvSpPr>
              <a:spLocks noChangeShapeType="1"/>
            </p:cNvSpPr>
            <p:nvPr/>
          </p:nvSpPr>
          <p:spPr bwMode="auto">
            <a:xfrm flipH="1" flipV="1">
              <a:off x="679" y="2535"/>
              <a:ext cx="7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46" name="Line 122"/>
            <p:cNvSpPr>
              <a:spLocks noChangeShapeType="1"/>
            </p:cNvSpPr>
            <p:nvPr/>
          </p:nvSpPr>
          <p:spPr bwMode="auto">
            <a:xfrm flipV="1">
              <a:off x="743" y="2531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47" name="Line 123"/>
            <p:cNvSpPr>
              <a:spLocks noChangeShapeType="1"/>
            </p:cNvSpPr>
            <p:nvPr/>
          </p:nvSpPr>
          <p:spPr bwMode="auto">
            <a:xfrm flipH="1">
              <a:off x="551" y="2526"/>
              <a:ext cx="0" cy="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48" name="AutoShape 124"/>
            <p:cNvSpPr>
              <a:spLocks noChangeArrowheads="1"/>
            </p:cNvSpPr>
            <p:nvPr/>
          </p:nvSpPr>
          <p:spPr bwMode="auto">
            <a:xfrm rot="16200000">
              <a:off x="287" y="2908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49" name="Line 125"/>
            <p:cNvSpPr>
              <a:spLocks noChangeShapeType="1"/>
            </p:cNvSpPr>
            <p:nvPr/>
          </p:nvSpPr>
          <p:spPr bwMode="auto">
            <a:xfrm rot="16200000">
              <a:off x="299" y="2944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50" name="AutoShape 126"/>
            <p:cNvSpPr>
              <a:spLocks noChangeArrowheads="1"/>
            </p:cNvSpPr>
            <p:nvPr/>
          </p:nvSpPr>
          <p:spPr bwMode="auto">
            <a:xfrm rot="16200000">
              <a:off x="293" y="2880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29151" name="Line 127"/>
            <p:cNvSpPr>
              <a:spLocks noChangeShapeType="1"/>
            </p:cNvSpPr>
            <p:nvPr/>
          </p:nvSpPr>
          <p:spPr bwMode="auto">
            <a:xfrm>
              <a:off x="786" y="1853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52" name="AutoShape 128"/>
            <p:cNvSpPr>
              <a:spLocks noChangeArrowheads="1"/>
            </p:cNvSpPr>
            <p:nvPr/>
          </p:nvSpPr>
          <p:spPr bwMode="auto">
            <a:xfrm rot="16200000">
              <a:off x="841" y="1823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53" name="Line 129"/>
            <p:cNvSpPr>
              <a:spLocks noChangeShapeType="1"/>
            </p:cNvSpPr>
            <p:nvPr/>
          </p:nvSpPr>
          <p:spPr bwMode="auto">
            <a:xfrm rot="5400000" flipH="1" flipV="1">
              <a:off x="24" y="1141"/>
              <a:ext cx="653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54" name="Line 130"/>
            <p:cNvSpPr>
              <a:spLocks noChangeShapeType="1"/>
            </p:cNvSpPr>
            <p:nvPr/>
          </p:nvSpPr>
          <p:spPr bwMode="auto">
            <a:xfrm flipH="1" flipV="1">
              <a:off x="343" y="821"/>
              <a:ext cx="2182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55" name="Line 131"/>
            <p:cNvSpPr>
              <a:spLocks noChangeShapeType="1"/>
            </p:cNvSpPr>
            <p:nvPr/>
          </p:nvSpPr>
          <p:spPr bwMode="auto">
            <a:xfrm flipV="1">
              <a:off x="327" y="2449"/>
              <a:ext cx="0" cy="24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56" name="Line 132"/>
            <p:cNvSpPr>
              <a:spLocks noChangeShapeType="1"/>
            </p:cNvSpPr>
            <p:nvPr/>
          </p:nvSpPr>
          <p:spPr bwMode="auto">
            <a:xfrm flipH="1" flipV="1">
              <a:off x="1231" y="2642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57" name="Line 133"/>
            <p:cNvSpPr>
              <a:spLocks noChangeShapeType="1"/>
            </p:cNvSpPr>
            <p:nvPr/>
          </p:nvSpPr>
          <p:spPr bwMode="auto">
            <a:xfrm flipH="1" flipV="1">
              <a:off x="625" y="2762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58" name="Line 134"/>
            <p:cNvSpPr>
              <a:spLocks noChangeShapeType="1"/>
            </p:cNvSpPr>
            <p:nvPr/>
          </p:nvSpPr>
          <p:spPr bwMode="auto">
            <a:xfrm flipH="1" flipV="1">
              <a:off x="539" y="2763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59" name="Line 135"/>
            <p:cNvSpPr>
              <a:spLocks noChangeShapeType="1"/>
            </p:cNvSpPr>
            <p:nvPr/>
          </p:nvSpPr>
          <p:spPr bwMode="auto">
            <a:xfrm flipH="1" flipV="1">
              <a:off x="1279" y="2763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60" name="Line 136"/>
            <p:cNvSpPr>
              <a:spLocks noChangeShapeType="1"/>
            </p:cNvSpPr>
            <p:nvPr/>
          </p:nvSpPr>
          <p:spPr bwMode="auto">
            <a:xfrm flipH="1" flipV="1">
              <a:off x="1193" y="2764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61" name="Line 137"/>
            <p:cNvSpPr>
              <a:spLocks noChangeShapeType="1"/>
            </p:cNvSpPr>
            <p:nvPr/>
          </p:nvSpPr>
          <p:spPr bwMode="auto">
            <a:xfrm flipH="1" flipV="1">
              <a:off x="989" y="2762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62" name="Line 138"/>
            <p:cNvSpPr>
              <a:spLocks noChangeShapeType="1"/>
            </p:cNvSpPr>
            <p:nvPr/>
          </p:nvSpPr>
          <p:spPr bwMode="auto">
            <a:xfrm flipH="1" flipV="1">
              <a:off x="903" y="2763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63" name="Line 139"/>
            <p:cNvSpPr>
              <a:spLocks noChangeShapeType="1"/>
            </p:cNvSpPr>
            <p:nvPr/>
          </p:nvSpPr>
          <p:spPr bwMode="auto">
            <a:xfrm flipH="1" flipV="1">
              <a:off x="662" y="2809"/>
              <a:ext cx="867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64" name="Line 140"/>
            <p:cNvSpPr>
              <a:spLocks noChangeShapeType="1"/>
            </p:cNvSpPr>
            <p:nvPr/>
          </p:nvSpPr>
          <p:spPr bwMode="auto">
            <a:xfrm flipH="1">
              <a:off x="945" y="2437"/>
              <a:ext cx="2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65" name="Line 141"/>
            <p:cNvSpPr>
              <a:spLocks noChangeShapeType="1"/>
            </p:cNvSpPr>
            <p:nvPr/>
          </p:nvSpPr>
          <p:spPr bwMode="auto">
            <a:xfrm>
              <a:off x="1203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66" name="Arc 142"/>
            <p:cNvSpPr>
              <a:spLocks/>
            </p:cNvSpPr>
            <p:nvPr/>
          </p:nvSpPr>
          <p:spPr bwMode="auto">
            <a:xfrm rot="841871">
              <a:off x="1517" y="2786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67" name="Arc 143"/>
            <p:cNvSpPr>
              <a:spLocks/>
            </p:cNvSpPr>
            <p:nvPr/>
          </p:nvSpPr>
          <p:spPr bwMode="auto">
            <a:xfrm rot="841871">
              <a:off x="1643" y="2788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68" name="Line 144"/>
            <p:cNvSpPr>
              <a:spLocks noChangeShapeType="1"/>
            </p:cNvSpPr>
            <p:nvPr/>
          </p:nvSpPr>
          <p:spPr bwMode="auto">
            <a:xfrm flipH="1" flipV="1">
              <a:off x="1590" y="2809"/>
              <a:ext cx="66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69" name="Line 145"/>
            <p:cNvSpPr>
              <a:spLocks noChangeShapeType="1"/>
            </p:cNvSpPr>
            <p:nvPr/>
          </p:nvSpPr>
          <p:spPr bwMode="auto">
            <a:xfrm rot="5400000">
              <a:off x="1316" y="2089"/>
              <a:ext cx="48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70" name="Freeform 146"/>
            <p:cNvSpPr>
              <a:spLocks/>
            </p:cNvSpPr>
            <p:nvPr/>
          </p:nvSpPr>
          <p:spPr bwMode="auto">
            <a:xfrm>
              <a:off x="288" y="2347"/>
              <a:ext cx="74" cy="10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71" name="Freeform 147"/>
            <p:cNvSpPr>
              <a:spLocks/>
            </p:cNvSpPr>
            <p:nvPr/>
          </p:nvSpPr>
          <p:spPr bwMode="auto">
            <a:xfrm rot="5400000">
              <a:off x="1156" y="2228"/>
              <a:ext cx="74" cy="11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72" name="Freeform 148"/>
            <p:cNvSpPr>
              <a:spLocks/>
            </p:cNvSpPr>
            <p:nvPr/>
          </p:nvSpPr>
          <p:spPr bwMode="auto">
            <a:xfrm>
              <a:off x="1522" y="2326"/>
              <a:ext cx="74" cy="10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73" name="Arc 149"/>
            <p:cNvSpPr>
              <a:spLocks/>
            </p:cNvSpPr>
            <p:nvPr/>
          </p:nvSpPr>
          <p:spPr bwMode="auto">
            <a:xfrm rot="841871">
              <a:off x="1509" y="2070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74" name="Line 150"/>
            <p:cNvSpPr>
              <a:spLocks noChangeShapeType="1"/>
            </p:cNvSpPr>
            <p:nvPr/>
          </p:nvSpPr>
          <p:spPr bwMode="auto">
            <a:xfrm rot="18900000">
              <a:off x="776" y="1722"/>
              <a:ext cx="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75" name="Line 151"/>
            <p:cNvSpPr>
              <a:spLocks noChangeShapeType="1"/>
            </p:cNvSpPr>
            <p:nvPr/>
          </p:nvSpPr>
          <p:spPr bwMode="auto">
            <a:xfrm>
              <a:off x="1550" y="1852"/>
              <a:ext cx="10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76" name="AutoShape 152"/>
            <p:cNvSpPr>
              <a:spLocks noChangeArrowheads="1"/>
            </p:cNvSpPr>
            <p:nvPr/>
          </p:nvSpPr>
          <p:spPr bwMode="auto">
            <a:xfrm rot="16200000">
              <a:off x="1675" y="1797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77" name="Line 153"/>
            <p:cNvSpPr>
              <a:spLocks noChangeShapeType="1"/>
            </p:cNvSpPr>
            <p:nvPr/>
          </p:nvSpPr>
          <p:spPr bwMode="auto">
            <a:xfrm rot="16200000">
              <a:off x="1687" y="1833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78" name="AutoShape 154"/>
            <p:cNvSpPr>
              <a:spLocks noChangeArrowheads="1"/>
            </p:cNvSpPr>
            <p:nvPr/>
          </p:nvSpPr>
          <p:spPr bwMode="auto">
            <a:xfrm rot="16200000">
              <a:off x="1681" y="1769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29179" name="Line 155"/>
            <p:cNvSpPr>
              <a:spLocks noChangeShapeType="1"/>
            </p:cNvSpPr>
            <p:nvPr/>
          </p:nvSpPr>
          <p:spPr bwMode="auto">
            <a:xfrm flipH="1" flipV="1">
              <a:off x="1586" y="2094"/>
              <a:ext cx="109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80" name="AutoShape 156"/>
            <p:cNvSpPr>
              <a:spLocks noChangeArrowheads="1"/>
            </p:cNvSpPr>
            <p:nvPr/>
          </p:nvSpPr>
          <p:spPr bwMode="auto">
            <a:xfrm>
              <a:off x="1506" y="2963"/>
              <a:ext cx="229" cy="2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81" name="AutoShape 157"/>
            <p:cNvSpPr>
              <a:spLocks noChangeArrowheads="1"/>
            </p:cNvSpPr>
            <p:nvPr/>
          </p:nvSpPr>
          <p:spPr bwMode="auto">
            <a:xfrm rot="16200000">
              <a:off x="626" y="2482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182" name="Line 158"/>
            <p:cNvSpPr>
              <a:spLocks noChangeShapeType="1"/>
            </p:cNvSpPr>
            <p:nvPr/>
          </p:nvSpPr>
          <p:spPr bwMode="auto">
            <a:xfrm rot="16200000">
              <a:off x="638" y="2518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83" name="AutoShape 159"/>
            <p:cNvSpPr>
              <a:spLocks noChangeArrowheads="1"/>
            </p:cNvSpPr>
            <p:nvPr/>
          </p:nvSpPr>
          <p:spPr bwMode="auto">
            <a:xfrm rot="16200000">
              <a:off x="632" y="2454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grpSp>
          <p:nvGrpSpPr>
            <p:cNvPr id="129184" name="Group 160"/>
            <p:cNvGrpSpPr>
              <a:grpSpLocks/>
            </p:cNvGrpSpPr>
            <p:nvPr/>
          </p:nvGrpSpPr>
          <p:grpSpPr bwMode="auto">
            <a:xfrm>
              <a:off x="551" y="2831"/>
              <a:ext cx="50" cy="31"/>
              <a:chOff x="909" y="4018"/>
              <a:chExt cx="64" cy="31"/>
            </a:xfrm>
          </p:grpSpPr>
          <p:sp>
            <p:nvSpPr>
              <p:cNvPr id="129185" name="Line 16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86" name="Line 16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87" name="Line 16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88" name="Line 16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89" name="Line 16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9190" name="Group 166"/>
            <p:cNvGrpSpPr>
              <a:grpSpLocks/>
            </p:cNvGrpSpPr>
            <p:nvPr/>
          </p:nvGrpSpPr>
          <p:grpSpPr bwMode="auto">
            <a:xfrm>
              <a:off x="468" y="2830"/>
              <a:ext cx="50" cy="31"/>
              <a:chOff x="909" y="4018"/>
              <a:chExt cx="64" cy="31"/>
            </a:xfrm>
          </p:grpSpPr>
          <p:sp>
            <p:nvSpPr>
              <p:cNvPr id="129191" name="Line 16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92" name="Line 16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93" name="Line 16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94" name="Line 17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95" name="Line 17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9196" name="Line 172"/>
            <p:cNvSpPr>
              <a:spLocks noChangeShapeType="1"/>
            </p:cNvSpPr>
            <p:nvPr/>
          </p:nvSpPr>
          <p:spPr bwMode="auto">
            <a:xfrm>
              <a:off x="473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97" name="Line 173"/>
            <p:cNvSpPr>
              <a:spLocks noChangeShapeType="1"/>
            </p:cNvSpPr>
            <p:nvPr/>
          </p:nvSpPr>
          <p:spPr bwMode="auto">
            <a:xfrm>
              <a:off x="473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198" name="Oval 174"/>
            <p:cNvSpPr>
              <a:spLocks noChangeArrowheads="1"/>
            </p:cNvSpPr>
            <p:nvPr/>
          </p:nvSpPr>
          <p:spPr bwMode="auto">
            <a:xfrm>
              <a:off x="517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grpSp>
          <p:nvGrpSpPr>
            <p:cNvPr id="129199" name="Group 175"/>
            <p:cNvGrpSpPr>
              <a:grpSpLocks/>
            </p:cNvGrpSpPr>
            <p:nvPr/>
          </p:nvGrpSpPr>
          <p:grpSpPr bwMode="auto">
            <a:xfrm>
              <a:off x="927" y="2831"/>
              <a:ext cx="50" cy="31"/>
              <a:chOff x="909" y="4018"/>
              <a:chExt cx="64" cy="31"/>
            </a:xfrm>
          </p:grpSpPr>
          <p:sp>
            <p:nvSpPr>
              <p:cNvPr id="129200" name="Line 17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01" name="Line 17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02" name="Line 17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03" name="Line 17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04" name="Line 18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9205" name="Group 181"/>
            <p:cNvGrpSpPr>
              <a:grpSpLocks/>
            </p:cNvGrpSpPr>
            <p:nvPr/>
          </p:nvGrpSpPr>
          <p:grpSpPr bwMode="auto">
            <a:xfrm>
              <a:off x="844" y="2830"/>
              <a:ext cx="50" cy="31"/>
              <a:chOff x="909" y="4018"/>
              <a:chExt cx="64" cy="31"/>
            </a:xfrm>
          </p:grpSpPr>
          <p:sp>
            <p:nvSpPr>
              <p:cNvPr id="129206" name="Line 18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07" name="Line 18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08" name="Line 18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09" name="Line 18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10" name="Line 18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9211" name="Line 187"/>
            <p:cNvSpPr>
              <a:spLocks noChangeShapeType="1"/>
            </p:cNvSpPr>
            <p:nvPr/>
          </p:nvSpPr>
          <p:spPr bwMode="auto">
            <a:xfrm>
              <a:off x="849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12" name="Line 188"/>
            <p:cNvSpPr>
              <a:spLocks noChangeShapeType="1"/>
            </p:cNvSpPr>
            <p:nvPr/>
          </p:nvSpPr>
          <p:spPr bwMode="auto">
            <a:xfrm>
              <a:off x="849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13" name="Oval 189"/>
            <p:cNvSpPr>
              <a:spLocks noChangeArrowheads="1"/>
            </p:cNvSpPr>
            <p:nvPr/>
          </p:nvSpPr>
          <p:spPr bwMode="auto">
            <a:xfrm>
              <a:off x="893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grpSp>
          <p:nvGrpSpPr>
            <p:cNvPr id="129214" name="Group 190"/>
            <p:cNvGrpSpPr>
              <a:grpSpLocks/>
            </p:cNvGrpSpPr>
            <p:nvPr/>
          </p:nvGrpSpPr>
          <p:grpSpPr bwMode="auto">
            <a:xfrm>
              <a:off x="1215" y="2831"/>
              <a:ext cx="50" cy="31"/>
              <a:chOff x="909" y="4018"/>
              <a:chExt cx="64" cy="31"/>
            </a:xfrm>
          </p:grpSpPr>
          <p:sp>
            <p:nvSpPr>
              <p:cNvPr id="129215" name="Line 19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16" name="Line 19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17" name="Line 19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18" name="Line 19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19" name="Line 19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9220" name="Group 196"/>
            <p:cNvGrpSpPr>
              <a:grpSpLocks/>
            </p:cNvGrpSpPr>
            <p:nvPr/>
          </p:nvGrpSpPr>
          <p:grpSpPr bwMode="auto">
            <a:xfrm>
              <a:off x="1132" y="2830"/>
              <a:ext cx="50" cy="31"/>
              <a:chOff x="909" y="4018"/>
              <a:chExt cx="64" cy="31"/>
            </a:xfrm>
          </p:grpSpPr>
          <p:sp>
            <p:nvSpPr>
              <p:cNvPr id="129221" name="Line 19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22" name="Line 19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23" name="Line 19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24" name="Line 20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25" name="Line 20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9226" name="Line 202"/>
            <p:cNvSpPr>
              <a:spLocks noChangeShapeType="1"/>
            </p:cNvSpPr>
            <p:nvPr/>
          </p:nvSpPr>
          <p:spPr bwMode="auto">
            <a:xfrm>
              <a:off x="1137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27" name="Line 203"/>
            <p:cNvSpPr>
              <a:spLocks noChangeShapeType="1"/>
            </p:cNvSpPr>
            <p:nvPr/>
          </p:nvSpPr>
          <p:spPr bwMode="auto">
            <a:xfrm>
              <a:off x="1137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28" name="Oval 204"/>
            <p:cNvSpPr>
              <a:spLocks noChangeArrowheads="1"/>
            </p:cNvSpPr>
            <p:nvPr/>
          </p:nvSpPr>
          <p:spPr bwMode="auto">
            <a:xfrm>
              <a:off x="1181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sp>
          <p:nvSpPr>
            <p:cNvPr id="129229" name="Line 205"/>
            <p:cNvSpPr>
              <a:spLocks noChangeShapeType="1"/>
            </p:cNvSpPr>
            <p:nvPr/>
          </p:nvSpPr>
          <p:spPr bwMode="auto">
            <a:xfrm flipV="1">
              <a:off x="2065" y="1216"/>
              <a:ext cx="0" cy="3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30" name="Line 206"/>
            <p:cNvSpPr>
              <a:spLocks noChangeShapeType="1"/>
            </p:cNvSpPr>
            <p:nvPr/>
          </p:nvSpPr>
          <p:spPr bwMode="auto">
            <a:xfrm>
              <a:off x="2222" y="2089"/>
              <a:ext cx="0" cy="19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31" name="Line 207"/>
            <p:cNvSpPr>
              <a:spLocks noChangeShapeType="1"/>
            </p:cNvSpPr>
            <p:nvPr/>
          </p:nvSpPr>
          <p:spPr bwMode="auto">
            <a:xfrm rot="21600000">
              <a:off x="2256" y="2080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32" name="AutoShape 208"/>
            <p:cNvSpPr>
              <a:spLocks noChangeArrowheads="1"/>
            </p:cNvSpPr>
            <p:nvPr/>
          </p:nvSpPr>
          <p:spPr bwMode="auto">
            <a:xfrm rot="21600000">
              <a:off x="2190" y="2045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233" name="AutoShape 209"/>
            <p:cNvSpPr>
              <a:spLocks noChangeArrowheads="1"/>
            </p:cNvSpPr>
            <p:nvPr/>
          </p:nvSpPr>
          <p:spPr bwMode="auto">
            <a:xfrm rot="21600000">
              <a:off x="2274" y="2056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29234" name="Line 210"/>
            <p:cNvSpPr>
              <a:spLocks noChangeShapeType="1"/>
            </p:cNvSpPr>
            <p:nvPr/>
          </p:nvSpPr>
          <p:spPr bwMode="auto">
            <a:xfrm flipH="1" flipV="1">
              <a:off x="2131" y="2282"/>
              <a:ext cx="10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35" name="Line 211"/>
            <p:cNvSpPr>
              <a:spLocks noChangeShapeType="1"/>
            </p:cNvSpPr>
            <p:nvPr/>
          </p:nvSpPr>
          <p:spPr bwMode="auto">
            <a:xfrm>
              <a:off x="2253" y="2176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36" name="Line 212"/>
            <p:cNvSpPr>
              <a:spLocks noChangeShapeType="1"/>
            </p:cNvSpPr>
            <p:nvPr/>
          </p:nvSpPr>
          <p:spPr bwMode="auto">
            <a:xfrm flipH="1" flipV="1">
              <a:off x="1719" y="2809"/>
              <a:ext cx="240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37" name="Line 213"/>
            <p:cNvSpPr>
              <a:spLocks noChangeShapeType="1"/>
            </p:cNvSpPr>
            <p:nvPr/>
          </p:nvSpPr>
          <p:spPr bwMode="auto">
            <a:xfrm>
              <a:off x="1951" y="2127"/>
              <a:ext cx="0" cy="69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38" name="Line 214"/>
            <p:cNvSpPr>
              <a:spLocks noChangeShapeType="1"/>
            </p:cNvSpPr>
            <p:nvPr/>
          </p:nvSpPr>
          <p:spPr bwMode="auto">
            <a:xfrm flipH="1" flipV="1">
              <a:off x="1840" y="2713"/>
              <a:ext cx="107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39" name="Line 215"/>
            <p:cNvSpPr>
              <a:spLocks noChangeShapeType="1"/>
            </p:cNvSpPr>
            <p:nvPr/>
          </p:nvSpPr>
          <p:spPr bwMode="auto">
            <a:xfrm flipV="1">
              <a:off x="2187" y="1210"/>
              <a:ext cx="0" cy="24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40" name="Line 216"/>
            <p:cNvSpPr>
              <a:spLocks noChangeShapeType="1"/>
            </p:cNvSpPr>
            <p:nvPr/>
          </p:nvSpPr>
          <p:spPr bwMode="auto">
            <a:xfrm flipV="1">
              <a:off x="2188" y="1464"/>
              <a:ext cx="0" cy="30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41" name="Line 217"/>
            <p:cNvSpPr>
              <a:spLocks noChangeShapeType="1"/>
            </p:cNvSpPr>
            <p:nvPr/>
          </p:nvSpPr>
          <p:spPr bwMode="auto">
            <a:xfrm rot="21600000">
              <a:off x="2220" y="1468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42" name="AutoShape 218"/>
            <p:cNvSpPr>
              <a:spLocks noChangeArrowheads="1"/>
            </p:cNvSpPr>
            <p:nvPr/>
          </p:nvSpPr>
          <p:spPr bwMode="auto">
            <a:xfrm rot="21600000">
              <a:off x="2154" y="1433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243" name="AutoShape 219"/>
            <p:cNvSpPr>
              <a:spLocks noChangeArrowheads="1"/>
            </p:cNvSpPr>
            <p:nvPr/>
          </p:nvSpPr>
          <p:spPr bwMode="auto">
            <a:xfrm rot="21600000">
              <a:off x="2238" y="1444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29244" name="Line 220"/>
            <p:cNvSpPr>
              <a:spLocks noChangeShapeType="1"/>
            </p:cNvSpPr>
            <p:nvPr/>
          </p:nvSpPr>
          <p:spPr bwMode="auto">
            <a:xfrm rot="21600000">
              <a:off x="2097" y="1577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45" name="AutoShape 221"/>
            <p:cNvSpPr>
              <a:spLocks noChangeArrowheads="1"/>
            </p:cNvSpPr>
            <p:nvPr/>
          </p:nvSpPr>
          <p:spPr bwMode="auto">
            <a:xfrm rot="21600000">
              <a:off x="2031" y="1542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246" name="AutoShape 222"/>
            <p:cNvSpPr>
              <a:spLocks noChangeArrowheads="1"/>
            </p:cNvSpPr>
            <p:nvPr/>
          </p:nvSpPr>
          <p:spPr bwMode="auto">
            <a:xfrm rot="21600000">
              <a:off x="2115" y="1553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29247" name="Line 223"/>
            <p:cNvSpPr>
              <a:spLocks noChangeShapeType="1"/>
            </p:cNvSpPr>
            <p:nvPr/>
          </p:nvSpPr>
          <p:spPr bwMode="auto">
            <a:xfrm flipH="1" flipV="1">
              <a:off x="1943" y="2134"/>
              <a:ext cx="60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48" name="Rectangle 224"/>
            <p:cNvSpPr>
              <a:spLocks noChangeArrowheads="1"/>
            </p:cNvSpPr>
            <p:nvPr/>
          </p:nvSpPr>
          <p:spPr bwMode="auto">
            <a:xfrm>
              <a:off x="2004" y="2023"/>
              <a:ext cx="120" cy="299"/>
            </a:xfrm>
            <a:prstGeom prst="rect">
              <a:avLst/>
            </a:prstGeom>
            <a:pattFill prst="openDmnd">
              <a:fgClr>
                <a:schemeClr val="accent1">
                  <a:alpha val="61000"/>
                </a:schemeClr>
              </a:fgClr>
              <a:bgClr>
                <a:schemeClr val="bg1">
                  <a:alpha val="61000"/>
                </a:schemeClr>
              </a:bgClr>
            </a:pattFill>
            <a:ln w="28575">
              <a:solidFill>
                <a:srgbClr val="E3724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249" name="Line 225"/>
            <p:cNvSpPr>
              <a:spLocks noChangeShapeType="1"/>
            </p:cNvSpPr>
            <p:nvPr/>
          </p:nvSpPr>
          <p:spPr bwMode="auto">
            <a:xfrm>
              <a:off x="1921" y="2182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50" name="Line 226"/>
            <p:cNvSpPr>
              <a:spLocks noChangeShapeType="1"/>
            </p:cNvSpPr>
            <p:nvPr/>
          </p:nvSpPr>
          <p:spPr bwMode="auto">
            <a:xfrm>
              <a:off x="2093" y="2374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51" name="Line 227"/>
            <p:cNvSpPr>
              <a:spLocks noChangeShapeType="1"/>
            </p:cNvSpPr>
            <p:nvPr/>
          </p:nvSpPr>
          <p:spPr bwMode="auto">
            <a:xfrm flipH="1" flipV="1">
              <a:off x="2055" y="2936"/>
              <a:ext cx="48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52" name="AutoShape 228"/>
            <p:cNvSpPr>
              <a:spLocks noChangeArrowheads="1"/>
            </p:cNvSpPr>
            <p:nvPr/>
          </p:nvSpPr>
          <p:spPr bwMode="auto">
            <a:xfrm>
              <a:off x="737" y="2181"/>
              <a:ext cx="83" cy="1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253" name="AutoShape 229"/>
            <p:cNvSpPr>
              <a:spLocks noChangeArrowheads="1"/>
            </p:cNvSpPr>
            <p:nvPr/>
          </p:nvSpPr>
          <p:spPr bwMode="auto">
            <a:xfrm rot="21600000">
              <a:off x="783" y="2932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254" name="Line 230"/>
            <p:cNvSpPr>
              <a:spLocks noChangeShapeType="1"/>
            </p:cNvSpPr>
            <p:nvPr/>
          </p:nvSpPr>
          <p:spPr bwMode="auto">
            <a:xfrm rot="21600000">
              <a:off x="812" y="29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55" name="AutoShape 231"/>
            <p:cNvSpPr>
              <a:spLocks noChangeArrowheads="1"/>
            </p:cNvSpPr>
            <p:nvPr/>
          </p:nvSpPr>
          <p:spPr bwMode="auto">
            <a:xfrm rot="21600000">
              <a:off x="846" y="2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29256" name="Line 232"/>
            <p:cNvSpPr>
              <a:spLocks noChangeShapeType="1"/>
            </p:cNvSpPr>
            <p:nvPr/>
          </p:nvSpPr>
          <p:spPr bwMode="auto">
            <a:xfrm flipV="1">
              <a:off x="832" y="1213"/>
              <a:ext cx="0" cy="2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57" name="Line 233"/>
            <p:cNvSpPr>
              <a:spLocks noChangeShapeType="1"/>
            </p:cNvSpPr>
            <p:nvPr/>
          </p:nvSpPr>
          <p:spPr bwMode="auto">
            <a:xfrm flipH="1" flipV="1">
              <a:off x="1560" y="1218"/>
              <a:ext cx="38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58" name="Rectangle 234"/>
            <p:cNvSpPr>
              <a:spLocks noChangeArrowheads="1"/>
            </p:cNvSpPr>
            <p:nvPr/>
          </p:nvSpPr>
          <p:spPr bwMode="auto">
            <a:xfrm>
              <a:off x="1154" y="1179"/>
              <a:ext cx="422" cy="72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CC66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259" name="AutoShape 235"/>
            <p:cNvSpPr>
              <a:spLocks noChangeArrowheads="1"/>
            </p:cNvSpPr>
            <p:nvPr/>
          </p:nvSpPr>
          <p:spPr bwMode="auto">
            <a:xfrm rot="5400000">
              <a:off x="2513" y="2888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260" name="AutoShape 236"/>
            <p:cNvSpPr>
              <a:spLocks noChangeArrowheads="1"/>
            </p:cNvSpPr>
            <p:nvPr/>
          </p:nvSpPr>
          <p:spPr bwMode="auto">
            <a:xfrm rot="5400000">
              <a:off x="2513" y="771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261" name="Line 237"/>
            <p:cNvSpPr>
              <a:spLocks noChangeShapeType="1"/>
            </p:cNvSpPr>
            <p:nvPr/>
          </p:nvSpPr>
          <p:spPr bwMode="auto">
            <a:xfrm flipH="1" flipV="1">
              <a:off x="569" y="2642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62" name="AutoShape 238"/>
            <p:cNvSpPr>
              <a:spLocks noChangeArrowheads="1"/>
            </p:cNvSpPr>
            <p:nvPr/>
          </p:nvSpPr>
          <p:spPr bwMode="auto">
            <a:xfrm rot="16200000">
              <a:off x="483" y="198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263" name="Line 239"/>
            <p:cNvSpPr>
              <a:spLocks noChangeShapeType="1"/>
            </p:cNvSpPr>
            <p:nvPr/>
          </p:nvSpPr>
          <p:spPr bwMode="auto">
            <a:xfrm rot="16200000">
              <a:off x="495" y="202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9264" name="AutoShape 240"/>
            <p:cNvSpPr>
              <a:spLocks noChangeArrowheads="1"/>
            </p:cNvSpPr>
            <p:nvPr/>
          </p:nvSpPr>
          <p:spPr bwMode="auto">
            <a:xfrm rot="16200000">
              <a:off x="489" y="1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29265" name="Line 241"/>
            <p:cNvSpPr>
              <a:spLocks noChangeShapeType="1"/>
            </p:cNvSpPr>
            <p:nvPr/>
          </p:nvSpPr>
          <p:spPr bwMode="auto">
            <a:xfrm flipH="1">
              <a:off x="1736" y="2661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9266" name="Group 242"/>
            <p:cNvGrpSpPr>
              <a:grpSpLocks/>
            </p:cNvGrpSpPr>
            <p:nvPr/>
          </p:nvGrpSpPr>
          <p:grpSpPr bwMode="auto">
            <a:xfrm>
              <a:off x="1765" y="2634"/>
              <a:ext cx="105" cy="108"/>
              <a:chOff x="2748" y="3422"/>
              <a:chExt cx="105" cy="108"/>
            </a:xfrm>
          </p:grpSpPr>
          <p:sp>
            <p:nvSpPr>
              <p:cNvPr id="129267" name="AutoShape 243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9268" name="Line 244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69" name="AutoShape 245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129270" name="Oval 246"/>
          <p:cNvSpPr>
            <a:spLocks noChangeArrowheads="1"/>
          </p:cNvSpPr>
          <p:nvPr/>
        </p:nvSpPr>
        <p:spPr bwMode="auto">
          <a:xfrm>
            <a:off x="495300" y="5478508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9271" name="Oval 247"/>
          <p:cNvSpPr>
            <a:spLocks noChangeArrowheads="1"/>
          </p:cNvSpPr>
          <p:nvPr/>
        </p:nvSpPr>
        <p:spPr bwMode="auto">
          <a:xfrm>
            <a:off x="1630363" y="5480096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9272" name="Oval 248"/>
          <p:cNvSpPr>
            <a:spLocks noChangeArrowheads="1"/>
          </p:cNvSpPr>
          <p:nvPr/>
        </p:nvSpPr>
        <p:spPr bwMode="auto">
          <a:xfrm>
            <a:off x="38100" y="6262733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sp>
        <p:nvSpPr>
          <p:cNvPr id="129273" name="Oval 249"/>
          <p:cNvSpPr>
            <a:spLocks noChangeArrowheads="1"/>
          </p:cNvSpPr>
          <p:nvPr/>
        </p:nvSpPr>
        <p:spPr bwMode="auto">
          <a:xfrm>
            <a:off x="2168525" y="5549946"/>
            <a:ext cx="212695" cy="14286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11</a:t>
            </a:r>
          </a:p>
        </p:txBody>
      </p:sp>
      <p:sp>
        <p:nvSpPr>
          <p:cNvPr id="129274" name="Oval 250"/>
          <p:cNvSpPr>
            <a:spLocks noChangeArrowheads="1"/>
          </p:cNvSpPr>
          <p:nvPr/>
        </p:nvSpPr>
        <p:spPr bwMode="auto">
          <a:xfrm>
            <a:off x="1377950" y="4868908"/>
            <a:ext cx="226972" cy="17142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12</a:t>
            </a:r>
          </a:p>
        </p:txBody>
      </p:sp>
      <p:sp>
        <p:nvSpPr>
          <p:cNvPr id="129275" name="Oval 251"/>
          <p:cNvSpPr>
            <a:spLocks noChangeArrowheads="1"/>
          </p:cNvSpPr>
          <p:nvPr/>
        </p:nvSpPr>
        <p:spPr bwMode="auto">
          <a:xfrm>
            <a:off x="1751012" y="6037308"/>
            <a:ext cx="265077" cy="16668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29276" name="Oval 252"/>
          <p:cNvSpPr>
            <a:spLocks noChangeArrowheads="1"/>
          </p:cNvSpPr>
          <p:nvPr/>
        </p:nvSpPr>
        <p:spPr bwMode="auto">
          <a:xfrm>
            <a:off x="1295400" y="6037308"/>
            <a:ext cx="265079" cy="16668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29277" name="Oval 253"/>
          <p:cNvSpPr>
            <a:spLocks noChangeArrowheads="1"/>
          </p:cNvSpPr>
          <p:nvPr/>
        </p:nvSpPr>
        <p:spPr bwMode="auto">
          <a:xfrm>
            <a:off x="690562" y="6034133"/>
            <a:ext cx="265077" cy="16668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graphicFrame>
        <p:nvGraphicFramePr>
          <p:cNvPr id="129334" name="Group 310"/>
          <p:cNvGraphicFramePr>
            <a:graphicFrameLocks noGrp="1"/>
          </p:cNvGraphicFramePr>
          <p:nvPr/>
        </p:nvGraphicFramePr>
        <p:xfrm>
          <a:off x="117414" y="471447"/>
          <a:ext cx="3833865" cy="2194560"/>
        </p:xfrm>
        <a:graphic>
          <a:graphicData uri="http://schemas.openxmlformats.org/drawingml/2006/table">
            <a:tbl>
              <a:tblPr/>
              <a:tblGrid>
                <a:gridCol w="2901674"/>
                <a:gridCol w="932191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Тип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36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 Всасывания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Температура картера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204CT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 на линии масла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204CT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Датчик, высокое давление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Датчик, низкое давление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Реле, высокое давление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Нагреватель картера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01" name="Group 300"/>
          <p:cNvGrpSpPr/>
          <p:nvPr/>
        </p:nvGrpSpPr>
        <p:grpSpPr>
          <a:xfrm>
            <a:off x="2928915" y="800064"/>
            <a:ext cx="144463" cy="669925"/>
            <a:chOff x="2054192" y="836577"/>
            <a:chExt cx="144463" cy="669925"/>
          </a:xfrm>
        </p:grpSpPr>
        <p:sp>
          <p:nvSpPr>
            <p:cNvPr id="129351" name="Oval 327"/>
            <p:cNvSpPr>
              <a:spLocks noChangeArrowheads="1"/>
            </p:cNvSpPr>
            <p:nvPr/>
          </p:nvSpPr>
          <p:spPr bwMode="auto">
            <a:xfrm>
              <a:off x="2054192" y="836577"/>
              <a:ext cx="144463" cy="144463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7</a:t>
              </a:r>
            </a:p>
          </p:txBody>
        </p:sp>
        <p:sp>
          <p:nvSpPr>
            <p:cNvPr id="129352" name="Oval 328"/>
            <p:cNvSpPr>
              <a:spLocks noChangeArrowheads="1"/>
            </p:cNvSpPr>
            <p:nvPr/>
          </p:nvSpPr>
          <p:spPr bwMode="auto">
            <a:xfrm>
              <a:off x="2054192" y="1098515"/>
              <a:ext cx="144463" cy="14446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8</a:t>
              </a:r>
            </a:p>
          </p:txBody>
        </p:sp>
        <p:sp>
          <p:nvSpPr>
            <p:cNvPr id="129353" name="Oval 329"/>
            <p:cNvSpPr>
              <a:spLocks noChangeArrowheads="1"/>
            </p:cNvSpPr>
            <p:nvPr/>
          </p:nvSpPr>
          <p:spPr bwMode="auto">
            <a:xfrm>
              <a:off x="2054192" y="1362040"/>
              <a:ext cx="144463" cy="14446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altLang="ko-KR" sz="900" b="1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9</a:t>
              </a:r>
            </a:p>
          </p:txBody>
        </p:sp>
      </p:grpSp>
      <p:sp>
        <p:nvSpPr>
          <p:cNvPr id="129354" name="Text Box 330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3.2 </a:t>
            </a:r>
            <a:r>
              <a:rPr lang="ru-RU" altLang="ko-KR" sz="2000" b="1"/>
              <a:t>Элементы гидравлического контура</a:t>
            </a:r>
            <a:r>
              <a:rPr lang="ru-RU" altLang="ko-KR" sz="2000" b="1">
                <a:latin typeface="Arial" pitchFamily="34" charset="0"/>
              </a:rPr>
              <a:t>: датчики</a:t>
            </a:r>
            <a:endParaRPr lang="en-US" altLang="ko-KR" sz="2000" b="1">
              <a:latin typeface="Arial" pitchFamily="34" charset="0"/>
            </a:endParaRPr>
          </a:p>
        </p:txBody>
      </p:sp>
      <p:grpSp>
        <p:nvGrpSpPr>
          <p:cNvPr id="300" name="Group 299"/>
          <p:cNvGrpSpPr/>
          <p:nvPr/>
        </p:nvGrpSpPr>
        <p:grpSpPr>
          <a:xfrm>
            <a:off x="2892402" y="1603350"/>
            <a:ext cx="212727" cy="987403"/>
            <a:chOff x="2016090" y="1711309"/>
            <a:chExt cx="212727" cy="987403"/>
          </a:xfrm>
        </p:grpSpPr>
        <p:sp>
          <p:nvSpPr>
            <p:cNvPr id="129330" name="Oval 306"/>
            <p:cNvSpPr>
              <a:spLocks noChangeArrowheads="1"/>
            </p:cNvSpPr>
            <p:nvPr/>
          </p:nvSpPr>
          <p:spPr bwMode="auto">
            <a:xfrm>
              <a:off x="2016090" y="1711309"/>
              <a:ext cx="212727" cy="15713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10</a:t>
              </a:r>
            </a:p>
          </p:txBody>
        </p:sp>
        <p:sp>
          <p:nvSpPr>
            <p:cNvPr id="129331" name="Oval 307"/>
            <p:cNvSpPr>
              <a:spLocks noChangeArrowheads="1"/>
            </p:cNvSpPr>
            <p:nvPr/>
          </p:nvSpPr>
          <p:spPr bwMode="auto">
            <a:xfrm>
              <a:off x="2016090" y="1982772"/>
              <a:ext cx="212727" cy="157140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11</a:t>
              </a:r>
            </a:p>
          </p:txBody>
        </p:sp>
        <p:sp>
          <p:nvSpPr>
            <p:cNvPr id="129332" name="Oval 308"/>
            <p:cNvSpPr>
              <a:spLocks noChangeArrowheads="1"/>
            </p:cNvSpPr>
            <p:nvPr/>
          </p:nvSpPr>
          <p:spPr bwMode="auto">
            <a:xfrm>
              <a:off x="2016090" y="2260584"/>
              <a:ext cx="212727" cy="15713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12</a:t>
              </a:r>
            </a:p>
          </p:txBody>
        </p:sp>
        <p:sp>
          <p:nvSpPr>
            <p:cNvPr id="129333" name="Oval 309"/>
            <p:cNvSpPr>
              <a:spLocks noChangeArrowheads="1"/>
            </p:cNvSpPr>
            <p:nvPr/>
          </p:nvSpPr>
          <p:spPr bwMode="auto">
            <a:xfrm>
              <a:off x="2016090" y="2541572"/>
              <a:ext cx="212727" cy="157140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13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120" name="Group 88"/>
          <p:cNvGraphicFramePr>
            <a:graphicFrameLocks noGrp="1"/>
          </p:cNvGraphicFramePr>
          <p:nvPr/>
        </p:nvGraphicFramePr>
        <p:xfrm>
          <a:off x="179388" y="908050"/>
          <a:ext cx="8677275" cy="3200400"/>
        </p:xfrm>
        <a:graphic>
          <a:graphicData uri="http://schemas.openxmlformats.org/drawingml/2006/table">
            <a:tbl>
              <a:tblPr/>
              <a:tblGrid>
                <a:gridCol w="2160587"/>
                <a:gridCol w="755650"/>
                <a:gridCol w="4689519"/>
                <a:gridCol w="1071519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Тип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Выходной параметр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 темп. нагнетания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204CT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 газа на выходе из компрессора.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 наружной темп.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 окружающего воздуха.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Датчик, выход конденсатора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Температура хладагента на выходе из конденсатора.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Датчик, вход/выход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 хладагента на входе и выходе переохладителя.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Датчик, выход НБ.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Температура хладагента на выходе из наружного блока.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Датчик, темп. всасывания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Температура газа на входе в компрессор.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Датчик, темп. картера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204CT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Температура масла в картере компрессора.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 темп. на линии баланса масла.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204CT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Температура масла на линии баланса масла.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2129" name="Group 97"/>
          <p:cNvGraphicFramePr>
            <a:graphicFrameLocks noGrp="1"/>
          </p:cNvGraphicFramePr>
          <p:nvPr/>
        </p:nvGraphicFramePr>
        <p:xfrm>
          <a:off x="179388" y="4191426"/>
          <a:ext cx="8677275" cy="2523744"/>
        </p:xfrm>
        <a:graphic>
          <a:graphicData uri="http://schemas.openxmlformats.org/drawingml/2006/table">
            <a:tbl>
              <a:tblPr/>
              <a:tblGrid>
                <a:gridCol w="2160587"/>
                <a:gridCol w="755650"/>
                <a:gridCol w="4689519"/>
                <a:gridCol w="1071519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Тип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Выходной параметр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высокое давление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высокого давления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Управление вентилятором наружного блока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производительности в режиме обогрева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DC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 ~4.5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Датчик,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низкое давление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низкого давления.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Управление вентилятором наружного блока в режиме обогрева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производительности в режиме охлаждения.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DC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 ~4.5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Подогреватель картера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Предотвращение накопления жидкого хладагента в компрессоре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2130" name="Text Box 98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3.2 </a:t>
            </a:r>
            <a:r>
              <a:rPr lang="ru-RU" altLang="ko-KR" sz="2000" b="1"/>
              <a:t>Элементы гидравлического контура</a:t>
            </a:r>
            <a:r>
              <a:rPr lang="ru-RU" altLang="ko-KR" sz="2000" b="1">
                <a:latin typeface="Arial" pitchFamily="34" charset="0"/>
              </a:rPr>
              <a:t>: датчики</a:t>
            </a:r>
            <a:endParaRPr lang="en-US" altLang="ko-KR" sz="20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</a:blip>
          <a:srcRect/>
          <a:stretch>
            <a:fillRect/>
          </a:stretch>
        </p:blipFill>
        <p:spPr bwMode="auto">
          <a:xfrm>
            <a:off x="3706813" y="657225"/>
            <a:ext cx="5329237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4427537" y="2027238"/>
            <a:ext cx="164149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Теплообменник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(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испаритель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)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graphicFrame>
        <p:nvGraphicFramePr>
          <p:cNvPr id="123019" name="Group 139"/>
          <p:cNvGraphicFramePr>
            <a:graphicFrameLocks noGrp="1"/>
          </p:cNvGraphicFramePr>
          <p:nvPr/>
        </p:nvGraphicFramePr>
        <p:xfrm>
          <a:off x="215900" y="2090738"/>
          <a:ext cx="2916238" cy="1097280"/>
        </p:xfrm>
        <a:graphic>
          <a:graphicData uri="http://schemas.openxmlformats.org/drawingml/2006/table">
            <a:tbl>
              <a:tblPr/>
              <a:tblGrid>
                <a:gridCol w="2160588"/>
                <a:gridCol w="7556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 датчика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Тип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 в помещении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Темп., вход  </a:t>
                      </a: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теплообм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Темп., выход  </a:t>
                      </a: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теплообм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52" name="Oval 72"/>
          <p:cNvSpPr>
            <a:spLocks noChangeArrowheads="1"/>
          </p:cNvSpPr>
          <p:nvPr/>
        </p:nvSpPr>
        <p:spPr bwMode="auto">
          <a:xfrm>
            <a:off x="6921500" y="3449638"/>
            <a:ext cx="144463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graphicFrame>
        <p:nvGraphicFramePr>
          <p:cNvPr id="123018" name="Group 138"/>
          <p:cNvGraphicFramePr>
            <a:graphicFrameLocks noGrp="1"/>
          </p:cNvGraphicFramePr>
          <p:nvPr/>
        </p:nvGraphicFramePr>
        <p:xfrm>
          <a:off x="215900" y="3422650"/>
          <a:ext cx="3671888" cy="731520"/>
        </p:xfrm>
        <a:graphic>
          <a:graphicData uri="http://schemas.openxmlformats.org/drawingml/2006/table">
            <a:tbl>
              <a:tblPr/>
              <a:tblGrid>
                <a:gridCol w="1763713"/>
                <a:gridCol w="971550"/>
                <a:gridCol w="93662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Тип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Питание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Электр. расширит. вентиль (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EEV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Шаговый двигатель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DC 12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10" name="Oval 130"/>
          <p:cNvSpPr>
            <a:spLocks noChangeArrowheads="1"/>
          </p:cNvSpPr>
          <p:nvPr/>
        </p:nvSpPr>
        <p:spPr bwMode="auto">
          <a:xfrm>
            <a:off x="1900238" y="3832233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23020" name="Oval 140"/>
          <p:cNvSpPr>
            <a:spLocks noChangeArrowheads="1"/>
          </p:cNvSpPr>
          <p:nvPr/>
        </p:nvSpPr>
        <p:spPr bwMode="auto">
          <a:xfrm>
            <a:off x="7605713" y="2233613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23021" name="Oval 141"/>
          <p:cNvSpPr>
            <a:spLocks noChangeArrowheads="1"/>
          </p:cNvSpPr>
          <p:nvPr/>
        </p:nvSpPr>
        <p:spPr bwMode="auto">
          <a:xfrm>
            <a:off x="7183438" y="3856038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23022" name="Oval 142"/>
          <p:cNvSpPr>
            <a:spLocks noChangeArrowheads="1"/>
          </p:cNvSpPr>
          <p:nvPr/>
        </p:nvSpPr>
        <p:spPr bwMode="auto">
          <a:xfrm>
            <a:off x="7488238" y="911225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3023" name="Oval 143"/>
          <p:cNvSpPr>
            <a:spLocks noChangeArrowheads="1"/>
          </p:cNvSpPr>
          <p:nvPr/>
        </p:nvSpPr>
        <p:spPr bwMode="auto">
          <a:xfrm>
            <a:off x="2297113" y="2703513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23024" name="Oval 144"/>
          <p:cNvSpPr>
            <a:spLocks noChangeArrowheads="1"/>
          </p:cNvSpPr>
          <p:nvPr/>
        </p:nvSpPr>
        <p:spPr bwMode="auto">
          <a:xfrm>
            <a:off x="2297113" y="2965450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23025" name="Oval 145"/>
          <p:cNvSpPr>
            <a:spLocks noChangeArrowheads="1"/>
          </p:cNvSpPr>
          <p:nvPr/>
        </p:nvSpPr>
        <p:spPr bwMode="auto">
          <a:xfrm>
            <a:off x="2297113" y="2449513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23027" name="Freeform 147"/>
          <p:cNvSpPr>
            <a:spLocks/>
          </p:cNvSpPr>
          <p:nvPr/>
        </p:nvSpPr>
        <p:spPr bwMode="auto">
          <a:xfrm>
            <a:off x="8172450" y="1404938"/>
            <a:ext cx="581025" cy="129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159"/>
              </a:cxn>
              <a:cxn ang="0">
                <a:pos x="68" y="318"/>
              </a:cxn>
              <a:cxn ang="0">
                <a:pos x="340" y="499"/>
              </a:cxn>
              <a:cxn ang="0">
                <a:pos x="227" y="749"/>
              </a:cxn>
              <a:cxn ang="0">
                <a:pos x="363" y="817"/>
              </a:cxn>
            </a:cxnLst>
            <a:rect l="0" t="0" r="r" b="b"/>
            <a:pathLst>
              <a:path w="366" h="817">
                <a:moveTo>
                  <a:pt x="0" y="0"/>
                </a:moveTo>
                <a:cubicBezTo>
                  <a:pt x="108" y="53"/>
                  <a:pt x="216" y="106"/>
                  <a:pt x="227" y="159"/>
                </a:cubicBezTo>
                <a:cubicBezTo>
                  <a:pt x="238" y="212"/>
                  <a:pt x="49" y="261"/>
                  <a:pt x="68" y="318"/>
                </a:cubicBezTo>
                <a:cubicBezTo>
                  <a:pt x="87" y="375"/>
                  <a:pt x="314" y="427"/>
                  <a:pt x="340" y="499"/>
                </a:cubicBezTo>
                <a:cubicBezTo>
                  <a:pt x="366" y="571"/>
                  <a:pt x="223" y="696"/>
                  <a:pt x="227" y="749"/>
                </a:cubicBezTo>
                <a:cubicBezTo>
                  <a:pt x="231" y="802"/>
                  <a:pt x="297" y="809"/>
                  <a:pt x="363" y="817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28" name="Freeform 148"/>
          <p:cNvSpPr>
            <a:spLocks/>
          </p:cNvSpPr>
          <p:nvPr/>
        </p:nvSpPr>
        <p:spPr bwMode="auto">
          <a:xfrm>
            <a:off x="8213725" y="1385888"/>
            <a:ext cx="581025" cy="129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159"/>
              </a:cxn>
              <a:cxn ang="0">
                <a:pos x="68" y="318"/>
              </a:cxn>
              <a:cxn ang="0">
                <a:pos x="340" y="499"/>
              </a:cxn>
              <a:cxn ang="0">
                <a:pos x="227" y="749"/>
              </a:cxn>
              <a:cxn ang="0">
                <a:pos x="363" y="817"/>
              </a:cxn>
            </a:cxnLst>
            <a:rect l="0" t="0" r="r" b="b"/>
            <a:pathLst>
              <a:path w="366" h="817">
                <a:moveTo>
                  <a:pt x="0" y="0"/>
                </a:moveTo>
                <a:cubicBezTo>
                  <a:pt x="108" y="53"/>
                  <a:pt x="216" y="106"/>
                  <a:pt x="227" y="159"/>
                </a:cubicBezTo>
                <a:cubicBezTo>
                  <a:pt x="238" y="212"/>
                  <a:pt x="49" y="261"/>
                  <a:pt x="68" y="318"/>
                </a:cubicBezTo>
                <a:cubicBezTo>
                  <a:pt x="87" y="375"/>
                  <a:pt x="314" y="427"/>
                  <a:pt x="340" y="499"/>
                </a:cubicBezTo>
                <a:cubicBezTo>
                  <a:pt x="366" y="571"/>
                  <a:pt x="223" y="696"/>
                  <a:pt x="227" y="749"/>
                </a:cubicBezTo>
                <a:cubicBezTo>
                  <a:pt x="231" y="802"/>
                  <a:pt x="297" y="809"/>
                  <a:pt x="363" y="817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26" name="AutoShape 146"/>
          <p:cNvSpPr>
            <a:spLocks noChangeArrowheads="1"/>
          </p:cNvSpPr>
          <p:nvPr/>
        </p:nvSpPr>
        <p:spPr bwMode="auto">
          <a:xfrm rot="1971344">
            <a:off x="7632700" y="1127125"/>
            <a:ext cx="647700" cy="18097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3083" name="Group 203"/>
          <p:cNvGraphicFramePr>
            <a:graphicFrameLocks noGrp="1"/>
          </p:cNvGraphicFramePr>
          <p:nvPr/>
        </p:nvGraphicFramePr>
        <p:xfrm>
          <a:off x="203259" y="4795245"/>
          <a:ext cx="8677275" cy="1737360"/>
        </p:xfrm>
        <a:graphic>
          <a:graphicData uri="http://schemas.openxmlformats.org/drawingml/2006/table">
            <a:tbl>
              <a:tblPr/>
              <a:tblGrid>
                <a:gridCol w="2160587"/>
                <a:gridCol w="1027096"/>
                <a:gridCol w="4454586"/>
                <a:gridCol w="1035006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Тип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Выходн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 параметр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 в помещении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Температура воздуха на входе во внутренний блок.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Темп., вход  </a:t>
                      </a: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теплообм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Температура хладагента на входе в теплообменник.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Темп., выход  </a:t>
                      </a: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теплообм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103AT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Температура хладагента на выходе из теплообменника.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EEV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Шаговый двигатель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перегрева хладагента.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84" name="Text Box 204"/>
          <p:cNvSpPr txBox="1">
            <a:spLocks noChangeArrowheads="1"/>
          </p:cNvSpPr>
          <p:nvPr/>
        </p:nvSpPr>
        <p:spPr bwMode="auto">
          <a:xfrm>
            <a:off x="71438" y="130175"/>
            <a:ext cx="7921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/>
              <a:t>3.</a:t>
            </a:r>
            <a:r>
              <a:rPr lang="ru-RU" altLang="ko-KR" sz="2000" b="1">
                <a:latin typeface="Arial" pitchFamily="34" charset="0"/>
              </a:rPr>
              <a:t>3</a:t>
            </a:r>
            <a:r>
              <a:rPr lang="en-US" altLang="ko-KR" sz="2000" b="1"/>
              <a:t> </a:t>
            </a:r>
            <a:r>
              <a:rPr lang="ru-RU" altLang="ko-KR" sz="2000" b="1"/>
              <a:t>Элементы гидравлического контура</a:t>
            </a:r>
            <a:r>
              <a:rPr lang="ru-RU" altLang="ko-KR" sz="2000" b="1">
                <a:latin typeface="Arial" pitchFamily="34" charset="0"/>
              </a:rPr>
              <a:t>: внутренний блок</a:t>
            </a:r>
            <a:endParaRPr lang="en-US" altLang="ko-KR" sz="20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85763" y="1069975"/>
            <a:ext cx="8351837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5000" b="1" dirty="0">
                <a:latin typeface="Arial" pitchFamily="34" charset="0"/>
                <a:ea typeface="굴림" pitchFamily="34" charset="-127"/>
              </a:rPr>
              <a:t>4. </a:t>
            </a:r>
            <a:r>
              <a:rPr lang="ru-RU" altLang="ko-KR" sz="5000" b="1" dirty="0" smtClean="0">
                <a:latin typeface="Arial" pitchFamily="34" charset="0"/>
                <a:ea typeface="굴림" pitchFamily="34" charset="-127"/>
              </a:rPr>
              <a:t>Движение хладагента </a:t>
            </a:r>
          </a:p>
          <a:p>
            <a:pPr algn="ctr">
              <a:spcBef>
                <a:spcPct val="50000"/>
              </a:spcBef>
            </a:pPr>
            <a:r>
              <a:rPr lang="ru-RU" altLang="ko-KR" sz="5000" b="1" dirty="0" smtClean="0">
                <a:latin typeface="Arial" pitchFamily="34" charset="0"/>
                <a:ea typeface="굴림" pitchFamily="34" charset="-127"/>
              </a:rPr>
              <a:t>в гидравлическом контуре</a:t>
            </a:r>
            <a:endParaRPr lang="en-US" altLang="ko-KR" sz="5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180975" y="1165225"/>
            <a:ext cx="83518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4000" b="1" dirty="0">
                <a:latin typeface="Arial" pitchFamily="34" charset="0"/>
                <a:ea typeface="굴림" pitchFamily="34" charset="-127"/>
              </a:rPr>
              <a:t>4.1 </a:t>
            </a:r>
            <a:r>
              <a:rPr lang="ru-RU" altLang="ko-KR" sz="4000" b="1" dirty="0" smtClean="0">
                <a:latin typeface="Arial" pitchFamily="34" charset="0"/>
                <a:ea typeface="굴림" pitchFamily="34" charset="-127"/>
              </a:rPr>
              <a:t>Охлаждение</a:t>
            </a:r>
            <a:endParaRPr lang="en-US" altLang="ko-KR" sz="4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4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2000"/>
          </a:blip>
          <a:srcRect/>
          <a:stretch>
            <a:fillRect/>
          </a:stretch>
        </p:blipFill>
        <p:spPr bwMode="auto">
          <a:xfrm>
            <a:off x="4246563" y="461963"/>
            <a:ext cx="4518025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71438" y="79375"/>
            <a:ext cx="82614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4.1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Движение хладагента, режим охлаждения – наружный блок.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131076" name="Group 4"/>
          <p:cNvGrpSpPr>
            <a:grpSpLocks/>
          </p:cNvGrpSpPr>
          <p:nvPr/>
        </p:nvGrpSpPr>
        <p:grpSpPr bwMode="auto">
          <a:xfrm>
            <a:off x="3932238" y="1339850"/>
            <a:ext cx="5211762" cy="5473700"/>
            <a:chOff x="2438" y="821"/>
            <a:chExt cx="3283" cy="3448"/>
          </a:xfrm>
        </p:grpSpPr>
        <p:pic>
          <p:nvPicPr>
            <p:cNvPr id="131077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72000"/>
            </a:blip>
            <a:srcRect/>
            <a:stretch>
              <a:fillRect/>
            </a:stretch>
          </p:blipFill>
          <p:spPr bwMode="auto">
            <a:xfrm>
              <a:off x="2438" y="821"/>
              <a:ext cx="3283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78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6989" t="37294" r="7210" b="48151"/>
            <a:stretch>
              <a:fillRect/>
            </a:stretch>
          </p:blipFill>
          <p:spPr bwMode="auto">
            <a:xfrm>
              <a:off x="4333" y="1277"/>
              <a:ext cx="136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1082" name="Oval 10"/>
          <p:cNvSpPr>
            <a:spLocks noChangeArrowheads="1"/>
          </p:cNvSpPr>
          <p:nvPr/>
        </p:nvSpPr>
        <p:spPr bwMode="auto">
          <a:xfrm>
            <a:off x="1422400" y="3179763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31086" name="Oval 14"/>
          <p:cNvSpPr>
            <a:spLocks noChangeArrowheads="1"/>
          </p:cNvSpPr>
          <p:nvPr/>
        </p:nvSpPr>
        <p:spPr bwMode="auto">
          <a:xfrm>
            <a:off x="2698750" y="3186113"/>
            <a:ext cx="144463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31091" name="Oval 19"/>
          <p:cNvSpPr>
            <a:spLocks noChangeArrowheads="1"/>
          </p:cNvSpPr>
          <p:nvPr/>
        </p:nvSpPr>
        <p:spPr bwMode="auto">
          <a:xfrm>
            <a:off x="3240088" y="5346700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31093" name="Oval 21"/>
          <p:cNvSpPr>
            <a:spLocks noChangeArrowheads="1"/>
          </p:cNvSpPr>
          <p:nvPr/>
        </p:nvSpPr>
        <p:spPr bwMode="auto">
          <a:xfrm>
            <a:off x="3635375" y="2781300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grpSp>
        <p:nvGrpSpPr>
          <p:cNvPr id="131105" name="Group 33"/>
          <p:cNvGrpSpPr>
            <a:grpSpLocks/>
          </p:cNvGrpSpPr>
          <p:nvPr/>
        </p:nvGrpSpPr>
        <p:grpSpPr bwMode="auto">
          <a:xfrm>
            <a:off x="107950" y="2600325"/>
            <a:ext cx="3932238" cy="4027488"/>
            <a:chOff x="118" y="736"/>
            <a:chExt cx="2477" cy="2537"/>
          </a:xfrm>
        </p:grpSpPr>
        <p:sp>
          <p:nvSpPr>
            <p:cNvPr id="131106" name="Line 34"/>
            <p:cNvSpPr>
              <a:spLocks noChangeShapeType="1"/>
            </p:cNvSpPr>
            <p:nvPr/>
          </p:nvSpPr>
          <p:spPr bwMode="auto">
            <a:xfrm flipH="1" flipV="1">
              <a:off x="1099" y="2788"/>
              <a:ext cx="0" cy="1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07" name="Line 35"/>
            <p:cNvSpPr>
              <a:spLocks noChangeShapeType="1"/>
            </p:cNvSpPr>
            <p:nvPr/>
          </p:nvSpPr>
          <p:spPr bwMode="auto">
            <a:xfrm flipV="1">
              <a:off x="1098" y="3027"/>
              <a:ext cx="2" cy="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08" name="Line 36"/>
            <p:cNvSpPr>
              <a:spLocks noChangeShapeType="1"/>
            </p:cNvSpPr>
            <p:nvPr/>
          </p:nvSpPr>
          <p:spPr bwMode="auto">
            <a:xfrm flipH="1">
              <a:off x="1096" y="2796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09" name="AutoShape 37"/>
            <p:cNvSpPr>
              <a:spLocks noChangeArrowheads="1"/>
            </p:cNvSpPr>
            <p:nvPr/>
          </p:nvSpPr>
          <p:spPr bwMode="auto">
            <a:xfrm rot="21600000">
              <a:off x="1070" y="2932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auto">
            <a:xfrm rot="21600000">
              <a:off x="1099" y="29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11" name="AutoShape 39"/>
            <p:cNvSpPr>
              <a:spLocks noChangeArrowheads="1"/>
            </p:cNvSpPr>
            <p:nvPr/>
          </p:nvSpPr>
          <p:spPr bwMode="auto">
            <a:xfrm rot="21600000">
              <a:off x="1133" y="2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31112" name="Line 40"/>
            <p:cNvSpPr>
              <a:spLocks noChangeShapeType="1"/>
            </p:cNvSpPr>
            <p:nvPr/>
          </p:nvSpPr>
          <p:spPr bwMode="auto">
            <a:xfrm flipH="1" flipV="1">
              <a:off x="1680" y="2715"/>
              <a:ext cx="119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13" name="Line 41"/>
            <p:cNvSpPr>
              <a:spLocks noChangeShapeType="1"/>
            </p:cNvSpPr>
            <p:nvPr/>
          </p:nvSpPr>
          <p:spPr bwMode="auto">
            <a:xfrm flipH="1" flipV="1">
              <a:off x="564" y="2042"/>
              <a:ext cx="21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14" name="Line 42"/>
            <p:cNvSpPr>
              <a:spLocks noChangeShapeType="1"/>
            </p:cNvSpPr>
            <p:nvPr/>
          </p:nvSpPr>
          <p:spPr bwMode="auto">
            <a:xfrm rot="5400000">
              <a:off x="1410" y="2575"/>
              <a:ext cx="300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15" name="Line 43"/>
            <p:cNvSpPr>
              <a:spLocks noChangeShapeType="1"/>
            </p:cNvSpPr>
            <p:nvPr/>
          </p:nvSpPr>
          <p:spPr bwMode="auto">
            <a:xfrm rot="5400000">
              <a:off x="1417" y="2851"/>
              <a:ext cx="288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16" name="Line 44"/>
            <p:cNvSpPr>
              <a:spLocks noChangeShapeType="1"/>
            </p:cNvSpPr>
            <p:nvPr/>
          </p:nvSpPr>
          <p:spPr bwMode="auto">
            <a:xfrm>
              <a:off x="1726" y="1850"/>
              <a:ext cx="33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17" name="Line 45"/>
            <p:cNvSpPr>
              <a:spLocks noChangeShapeType="1"/>
            </p:cNvSpPr>
            <p:nvPr/>
          </p:nvSpPr>
          <p:spPr bwMode="auto">
            <a:xfrm flipH="1">
              <a:off x="2056" y="1757"/>
              <a:ext cx="133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18" name="Line 46"/>
            <p:cNvSpPr>
              <a:spLocks noChangeShapeType="1"/>
            </p:cNvSpPr>
            <p:nvPr/>
          </p:nvSpPr>
          <p:spPr bwMode="auto">
            <a:xfrm flipV="1">
              <a:off x="2065" y="1611"/>
              <a:ext cx="0" cy="13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19" name="Line 47"/>
            <p:cNvSpPr>
              <a:spLocks noChangeShapeType="1"/>
            </p:cNvSpPr>
            <p:nvPr/>
          </p:nvSpPr>
          <p:spPr bwMode="auto">
            <a:xfrm flipH="1" flipV="1">
              <a:off x="1934" y="1218"/>
              <a:ext cx="261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20" name="Line 48"/>
            <p:cNvSpPr>
              <a:spLocks noChangeShapeType="1"/>
            </p:cNvSpPr>
            <p:nvPr/>
          </p:nvSpPr>
          <p:spPr bwMode="auto">
            <a:xfrm rot="5400000">
              <a:off x="1249" y="2532"/>
              <a:ext cx="874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21" name="Line 49"/>
            <p:cNvSpPr>
              <a:spLocks noChangeShapeType="1"/>
            </p:cNvSpPr>
            <p:nvPr/>
          </p:nvSpPr>
          <p:spPr bwMode="auto">
            <a:xfrm flipH="1" flipV="1">
              <a:off x="721" y="1451"/>
              <a:ext cx="0" cy="21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22" name="Line 50"/>
            <p:cNvSpPr>
              <a:spLocks noChangeShapeType="1"/>
            </p:cNvSpPr>
            <p:nvPr/>
          </p:nvSpPr>
          <p:spPr bwMode="auto">
            <a:xfrm flipH="1" flipV="1">
              <a:off x="780" y="1451"/>
              <a:ext cx="0" cy="21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23" name="Line 51"/>
            <p:cNvSpPr>
              <a:spLocks noChangeShapeType="1"/>
            </p:cNvSpPr>
            <p:nvPr/>
          </p:nvSpPr>
          <p:spPr bwMode="auto">
            <a:xfrm>
              <a:off x="782" y="2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24" name="Rectangle 52"/>
            <p:cNvSpPr>
              <a:spLocks noChangeArrowheads="1"/>
            </p:cNvSpPr>
            <p:nvPr/>
          </p:nvSpPr>
          <p:spPr bwMode="auto">
            <a:xfrm>
              <a:off x="854" y="2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25" name="Line 53"/>
            <p:cNvSpPr>
              <a:spLocks noChangeShapeType="1"/>
            </p:cNvSpPr>
            <p:nvPr/>
          </p:nvSpPr>
          <p:spPr bwMode="auto">
            <a:xfrm flipV="1">
              <a:off x="775" y="1790"/>
              <a:ext cx="2" cy="6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26" name="Line 54"/>
            <p:cNvSpPr>
              <a:spLocks noChangeShapeType="1"/>
            </p:cNvSpPr>
            <p:nvPr/>
          </p:nvSpPr>
          <p:spPr bwMode="auto">
            <a:xfrm rot="16200000">
              <a:off x="1427" y="268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27" name="AutoShape 55"/>
            <p:cNvSpPr>
              <a:spLocks noChangeArrowheads="1"/>
            </p:cNvSpPr>
            <p:nvPr/>
          </p:nvSpPr>
          <p:spPr bwMode="auto">
            <a:xfrm rot="32400000">
              <a:off x="1432" y="260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28" name="Line 56"/>
            <p:cNvSpPr>
              <a:spLocks noChangeShapeType="1"/>
            </p:cNvSpPr>
            <p:nvPr/>
          </p:nvSpPr>
          <p:spPr bwMode="auto">
            <a:xfrm flipV="1">
              <a:off x="1234" y="2430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29" name="Line 57"/>
            <p:cNvSpPr>
              <a:spLocks noChangeShapeType="1"/>
            </p:cNvSpPr>
            <p:nvPr/>
          </p:nvSpPr>
          <p:spPr bwMode="auto">
            <a:xfrm flipV="1">
              <a:off x="950" y="2433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30" name="Line 58"/>
            <p:cNvSpPr>
              <a:spLocks noChangeShapeType="1"/>
            </p:cNvSpPr>
            <p:nvPr/>
          </p:nvSpPr>
          <p:spPr bwMode="auto">
            <a:xfrm flipV="1">
              <a:off x="514" y="2429"/>
              <a:ext cx="0" cy="1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31" name="AutoShape 59"/>
            <p:cNvSpPr>
              <a:spLocks noChangeArrowheads="1"/>
            </p:cNvSpPr>
            <p:nvPr/>
          </p:nvSpPr>
          <p:spPr bwMode="auto">
            <a:xfrm>
              <a:off x="1130" y="2563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32" name="AutoShape 60"/>
            <p:cNvSpPr>
              <a:spLocks noChangeArrowheads="1"/>
            </p:cNvSpPr>
            <p:nvPr/>
          </p:nvSpPr>
          <p:spPr bwMode="auto">
            <a:xfrm>
              <a:off x="842" y="2563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33" name="AutoShape 61"/>
            <p:cNvSpPr>
              <a:spLocks noChangeArrowheads="1"/>
            </p:cNvSpPr>
            <p:nvPr/>
          </p:nvSpPr>
          <p:spPr bwMode="auto">
            <a:xfrm>
              <a:off x="465" y="2562"/>
              <a:ext cx="13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2C658C">
                    <a:alpha val="25000"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34" name="Line 62"/>
            <p:cNvSpPr>
              <a:spLocks noChangeShapeType="1"/>
            </p:cNvSpPr>
            <p:nvPr/>
          </p:nvSpPr>
          <p:spPr bwMode="auto">
            <a:xfrm flipH="1" flipV="1">
              <a:off x="542" y="2534"/>
              <a:ext cx="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35" name="Line 63"/>
            <p:cNvSpPr>
              <a:spLocks noChangeShapeType="1"/>
            </p:cNvSpPr>
            <p:nvPr/>
          </p:nvSpPr>
          <p:spPr bwMode="auto">
            <a:xfrm flipV="1">
              <a:off x="440" y="3106"/>
              <a:ext cx="0" cy="7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36" name="Line 64"/>
            <p:cNvSpPr>
              <a:spLocks noChangeShapeType="1"/>
            </p:cNvSpPr>
            <p:nvPr/>
          </p:nvSpPr>
          <p:spPr bwMode="auto">
            <a:xfrm flipH="1" flipV="1">
              <a:off x="772" y="1458"/>
              <a:ext cx="37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37" name="Line 65"/>
            <p:cNvSpPr>
              <a:spLocks noChangeShapeType="1"/>
            </p:cNvSpPr>
            <p:nvPr/>
          </p:nvSpPr>
          <p:spPr bwMode="auto">
            <a:xfrm flipV="1">
              <a:off x="1385" y="2275"/>
              <a:ext cx="0" cy="4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38" name="Line 66"/>
            <p:cNvSpPr>
              <a:spLocks noChangeShapeType="1"/>
            </p:cNvSpPr>
            <p:nvPr/>
          </p:nvSpPr>
          <p:spPr bwMode="auto">
            <a:xfrm flipV="1">
              <a:off x="1932" y="1645"/>
              <a:ext cx="0" cy="12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39" name="Line 67"/>
            <p:cNvSpPr>
              <a:spLocks noChangeShapeType="1"/>
            </p:cNvSpPr>
            <p:nvPr/>
          </p:nvSpPr>
          <p:spPr bwMode="auto">
            <a:xfrm flipV="1">
              <a:off x="834" y="1485"/>
              <a:ext cx="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40" name="Line 68"/>
            <p:cNvSpPr>
              <a:spLocks noChangeShapeType="1"/>
            </p:cNvSpPr>
            <p:nvPr/>
          </p:nvSpPr>
          <p:spPr bwMode="auto">
            <a:xfrm flipV="1">
              <a:off x="2063" y="1748"/>
              <a:ext cx="2" cy="119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41" name="AutoShape 69"/>
            <p:cNvSpPr>
              <a:spLocks noChangeArrowheads="1"/>
            </p:cNvSpPr>
            <p:nvPr/>
          </p:nvSpPr>
          <p:spPr bwMode="auto">
            <a:xfrm>
              <a:off x="764" y="1751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42" name="AutoShape 70"/>
            <p:cNvSpPr>
              <a:spLocks noChangeArrowheads="1"/>
            </p:cNvSpPr>
            <p:nvPr/>
          </p:nvSpPr>
          <p:spPr bwMode="auto">
            <a:xfrm>
              <a:off x="764" y="1643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43" name="AutoShape 71"/>
            <p:cNvSpPr>
              <a:spLocks noChangeArrowheads="1"/>
            </p:cNvSpPr>
            <p:nvPr/>
          </p:nvSpPr>
          <p:spPr bwMode="auto">
            <a:xfrm>
              <a:off x="818" y="1640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44" name="AutoShape 72"/>
            <p:cNvSpPr>
              <a:spLocks noChangeArrowheads="1"/>
            </p:cNvSpPr>
            <p:nvPr/>
          </p:nvSpPr>
          <p:spPr bwMode="auto">
            <a:xfrm>
              <a:off x="706" y="1644"/>
              <a:ext cx="31" cy="58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45" name="AutoShape 73"/>
            <p:cNvSpPr>
              <a:spLocks noChangeArrowheads="1"/>
            </p:cNvSpPr>
            <p:nvPr/>
          </p:nvSpPr>
          <p:spPr bwMode="auto">
            <a:xfrm>
              <a:off x="681" y="1698"/>
              <a:ext cx="200" cy="54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46" name="Line 74"/>
            <p:cNvSpPr>
              <a:spLocks noChangeShapeType="1"/>
            </p:cNvSpPr>
            <p:nvPr/>
          </p:nvSpPr>
          <p:spPr bwMode="auto">
            <a:xfrm flipH="1">
              <a:off x="509" y="2437"/>
              <a:ext cx="4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47" name="Line 75"/>
            <p:cNvSpPr>
              <a:spLocks noChangeShapeType="1"/>
            </p:cNvSpPr>
            <p:nvPr/>
          </p:nvSpPr>
          <p:spPr bwMode="auto">
            <a:xfrm flipV="1">
              <a:off x="436" y="2773"/>
              <a:ext cx="1" cy="1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48" name="Line 76"/>
            <p:cNvSpPr>
              <a:spLocks noChangeShapeType="1"/>
            </p:cNvSpPr>
            <p:nvPr/>
          </p:nvSpPr>
          <p:spPr bwMode="auto">
            <a:xfrm flipH="1" flipV="1">
              <a:off x="634" y="2715"/>
              <a:ext cx="933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49" name="Line 77"/>
            <p:cNvSpPr>
              <a:spLocks noChangeShapeType="1"/>
            </p:cNvSpPr>
            <p:nvPr/>
          </p:nvSpPr>
          <p:spPr bwMode="auto">
            <a:xfrm flipH="1" flipV="1">
              <a:off x="941" y="2640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50" name="Line 78"/>
            <p:cNvSpPr>
              <a:spLocks noChangeShapeType="1"/>
            </p:cNvSpPr>
            <p:nvPr/>
          </p:nvSpPr>
          <p:spPr bwMode="auto">
            <a:xfrm flipH="1" flipV="1">
              <a:off x="812" y="2788"/>
              <a:ext cx="0" cy="1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51" name="Line 79"/>
            <p:cNvSpPr>
              <a:spLocks noChangeShapeType="1"/>
            </p:cNvSpPr>
            <p:nvPr/>
          </p:nvSpPr>
          <p:spPr bwMode="auto">
            <a:xfrm flipH="1" flipV="1">
              <a:off x="595" y="2955"/>
              <a:ext cx="130" cy="14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52" name="Line 80"/>
            <p:cNvSpPr>
              <a:spLocks noChangeShapeType="1"/>
            </p:cNvSpPr>
            <p:nvPr/>
          </p:nvSpPr>
          <p:spPr bwMode="auto">
            <a:xfrm flipH="1" flipV="1">
              <a:off x="212" y="2957"/>
              <a:ext cx="391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53" name="Line 81"/>
            <p:cNvSpPr>
              <a:spLocks noChangeShapeType="1"/>
            </p:cNvSpPr>
            <p:nvPr/>
          </p:nvSpPr>
          <p:spPr bwMode="auto">
            <a:xfrm flipV="1">
              <a:off x="215" y="2947"/>
              <a:ext cx="1" cy="17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54" name="Line 82"/>
            <p:cNvSpPr>
              <a:spLocks noChangeShapeType="1"/>
            </p:cNvSpPr>
            <p:nvPr/>
          </p:nvSpPr>
          <p:spPr bwMode="auto">
            <a:xfrm flipV="1">
              <a:off x="824" y="1216"/>
              <a:ext cx="3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55" name="Line 83"/>
            <p:cNvSpPr>
              <a:spLocks noChangeShapeType="1"/>
            </p:cNvSpPr>
            <p:nvPr/>
          </p:nvSpPr>
          <p:spPr bwMode="auto">
            <a:xfrm flipV="1">
              <a:off x="811" y="3027"/>
              <a:ext cx="2" cy="8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56" name="Arc 84"/>
            <p:cNvSpPr>
              <a:spLocks/>
            </p:cNvSpPr>
            <p:nvPr/>
          </p:nvSpPr>
          <p:spPr bwMode="auto">
            <a:xfrm rot="5674286">
              <a:off x="776" y="1413"/>
              <a:ext cx="68" cy="87"/>
            </a:xfrm>
            <a:custGeom>
              <a:avLst/>
              <a:gdLst>
                <a:gd name="G0" fmla="+- 15856 0 0"/>
                <a:gd name="G1" fmla="+- 21600 0 0"/>
                <a:gd name="G2" fmla="+- 21600 0 0"/>
                <a:gd name="T0" fmla="*/ 0 w 29056"/>
                <a:gd name="T1" fmla="*/ 6932 h 21600"/>
                <a:gd name="T2" fmla="*/ 29056 w 29056"/>
                <a:gd name="T3" fmla="*/ 4502 h 21600"/>
                <a:gd name="T4" fmla="*/ 15856 w 290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56" h="21600" fill="none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</a:path>
                <a:path w="29056" h="21600" stroke="0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  <a:lnTo>
                    <a:pt x="15856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57" name="Line 85"/>
            <p:cNvSpPr>
              <a:spLocks noChangeShapeType="1"/>
            </p:cNvSpPr>
            <p:nvPr/>
          </p:nvSpPr>
          <p:spPr bwMode="auto">
            <a:xfrm flipH="1" flipV="1">
              <a:off x="1140" y="1453"/>
              <a:ext cx="0" cy="64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58" name="Line 86"/>
            <p:cNvSpPr>
              <a:spLocks noChangeShapeType="1"/>
            </p:cNvSpPr>
            <p:nvPr/>
          </p:nvSpPr>
          <p:spPr bwMode="auto">
            <a:xfrm flipH="1" flipV="1">
              <a:off x="1132" y="2094"/>
              <a:ext cx="387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59" name="Line 87"/>
            <p:cNvSpPr>
              <a:spLocks noChangeShapeType="1"/>
            </p:cNvSpPr>
            <p:nvPr/>
          </p:nvSpPr>
          <p:spPr bwMode="auto">
            <a:xfrm>
              <a:off x="1608" y="1186"/>
              <a:ext cx="7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60" name="Line 88"/>
            <p:cNvSpPr>
              <a:spLocks noChangeShapeType="1"/>
            </p:cNvSpPr>
            <p:nvPr/>
          </p:nvSpPr>
          <p:spPr bwMode="auto">
            <a:xfrm>
              <a:off x="185" y="2962"/>
              <a:ext cx="0" cy="5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61" name="Line 89"/>
            <p:cNvSpPr>
              <a:spLocks noChangeShapeType="1"/>
            </p:cNvSpPr>
            <p:nvPr/>
          </p:nvSpPr>
          <p:spPr bwMode="auto">
            <a:xfrm>
              <a:off x="483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62" name="Line 90"/>
            <p:cNvSpPr>
              <a:spLocks noChangeShapeType="1"/>
            </p:cNvSpPr>
            <p:nvPr/>
          </p:nvSpPr>
          <p:spPr bwMode="auto">
            <a:xfrm>
              <a:off x="918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63" name="Line 91"/>
            <p:cNvSpPr>
              <a:spLocks noChangeShapeType="1"/>
            </p:cNvSpPr>
            <p:nvPr/>
          </p:nvSpPr>
          <p:spPr bwMode="auto">
            <a:xfrm>
              <a:off x="634" y="2807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64" name="Line 92"/>
            <p:cNvSpPr>
              <a:spLocks noChangeShapeType="1"/>
            </p:cNvSpPr>
            <p:nvPr/>
          </p:nvSpPr>
          <p:spPr bwMode="auto">
            <a:xfrm flipH="1" flipV="1">
              <a:off x="719" y="3102"/>
              <a:ext cx="388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65" name="Line 93"/>
            <p:cNvSpPr>
              <a:spLocks noChangeShapeType="1"/>
            </p:cNvSpPr>
            <p:nvPr/>
          </p:nvSpPr>
          <p:spPr bwMode="auto">
            <a:xfrm>
              <a:off x="1718" y="2855"/>
              <a:ext cx="0" cy="5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66" name="Line 94"/>
            <p:cNvSpPr>
              <a:spLocks noChangeShapeType="1"/>
            </p:cNvSpPr>
            <p:nvPr/>
          </p:nvSpPr>
          <p:spPr bwMode="auto">
            <a:xfrm flipH="1" flipV="1">
              <a:off x="343" y="1460"/>
              <a:ext cx="38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67" name="Line 95"/>
            <p:cNvSpPr>
              <a:spLocks noChangeShapeType="1"/>
            </p:cNvSpPr>
            <p:nvPr/>
          </p:nvSpPr>
          <p:spPr bwMode="auto">
            <a:xfrm flipV="1">
              <a:off x="327" y="2037"/>
              <a:ext cx="0" cy="31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68" name="Line 96"/>
            <p:cNvSpPr>
              <a:spLocks noChangeShapeType="1"/>
            </p:cNvSpPr>
            <p:nvPr/>
          </p:nvSpPr>
          <p:spPr bwMode="auto">
            <a:xfrm flipH="1">
              <a:off x="321" y="2044"/>
              <a:ext cx="136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69" name="Line 97"/>
            <p:cNvSpPr>
              <a:spLocks noChangeShapeType="1"/>
            </p:cNvSpPr>
            <p:nvPr/>
          </p:nvSpPr>
          <p:spPr bwMode="auto">
            <a:xfrm flipH="1">
              <a:off x="323" y="2686"/>
              <a:ext cx="286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70" name="Line 98"/>
            <p:cNvSpPr>
              <a:spLocks noChangeShapeType="1"/>
            </p:cNvSpPr>
            <p:nvPr/>
          </p:nvSpPr>
          <p:spPr bwMode="auto">
            <a:xfrm flipH="1" flipV="1">
              <a:off x="214" y="3115"/>
              <a:ext cx="227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71" name="AutoShape 99"/>
            <p:cNvSpPr>
              <a:spLocks noChangeArrowheads="1"/>
            </p:cNvSpPr>
            <p:nvPr/>
          </p:nvSpPr>
          <p:spPr bwMode="auto">
            <a:xfrm>
              <a:off x="407" y="3177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72" name="Line 100"/>
            <p:cNvSpPr>
              <a:spLocks noChangeShapeType="1"/>
            </p:cNvSpPr>
            <p:nvPr/>
          </p:nvSpPr>
          <p:spPr bwMode="auto">
            <a:xfrm flipH="1">
              <a:off x="1925" y="1757"/>
              <a:ext cx="13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73" name="Line 101"/>
            <p:cNvSpPr>
              <a:spLocks noChangeShapeType="1"/>
            </p:cNvSpPr>
            <p:nvPr/>
          </p:nvSpPr>
          <p:spPr bwMode="auto">
            <a:xfrm flipV="1">
              <a:off x="1931" y="1217"/>
              <a:ext cx="0" cy="41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74" name="AutoShape 102"/>
            <p:cNvSpPr>
              <a:spLocks noChangeArrowheads="1"/>
            </p:cNvSpPr>
            <p:nvPr/>
          </p:nvSpPr>
          <p:spPr bwMode="auto">
            <a:xfrm>
              <a:off x="1905" y="1598"/>
              <a:ext cx="52" cy="43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75" name="Line 103"/>
            <p:cNvSpPr>
              <a:spLocks noChangeShapeType="1"/>
            </p:cNvSpPr>
            <p:nvPr/>
          </p:nvSpPr>
          <p:spPr bwMode="auto">
            <a:xfrm flipH="1">
              <a:off x="1911" y="1648"/>
              <a:ext cx="45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76" name="AutoShape 104"/>
            <p:cNvSpPr>
              <a:spLocks noChangeArrowheads="1"/>
            </p:cNvSpPr>
            <p:nvPr/>
          </p:nvSpPr>
          <p:spPr bwMode="auto">
            <a:xfrm flipV="1">
              <a:off x="748" y="1940"/>
              <a:ext cx="55" cy="43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77" name="Line 105"/>
            <p:cNvSpPr>
              <a:spLocks noChangeShapeType="1"/>
            </p:cNvSpPr>
            <p:nvPr/>
          </p:nvSpPr>
          <p:spPr bwMode="auto">
            <a:xfrm flipH="1" flipV="1">
              <a:off x="755" y="1933"/>
              <a:ext cx="47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78" name="AutoShape 106"/>
            <p:cNvSpPr>
              <a:spLocks noChangeArrowheads="1"/>
            </p:cNvSpPr>
            <p:nvPr/>
          </p:nvSpPr>
          <p:spPr bwMode="auto">
            <a:xfrm rot="-16200000">
              <a:off x="675" y="2690"/>
              <a:ext cx="47" cy="48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79" name="Line 107"/>
            <p:cNvSpPr>
              <a:spLocks noChangeShapeType="1"/>
            </p:cNvSpPr>
            <p:nvPr/>
          </p:nvSpPr>
          <p:spPr bwMode="auto">
            <a:xfrm rot="5400000" flipH="1">
              <a:off x="648" y="2716"/>
              <a:ext cx="40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80" name="Line 108"/>
            <p:cNvSpPr>
              <a:spLocks noChangeShapeType="1"/>
            </p:cNvSpPr>
            <p:nvPr/>
          </p:nvSpPr>
          <p:spPr bwMode="auto">
            <a:xfrm flipH="1">
              <a:off x="437" y="2781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81" name="Line 109"/>
            <p:cNvSpPr>
              <a:spLocks noChangeShapeType="1"/>
            </p:cNvSpPr>
            <p:nvPr/>
          </p:nvSpPr>
          <p:spPr bwMode="auto">
            <a:xfrm flipH="1">
              <a:off x="809" y="2796"/>
              <a:ext cx="33" cy="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82" name="Line 110"/>
            <p:cNvSpPr>
              <a:spLocks noChangeShapeType="1"/>
            </p:cNvSpPr>
            <p:nvPr/>
          </p:nvSpPr>
          <p:spPr bwMode="auto">
            <a:xfrm flipH="1" flipV="1">
              <a:off x="813" y="2286"/>
              <a:ext cx="3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83" name="Line 111"/>
            <p:cNvSpPr>
              <a:spLocks noChangeShapeType="1"/>
            </p:cNvSpPr>
            <p:nvPr/>
          </p:nvSpPr>
          <p:spPr bwMode="auto">
            <a:xfrm flipH="1" flipV="1">
              <a:off x="1245" y="2284"/>
              <a:ext cx="1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84" name="Line 112"/>
            <p:cNvSpPr>
              <a:spLocks noChangeShapeType="1"/>
            </p:cNvSpPr>
            <p:nvPr/>
          </p:nvSpPr>
          <p:spPr bwMode="auto">
            <a:xfrm>
              <a:off x="1418" y="1308"/>
              <a:ext cx="75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85" name="Line 113"/>
            <p:cNvSpPr>
              <a:spLocks noChangeShapeType="1"/>
            </p:cNvSpPr>
            <p:nvPr/>
          </p:nvSpPr>
          <p:spPr bwMode="auto">
            <a:xfrm flipH="1" flipV="1">
              <a:off x="2065" y="1963"/>
              <a:ext cx="157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86" name="Line 114"/>
            <p:cNvSpPr>
              <a:spLocks noChangeShapeType="1"/>
            </p:cNvSpPr>
            <p:nvPr/>
          </p:nvSpPr>
          <p:spPr bwMode="auto">
            <a:xfrm flipV="1">
              <a:off x="2222" y="1954"/>
              <a:ext cx="0" cy="11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87" name="Rectangle 115"/>
            <p:cNvSpPr>
              <a:spLocks noChangeArrowheads="1"/>
            </p:cNvSpPr>
            <p:nvPr/>
          </p:nvSpPr>
          <p:spPr bwMode="auto">
            <a:xfrm>
              <a:off x="118" y="736"/>
              <a:ext cx="2427" cy="249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131188" name="Oval 116"/>
            <p:cNvSpPr>
              <a:spLocks noChangeArrowheads="1"/>
            </p:cNvSpPr>
            <p:nvPr/>
          </p:nvSpPr>
          <p:spPr bwMode="auto">
            <a:xfrm>
              <a:off x="1111" y="1002"/>
              <a:ext cx="249" cy="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89" name="AutoShape 117"/>
            <p:cNvSpPr>
              <a:spLocks noChangeArrowheads="1"/>
            </p:cNvSpPr>
            <p:nvPr/>
          </p:nvSpPr>
          <p:spPr bwMode="auto">
            <a:xfrm rot="10800000">
              <a:off x="1277" y="1101"/>
              <a:ext cx="167" cy="57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90" name="Line 118"/>
            <p:cNvSpPr>
              <a:spLocks noChangeShapeType="1"/>
            </p:cNvSpPr>
            <p:nvPr/>
          </p:nvSpPr>
          <p:spPr bwMode="auto">
            <a:xfrm>
              <a:off x="1360" y="1032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91" name="Oval 119"/>
            <p:cNvSpPr>
              <a:spLocks noChangeArrowheads="1"/>
            </p:cNvSpPr>
            <p:nvPr/>
          </p:nvSpPr>
          <p:spPr bwMode="auto">
            <a:xfrm>
              <a:off x="1358" y="1005"/>
              <a:ext cx="249" cy="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92" name="Arc 120"/>
            <p:cNvSpPr>
              <a:spLocks/>
            </p:cNvSpPr>
            <p:nvPr/>
          </p:nvSpPr>
          <p:spPr bwMode="auto">
            <a:xfrm rot="11137884">
              <a:off x="720" y="1631"/>
              <a:ext cx="68" cy="87"/>
            </a:xfrm>
            <a:custGeom>
              <a:avLst/>
              <a:gdLst>
                <a:gd name="G0" fmla="+- 15856 0 0"/>
                <a:gd name="G1" fmla="+- 21600 0 0"/>
                <a:gd name="G2" fmla="+- 21600 0 0"/>
                <a:gd name="T0" fmla="*/ 0 w 29056"/>
                <a:gd name="T1" fmla="*/ 6932 h 21600"/>
                <a:gd name="T2" fmla="*/ 29056 w 29056"/>
                <a:gd name="T3" fmla="*/ 4502 h 21600"/>
                <a:gd name="T4" fmla="*/ 15856 w 290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56" h="21600" fill="none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</a:path>
                <a:path w="29056" h="21600" stroke="0" extrusionOk="0">
                  <a:moveTo>
                    <a:pt x="0" y="6932"/>
                  </a:moveTo>
                  <a:cubicBezTo>
                    <a:pt x="4088" y="2512"/>
                    <a:pt x="9835" y="-1"/>
                    <a:pt x="15856" y="0"/>
                  </a:cubicBezTo>
                  <a:cubicBezTo>
                    <a:pt x="20632" y="0"/>
                    <a:pt x="25274" y="1583"/>
                    <a:pt x="29055" y="4502"/>
                  </a:cubicBezTo>
                  <a:lnTo>
                    <a:pt x="15856" y="21600"/>
                  </a:lnTo>
                  <a:close/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93" name="Line 121"/>
            <p:cNvSpPr>
              <a:spLocks noChangeShapeType="1"/>
            </p:cNvSpPr>
            <p:nvPr/>
          </p:nvSpPr>
          <p:spPr bwMode="auto">
            <a:xfrm flipH="1" flipV="1">
              <a:off x="679" y="2535"/>
              <a:ext cx="7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94" name="Line 122"/>
            <p:cNvSpPr>
              <a:spLocks noChangeShapeType="1"/>
            </p:cNvSpPr>
            <p:nvPr/>
          </p:nvSpPr>
          <p:spPr bwMode="auto">
            <a:xfrm flipV="1">
              <a:off x="743" y="2531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95" name="Line 123"/>
            <p:cNvSpPr>
              <a:spLocks noChangeShapeType="1"/>
            </p:cNvSpPr>
            <p:nvPr/>
          </p:nvSpPr>
          <p:spPr bwMode="auto">
            <a:xfrm flipH="1">
              <a:off x="551" y="2526"/>
              <a:ext cx="0" cy="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96" name="AutoShape 124"/>
            <p:cNvSpPr>
              <a:spLocks noChangeArrowheads="1"/>
            </p:cNvSpPr>
            <p:nvPr/>
          </p:nvSpPr>
          <p:spPr bwMode="auto">
            <a:xfrm rot="16200000">
              <a:off x="287" y="2908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97" name="Line 125"/>
            <p:cNvSpPr>
              <a:spLocks noChangeShapeType="1"/>
            </p:cNvSpPr>
            <p:nvPr/>
          </p:nvSpPr>
          <p:spPr bwMode="auto">
            <a:xfrm rot="16200000">
              <a:off x="299" y="2944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198" name="AutoShape 126"/>
            <p:cNvSpPr>
              <a:spLocks noChangeArrowheads="1"/>
            </p:cNvSpPr>
            <p:nvPr/>
          </p:nvSpPr>
          <p:spPr bwMode="auto">
            <a:xfrm rot="16200000">
              <a:off x="293" y="2880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31199" name="Line 127"/>
            <p:cNvSpPr>
              <a:spLocks noChangeShapeType="1"/>
            </p:cNvSpPr>
            <p:nvPr/>
          </p:nvSpPr>
          <p:spPr bwMode="auto">
            <a:xfrm>
              <a:off x="786" y="1853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00" name="AutoShape 128"/>
            <p:cNvSpPr>
              <a:spLocks noChangeArrowheads="1"/>
            </p:cNvSpPr>
            <p:nvPr/>
          </p:nvSpPr>
          <p:spPr bwMode="auto">
            <a:xfrm rot="16200000">
              <a:off x="841" y="1823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201" name="Line 129"/>
            <p:cNvSpPr>
              <a:spLocks noChangeShapeType="1"/>
            </p:cNvSpPr>
            <p:nvPr/>
          </p:nvSpPr>
          <p:spPr bwMode="auto">
            <a:xfrm rot="5400000" flipH="1" flipV="1">
              <a:off x="24" y="1141"/>
              <a:ext cx="653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02" name="Line 130"/>
            <p:cNvSpPr>
              <a:spLocks noChangeShapeType="1"/>
            </p:cNvSpPr>
            <p:nvPr/>
          </p:nvSpPr>
          <p:spPr bwMode="auto">
            <a:xfrm flipH="1" flipV="1">
              <a:off x="343" y="821"/>
              <a:ext cx="2182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03" name="Line 131"/>
            <p:cNvSpPr>
              <a:spLocks noChangeShapeType="1"/>
            </p:cNvSpPr>
            <p:nvPr/>
          </p:nvSpPr>
          <p:spPr bwMode="auto">
            <a:xfrm flipV="1">
              <a:off x="327" y="2449"/>
              <a:ext cx="0" cy="247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04" name="Line 132"/>
            <p:cNvSpPr>
              <a:spLocks noChangeShapeType="1"/>
            </p:cNvSpPr>
            <p:nvPr/>
          </p:nvSpPr>
          <p:spPr bwMode="auto">
            <a:xfrm flipH="1" flipV="1">
              <a:off x="1231" y="2642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05" name="Line 133"/>
            <p:cNvSpPr>
              <a:spLocks noChangeShapeType="1"/>
            </p:cNvSpPr>
            <p:nvPr/>
          </p:nvSpPr>
          <p:spPr bwMode="auto">
            <a:xfrm flipH="1" flipV="1">
              <a:off x="625" y="2762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06" name="Line 134"/>
            <p:cNvSpPr>
              <a:spLocks noChangeShapeType="1"/>
            </p:cNvSpPr>
            <p:nvPr/>
          </p:nvSpPr>
          <p:spPr bwMode="auto">
            <a:xfrm flipH="1" flipV="1">
              <a:off x="539" y="2763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07" name="Line 135"/>
            <p:cNvSpPr>
              <a:spLocks noChangeShapeType="1"/>
            </p:cNvSpPr>
            <p:nvPr/>
          </p:nvSpPr>
          <p:spPr bwMode="auto">
            <a:xfrm flipH="1" flipV="1">
              <a:off x="1279" y="2763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08" name="Line 136"/>
            <p:cNvSpPr>
              <a:spLocks noChangeShapeType="1"/>
            </p:cNvSpPr>
            <p:nvPr/>
          </p:nvSpPr>
          <p:spPr bwMode="auto">
            <a:xfrm flipH="1" flipV="1">
              <a:off x="1193" y="2764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09" name="Line 137"/>
            <p:cNvSpPr>
              <a:spLocks noChangeShapeType="1"/>
            </p:cNvSpPr>
            <p:nvPr/>
          </p:nvSpPr>
          <p:spPr bwMode="auto">
            <a:xfrm flipH="1" flipV="1">
              <a:off x="989" y="2762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10" name="Line 138"/>
            <p:cNvSpPr>
              <a:spLocks noChangeShapeType="1"/>
            </p:cNvSpPr>
            <p:nvPr/>
          </p:nvSpPr>
          <p:spPr bwMode="auto">
            <a:xfrm flipH="1" flipV="1">
              <a:off x="903" y="2763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11" name="Line 139"/>
            <p:cNvSpPr>
              <a:spLocks noChangeShapeType="1"/>
            </p:cNvSpPr>
            <p:nvPr/>
          </p:nvSpPr>
          <p:spPr bwMode="auto">
            <a:xfrm flipH="1" flipV="1">
              <a:off x="662" y="2809"/>
              <a:ext cx="867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12" name="Line 140"/>
            <p:cNvSpPr>
              <a:spLocks noChangeShapeType="1"/>
            </p:cNvSpPr>
            <p:nvPr/>
          </p:nvSpPr>
          <p:spPr bwMode="auto">
            <a:xfrm flipH="1">
              <a:off x="945" y="2437"/>
              <a:ext cx="2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13" name="Line 141"/>
            <p:cNvSpPr>
              <a:spLocks noChangeShapeType="1"/>
            </p:cNvSpPr>
            <p:nvPr/>
          </p:nvSpPr>
          <p:spPr bwMode="auto">
            <a:xfrm>
              <a:off x="1203" y="2463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14" name="Arc 142"/>
            <p:cNvSpPr>
              <a:spLocks/>
            </p:cNvSpPr>
            <p:nvPr/>
          </p:nvSpPr>
          <p:spPr bwMode="auto">
            <a:xfrm rot="841871">
              <a:off x="1517" y="2786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215" name="Arc 143"/>
            <p:cNvSpPr>
              <a:spLocks/>
            </p:cNvSpPr>
            <p:nvPr/>
          </p:nvSpPr>
          <p:spPr bwMode="auto">
            <a:xfrm rot="841871">
              <a:off x="1643" y="2788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216" name="Line 144"/>
            <p:cNvSpPr>
              <a:spLocks noChangeShapeType="1"/>
            </p:cNvSpPr>
            <p:nvPr/>
          </p:nvSpPr>
          <p:spPr bwMode="auto">
            <a:xfrm flipH="1" flipV="1">
              <a:off x="1590" y="2809"/>
              <a:ext cx="66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17" name="Line 145"/>
            <p:cNvSpPr>
              <a:spLocks noChangeShapeType="1"/>
            </p:cNvSpPr>
            <p:nvPr/>
          </p:nvSpPr>
          <p:spPr bwMode="auto">
            <a:xfrm rot="5400000">
              <a:off x="1316" y="2089"/>
              <a:ext cx="48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18" name="Freeform 146"/>
            <p:cNvSpPr>
              <a:spLocks/>
            </p:cNvSpPr>
            <p:nvPr/>
          </p:nvSpPr>
          <p:spPr bwMode="auto">
            <a:xfrm>
              <a:off x="288" y="2347"/>
              <a:ext cx="74" cy="10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19" name="Freeform 147"/>
            <p:cNvSpPr>
              <a:spLocks/>
            </p:cNvSpPr>
            <p:nvPr/>
          </p:nvSpPr>
          <p:spPr bwMode="auto">
            <a:xfrm rot="5400000">
              <a:off x="1156" y="2228"/>
              <a:ext cx="74" cy="116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20" name="Freeform 148"/>
            <p:cNvSpPr>
              <a:spLocks/>
            </p:cNvSpPr>
            <p:nvPr/>
          </p:nvSpPr>
          <p:spPr bwMode="auto">
            <a:xfrm>
              <a:off x="1522" y="2326"/>
              <a:ext cx="74" cy="10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" y="68"/>
                </a:cxn>
                <a:cxn ang="0">
                  <a:pos x="247" y="132"/>
                </a:cxn>
                <a:cxn ang="0">
                  <a:pos x="18" y="201"/>
                </a:cxn>
                <a:cxn ang="0">
                  <a:pos x="247" y="267"/>
                </a:cxn>
                <a:cxn ang="0">
                  <a:pos x="16" y="335"/>
                </a:cxn>
                <a:cxn ang="0">
                  <a:pos x="247" y="401"/>
                </a:cxn>
                <a:cxn ang="0">
                  <a:pos x="109" y="470"/>
                </a:cxn>
              </a:cxnLst>
              <a:rect l="0" t="0" r="r" b="b"/>
              <a:pathLst>
                <a:path w="263" h="470">
                  <a:moveTo>
                    <a:pt x="150" y="0"/>
                  </a:moveTo>
                  <a:cubicBezTo>
                    <a:pt x="75" y="23"/>
                    <a:pt x="0" y="46"/>
                    <a:pt x="16" y="68"/>
                  </a:cubicBezTo>
                  <a:cubicBezTo>
                    <a:pt x="32" y="90"/>
                    <a:pt x="247" y="110"/>
                    <a:pt x="247" y="132"/>
                  </a:cubicBezTo>
                  <a:cubicBezTo>
                    <a:pt x="247" y="154"/>
                    <a:pt x="18" y="179"/>
                    <a:pt x="18" y="201"/>
                  </a:cubicBezTo>
                  <a:cubicBezTo>
                    <a:pt x="18" y="223"/>
                    <a:pt x="247" y="245"/>
                    <a:pt x="247" y="267"/>
                  </a:cubicBezTo>
                  <a:cubicBezTo>
                    <a:pt x="247" y="289"/>
                    <a:pt x="16" y="313"/>
                    <a:pt x="16" y="335"/>
                  </a:cubicBezTo>
                  <a:cubicBezTo>
                    <a:pt x="16" y="357"/>
                    <a:pt x="231" y="379"/>
                    <a:pt x="247" y="401"/>
                  </a:cubicBezTo>
                  <a:cubicBezTo>
                    <a:pt x="263" y="423"/>
                    <a:pt x="186" y="446"/>
                    <a:pt x="109" y="470"/>
                  </a:cubicBezTo>
                </a:path>
              </a:pathLst>
            </a:cu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21" name="Arc 149"/>
            <p:cNvSpPr>
              <a:spLocks/>
            </p:cNvSpPr>
            <p:nvPr/>
          </p:nvSpPr>
          <p:spPr bwMode="auto">
            <a:xfrm rot="841871">
              <a:off x="1509" y="2070"/>
              <a:ext cx="80" cy="79"/>
            </a:xfrm>
            <a:custGeom>
              <a:avLst/>
              <a:gdLst>
                <a:gd name="G0" fmla="+- 17678 0 0"/>
                <a:gd name="G1" fmla="+- 21600 0 0"/>
                <a:gd name="G2" fmla="+- 21600 0 0"/>
                <a:gd name="T0" fmla="*/ 0 w 30878"/>
                <a:gd name="T1" fmla="*/ 9189 h 21600"/>
                <a:gd name="T2" fmla="*/ 30878 w 30878"/>
                <a:gd name="T3" fmla="*/ 4502 h 21600"/>
                <a:gd name="T4" fmla="*/ 17678 w 308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8" h="21600" fill="none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</a:path>
                <a:path w="30878" h="21600" stroke="0" extrusionOk="0">
                  <a:moveTo>
                    <a:pt x="-1" y="9188"/>
                  </a:moveTo>
                  <a:cubicBezTo>
                    <a:pt x="4043" y="3428"/>
                    <a:pt x="10640" y="-1"/>
                    <a:pt x="17678" y="0"/>
                  </a:cubicBezTo>
                  <a:cubicBezTo>
                    <a:pt x="22454" y="0"/>
                    <a:pt x="27096" y="1583"/>
                    <a:pt x="30877" y="4502"/>
                  </a:cubicBezTo>
                  <a:lnTo>
                    <a:pt x="17678" y="21600"/>
                  </a:lnTo>
                  <a:close/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222" name="Line 150"/>
            <p:cNvSpPr>
              <a:spLocks noChangeShapeType="1"/>
            </p:cNvSpPr>
            <p:nvPr/>
          </p:nvSpPr>
          <p:spPr bwMode="auto">
            <a:xfrm rot="18900000">
              <a:off x="776" y="1722"/>
              <a:ext cx="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23" name="Line 151"/>
            <p:cNvSpPr>
              <a:spLocks noChangeShapeType="1"/>
            </p:cNvSpPr>
            <p:nvPr/>
          </p:nvSpPr>
          <p:spPr bwMode="auto">
            <a:xfrm>
              <a:off x="1550" y="1852"/>
              <a:ext cx="104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24" name="AutoShape 152"/>
            <p:cNvSpPr>
              <a:spLocks noChangeArrowheads="1"/>
            </p:cNvSpPr>
            <p:nvPr/>
          </p:nvSpPr>
          <p:spPr bwMode="auto">
            <a:xfrm rot="16200000">
              <a:off x="1675" y="1797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225" name="Line 153"/>
            <p:cNvSpPr>
              <a:spLocks noChangeShapeType="1"/>
            </p:cNvSpPr>
            <p:nvPr/>
          </p:nvSpPr>
          <p:spPr bwMode="auto">
            <a:xfrm rot="16200000">
              <a:off x="1687" y="1833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26" name="AutoShape 154"/>
            <p:cNvSpPr>
              <a:spLocks noChangeArrowheads="1"/>
            </p:cNvSpPr>
            <p:nvPr/>
          </p:nvSpPr>
          <p:spPr bwMode="auto">
            <a:xfrm rot="16200000">
              <a:off x="1681" y="1769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31227" name="Line 155"/>
            <p:cNvSpPr>
              <a:spLocks noChangeShapeType="1"/>
            </p:cNvSpPr>
            <p:nvPr/>
          </p:nvSpPr>
          <p:spPr bwMode="auto">
            <a:xfrm flipH="1" flipV="1">
              <a:off x="1586" y="2094"/>
              <a:ext cx="109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28" name="AutoShape 156"/>
            <p:cNvSpPr>
              <a:spLocks noChangeArrowheads="1"/>
            </p:cNvSpPr>
            <p:nvPr/>
          </p:nvSpPr>
          <p:spPr bwMode="auto">
            <a:xfrm>
              <a:off x="1506" y="2963"/>
              <a:ext cx="229" cy="2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229" name="AutoShape 157"/>
            <p:cNvSpPr>
              <a:spLocks noChangeArrowheads="1"/>
            </p:cNvSpPr>
            <p:nvPr/>
          </p:nvSpPr>
          <p:spPr bwMode="auto">
            <a:xfrm rot="16200000">
              <a:off x="626" y="2482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230" name="Line 158"/>
            <p:cNvSpPr>
              <a:spLocks noChangeShapeType="1"/>
            </p:cNvSpPr>
            <p:nvPr/>
          </p:nvSpPr>
          <p:spPr bwMode="auto">
            <a:xfrm rot="16200000">
              <a:off x="638" y="2518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31" name="AutoShape 159"/>
            <p:cNvSpPr>
              <a:spLocks noChangeArrowheads="1"/>
            </p:cNvSpPr>
            <p:nvPr/>
          </p:nvSpPr>
          <p:spPr bwMode="auto">
            <a:xfrm rot="16200000">
              <a:off x="632" y="2454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grpSp>
          <p:nvGrpSpPr>
            <p:cNvPr id="131232" name="Group 160"/>
            <p:cNvGrpSpPr>
              <a:grpSpLocks/>
            </p:cNvGrpSpPr>
            <p:nvPr/>
          </p:nvGrpSpPr>
          <p:grpSpPr bwMode="auto">
            <a:xfrm>
              <a:off x="551" y="2831"/>
              <a:ext cx="50" cy="31"/>
              <a:chOff x="909" y="4018"/>
              <a:chExt cx="64" cy="31"/>
            </a:xfrm>
          </p:grpSpPr>
          <p:sp>
            <p:nvSpPr>
              <p:cNvPr id="131233" name="Line 16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34" name="Line 16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35" name="Line 16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36" name="Line 16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37" name="Line 16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1238" name="Group 166"/>
            <p:cNvGrpSpPr>
              <a:grpSpLocks/>
            </p:cNvGrpSpPr>
            <p:nvPr/>
          </p:nvGrpSpPr>
          <p:grpSpPr bwMode="auto">
            <a:xfrm>
              <a:off x="468" y="2830"/>
              <a:ext cx="50" cy="31"/>
              <a:chOff x="909" y="4018"/>
              <a:chExt cx="64" cy="31"/>
            </a:xfrm>
          </p:grpSpPr>
          <p:sp>
            <p:nvSpPr>
              <p:cNvPr id="131239" name="Line 16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40" name="Line 16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41" name="Line 16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42" name="Line 17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43" name="Line 17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1244" name="Line 172"/>
            <p:cNvSpPr>
              <a:spLocks noChangeShapeType="1"/>
            </p:cNvSpPr>
            <p:nvPr/>
          </p:nvSpPr>
          <p:spPr bwMode="auto">
            <a:xfrm>
              <a:off x="473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45" name="Line 173"/>
            <p:cNvSpPr>
              <a:spLocks noChangeShapeType="1"/>
            </p:cNvSpPr>
            <p:nvPr/>
          </p:nvSpPr>
          <p:spPr bwMode="auto">
            <a:xfrm>
              <a:off x="473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46" name="Oval 174"/>
            <p:cNvSpPr>
              <a:spLocks noChangeArrowheads="1"/>
            </p:cNvSpPr>
            <p:nvPr/>
          </p:nvSpPr>
          <p:spPr bwMode="auto">
            <a:xfrm>
              <a:off x="517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grpSp>
          <p:nvGrpSpPr>
            <p:cNvPr id="131247" name="Group 175"/>
            <p:cNvGrpSpPr>
              <a:grpSpLocks/>
            </p:cNvGrpSpPr>
            <p:nvPr/>
          </p:nvGrpSpPr>
          <p:grpSpPr bwMode="auto">
            <a:xfrm>
              <a:off x="927" y="2831"/>
              <a:ext cx="50" cy="31"/>
              <a:chOff x="909" y="4018"/>
              <a:chExt cx="64" cy="31"/>
            </a:xfrm>
          </p:grpSpPr>
          <p:sp>
            <p:nvSpPr>
              <p:cNvPr id="131248" name="Line 17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49" name="Line 17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50" name="Line 17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51" name="Line 17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52" name="Line 18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1253" name="Group 181"/>
            <p:cNvGrpSpPr>
              <a:grpSpLocks/>
            </p:cNvGrpSpPr>
            <p:nvPr/>
          </p:nvGrpSpPr>
          <p:grpSpPr bwMode="auto">
            <a:xfrm>
              <a:off x="844" y="2830"/>
              <a:ext cx="50" cy="31"/>
              <a:chOff x="909" y="4018"/>
              <a:chExt cx="64" cy="31"/>
            </a:xfrm>
          </p:grpSpPr>
          <p:sp>
            <p:nvSpPr>
              <p:cNvPr id="131254" name="Line 18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55" name="Line 18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56" name="Line 18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57" name="Line 18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58" name="Line 18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1259" name="Line 187"/>
            <p:cNvSpPr>
              <a:spLocks noChangeShapeType="1"/>
            </p:cNvSpPr>
            <p:nvPr/>
          </p:nvSpPr>
          <p:spPr bwMode="auto">
            <a:xfrm>
              <a:off x="849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60" name="Line 188"/>
            <p:cNvSpPr>
              <a:spLocks noChangeShapeType="1"/>
            </p:cNvSpPr>
            <p:nvPr/>
          </p:nvSpPr>
          <p:spPr bwMode="auto">
            <a:xfrm>
              <a:off x="849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61" name="Oval 189"/>
            <p:cNvSpPr>
              <a:spLocks noChangeArrowheads="1"/>
            </p:cNvSpPr>
            <p:nvPr/>
          </p:nvSpPr>
          <p:spPr bwMode="auto">
            <a:xfrm>
              <a:off x="893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grpSp>
          <p:nvGrpSpPr>
            <p:cNvPr id="131262" name="Group 190"/>
            <p:cNvGrpSpPr>
              <a:grpSpLocks/>
            </p:cNvGrpSpPr>
            <p:nvPr/>
          </p:nvGrpSpPr>
          <p:grpSpPr bwMode="auto">
            <a:xfrm>
              <a:off x="1215" y="2831"/>
              <a:ext cx="50" cy="31"/>
              <a:chOff x="909" y="4018"/>
              <a:chExt cx="64" cy="31"/>
            </a:xfrm>
          </p:grpSpPr>
          <p:sp>
            <p:nvSpPr>
              <p:cNvPr id="131263" name="Line 19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64" name="Line 19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65" name="Line 19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66" name="Line 19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67" name="Line 19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1268" name="Group 196"/>
            <p:cNvGrpSpPr>
              <a:grpSpLocks/>
            </p:cNvGrpSpPr>
            <p:nvPr/>
          </p:nvGrpSpPr>
          <p:grpSpPr bwMode="auto">
            <a:xfrm>
              <a:off x="1132" y="2830"/>
              <a:ext cx="50" cy="31"/>
              <a:chOff x="909" y="4018"/>
              <a:chExt cx="64" cy="31"/>
            </a:xfrm>
          </p:grpSpPr>
          <p:sp>
            <p:nvSpPr>
              <p:cNvPr id="131269" name="Line 19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70" name="Line 19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71" name="Line 19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72" name="Line 20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73" name="Line 20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1274" name="Line 202"/>
            <p:cNvSpPr>
              <a:spLocks noChangeShapeType="1"/>
            </p:cNvSpPr>
            <p:nvPr/>
          </p:nvSpPr>
          <p:spPr bwMode="auto">
            <a:xfrm>
              <a:off x="1137" y="283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75" name="Line 203"/>
            <p:cNvSpPr>
              <a:spLocks noChangeShapeType="1"/>
            </p:cNvSpPr>
            <p:nvPr/>
          </p:nvSpPr>
          <p:spPr bwMode="auto">
            <a:xfrm>
              <a:off x="1137" y="2861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76" name="Oval 204"/>
            <p:cNvSpPr>
              <a:spLocks noChangeArrowheads="1"/>
            </p:cNvSpPr>
            <p:nvPr/>
          </p:nvSpPr>
          <p:spPr bwMode="auto">
            <a:xfrm>
              <a:off x="1181" y="2829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  <p:sp>
          <p:nvSpPr>
            <p:cNvPr id="131277" name="Line 205"/>
            <p:cNvSpPr>
              <a:spLocks noChangeShapeType="1"/>
            </p:cNvSpPr>
            <p:nvPr/>
          </p:nvSpPr>
          <p:spPr bwMode="auto">
            <a:xfrm flipV="1">
              <a:off x="2065" y="1216"/>
              <a:ext cx="0" cy="354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78" name="Line 206"/>
            <p:cNvSpPr>
              <a:spLocks noChangeShapeType="1"/>
            </p:cNvSpPr>
            <p:nvPr/>
          </p:nvSpPr>
          <p:spPr bwMode="auto">
            <a:xfrm>
              <a:off x="2222" y="2089"/>
              <a:ext cx="0" cy="19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79" name="Line 207"/>
            <p:cNvSpPr>
              <a:spLocks noChangeShapeType="1"/>
            </p:cNvSpPr>
            <p:nvPr/>
          </p:nvSpPr>
          <p:spPr bwMode="auto">
            <a:xfrm rot="21600000">
              <a:off x="2256" y="2080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80" name="AutoShape 208"/>
            <p:cNvSpPr>
              <a:spLocks noChangeArrowheads="1"/>
            </p:cNvSpPr>
            <p:nvPr/>
          </p:nvSpPr>
          <p:spPr bwMode="auto">
            <a:xfrm rot="21600000">
              <a:off x="2190" y="2045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281" name="AutoShape 209"/>
            <p:cNvSpPr>
              <a:spLocks noChangeArrowheads="1"/>
            </p:cNvSpPr>
            <p:nvPr/>
          </p:nvSpPr>
          <p:spPr bwMode="auto">
            <a:xfrm rot="21600000">
              <a:off x="2274" y="2056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31282" name="Line 210"/>
            <p:cNvSpPr>
              <a:spLocks noChangeShapeType="1"/>
            </p:cNvSpPr>
            <p:nvPr/>
          </p:nvSpPr>
          <p:spPr bwMode="auto">
            <a:xfrm flipH="1" flipV="1">
              <a:off x="2131" y="2282"/>
              <a:ext cx="10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83" name="Line 211"/>
            <p:cNvSpPr>
              <a:spLocks noChangeShapeType="1"/>
            </p:cNvSpPr>
            <p:nvPr/>
          </p:nvSpPr>
          <p:spPr bwMode="auto">
            <a:xfrm>
              <a:off x="2253" y="2176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84" name="Line 212"/>
            <p:cNvSpPr>
              <a:spLocks noChangeShapeType="1"/>
            </p:cNvSpPr>
            <p:nvPr/>
          </p:nvSpPr>
          <p:spPr bwMode="auto">
            <a:xfrm flipH="1" flipV="1">
              <a:off x="1719" y="2809"/>
              <a:ext cx="240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85" name="Line 213"/>
            <p:cNvSpPr>
              <a:spLocks noChangeShapeType="1"/>
            </p:cNvSpPr>
            <p:nvPr/>
          </p:nvSpPr>
          <p:spPr bwMode="auto">
            <a:xfrm>
              <a:off x="1951" y="2127"/>
              <a:ext cx="0" cy="69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86" name="Line 214"/>
            <p:cNvSpPr>
              <a:spLocks noChangeShapeType="1"/>
            </p:cNvSpPr>
            <p:nvPr/>
          </p:nvSpPr>
          <p:spPr bwMode="auto">
            <a:xfrm flipH="1" flipV="1">
              <a:off x="1840" y="2713"/>
              <a:ext cx="107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87" name="Line 215"/>
            <p:cNvSpPr>
              <a:spLocks noChangeShapeType="1"/>
            </p:cNvSpPr>
            <p:nvPr/>
          </p:nvSpPr>
          <p:spPr bwMode="auto">
            <a:xfrm flipV="1">
              <a:off x="2187" y="1210"/>
              <a:ext cx="0" cy="248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88" name="Line 216"/>
            <p:cNvSpPr>
              <a:spLocks noChangeShapeType="1"/>
            </p:cNvSpPr>
            <p:nvPr/>
          </p:nvSpPr>
          <p:spPr bwMode="auto">
            <a:xfrm flipV="1">
              <a:off x="2188" y="1464"/>
              <a:ext cx="0" cy="301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89" name="Line 217"/>
            <p:cNvSpPr>
              <a:spLocks noChangeShapeType="1"/>
            </p:cNvSpPr>
            <p:nvPr/>
          </p:nvSpPr>
          <p:spPr bwMode="auto">
            <a:xfrm rot="21600000">
              <a:off x="2220" y="1468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90" name="AutoShape 218"/>
            <p:cNvSpPr>
              <a:spLocks noChangeArrowheads="1"/>
            </p:cNvSpPr>
            <p:nvPr/>
          </p:nvSpPr>
          <p:spPr bwMode="auto">
            <a:xfrm rot="21600000">
              <a:off x="2154" y="1433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291" name="AutoShape 219"/>
            <p:cNvSpPr>
              <a:spLocks noChangeArrowheads="1"/>
            </p:cNvSpPr>
            <p:nvPr/>
          </p:nvSpPr>
          <p:spPr bwMode="auto">
            <a:xfrm rot="21600000">
              <a:off x="2238" y="1444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31292" name="Line 220"/>
            <p:cNvSpPr>
              <a:spLocks noChangeShapeType="1"/>
            </p:cNvSpPr>
            <p:nvPr/>
          </p:nvSpPr>
          <p:spPr bwMode="auto">
            <a:xfrm rot="21600000">
              <a:off x="2097" y="1577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93" name="AutoShape 221"/>
            <p:cNvSpPr>
              <a:spLocks noChangeArrowheads="1"/>
            </p:cNvSpPr>
            <p:nvPr/>
          </p:nvSpPr>
          <p:spPr bwMode="auto">
            <a:xfrm rot="21600000">
              <a:off x="2031" y="1542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294" name="AutoShape 222"/>
            <p:cNvSpPr>
              <a:spLocks noChangeArrowheads="1"/>
            </p:cNvSpPr>
            <p:nvPr/>
          </p:nvSpPr>
          <p:spPr bwMode="auto">
            <a:xfrm rot="21600000">
              <a:off x="2115" y="1553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  <p:sp>
          <p:nvSpPr>
            <p:cNvPr id="131295" name="Line 223"/>
            <p:cNvSpPr>
              <a:spLocks noChangeShapeType="1"/>
            </p:cNvSpPr>
            <p:nvPr/>
          </p:nvSpPr>
          <p:spPr bwMode="auto">
            <a:xfrm flipH="1" flipV="1">
              <a:off x="1943" y="2134"/>
              <a:ext cx="60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96" name="Rectangle 224"/>
            <p:cNvSpPr>
              <a:spLocks noChangeArrowheads="1"/>
            </p:cNvSpPr>
            <p:nvPr/>
          </p:nvSpPr>
          <p:spPr bwMode="auto">
            <a:xfrm>
              <a:off x="2004" y="2023"/>
              <a:ext cx="120" cy="299"/>
            </a:xfrm>
            <a:prstGeom prst="rect">
              <a:avLst/>
            </a:prstGeom>
            <a:pattFill prst="openDmnd">
              <a:fgClr>
                <a:schemeClr val="accent1">
                  <a:alpha val="61000"/>
                </a:schemeClr>
              </a:fgClr>
              <a:bgClr>
                <a:schemeClr val="bg1">
                  <a:alpha val="61000"/>
                </a:schemeClr>
              </a:bgClr>
            </a:pattFill>
            <a:ln w="28575">
              <a:solidFill>
                <a:srgbClr val="E3724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297" name="Line 225"/>
            <p:cNvSpPr>
              <a:spLocks noChangeShapeType="1"/>
            </p:cNvSpPr>
            <p:nvPr/>
          </p:nvSpPr>
          <p:spPr bwMode="auto">
            <a:xfrm>
              <a:off x="1921" y="2182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98" name="Line 226"/>
            <p:cNvSpPr>
              <a:spLocks noChangeShapeType="1"/>
            </p:cNvSpPr>
            <p:nvPr/>
          </p:nvSpPr>
          <p:spPr bwMode="auto">
            <a:xfrm>
              <a:off x="2093" y="2374"/>
              <a:ext cx="0" cy="5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299" name="Line 227"/>
            <p:cNvSpPr>
              <a:spLocks noChangeShapeType="1"/>
            </p:cNvSpPr>
            <p:nvPr/>
          </p:nvSpPr>
          <p:spPr bwMode="auto">
            <a:xfrm flipH="1" flipV="1">
              <a:off x="2055" y="2936"/>
              <a:ext cx="489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300" name="AutoShape 228"/>
            <p:cNvSpPr>
              <a:spLocks noChangeArrowheads="1"/>
            </p:cNvSpPr>
            <p:nvPr/>
          </p:nvSpPr>
          <p:spPr bwMode="auto">
            <a:xfrm>
              <a:off x="737" y="2181"/>
              <a:ext cx="83" cy="1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301" name="AutoShape 229"/>
            <p:cNvSpPr>
              <a:spLocks noChangeArrowheads="1"/>
            </p:cNvSpPr>
            <p:nvPr/>
          </p:nvSpPr>
          <p:spPr bwMode="auto">
            <a:xfrm rot="21600000">
              <a:off x="783" y="2932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302" name="Line 230"/>
            <p:cNvSpPr>
              <a:spLocks noChangeShapeType="1"/>
            </p:cNvSpPr>
            <p:nvPr/>
          </p:nvSpPr>
          <p:spPr bwMode="auto">
            <a:xfrm rot="21600000">
              <a:off x="812" y="29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303" name="AutoShape 231"/>
            <p:cNvSpPr>
              <a:spLocks noChangeArrowheads="1"/>
            </p:cNvSpPr>
            <p:nvPr/>
          </p:nvSpPr>
          <p:spPr bwMode="auto">
            <a:xfrm rot="21600000">
              <a:off x="846" y="2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31304" name="Line 232"/>
            <p:cNvSpPr>
              <a:spLocks noChangeShapeType="1"/>
            </p:cNvSpPr>
            <p:nvPr/>
          </p:nvSpPr>
          <p:spPr bwMode="auto">
            <a:xfrm flipV="1">
              <a:off x="832" y="1213"/>
              <a:ext cx="0" cy="2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305" name="Line 233"/>
            <p:cNvSpPr>
              <a:spLocks noChangeShapeType="1"/>
            </p:cNvSpPr>
            <p:nvPr/>
          </p:nvSpPr>
          <p:spPr bwMode="auto">
            <a:xfrm flipH="1" flipV="1">
              <a:off x="1560" y="1218"/>
              <a:ext cx="38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306" name="Rectangle 234"/>
            <p:cNvSpPr>
              <a:spLocks noChangeArrowheads="1"/>
            </p:cNvSpPr>
            <p:nvPr/>
          </p:nvSpPr>
          <p:spPr bwMode="auto">
            <a:xfrm>
              <a:off x="1154" y="1179"/>
              <a:ext cx="422" cy="72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CC66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307" name="AutoShape 235"/>
            <p:cNvSpPr>
              <a:spLocks noChangeArrowheads="1"/>
            </p:cNvSpPr>
            <p:nvPr/>
          </p:nvSpPr>
          <p:spPr bwMode="auto">
            <a:xfrm rot="5400000">
              <a:off x="2513" y="2888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308" name="AutoShape 236"/>
            <p:cNvSpPr>
              <a:spLocks noChangeArrowheads="1"/>
            </p:cNvSpPr>
            <p:nvPr/>
          </p:nvSpPr>
          <p:spPr bwMode="auto">
            <a:xfrm rot="5400000">
              <a:off x="2513" y="771"/>
              <a:ext cx="68" cy="96"/>
            </a:xfrm>
            <a:prstGeom prst="flowChartCollat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309" name="Line 237"/>
            <p:cNvSpPr>
              <a:spLocks noChangeShapeType="1"/>
            </p:cNvSpPr>
            <p:nvPr/>
          </p:nvSpPr>
          <p:spPr bwMode="auto">
            <a:xfrm flipH="1" flipV="1">
              <a:off x="569" y="2642"/>
              <a:ext cx="70" cy="76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310" name="AutoShape 238"/>
            <p:cNvSpPr>
              <a:spLocks noChangeArrowheads="1"/>
            </p:cNvSpPr>
            <p:nvPr/>
          </p:nvSpPr>
          <p:spPr bwMode="auto">
            <a:xfrm rot="16200000">
              <a:off x="483" y="198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311" name="Line 239"/>
            <p:cNvSpPr>
              <a:spLocks noChangeShapeType="1"/>
            </p:cNvSpPr>
            <p:nvPr/>
          </p:nvSpPr>
          <p:spPr bwMode="auto">
            <a:xfrm rot="16200000">
              <a:off x="495" y="202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1312" name="AutoShape 240"/>
            <p:cNvSpPr>
              <a:spLocks noChangeArrowheads="1"/>
            </p:cNvSpPr>
            <p:nvPr/>
          </p:nvSpPr>
          <p:spPr bwMode="auto">
            <a:xfrm rot="16200000">
              <a:off x="489" y="196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  <p:sp>
          <p:nvSpPr>
            <p:cNvPr id="131313" name="Line 241"/>
            <p:cNvSpPr>
              <a:spLocks noChangeShapeType="1"/>
            </p:cNvSpPr>
            <p:nvPr/>
          </p:nvSpPr>
          <p:spPr bwMode="auto">
            <a:xfrm flipH="1">
              <a:off x="1736" y="2661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1314" name="Group 242"/>
            <p:cNvGrpSpPr>
              <a:grpSpLocks/>
            </p:cNvGrpSpPr>
            <p:nvPr/>
          </p:nvGrpSpPr>
          <p:grpSpPr bwMode="auto">
            <a:xfrm>
              <a:off x="1765" y="2634"/>
              <a:ext cx="105" cy="108"/>
              <a:chOff x="2748" y="3422"/>
              <a:chExt cx="105" cy="108"/>
            </a:xfrm>
          </p:grpSpPr>
          <p:sp>
            <p:nvSpPr>
              <p:cNvPr id="131315" name="AutoShape 243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316" name="Line 244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17" name="AutoShape 245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131318" name="Oval 246"/>
          <p:cNvSpPr>
            <a:spLocks noChangeArrowheads="1"/>
          </p:cNvSpPr>
          <p:nvPr/>
        </p:nvSpPr>
        <p:spPr bwMode="auto">
          <a:xfrm>
            <a:off x="958850" y="511175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31358" name="Line 286"/>
          <p:cNvSpPr>
            <a:spLocks noChangeShapeType="1"/>
          </p:cNvSpPr>
          <p:nvPr/>
        </p:nvSpPr>
        <p:spPr bwMode="auto">
          <a:xfrm rot="10800000" flipH="1">
            <a:off x="6858000" y="3325813"/>
            <a:ext cx="211138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59" name="Line 287"/>
          <p:cNvSpPr>
            <a:spLocks noChangeShapeType="1"/>
          </p:cNvSpPr>
          <p:nvPr/>
        </p:nvSpPr>
        <p:spPr bwMode="auto">
          <a:xfrm rot="10800000" flipH="1">
            <a:off x="8080375" y="3500438"/>
            <a:ext cx="0" cy="252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61" name="Oval 289"/>
          <p:cNvSpPr>
            <a:spLocks noChangeArrowheads="1"/>
          </p:cNvSpPr>
          <p:nvPr/>
        </p:nvSpPr>
        <p:spPr bwMode="auto">
          <a:xfrm>
            <a:off x="962025" y="46894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31362" name="Oval 290"/>
          <p:cNvSpPr>
            <a:spLocks noChangeArrowheads="1"/>
          </p:cNvSpPr>
          <p:nvPr/>
        </p:nvSpPr>
        <p:spPr bwMode="auto">
          <a:xfrm>
            <a:off x="6799263" y="3446463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31363" name="Oval 291"/>
          <p:cNvSpPr>
            <a:spLocks noChangeArrowheads="1"/>
          </p:cNvSpPr>
          <p:nvPr/>
        </p:nvSpPr>
        <p:spPr bwMode="auto">
          <a:xfrm>
            <a:off x="8008938" y="3683000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31364" name="Line 292"/>
          <p:cNvSpPr>
            <a:spLocks noChangeShapeType="1"/>
          </p:cNvSpPr>
          <p:nvPr/>
        </p:nvSpPr>
        <p:spPr bwMode="auto">
          <a:xfrm rot="-10800000" flipH="1" flipV="1">
            <a:off x="5454650" y="1751013"/>
            <a:ext cx="0" cy="2270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65" name="Oval 293"/>
          <p:cNvSpPr>
            <a:spLocks noChangeArrowheads="1"/>
          </p:cNvSpPr>
          <p:nvPr/>
        </p:nvSpPr>
        <p:spPr bwMode="auto">
          <a:xfrm>
            <a:off x="5376863" y="1649413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31366" name="Oval 294"/>
          <p:cNvSpPr>
            <a:spLocks noChangeArrowheads="1"/>
          </p:cNvSpPr>
          <p:nvPr/>
        </p:nvSpPr>
        <p:spPr bwMode="auto">
          <a:xfrm>
            <a:off x="963613" y="4292600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31368" name="Line 296"/>
          <p:cNvSpPr>
            <a:spLocks noChangeShapeType="1"/>
          </p:cNvSpPr>
          <p:nvPr/>
        </p:nvSpPr>
        <p:spPr bwMode="auto">
          <a:xfrm rot="10800000" flipH="1">
            <a:off x="5121275" y="2133600"/>
            <a:ext cx="0" cy="252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081" name="Oval 9"/>
          <p:cNvSpPr>
            <a:spLocks noChangeArrowheads="1"/>
          </p:cNvSpPr>
          <p:nvPr/>
        </p:nvSpPr>
        <p:spPr bwMode="auto">
          <a:xfrm>
            <a:off x="5049838" y="231298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31369" name="Oval 297"/>
          <p:cNvSpPr>
            <a:spLocks noChangeArrowheads="1"/>
          </p:cNvSpPr>
          <p:nvPr/>
        </p:nvSpPr>
        <p:spPr bwMode="auto">
          <a:xfrm>
            <a:off x="4608513" y="3370263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31370" name="Line 298"/>
          <p:cNvSpPr>
            <a:spLocks noChangeShapeType="1"/>
          </p:cNvSpPr>
          <p:nvPr/>
        </p:nvSpPr>
        <p:spPr bwMode="auto">
          <a:xfrm rot="-10800000" flipH="1" flipV="1">
            <a:off x="4572000" y="3343275"/>
            <a:ext cx="0" cy="263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71" name="Oval 299"/>
          <p:cNvSpPr>
            <a:spLocks noChangeArrowheads="1"/>
          </p:cNvSpPr>
          <p:nvPr/>
        </p:nvSpPr>
        <p:spPr bwMode="auto">
          <a:xfrm>
            <a:off x="5986463" y="1598613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31372" name="Line 300"/>
          <p:cNvSpPr>
            <a:spLocks noChangeShapeType="1"/>
          </p:cNvSpPr>
          <p:nvPr/>
        </p:nvSpPr>
        <p:spPr bwMode="auto">
          <a:xfrm rot="-10800000">
            <a:off x="5749925" y="1590675"/>
            <a:ext cx="252413" cy="762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73" name="Line 301"/>
          <p:cNvSpPr>
            <a:spLocks noChangeShapeType="1"/>
          </p:cNvSpPr>
          <p:nvPr/>
        </p:nvSpPr>
        <p:spPr bwMode="auto">
          <a:xfrm rot="10800000" flipH="1">
            <a:off x="4981575" y="3606800"/>
            <a:ext cx="165100" cy="1587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74" name="Oval 302"/>
          <p:cNvSpPr>
            <a:spLocks noChangeArrowheads="1"/>
          </p:cNvSpPr>
          <p:nvPr/>
        </p:nvSpPr>
        <p:spPr bwMode="auto">
          <a:xfrm>
            <a:off x="4905375" y="3690938"/>
            <a:ext cx="144463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31097" name="Oval 25"/>
          <p:cNvSpPr>
            <a:spLocks noChangeArrowheads="1"/>
          </p:cNvSpPr>
          <p:nvPr/>
        </p:nvSpPr>
        <p:spPr bwMode="auto">
          <a:xfrm>
            <a:off x="5734050" y="1760538"/>
            <a:ext cx="144463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sp>
        <p:nvSpPr>
          <p:cNvPr id="131375" name="Line 303"/>
          <p:cNvSpPr>
            <a:spLocks noChangeShapeType="1"/>
          </p:cNvSpPr>
          <p:nvPr/>
        </p:nvSpPr>
        <p:spPr bwMode="auto">
          <a:xfrm rot="-10800000" flipH="1" flipV="1">
            <a:off x="5867400" y="1846263"/>
            <a:ext cx="180975" cy="730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76" name="Oval 304"/>
          <p:cNvSpPr>
            <a:spLocks noChangeArrowheads="1"/>
          </p:cNvSpPr>
          <p:nvPr/>
        </p:nvSpPr>
        <p:spPr bwMode="auto">
          <a:xfrm>
            <a:off x="2206625" y="5740400"/>
            <a:ext cx="211108" cy="134971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31377" name="Line 305"/>
          <p:cNvSpPr>
            <a:spLocks noChangeShapeType="1"/>
          </p:cNvSpPr>
          <p:nvPr/>
        </p:nvSpPr>
        <p:spPr bwMode="auto">
          <a:xfrm rot="-10800000" flipH="1" flipV="1">
            <a:off x="6715125" y="2763838"/>
            <a:ext cx="0" cy="2746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78" name="Oval 306"/>
          <p:cNvSpPr>
            <a:spLocks noChangeArrowheads="1"/>
          </p:cNvSpPr>
          <p:nvPr/>
        </p:nvSpPr>
        <p:spPr bwMode="auto">
          <a:xfrm>
            <a:off x="6640512" y="2636838"/>
            <a:ext cx="195293" cy="134928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31379" name="Arc 307"/>
          <p:cNvSpPr>
            <a:spLocks/>
          </p:cNvSpPr>
          <p:nvPr/>
        </p:nvSpPr>
        <p:spPr bwMode="auto">
          <a:xfrm rot="10800000" flipV="1">
            <a:off x="5457825" y="2227263"/>
            <a:ext cx="66675" cy="390525"/>
          </a:xfrm>
          <a:custGeom>
            <a:avLst/>
            <a:gdLst>
              <a:gd name="G0" fmla="+- 10778 0 0"/>
              <a:gd name="G1" fmla="+- 21600 0 0"/>
              <a:gd name="G2" fmla="+- 21600 0 0"/>
              <a:gd name="T0" fmla="*/ 0 w 26174"/>
              <a:gd name="T1" fmla="*/ 2881 h 21600"/>
              <a:gd name="T2" fmla="*/ 26174 w 26174"/>
              <a:gd name="T3" fmla="*/ 6450 h 21600"/>
              <a:gd name="T4" fmla="*/ 10778 w 261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74" h="21600" fill="none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6566" y="0"/>
                  <a:pt x="22113" y="2323"/>
                  <a:pt x="26174" y="6449"/>
                </a:cubicBezTo>
              </a:path>
              <a:path w="26174" h="21600" stroke="0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6566" y="0"/>
                  <a:pt x="22113" y="2323"/>
                  <a:pt x="26174" y="6449"/>
                </a:cubicBezTo>
                <a:lnTo>
                  <a:pt x="107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1380" name="Line 308"/>
          <p:cNvSpPr>
            <a:spLocks noChangeShapeType="1"/>
          </p:cNvSpPr>
          <p:nvPr/>
        </p:nvSpPr>
        <p:spPr bwMode="auto">
          <a:xfrm rot="10800000" flipV="1">
            <a:off x="5400675" y="2182813"/>
            <a:ext cx="47625" cy="201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81" name="Oval 309"/>
          <p:cNvSpPr>
            <a:spLocks noChangeArrowheads="1"/>
          </p:cNvSpPr>
          <p:nvPr/>
        </p:nvSpPr>
        <p:spPr bwMode="auto">
          <a:xfrm>
            <a:off x="3122613" y="4814888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31382" name="Oval 310"/>
          <p:cNvSpPr>
            <a:spLocks noChangeArrowheads="1"/>
          </p:cNvSpPr>
          <p:nvPr/>
        </p:nvSpPr>
        <p:spPr bwMode="auto">
          <a:xfrm>
            <a:off x="6372225" y="3429000"/>
            <a:ext cx="144463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31383" name="Line 311"/>
          <p:cNvSpPr>
            <a:spLocks noChangeShapeType="1"/>
          </p:cNvSpPr>
          <p:nvPr/>
        </p:nvSpPr>
        <p:spPr bwMode="auto">
          <a:xfrm rot="-10800000">
            <a:off x="6443663" y="3068638"/>
            <a:ext cx="1587" cy="3238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84" name="Oval 312"/>
          <p:cNvSpPr>
            <a:spLocks noChangeArrowheads="1"/>
          </p:cNvSpPr>
          <p:nvPr/>
        </p:nvSpPr>
        <p:spPr bwMode="auto">
          <a:xfrm>
            <a:off x="1989138" y="4589463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pic>
        <p:nvPicPr>
          <p:cNvPr id="131386" name="Picture 3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475" y="722313"/>
            <a:ext cx="28130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390" name="Line 318"/>
          <p:cNvSpPr>
            <a:spLocks noChangeShapeType="1"/>
          </p:cNvSpPr>
          <p:nvPr/>
        </p:nvSpPr>
        <p:spPr bwMode="auto">
          <a:xfrm flipH="1">
            <a:off x="855663" y="922338"/>
            <a:ext cx="2182812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91" name="Line 319"/>
          <p:cNvSpPr>
            <a:spLocks noChangeShapeType="1"/>
          </p:cNvSpPr>
          <p:nvPr/>
        </p:nvSpPr>
        <p:spPr bwMode="auto">
          <a:xfrm>
            <a:off x="871538" y="1817688"/>
            <a:ext cx="1595437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92" name="Line 320"/>
          <p:cNvSpPr>
            <a:spLocks noChangeShapeType="1"/>
          </p:cNvSpPr>
          <p:nvPr/>
        </p:nvSpPr>
        <p:spPr bwMode="auto">
          <a:xfrm flipH="1">
            <a:off x="758825" y="1046163"/>
            <a:ext cx="3175" cy="620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393" name="Line 321"/>
          <p:cNvSpPr>
            <a:spLocks noChangeShapeType="1"/>
          </p:cNvSpPr>
          <p:nvPr/>
        </p:nvSpPr>
        <p:spPr bwMode="auto">
          <a:xfrm flipV="1">
            <a:off x="2673350" y="1052513"/>
            <a:ext cx="403225" cy="769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402" name="Oval 330"/>
          <p:cNvSpPr>
            <a:spLocks noChangeArrowheads="1"/>
          </p:cNvSpPr>
          <p:nvPr/>
        </p:nvSpPr>
        <p:spPr bwMode="auto">
          <a:xfrm>
            <a:off x="3494088" y="768350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31403" name="Oval 331"/>
          <p:cNvSpPr>
            <a:spLocks noChangeArrowheads="1"/>
          </p:cNvSpPr>
          <p:nvPr/>
        </p:nvSpPr>
        <p:spPr bwMode="auto">
          <a:xfrm>
            <a:off x="3330575" y="76835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31404" name="Oval 332"/>
          <p:cNvSpPr>
            <a:spLocks noChangeArrowheads="1"/>
          </p:cNvSpPr>
          <p:nvPr/>
        </p:nvSpPr>
        <p:spPr bwMode="auto">
          <a:xfrm>
            <a:off x="3167063" y="7651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31405" name="Oval 333"/>
          <p:cNvSpPr>
            <a:spLocks noChangeArrowheads="1"/>
          </p:cNvSpPr>
          <p:nvPr/>
        </p:nvSpPr>
        <p:spPr bwMode="auto">
          <a:xfrm>
            <a:off x="3003550" y="7651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31406" name="Oval 334"/>
          <p:cNvSpPr>
            <a:spLocks noChangeArrowheads="1"/>
          </p:cNvSpPr>
          <p:nvPr/>
        </p:nvSpPr>
        <p:spPr bwMode="auto">
          <a:xfrm>
            <a:off x="1155700" y="766763"/>
            <a:ext cx="144463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31407" name="Oval 335"/>
          <p:cNvSpPr>
            <a:spLocks noChangeArrowheads="1"/>
          </p:cNvSpPr>
          <p:nvPr/>
        </p:nvSpPr>
        <p:spPr bwMode="auto">
          <a:xfrm>
            <a:off x="684213" y="763588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31408" name="Oval 336"/>
          <p:cNvSpPr>
            <a:spLocks noChangeArrowheads="1"/>
          </p:cNvSpPr>
          <p:nvPr/>
        </p:nvSpPr>
        <p:spPr bwMode="auto">
          <a:xfrm>
            <a:off x="919163" y="765175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31409" name="Oval 337"/>
          <p:cNvSpPr>
            <a:spLocks noChangeArrowheads="1"/>
          </p:cNvSpPr>
          <p:nvPr/>
        </p:nvSpPr>
        <p:spPr bwMode="auto">
          <a:xfrm>
            <a:off x="2543175" y="1952625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31410" name="Oval 338"/>
          <p:cNvSpPr>
            <a:spLocks noChangeArrowheads="1"/>
          </p:cNvSpPr>
          <p:nvPr/>
        </p:nvSpPr>
        <p:spPr bwMode="auto">
          <a:xfrm>
            <a:off x="2852738" y="1952624"/>
            <a:ext cx="258742" cy="161907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31411" name="Oval 339"/>
          <p:cNvSpPr>
            <a:spLocks noChangeArrowheads="1"/>
          </p:cNvSpPr>
          <p:nvPr/>
        </p:nvSpPr>
        <p:spPr bwMode="auto">
          <a:xfrm>
            <a:off x="2697163" y="1951038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27" name="AutoShape 79"/>
          <p:cNvSpPr>
            <a:spLocks noChangeArrowheads="1"/>
          </p:cNvSpPr>
          <p:nvPr/>
        </p:nvSpPr>
        <p:spPr bwMode="auto">
          <a:xfrm>
            <a:off x="1246188" y="3810000"/>
            <a:ext cx="1028700" cy="1905000"/>
          </a:xfrm>
          <a:prstGeom prst="can">
            <a:avLst>
              <a:gd name="adj" fmla="val 46759"/>
            </a:avLst>
          </a:prstGeom>
          <a:solidFill>
            <a:srgbClr val="00CCFF">
              <a:alpha val="2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926" name="AutoShape 78"/>
          <p:cNvSpPr>
            <a:spLocks noChangeArrowheads="1"/>
          </p:cNvSpPr>
          <p:nvPr/>
        </p:nvSpPr>
        <p:spPr bwMode="auto">
          <a:xfrm>
            <a:off x="7272338" y="4159250"/>
            <a:ext cx="695325" cy="1512888"/>
          </a:xfrm>
          <a:prstGeom prst="can">
            <a:avLst>
              <a:gd name="adj" fmla="val 55705"/>
            </a:avLst>
          </a:prstGeom>
          <a:solidFill>
            <a:srgbClr val="FF0000">
              <a:alpha val="2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911" name="Line 63"/>
          <p:cNvSpPr>
            <a:spLocks noChangeShapeType="1"/>
          </p:cNvSpPr>
          <p:nvPr/>
        </p:nvSpPr>
        <p:spPr bwMode="auto">
          <a:xfrm rot="-10800000" flipH="1" flipV="1">
            <a:off x="1758950" y="5607050"/>
            <a:ext cx="0" cy="2873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12" name="Oval 64"/>
          <p:cNvSpPr>
            <a:spLocks noChangeArrowheads="1"/>
          </p:cNvSpPr>
          <p:nvPr/>
        </p:nvSpPr>
        <p:spPr bwMode="auto">
          <a:xfrm>
            <a:off x="1249363" y="5219700"/>
            <a:ext cx="1014412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54000"/>
          </a:blip>
          <a:srcRect/>
          <a:stretch>
            <a:fillRect/>
          </a:stretch>
        </p:blipFill>
        <p:spPr bwMode="auto">
          <a:xfrm>
            <a:off x="827088" y="3382963"/>
            <a:ext cx="18415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4000" contrast="66000"/>
          </a:blip>
          <a:srcRect/>
          <a:stretch>
            <a:fillRect/>
          </a:stretch>
        </p:blipFill>
        <p:spPr bwMode="auto">
          <a:xfrm>
            <a:off x="3095625" y="2935288"/>
            <a:ext cx="35337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48000"/>
          </a:blip>
          <a:srcRect/>
          <a:stretch>
            <a:fillRect/>
          </a:stretch>
        </p:blipFill>
        <p:spPr bwMode="auto">
          <a:xfrm>
            <a:off x="6877050" y="4005263"/>
            <a:ext cx="12668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9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8000"/>
          </a:blip>
          <a:srcRect/>
          <a:stretch>
            <a:fillRect/>
          </a:stretch>
        </p:blipFill>
        <p:spPr bwMode="auto">
          <a:xfrm>
            <a:off x="4764088" y="585788"/>
            <a:ext cx="29876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70" name="Line 22"/>
          <p:cNvSpPr>
            <a:spLocks noChangeShapeType="1"/>
          </p:cNvSpPr>
          <p:nvPr/>
        </p:nvSpPr>
        <p:spPr bwMode="auto">
          <a:xfrm rot="-10800000" flipH="1" flipV="1">
            <a:off x="6637338" y="4210050"/>
            <a:ext cx="360362" cy="112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 rot="10800000" flipH="1">
            <a:off x="7620000" y="3284538"/>
            <a:ext cx="0" cy="71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 rot="10800000" flipH="1">
            <a:off x="7086600" y="5476875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5292725" y="5975350"/>
            <a:ext cx="18716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Линия возврата масла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6408738" y="6589713"/>
            <a:ext cx="24844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Сбор масла в сепараторе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878" name="Oval 30"/>
          <p:cNvSpPr>
            <a:spLocks noChangeArrowheads="1"/>
          </p:cNvSpPr>
          <p:nvPr/>
        </p:nvSpPr>
        <p:spPr bwMode="auto">
          <a:xfrm>
            <a:off x="3043238" y="40338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79" name="Oval 31"/>
          <p:cNvSpPr>
            <a:spLocks noChangeArrowheads="1"/>
          </p:cNvSpPr>
          <p:nvPr/>
        </p:nvSpPr>
        <p:spPr bwMode="auto">
          <a:xfrm>
            <a:off x="4168775" y="43894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80" name="Oval 32"/>
          <p:cNvSpPr>
            <a:spLocks noChangeArrowheads="1"/>
          </p:cNvSpPr>
          <p:nvPr/>
        </p:nvSpPr>
        <p:spPr bwMode="auto">
          <a:xfrm>
            <a:off x="5246688" y="47990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>
            <a:off x="3167063" y="4257675"/>
            <a:ext cx="7921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82" name="Text Box 34"/>
          <p:cNvSpPr txBox="1">
            <a:spLocks noChangeArrowheads="1"/>
          </p:cNvSpPr>
          <p:nvPr/>
        </p:nvSpPr>
        <p:spPr bwMode="auto">
          <a:xfrm>
            <a:off x="3132138" y="5064249"/>
            <a:ext cx="231617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Датчики  температуры нагнетания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883" name="Line 35"/>
          <p:cNvSpPr>
            <a:spLocks noChangeShapeType="1"/>
          </p:cNvSpPr>
          <p:nvPr/>
        </p:nvSpPr>
        <p:spPr bwMode="auto">
          <a:xfrm flipH="1">
            <a:off x="3959225" y="4581525"/>
            <a:ext cx="252413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84" name="Line 36"/>
          <p:cNvSpPr>
            <a:spLocks noChangeShapeType="1"/>
          </p:cNvSpPr>
          <p:nvPr/>
        </p:nvSpPr>
        <p:spPr bwMode="auto">
          <a:xfrm flipH="1">
            <a:off x="3959225" y="4905375"/>
            <a:ext cx="129698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8885" name="Picture 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007" t="37297" r="7239" b="48138"/>
          <a:stretch>
            <a:fillRect/>
          </a:stretch>
        </p:blipFill>
        <p:spPr bwMode="auto">
          <a:xfrm>
            <a:off x="6097588" y="1285875"/>
            <a:ext cx="265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88" name="Line 40"/>
          <p:cNvSpPr>
            <a:spLocks noChangeShapeType="1"/>
          </p:cNvSpPr>
          <p:nvPr/>
        </p:nvSpPr>
        <p:spPr bwMode="auto">
          <a:xfrm rot="10800000" flipH="1">
            <a:off x="7613650" y="4610100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89" name="Oval 41"/>
          <p:cNvSpPr>
            <a:spLocks noChangeArrowheads="1"/>
          </p:cNvSpPr>
          <p:nvPr/>
        </p:nvSpPr>
        <p:spPr bwMode="auto">
          <a:xfrm>
            <a:off x="6129338" y="161925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90" name="Text Box 42"/>
          <p:cNvSpPr txBox="1">
            <a:spLocks noChangeArrowheads="1"/>
          </p:cNvSpPr>
          <p:nvPr/>
        </p:nvSpPr>
        <p:spPr bwMode="auto">
          <a:xfrm>
            <a:off x="6535738" y="1052513"/>
            <a:ext cx="1655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Обратный клапан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891" name="Line 43"/>
          <p:cNvSpPr>
            <a:spLocks noChangeShapeType="1"/>
          </p:cNvSpPr>
          <p:nvPr/>
        </p:nvSpPr>
        <p:spPr bwMode="auto">
          <a:xfrm flipH="1">
            <a:off x="6264275" y="1196975"/>
            <a:ext cx="252413" cy="52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92" name="Line 44"/>
          <p:cNvSpPr>
            <a:spLocks noChangeShapeType="1"/>
          </p:cNvSpPr>
          <p:nvPr/>
        </p:nvSpPr>
        <p:spPr bwMode="auto">
          <a:xfrm rot="-10800000">
            <a:off x="4446588" y="738188"/>
            <a:ext cx="431800" cy="134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93" name="Text Box 45"/>
          <p:cNvSpPr txBox="1">
            <a:spLocks noChangeArrowheads="1"/>
          </p:cNvSpPr>
          <p:nvPr/>
        </p:nvSpPr>
        <p:spPr bwMode="auto">
          <a:xfrm>
            <a:off x="3367071" y="836613"/>
            <a:ext cx="13843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4  Ходовой клапан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898" name="Oval 50"/>
          <p:cNvSpPr>
            <a:spLocks noChangeArrowheads="1"/>
          </p:cNvSpPr>
          <p:nvPr/>
        </p:nvSpPr>
        <p:spPr bwMode="auto">
          <a:xfrm>
            <a:off x="981075" y="4373563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78901" name="Line 53"/>
          <p:cNvSpPr>
            <a:spLocks noChangeShapeType="1"/>
          </p:cNvSpPr>
          <p:nvPr/>
        </p:nvSpPr>
        <p:spPr bwMode="auto">
          <a:xfrm rot="10800000" flipV="1">
            <a:off x="1179513" y="4130675"/>
            <a:ext cx="223837" cy="252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8905" name="Picture 5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30000"/>
          </a:blip>
          <a:srcRect/>
          <a:stretch>
            <a:fillRect/>
          </a:stretch>
        </p:blipFill>
        <p:spPr bwMode="auto">
          <a:xfrm>
            <a:off x="6011863" y="4545013"/>
            <a:ext cx="903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906" name="Oval 58"/>
          <p:cNvSpPr>
            <a:spLocks noChangeArrowheads="1"/>
          </p:cNvSpPr>
          <p:nvPr/>
        </p:nvSpPr>
        <p:spPr bwMode="auto">
          <a:xfrm>
            <a:off x="1304925" y="403225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907" name="Line 59"/>
          <p:cNvSpPr>
            <a:spLocks noChangeShapeType="1"/>
          </p:cNvSpPr>
          <p:nvPr/>
        </p:nvSpPr>
        <p:spPr bwMode="auto">
          <a:xfrm rot="-10800000" flipH="1" flipV="1">
            <a:off x="3708400" y="3905250"/>
            <a:ext cx="358775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08" name="Line 60"/>
          <p:cNvSpPr>
            <a:spLocks noChangeShapeType="1"/>
          </p:cNvSpPr>
          <p:nvPr/>
        </p:nvSpPr>
        <p:spPr bwMode="auto">
          <a:xfrm rot="10800000" flipH="1">
            <a:off x="4375150" y="3951288"/>
            <a:ext cx="196850" cy="185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09" name="Line 61"/>
          <p:cNvSpPr>
            <a:spLocks noChangeShapeType="1"/>
          </p:cNvSpPr>
          <p:nvPr/>
        </p:nvSpPr>
        <p:spPr bwMode="auto">
          <a:xfrm rot="-10800000">
            <a:off x="5099050" y="4437063"/>
            <a:ext cx="180975" cy="61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10" name="Line 62"/>
          <p:cNvSpPr>
            <a:spLocks noChangeShapeType="1"/>
          </p:cNvSpPr>
          <p:nvPr/>
        </p:nvSpPr>
        <p:spPr bwMode="auto">
          <a:xfrm rot="10800000" flipH="1">
            <a:off x="5130800" y="3203575"/>
            <a:ext cx="196850" cy="1857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13" name="Text Box 65"/>
          <p:cNvSpPr txBox="1">
            <a:spLocks noChangeArrowheads="1"/>
          </p:cNvSpPr>
          <p:nvPr/>
        </p:nvSpPr>
        <p:spPr bwMode="auto">
          <a:xfrm>
            <a:off x="1617662" y="5392738"/>
            <a:ext cx="50796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Масло</a:t>
            </a:r>
            <a:endParaRPr lang="en-US" altLang="ko-KR" sz="10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14" name="AutoShape 66"/>
          <p:cNvSpPr>
            <a:spLocks noChangeArrowheads="1"/>
          </p:cNvSpPr>
          <p:nvPr/>
        </p:nvSpPr>
        <p:spPr bwMode="auto">
          <a:xfrm>
            <a:off x="7272338" y="5346700"/>
            <a:ext cx="695325" cy="684213"/>
          </a:xfrm>
          <a:prstGeom prst="can">
            <a:avLst>
              <a:gd name="adj" fmla="val 50000"/>
            </a:avLst>
          </a:prstGeom>
          <a:solidFill>
            <a:srgbClr val="FFFF00">
              <a:alpha val="2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7443787" y="5721483"/>
            <a:ext cx="4143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Масло</a:t>
            </a:r>
            <a:endParaRPr lang="en-US" altLang="ko-KR" sz="10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16" name="Text Box 68"/>
          <p:cNvSpPr txBox="1">
            <a:spLocks noChangeArrowheads="1"/>
          </p:cNvSpPr>
          <p:nvPr/>
        </p:nvSpPr>
        <p:spPr bwMode="auto">
          <a:xfrm>
            <a:off x="7505700" y="4913312"/>
            <a:ext cx="3429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Газ</a:t>
            </a:r>
            <a:endParaRPr lang="en-US" altLang="ko-KR" sz="1000" b="1" baseline="30000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18" name="Oval 70"/>
          <p:cNvSpPr>
            <a:spLocks noChangeArrowheads="1"/>
          </p:cNvSpPr>
          <p:nvPr/>
        </p:nvSpPr>
        <p:spPr bwMode="auto">
          <a:xfrm>
            <a:off x="6580188" y="208915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919" name="Text Box 71"/>
          <p:cNvSpPr txBox="1">
            <a:spLocks noChangeArrowheads="1"/>
          </p:cNvSpPr>
          <p:nvPr/>
        </p:nvSpPr>
        <p:spPr bwMode="auto">
          <a:xfrm>
            <a:off x="7018338" y="2384425"/>
            <a:ext cx="1655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Реле высокого давления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20" name="Line 72"/>
          <p:cNvSpPr>
            <a:spLocks noChangeShapeType="1"/>
          </p:cNvSpPr>
          <p:nvPr/>
        </p:nvSpPr>
        <p:spPr bwMode="auto">
          <a:xfrm flipH="1" flipV="1">
            <a:off x="6767513" y="2162175"/>
            <a:ext cx="217487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21" name="Text Box 73"/>
          <p:cNvSpPr txBox="1">
            <a:spLocks noChangeArrowheads="1"/>
          </p:cNvSpPr>
          <p:nvPr/>
        </p:nvSpPr>
        <p:spPr bwMode="auto">
          <a:xfrm>
            <a:off x="4138613" y="2060575"/>
            <a:ext cx="1549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Клапан байпаса горячего газа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22" name="Oval 74"/>
          <p:cNvSpPr>
            <a:spLocks noChangeArrowheads="1"/>
          </p:cNvSpPr>
          <p:nvPr/>
        </p:nvSpPr>
        <p:spPr bwMode="auto">
          <a:xfrm>
            <a:off x="4840288" y="16748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923" name="Line 75"/>
          <p:cNvSpPr>
            <a:spLocks noChangeShapeType="1"/>
          </p:cNvSpPr>
          <p:nvPr/>
        </p:nvSpPr>
        <p:spPr bwMode="auto">
          <a:xfrm flipV="1">
            <a:off x="4895850" y="1768475"/>
            <a:ext cx="47625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24" name="Oval 76"/>
          <p:cNvSpPr>
            <a:spLocks noChangeArrowheads="1"/>
          </p:cNvSpPr>
          <p:nvPr/>
        </p:nvSpPr>
        <p:spPr bwMode="auto">
          <a:xfrm>
            <a:off x="7694613" y="3465513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78925" name="Oval 77"/>
          <p:cNvSpPr>
            <a:spLocks noChangeArrowheads="1"/>
          </p:cNvSpPr>
          <p:nvPr/>
        </p:nvSpPr>
        <p:spPr bwMode="auto">
          <a:xfrm>
            <a:off x="4192588" y="584200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78931" name="Oval 83"/>
          <p:cNvSpPr>
            <a:spLocks noChangeArrowheads="1"/>
          </p:cNvSpPr>
          <p:nvPr/>
        </p:nvSpPr>
        <p:spPr bwMode="auto">
          <a:xfrm>
            <a:off x="1227138" y="3632200"/>
            <a:ext cx="1062037" cy="665163"/>
          </a:xfrm>
          <a:prstGeom prst="ellipse">
            <a:avLst/>
          </a:prstGeom>
          <a:solidFill>
            <a:srgbClr val="FF0000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932" name="Oval 84"/>
          <p:cNvSpPr>
            <a:spLocks noChangeArrowheads="1"/>
          </p:cNvSpPr>
          <p:nvPr/>
        </p:nvSpPr>
        <p:spPr bwMode="auto">
          <a:xfrm>
            <a:off x="1223963" y="3519488"/>
            <a:ext cx="1062037" cy="665162"/>
          </a:xfrm>
          <a:prstGeom prst="ellipse">
            <a:avLst/>
          </a:prstGeom>
          <a:solidFill>
            <a:srgbClr val="FF0000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933" name="Line 85"/>
          <p:cNvSpPr>
            <a:spLocks noChangeShapeType="1"/>
          </p:cNvSpPr>
          <p:nvPr/>
        </p:nvSpPr>
        <p:spPr bwMode="auto">
          <a:xfrm>
            <a:off x="900113" y="3608388"/>
            <a:ext cx="50482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34" name="Text Box 86"/>
          <p:cNvSpPr txBox="1">
            <a:spLocks noChangeArrowheads="1"/>
          </p:cNvSpPr>
          <p:nvPr/>
        </p:nvSpPr>
        <p:spPr bwMode="auto">
          <a:xfrm>
            <a:off x="250825" y="3421063"/>
            <a:ext cx="11160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Порт нагнетания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35" name="Oval 87"/>
          <p:cNvSpPr>
            <a:spLocks noChangeArrowheads="1"/>
          </p:cNvSpPr>
          <p:nvPr/>
        </p:nvSpPr>
        <p:spPr bwMode="auto">
          <a:xfrm>
            <a:off x="1649413" y="34290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936" name="Line 88"/>
          <p:cNvSpPr>
            <a:spLocks noChangeShapeType="1"/>
          </p:cNvSpPr>
          <p:nvPr/>
        </p:nvSpPr>
        <p:spPr bwMode="auto">
          <a:xfrm flipH="1">
            <a:off x="1765300" y="3213100"/>
            <a:ext cx="106363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37" name="Text Box 89"/>
          <p:cNvSpPr txBox="1">
            <a:spLocks noChangeArrowheads="1"/>
          </p:cNvSpPr>
          <p:nvPr/>
        </p:nvSpPr>
        <p:spPr bwMode="auto">
          <a:xfrm>
            <a:off x="1655763" y="3068638"/>
            <a:ext cx="163828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Порт для 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PWM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клапана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38" name="Text Box 90"/>
          <p:cNvSpPr txBox="1">
            <a:spLocks noChangeArrowheads="1"/>
          </p:cNvSpPr>
          <p:nvPr/>
        </p:nvSpPr>
        <p:spPr bwMode="auto">
          <a:xfrm>
            <a:off x="71438" y="79375"/>
            <a:ext cx="86407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4.1.1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Компрессор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Сепаратор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Обратный клапан (нагнетание).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39" name="Line 91"/>
          <p:cNvSpPr>
            <a:spLocks noChangeShapeType="1"/>
          </p:cNvSpPr>
          <p:nvPr/>
        </p:nvSpPr>
        <p:spPr bwMode="auto">
          <a:xfrm rot="-10800000" flipH="1" flipV="1">
            <a:off x="7605713" y="5942013"/>
            <a:ext cx="0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40" name="Text Box 92"/>
          <p:cNvSpPr txBox="1">
            <a:spLocks noChangeArrowheads="1"/>
          </p:cNvSpPr>
          <p:nvPr/>
        </p:nvSpPr>
        <p:spPr bwMode="auto">
          <a:xfrm>
            <a:off x="314325" y="2809875"/>
            <a:ext cx="13319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Компрессор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41" name="Text Box 93"/>
          <p:cNvSpPr txBox="1">
            <a:spLocks noChangeArrowheads="1"/>
          </p:cNvSpPr>
          <p:nvPr/>
        </p:nvSpPr>
        <p:spPr bwMode="auto">
          <a:xfrm>
            <a:off x="5922981" y="3355974"/>
            <a:ext cx="16050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Сепаратор масла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42" name="Line 94"/>
          <p:cNvSpPr>
            <a:spLocks noChangeShapeType="1"/>
          </p:cNvSpPr>
          <p:nvPr/>
        </p:nvSpPr>
        <p:spPr bwMode="auto">
          <a:xfrm rot="10800000" flipH="1">
            <a:off x="7019925" y="5445125"/>
            <a:ext cx="0" cy="352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44" name="Line 96"/>
          <p:cNvSpPr>
            <a:spLocks noChangeShapeType="1"/>
          </p:cNvSpPr>
          <p:nvPr/>
        </p:nvSpPr>
        <p:spPr bwMode="auto">
          <a:xfrm rot="-10800000">
            <a:off x="1755775" y="4813300"/>
            <a:ext cx="1588" cy="3603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45" name="Line 97"/>
          <p:cNvSpPr>
            <a:spLocks noChangeShapeType="1"/>
          </p:cNvSpPr>
          <p:nvPr/>
        </p:nvSpPr>
        <p:spPr bwMode="auto">
          <a:xfrm rot="10800000" flipH="1">
            <a:off x="6227763" y="1571625"/>
            <a:ext cx="0" cy="3778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46" name="Oval 98"/>
          <p:cNvSpPr>
            <a:spLocks noChangeArrowheads="1"/>
          </p:cNvSpPr>
          <p:nvPr/>
        </p:nvSpPr>
        <p:spPr bwMode="auto">
          <a:xfrm>
            <a:off x="5265738" y="6477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947" name="Text Box 99"/>
          <p:cNvSpPr txBox="1">
            <a:spLocks noChangeArrowheads="1"/>
          </p:cNvSpPr>
          <p:nvPr/>
        </p:nvSpPr>
        <p:spPr bwMode="auto">
          <a:xfrm>
            <a:off x="6084888" y="647700"/>
            <a:ext cx="191933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высокого давления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48" name="Line 100"/>
          <p:cNvSpPr>
            <a:spLocks noChangeShapeType="1"/>
          </p:cNvSpPr>
          <p:nvPr/>
        </p:nvSpPr>
        <p:spPr bwMode="auto">
          <a:xfrm flipH="1">
            <a:off x="5400675" y="728663"/>
            <a:ext cx="684213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49" name="Text Box 101"/>
          <p:cNvSpPr txBox="1">
            <a:spLocks noChangeArrowheads="1"/>
          </p:cNvSpPr>
          <p:nvPr/>
        </p:nvSpPr>
        <p:spPr bwMode="auto">
          <a:xfrm>
            <a:off x="6543702" y="1295573"/>
            <a:ext cx="24574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‘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Предотвращает попадание жидкого хладагента </a:t>
            </a:r>
            <a:r>
              <a:rPr lang="ru-RU" altLang="ko-KR" sz="1000" b="1" dirty="0" err="1" smtClean="0">
                <a:latin typeface="Arial" pitchFamily="34" charset="0"/>
                <a:ea typeface="굴림" pitchFamily="34" charset="-127"/>
              </a:rPr>
              <a:t>обрато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 в компрессор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baseline="30000" dirty="0"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78950" name="Picture 10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1631950" y="1071563"/>
            <a:ext cx="8302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951" name="Text Box 103"/>
          <p:cNvSpPr txBox="1">
            <a:spLocks noChangeArrowheads="1"/>
          </p:cNvSpPr>
          <p:nvPr/>
        </p:nvSpPr>
        <p:spPr bwMode="auto">
          <a:xfrm>
            <a:off x="287338" y="620713"/>
            <a:ext cx="28797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Байпас горячего газа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52" name="Line 104"/>
          <p:cNvSpPr>
            <a:spLocks noChangeShapeType="1"/>
          </p:cNvSpPr>
          <p:nvPr/>
        </p:nvSpPr>
        <p:spPr bwMode="auto">
          <a:xfrm rot="-10800000" flipH="1" flipV="1">
            <a:off x="1706563" y="2493963"/>
            <a:ext cx="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954" name="Oval 106"/>
          <p:cNvSpPr>
            <a:spLocks noChangeArrowheads="1"/>
          </p:cNvSpPr>
          <p:nvPr/>
        </p:nvSpPr>
        <p:spPr bwMode="auto">
          <a:xfrm>
            <a:off x="1619250" y="23320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956" name="Oval 108"/>
          <p:cNvSpPr>
            <a:spLocks noChangeArrowheads="1"/>
          </p:cNvSpPr>
          <p:nvPr/>
        </p:nvSpPr>
        <p:spPr bwMode="auto">
          <a:xfrm>
            <a:off x="1930400" y="10271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957" name="Text Box 109"/>
          <p:cNvSpPr txBox="1">
            <a:spLocks noChangeArrowheads="1"/>
          </p:cNvSpPr>
          <p:nvPr/>
        </p:nvSpPr>
        <p:spPr bwMode="auto">
          <a:xfrm>
            <a:off x="592083" y="2479662"/>
            <a:ext cx="15494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компрессору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8959" name="Line 111"/>
          <p:cNvSpPr>
            <a:spLocks noChangeShapeType="1"/>
          </p:cNvSpPr>
          <p:nvPr/>
        </p:nvSpPr>
        <p:spPr bwMode="auto">
          <a:xfrm flipH="1" flipV="1">
            <a:off x="2159000" y="1125538"/>
            <a:ext cx="2665413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8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2000"/>
          </a:blip>
          <a:srcRect/>
          <a:stretch>
            <a:fillRect/>
          </a:stretch>
        </p:blipFill>
        <p:spPr bwMode="auto">
          <a:xfrm>
            <a:off x="142875" y="728663"/>
            <a:ext cx="474345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6" name="Picture 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5302260" y="938212"/>
            <a:ext cx="3521075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7" name="Line 37"/>
          <p:cNvSpPr>
            <a:spLocks noChangeShapeType="1"/>
          </p:cNvSpPr>
          <p:nvPr/>
        </p:nvSpPr>
        <p:spPr bwMode="auto">
          <a:xfrm rot="-10800000">
            <a:off x="7596188" y="1365250"/>
            <a:ext cx="766762" cy="238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8" name="Text Box 38"/>
          <p:cNvSpPr txBox="1">
            <a:spLocks noChangeArrowheads="1"/>
          </p:cNvSpPr>
          <p:nvPr/>
        </p:nvSpPr>
        <p:spPr bwMode="auto">
          <a:xfrm>
            <a:off x="5037138" y="1225550"/>
            <a:ext cx="1439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В теплообменник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 rot="10800000" flipV="1">
            <a:off x="7092950" y="2378075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1" name="Line 41"/>
          <p:cNvSpPr>
            <a:spLocks noChangeShapeType="1"/>
          </p:cNvSpPr>
          <p:nvPr/>
        </p:nvSpPr>
        <p:spPr bwMode="auto">
          <a:xfrm rot="-10800000">
            <a:off x="6677025" y="1073150"/>
            <a:ext cx="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9" name="Arc 49"/>
          <p:cNvSpPr>
            <a:spLocks/>
          </p:cNvSpPr>
          <p:nvPr/>
        </p:nvSpPr>
        <p:spPr bwMode="auto">
          <a:xfrm rot="10800000" flipV="1">
            <a:off x="7183438" y="2178050"/>
            <a:ext cx="128587" cy="390525"/>
          </a:xfrm>
          <a:custGeom>
            <a:avLst/>
            <a:gdLst>
              <a:gd name="G0" fmla="+- 10778 0 0"/>
              <a:gd name="G1" fmla="+- 21600 0 0"/>
              <a:gd name="G2" fmla="+- 21600 0 0"/>
              <a:gd name="T0" fmla="*/ 0 w 28348"/>
              <a:gd name="T1" fmla="*/ 2881 h 21600"/>
              <a:gd name="T2" fmla="*/ 28348 w 28348"/>
              <a:gd name="T3" fmla="*/ 9036 h 21600"/>
              <a:gd name="T4" fmla="*/ 10778 w 28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48" h="21600" fill="none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7749" y="0"/>
                  <a:pt x="24292" y="3364"/>
                  <a:pt x="28348" y="9035"/>
                </a:cubicBezTo>
              </a:path>
              <a:path w="28348" h="21600" stroke="0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7749" y="0"/>
                  <a:pt x="24292" y="3364"/>
                  <a:pt x="28348" y="9035"/>
                </a:cubicBezTo>
                <a:lnTo>
                  <a:pt x="107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24" name="Oval 4"/>
          <p:cNvSpPr>
            <a:spLocks noChangeArrowheads="1"/>
          </p:cNvSpPr>
          <p:nvPr/>
        </p:nvSpPr>
        <p:spPr bwMode="auto">
          <a:xfrm>
            <a:off x="8399463" y="1543050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33170" name="Oval 50"/>
          <p:cNvSpPr>
            <a:spLocks noChangeArrowheads="1"/>
          </p:cNvSpPr>
          <p:nvPr/>
        </p:nvSpPr>
        <p:spPr bwMode="auto">
          <a:xfrm>
            <a:off x="6410325" y="1181100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33171" name="Line 51"/>
          <p:cNvSpPr>
            <a:spLocks noChangeShapeType="1"/>
          </p:cNvSpPr>
          <p:nvPr/>
        </p:nvSpPr>
        <p:spPr bwMode="auto">
          <a:xfrm rot="-10800000">
            <a:off x="1055688" y="2125663"/>
            <a:ext cx="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2" name="Oval 52"/>
          <p:cNvSpPr>
            <a:spLocks noChangeArrowheads="1"/>
          </p:cNvSpPr>
          <p:nvPr/>
        </p:nvSpPr>
        <p:spPr bwMode="auto">
          <a:xfrm>
            <a:off x="1098550" y="2214563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33173" name="Line 53"/>
          <p:cNvSpPr>
            <a:spLocks noChangeShapeType="1"/>
          </p:cNvSpPr>
          <p:nvPr/>
        </p:nvSpPr>
        <p:spPr bwMode="auto">
          <a:xfrm rot="10800000" flipV="1">
            <a:off x="468313" y="3987800"/>
            <a:ext cx="0" cy="3603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3189" name="Group 69"/>
          <p:cNvGrpSpPr>
            <a:grpSpLocks/>
          </p:cNvGrpSpPr>
          <p:nvPr/>
        </p:nvGrpSpPr>
        <p:grpSpPr bwMode="auto">
          <a:xfrm>
            <a:off x="503238" y="1079500"/>
            <a:ext cx="4392612" cy="2487613"/>
            <a:chOff x="317" y="612"/>
            <a:chExt cx="2767" cy="1567"/>
          </a:xfrm>
        </p:grpSpPr>
        <p:sp>
          <p:nvSpPr>
            <p:cNvPr id="133174" name="Line 54"/>
            <p:cNvSpPr>
              <a:spLocks noChangeShapeType="1"/>
            </p:cNvSpPr>
            <p:nvPr/>
          </p:nvSpPr>
          <p:spPr bwMode="auto">
            <a:xfrm flipV="1">
              <a:off x="317" y="686"/>
              <a:ext cx="522" cy="4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75" name="Line 55"/>
            <p:cNvSpPr>
              <a:spLocks noChangeShapeType="1"/>
            </p:cNvSpPr>
            <p:nvPr/>
          </p:nvSpPr>
          <p:spPr bwMode="auto">
            <a:xfrm>
              <a:off x="1111" y="650"/>
              <a:ext cx="1746" cy="5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77" name="Freeform 57"/>
            <p:cNvSpPr>
              <a:spLocks/>
            </p:cNvSpPr>
            <p:nvPr/>
          </p:nvSpPr>
          <p:spPr bwMode="auto">
            <a:xfrm>
              <a:off x="839" y="612"/>
              <a:ext cx="276" cy="74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36" y="6"/>
                </a:cxn>
                <a:cxn ang="0">
                  <a:pos x="276" y="39"/>
                </a:cxn>
              </a:cxnLst>
              <a:rect l="0" t="0" r="r" b="b"/>
              <a:pathLst>
                <a:path w="276" h="74">
                  <a:moveTo>
                    <a:pt x="0" y="74"/>
                  </a:moveTo>
                  <a:cubicBezTo>
                    <a:pt x="45" y="44"/>
                    <a:pt x="90" y="12"/>
                    <a:pt x="136" y="6"/>
                  </a:cubicBezTo>
                  <a:cubicBezTo>
                    <a:pt x="182" y="0"/>
                    <a:pt x="247" y="32"/>
                    <a:pt x="276" y="3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78" name="Line 58"/>
            <p:cNvSpPr>
              <a:spLocks noChangeShapeType="1"/>
            </p:cNvSpPr>
            <p:nvPr/>
          </p:nvSpPr>
          <p:spPr bwMode="auto">
            <a:xfrm flipV="1">
              <a:off x="2500" y="1434"/>
              <a:ext cx="546" cy="5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79" name="Freeform 59"/>
            <p:cNvSpPr>
              <a:spLocks/>
            </p:cNvSpPr>
            <p:nvPr/>
          </p:nvSpPr>
          <p:spPr bwMode="auto">
            <a:xfrm>
              <a:off x="2855" y="1232"/>
              <a:ext cx="229" cy="2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114"/>
                </a:cxn>
                <a:cxn ang="0">
                  <a:pos x="189" y="206"/>
                </a:cxn>
              </a:cxnLst>
              <a:rect l="0" t="0" r="r" b="b"/>
              <a:pathLst>
                <a:path w="229" h="206">
                  <a:moveTo>
                    <a:pt x="0" y="0"/>
                  </a:moveTo>
                  <a:cubicBezTo>
                    <a:pt x="84" y="40"/>
                    <a:pt x="167" y="80"/>
                    <a:pt x="198" y="114"/>
                  </a:cubicBezTo>
                  <a:cubicBezTo>
                    <a:pt x="229" y="148"/>
                    <a:pt x="191" y="187"/>
                    <a:pt x="189" y="20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82" name="Line 62"/>
            <p:cNvSpPr>
              <a:spLocks noChangeShapeType="1"/>
            </p:cNvSpPr>
            <p:nvPr/>
          </p:nvSpPr>
          <p:spPr bwMode="auto">
            <a:xfrm flipV="1">
              <a:off x="317" y="815"/>
              <a:ext cx="522" cy="43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83" name="Line 63"/>
            <p:cNvSpPr>
              <a:spLocks noChangeShapeType="1"/>
            </p:cNvSpPr>
            <p:nvPr/>
          </p:nvSpPr>
          <p:spPr bwMode="auto">
            <a:xfrm>
              <a:off x="1111" y="779"/>
              <a:ext cx="1746" cy="5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84" name="Freeform 64"/>
            <p:cNvSpPr>
              <a:spLocks/>
            </p:cNvSpPr>
            <p:nvPr/>
          </p:nvSpPr>
          <p:spPr bwMode="auto">
            <a:xfrm>
              <a:off x="839" y="741"/>
              <a:ext cx="276" cy="74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136" y="6"/>
                </a:cxn>
                <a:cxn ang="0">
                  <a:pos x="276" y="39"/>
                </a:cxn>
              </a:cxnLst>
              <a:rect l="0" t="0" r="r" b="b"/>
              <a:pathLst>
                <a:path w="276" h="74">
                  <a:moveTo>
                    <a:pt x="0" y="74"/>
                  </a:moveTo>
                  <a:cubicBezTo>
                    <a:pt x="45" y="44"/>
                    <a:pt x="90" y="12"/>
                    <a:pt x="136" y="6"/>
                  </a:cubicBezTo>
                  <a:cubicBezTo>
                    <a:pt x="182" y="0"/>
                    <a:pt x="247" y="32"/>
                    <a:pt x="276" y="39"/>
                  </a:cubicBez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85" name="Line 65"/>
            <p:cNvSpPr>
              <a:spLocks noChangeShapeType="1"/>
            </p:cNvSpPr>
            <p:nvPr/>
          </p:nvSpPr>
          <p:spPr bwMode="auto">
            <a:xfrm flipV="1">
              <a:off x="2500" y="1563"/>
              <a:ext cx="546" cy="57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86" name="Freeform 66"/>
            <p:cNvSpPr>
              <a:spLocks/>
            </p:cNvSpPr>
            <p:nvPr/>
          </p:nvSpPr>
          <p:spPr bwMode="auto">
            <a:xfrm>
              <a:off x="2855" y="1361"/>
              <a:ext cx="229" cy="2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114"/>
                </a:cxn>
                <a:cxn ang="0">
                  <a:pos x="189" y="206"/>
                </a:cxn>
              </a:cxnLst>
              <a:rect l="0" t="0" r="r" b="b"/>
              <a:pathLst>
                <a:path w="229" h="206">
                  <a:moveTo>
                    <a:pt x="0" y="0"/>
                  </a:moveTo>
                  <a:cubicBezTo>
                    <a:pt x="84" y="40"/>
                    <a:pt x="167" y="80"/>
                    <a:pt x="198" y="114"/>
                  </a:cubicBezTo>
                  <a:cubicBezTo>
                    <a:pt x="229" y="148"/>
                    <a:pt x="191" y="187"/>
                    <a:pt x="189" y="206"/>
                  </a:cubicBez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88" name="Arc 68"/>
            <p:cNvSpPr>
              <a:spLocks/>
            </p:cNvSpPr>
            <p:nvPr/>
          </p:nvSpPr>
          <p:spPr bwMode="auto">
            <a:xfrm rot="18900000" flipH="1">
              <a:off x="2400" y="2053"/>
              <a:ext cx="157" cy="95"/>
            </a:xfrm>
            <a:custGeom>
              <a:avLst/>
              <a:gdLst>
                <a:gd name="G0" fmla="+- 3400 0 0"/>
                <a:gd name="G1" fmla="+- 21600 0 0"/>
                <a:gd name="G2" fmla="+- 21600 0 0"/>
                <a:gd name="T0" fmla="*/ 0 w 25000"/>
                <a:gd name="T1" fmla="*/ 269 h 41198"/>
                <a:gd name="T2" fmla="*/ 12482 w 25000"/>
                <a:gd name="T3" fmla="*/ 41198 h 41198"/>
                <a:gd name="T4" fmla="*/ 3400 w 25000"/>
                <a:gd name="T5" fmla="*/ 21600 h 4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00" h="41198" fill="none" extrusionOk="0">
                  <a:moveTo>
                    <a:pt x="0" y="269"/>
                  </a:moveTo>
                  <a:cubicBezTo>
                    <a:pt x="1124" y="90"/>
                    <a:pt x="2261" y="-1"/>
                    <a:pt x="3400" y="0"/>
                  </a:cubicBezTo>
                  <a:cubicBezTo>
                    <a:pt x="15329" y="0"/>
                    <a:pt x="25000" y="9670"/>
                    <a:pt x="25000" y="21600"/>
                  </a:cubicBezTo>
                  <a:cubicBezTo>
                    <a:pt x="25000" y="30013"/>
                    <a:pt x="20115" y="37660"/>
                    <a:pt x="12481" y="41197"/>
                  </a:cubicBezTo>
                </a:path>
                <a:path w="25000" h="41198" stroke="0" extrusionOk="0">
                  <a:moveTo>
                    <a:pt x="0" y="269"/>
                  </a:moveTo>
                  <a:cubicBezTo>
                    <a:pt x="1124" y="90"/>
                    <a:pt x="2261" y="-1"/>
                    <a:pt x="3400" y="0"/>
                  </a:cubicBezTo>
                  <a:cubicBezTo>
                    <a:pt x="15329" y="0"/>
                    <a:pt x="25000" y="9670"/>
                    <a:pt x="25000" y="21600"/>
                  </a:cubicBezTo>
                  <a:cubicBezTo>
                    <a:pt x="25000" y="30013"/>
                    <a:pt x="20115" y="37660"/>
                    <a:pt x="12481" y="41197"/>
                  </a:cubicBezTo>
                  <a:lnTo>
                    <a:pt x="340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90" name="Text Box 70"/>
          <p:cNvSpPr txBox="1">
            <a:spLocks noChangeArrowheads="1"/>
          </p:cNvSpPr>
          <p:nvPr/>
        </p:nvSpPr>
        <p:spPr bwMode="auto">
          <a:xfrm>
            <a:off x="1331913" y="2241550"/>
            <a:ext cx="1619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из 4 ходового клапана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3191" name="Text Box 71"/>
          <p:cNvSpPr txBox="1">
            <a:spLocks noChangeArrowheads="1"/>
          </p:cNvSpPr>
          <p:nvPr/>
        </p:nvSpPr>
        <p:spPr bwMode="auto">
          <a:xfrm>
            <a:off x="827088" y="4041775"/>
            <a:ext cx="2124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err="1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Паро-жидкостная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смесь или жидкий хладагент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133194" name="Group 74"/>
          <p:cNvGrpSpPr>
            <a:grpSpLocks/>
          </p:cNvGrpSpPr>
          <p:nvPr/>
        </p:nvGrpSpPr>
        <p:grpSpPr bwMode="auto">
          <a:xfrm>
            <a:off x="7086600" y="1466850"/>
            <a:ext cx="107950" cy="901700"/>
            <a:chOff x="4464" y="798"/>
            <a:chExt cx="68" cy="568"/>
          </a:xfrm>
        </p:grpSpPr>
        <p:sp>
          <p:nvSpPr>
            <p:cNvPr id="133159" name="Line 39"/>
            <p:cNvSpPr>
              <a:spLocks noChangeShapeType="1"/>
            </p:cNvSpPr>
            <p:nvPr/>
          </p:nvSpPr>
          <p:spPr bwMode="auto">
            <a:xfrm rot="10800000" flipV="1">
              <a:off x="4531" y="798"/>
              <a:ext cx="0" cy="3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93" name="Line 73"/>
            <p:cNvSpPr>
              <a:spLocks noChangeShapeType="1"/>
            </p:cNvSpPr>
            <p:nvPr/>
          </p:nvSpPr>
          <p:spPr bwMode="auto">
            <a:xfrm rot="10800000" flipV="1">
              <a:off x="4464" y="1185"/>
              <a:ext cx="68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95" name="Line 75"/>
          <p:cNvSpPr>
            <a:spLocks noChangeShapeType="1"/>
          </p:cNvSpPr>
          <p:nvPr/>
        </p:nvSpPr>
        <p:spPr bwMode="auto">
          <a:xfrm rot="10800000" flipV="1">
            <a:off x="463550" y="2185988"/>
            <a:ext cx="179388" cy="36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rot="10800000" flipV="1">
            <a:off x="468313" y="2300288"/>
            <a:ext cx="179387" cy="36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rot="10800000" flipV="1">
            <a:off x="468313" y="2441575"/>
            <a:ext cx="179387" cy="36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98" name="Line 78"/>
          <p:cNvSpPr>
            <a:spLocks noChangeShapeType="1"/>
          </p:cNvSpPr>
          <p:nvPr/>
        </p:nvSpPr>
        <p:spPr bwMode="auto">
          <a:xfrm rot="10800000" flipV="1">
            <a:off x="468313" y="2698750"/>
            <a:ext cx="179387" cy="36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99" name="Line 79"/>
          <p:cNvSpPr>
            <a:spLocks noChangeShapeType="1"/>
          </p:cNvSpPr>
          <p:nvPr/>
        </p:nvSpPr>
        <p:spPr bwMode="auto">
          <a:xfrm rot="10800000" flipV="1">
            <a:off x="465138" y="3100388"/>
            <a:ext cx="179387" cy="36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0" name="Line 80"/>
          <p:cNvSpPr>
            <a:spLocks noChangeShapeType="1"/>
          </p:cNvSpPr>
          <p:nvPr/>
        </p:nvSpPr>
        <p:spPr bwMode="auto">
          <a:xfrm rot="10800000" flipV="1">
            <a:off x="639763" y="2025650"/>
            <a:ext cx="0" cy="2663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1" name="Line 81"/>
          <p:cNvSpPr>
            <a:spLocks noChangeShapeType="1"/>
          </p:cNvSpPr>
          <p:nvPr/>
        </p:nvSpPr>
        <p:spPr bwMode="auto">
          <a:xfrm rot="10800000" flipV="1">
            <a:off x="468313" y="3879850"/>
            <a:ext cx="179387" cy="36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2" name="Line 82"/>
          <p:cNvSpPr>
            <a:spLocks noChangeShapeType="1"/>
          </p:cNvSpPr>
          <p:nvPr/>
        </p:nvSpPr>
        <p:spPr bwMode="auto">
          <a:xfrm rot="10800000" flipV="1">
            <a:off x="468313" y="4414838"/>
            <a:ext cx="179387" cy="36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3" name="Line 83"/>
          <p:cNvSpPr>
            <a:spLocks noChangeShapeType="1"/>
          </p:cNvSpPr>
          <p:nvPr/>
        </p:nvSpPr>
        <p:spPr bwMode="auto">
          <a:xfrm rot="10800000" flipV="1">
            <a:off x="468313" y="4673600"/>
            <a:ext cx="179387" cy="36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25" name="Oval 5"/>
          <p:cNvSpPr>
            <a:spLocks noChangeArrowheads="1"/>
          </p:cNvSpPr>
          <p:nvPr/>
        </p:nvSpPr>
        <p:spPr bwMode="auto">
          <a:xfrm>
            <a:off x="549275" y="4075113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71438" y="79375"/>
            <a:ext cx="86407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4.1.2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Обратный клапан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ходовой клапан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Конденсатор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3205" name="Text Box 85"/>
          <p:cNvSpPr txBox="1">
            <a:spLocks noChangeArrowheads="1"/>
          </p:cNvSpPr>
          <p:nvPr/>
        </p:nvSpPr>
        <p:spPr bwMode="auto">
          <a:xfrm>
            <a:off x="5184775" y="514310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4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ходовой клапан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3206" name="Oval 86"/>
          <p:cNvSpPr>
            <a:spLocks noChangeArrowheads="1"/>
          </p:cNvSpPr>
          <p:nvPr/>
        </p:nvSpPr>
        <p:spPr bwMode="auto">
          <a:xfrm>
            <a:off x="6767513" y="366236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07" name="Text Box 87"/>
          <p:cNvSpPr txBox="1">
            <a:spLocks noChangeArrowheads="1"/>
          </p:cNvSpPr>
          <p:nvPr/>
        </p:nvSpPr>
        <p:spPr bwMode="auto">
          <a:xfrm>
            <a:off x="5219700" y="2816225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Порт заправки хладагента (для режима обогрева)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3208" name="Line 88"/>
          <p:cNvSpPr>
            <a:spLocks noChangeShapeType="1"/>
          </p:cNvSpPr>
          <p:nvPr/>
        </p:nvSpPr>
        <p:spPr bwMode="auto">
          <a:xfrm flipH="1" flipV="1">
            <a:off x="6326188" y="3019425"/>
            <a:ext cx="444500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9" name="Text Box 89"/>
          <p:cNvSpPr txBox="1">
            <a:spLocks noChangeArrowheads="1"/>
          </p:cNvSpPr>
          <p:nvPr/>
        </p:nvSpPr>
        <p:spPr bwMode="auto">
          <a:xfrm>
            <a:off x="7954962" y="471447"/>
            <a:ext cx="1189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 хладагента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3210" name="Oval 90"/>
          <p:cNvSpPr>
            <a:spLocks noChangeArrowheads="1"/>
          </p:cNvSpPr>
          <p:nvPr/>
        </p:nvSpPr>
        <p:spPr bwMode="auto">
          <a:xfrm>
            <a:off x="7812088" y="11176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1" name="Line 91"/>
          <p:cNvSpPr>
            <a:spLocks noChangeShapeType="1"/>
          </p:cNvSpPr>
          <p:nvPr/>
        </p:nvSpPr>
        <p:spPr bwMode="auto">
          <a:xfrm flipV="1">
            <a:off x="7940675" y="996950"/>
            <a:ext cx="254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2" name="Text Box 92"/>
          <p:cNvSpPr txBox="1">
            <a:spLocks noChangeArrowheads="1"/>
          </p:cNvSpPr>
          <p:nvPr/>
        </p:nvSpPr>
        <p:spPr bwMode="auto">
          <a:xfrm>
            <a:off x="468313" y="507960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Конденсатор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3213" name="Oval 93"/>
          <p:cNvSpPr>
            <a:spLocks noChangeArrowheads="1"/>
          </p:cNvSpPr>
          <p:nvPr/>
        </p:nvSpPr>
        <p:spPr bwMode="auto">
          <a:xfrm>
            <a:off x="7848600" y="1492250"/>
            <a:ext cx="215900" cy="215900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3214" name="Text Box 94"/>
          <p:cNvSpPr txBox="1">
            <a:spLocks noChangeArrowheads="1"/>
          </p:cNvSpPr>
          <p:nvPr/>
        </p:nvSpPr>
        <p:spPr bwMode="auto">
          <a:xfrm>
            <a:off x="7667625" y="2619375"/>
            <a:ext cx="1368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 всасывания.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3215" name="Line 95"/>
          <p:cNvSpPr>
            <a:spLocks noChangeShapeType="1"/>
          </p:cNvSpPr>
          <p:nvPr/>
        </p:nvSpPr>
        <p:spPr bwMode="auto">
          <a:xfrm flipH="1" flipV="1">
            <a:off x="7956550" y="1665288"/>
            <a:ext cx="179388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6" name="Text Box 96"/>
          <p:cNvSpPr txBox="1">
            <a:spLocks noChangeArrowheads="1"/>
          </p:cNvSpPr>
          <p:nvPr/>
        </p:nvSpPr>
        <p:spPr bwMode="auto">
          <a:xfrm>
            <a:off x="7091397" y="3903669"/>
            <a:ext cx="1836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в режиме обогрева в этой точке контура присутствует низкое давление.</a:t>
            </a:r>
            <a:endParaRPr lang="en-US" altLang="ko-KR" sz="10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3217" name="Oval 97"/>
          <p:cNvSpPr>
            <a:spLocks noChangeArrowheads="1"/>
          </p:cNvSpPr>
          <p:nvPr/>
        </p:nvSpPr>
        <p:spPr bwMode="auto">
          <a:xfrm>
            <a:off x="142875" y="37719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8" name="Text Box 98"/>
          <p:cNvSpPr txBox="1">
            <a:spLocks noChangeArrowheads="1"/>
          </p:cNvSpPr>
          <p:nvPr/>
        </p:nvSpPr>
        <p:spPr bwMode="auto">
          <a:xfrm>
            <a:off x="215900" y="5500688"/>
            <a:ext cx="2165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 хладагента на выходе из теплообменника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3219" name="Line 99"/>
          <p:cNvSpPr>
            <a:spLocks noChangeShapeType="1"/>
          </p:cNvSpPr>
          <p:nvPr/>
        </p:nvSpPr>
        <p:spPr bwMode="auto">
          <a:xfrm flipH="1" flipV="1">
            <a:off x="179388" y="3897313"/>
            <a:ext cx="71437" cy="161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68" name="Line 124"/>
          <p:cNvSpPr>
            <a:spLocks noChangeShapeType="1"/>
          </p:cNvSpPr>
          <p:nvPr/>
        </p:nvSpPr>
        <p:spPr bwMode="auto">
          <a:xfrm rot="10800000" flipV="1">
            <a:off x="5064125" y="4465638"/>
            <a:ext cx="0" cy="2873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269" name="Line 125"/>
          <p:cNvSpPr>
            <a:spLocks noChangeShapeType="1"/>
          </p:cNvSpPr>
          <p:nvPr/>
        </p:nvSpPr>
        <p:spPr bwMode="auto">
          <a:xfrm rot="10800000" flipV="1">
            <a:off x="4471988" y="4276725"/>
            <a:ext cx="0" cy="2873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4250" name="Group 106"/>
          <p:cNvGrpSpPr>
            <a:grpSpLocks/>
          </p:cNvGrpSpPr>
          <p:nvPr/>
        </p:nvGrpSpPr>
        <p:grpSpPr bwMode="auto">
          <a:xfrm rot="10800000">
            <a:off x="6897688" y="1916113"/>
            <a:ext cx="311150" cy="758825"/>
            <a:chOff x="4961" y="1365"/>
            <a:chExt cx="196" cy="478"/>
          </a:xfrm>
        </p:grpSpPr>
        <p:sp>
          <p:nvSpPr>
            <p:cNvPr id="134251" name="Line 107"/>
            <p:cNvSpPr>
              <a:spLocks noChangeShapeType="1"/>
            </p:cNvSpPr>
            <p:nvPr/>
          </p:nvSpPr>
          <p:spPr bwMode="auto">
            <a:xfrm>
              <a:off x="4961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52" name="Line 108"/>
            <p:cNvSpPr>
              <a:spLocks noChangeShapeType="1"/>
            </p:cNvSpPr>
            <p:nvPr/>
          </p:nvSpPr>
          <p:spPr bwMode="auto">
            <a:xfrm>
              <a:off x="5011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53" name="Line 109"/>
            <p:cNvSpPr>
              <a:spLocks noChangeShapeType="1"/>
            </p:cNvSpPr>
            <p:nvPr/>
          </p:nvSpPr>
          <p:spPr bwMode="auto">
            <a:xfrm>
              <a:off x="5057" y="1457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54" name="Line 110"/>
            <p:cNvSpPr>
              <a:spLocks noChangeShapeType="1"/>
            </p:cNvSpPr>
            <p:nvPr/>
          </p:nvSpPr>
          <p:spPr bwMode="auto">
            <a:xfrm>
              <a:off x="5108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55" name="Line 111"/>
            <p:cNvSpPr>
              <a:spLocks noChangeShapeType="1"/>
            </p:cNvSpPr>
            <p:nvPr/>
          </p:nvSpPr>
          <p:spPr bwMode="auto">
            <a:xfrm>
              <a:off x="5157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227" name="Group 83"/>
          <p:cNvGrpSpPr>
            <a:grpSpLocks/>
          </p:cNvGrpSpPr>
          <p:nvPr/>
        </p:nvGrpSpPr>
        <p:grpSpPr bwMode="auto">
          <a:xfrm rot="10800000">
            <a:off x="6902450" y="4830763"/>
            <a:ext cx="311150" cy="758825"/>
            <a:chOff x="4961" y="1365"/>
            <a:chExt cx="196" cy="478"/>
          </a:xfrm>
        </p:grpSpPr>
        <p:sp>
          <p:nvSpPr>
            <p:cNvPr id="134220" name="Line 76"/>
            <p:cNvSpPr>
              <a:spLocks noChangeShapeType="1"/>
            </p:cNvSpPr>
            <p:nvPr/>
          </p:nvSpPr>
          <p:spPr bwMode="auto">
            <a:xfrm>
              <a:off x="4961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21" name="Line 77"/>
            <p:cNvSpPr>
              <a:spLocks noChangeShapeType="1"/>
            </p:cNvSpPr>
            <p:nvPr/>
          </p:nvSpPr>
          <p:spPr bwMode="auto">
            <a:xfrm>
              <a:off x="5011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22" name="Line 78"/>
            <p:cNvSpPr>
              <a:spLocks noChangeShapeType="1"/>
            </p:cNvSpPr>
            <p:nvPr/>
          </p:nvSpPr>
          <p:spPr bwMode="auto">
            <a:xfrm>
              <a:off x="5057" y="1457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23" name="Line 79"/>
            <p:cNvSpPr>
              <a:spLocks noChangeShapeType="1"/>
            </p:cNvSpPr>
            <p:nvPr/>
          </p:nvSpPr>
          <p:spPr bwMode="auto">
            <a:xfrm>
              <a:off x="5108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24" name="Line 80"/>
            <p:cNvSpPr>
              <a:spLocks noChangeShapeType="1"/>
            </p:cNvSpPr>
            <p:nvPr/>
          </p:nvSpPr>
          <p:spPr bwMode="auto">
            <a:xfrm>
              <a:off x="5157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4178" name="Picture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2000" contrast="54000"/>
          </a:blip>
          <a:srcRect/>
          <a:stretch>
            <a:fillRect/>
          </a:stretch>
        </p:blipFill>
        <p:spPr bwMode="auto">
          <a:xfrm>
            <a:off x="5867400" y="728663"/>
            <a:ext cx="176371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11" name="AutoShape 67"/>
          <p:cNvSpPr>
            <a:spLocks noChangeArrowheads="1"/>
          </p:cNvSpPr>
          <p:nvPr/>
        </p:nvSpPr>
        <p:spPr bwMode="auto">
          <a:xfrm>
            <a:off x="6910388" y="1096963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212" name="AutoShape 68"/>
          <p:cNvSpPr>
            <a:spLocks noChangeArrowheads="1"/>
          </p:cNvSpPr>
          <p:nvPr/>
        </p:nvSpPr>
        <p:spPr bwMode="auto">
          <a:xfrm>
            <a:off x="7083425" y="1055688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213" name="AutoShape 69"/>
          <p:cNvSpPr>
            <a:spLocks noChangeArrowheads="1"/>
          </p:cNvSpPr>
          <p:nvPr/>
        </p:nvSpPr>
        <p:spPr bwMode="auto">
          <a:xfrm>
            <a:off x="6989763" y="1046163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214" name="AutoShape 70"/>
          <p:cNvSpPr>
            <a:spLocks noChangeArrowheads="1"/>
          </p:cNvSpPr>
          <p:nvPr/>
        </p:nvSpPr>
        <p:spPr bwMode="auto">
          <a:xfrm>
            <a:off x="7154863" y="1101725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4170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1185863" y="1843088"/>
            <a:ext cx="3960812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72" name="Text Box 28"/>
          <p:cNvSpPr txBox="1">
            <a:spLocks noChangeArrowheads="1"/>
          </p:cNvSpPr>
          <p:nvPr/>
        </p:nvSpPr>
        <p:spPr bwMode="auto">
          <a:xfrm>
            <a:off x="615950" y="2581275"/>
            <a:ext cx="11176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Из конденсатора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173" name="Line 29"/>
          <p:cNvSpPr>
            <a:spLocks noChangeShapeType="1"/>
          </p:cNvSpPr>
          <p:nvPr/>
        </p:nvSpPr>
        <p:spPr bwMode="auto">
          <a:xfrm rot="10800000" flipV="1">
            <a:off x="1284288" y="2741613"/>
            <a:ext cx="0" cy="3603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174" name="Line 30"/>
          <p:cNvSpPr>
            <a:spLocks noChangeShapeType="1"/>
          </p:cNvSpPr>
          <p:nvPr/>
        </p:nvSpPr>
        <p:spPr bwMode="auto">
          <a:xfrm rot="-10800000">
            <a:off x="2178050" y="4584700"/>
            <a:ext cx="0" cy="2857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175" name="Line 31"/>
          <p:cNvSpPr>
            <a:spLocks noChangeShapeType="1"/>
          </p:cNvSpPr>
          <p:nvPr/>
        </p:nvSpPr>
        <p:spPr bwMode="auto">
          <a:xfrm rot="-10800000">
            <a:off x="2611438" y="3130550"/>
            <a:ext cx="0" cy="2857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 rot="10800000" flipV="1">
            <a:off x="2905125" y="2779713"/>
            <a:ext cx="0" cy="3603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177" name="Line 33"/>
          <p:cNvSpPr>
            <a:spLocks noChangeShapeType="1"/>
          </p:cNvSpPr>
          <p:nvPr/>
        </p:nvSpPr>
        <p:spPr bwMode="auto">
          <a:xfrm rot="10800000" flipV="1">
            <a:off x="2900363" y="3787775"/>
            <a:ext cx="0" cy="2873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179" name="Line 35"/>
          <p:cNvSpPr>
            <a:spLocks noChangeShapeType="1"/>
          </p:cNvSpPr>
          <p:nvPr/>
        </p:nvSpPr>
        <p:spPr bwMode="auto">
          <a:xfrm rot="-10800000" flipH="1" flipV="1">
            <a:off x="3922713" y="4578350"/>
            <a:ext cx="287337" cy="1047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180" name="Line 36"/>
          <p:cNvSpPr>
            <a:spLocks noChangeShapeType="1"/>
          </p:cNvSpPr>
          <p:nvPr/>
        </p:nvSpPr>
        <p:spPr bwMode="auto">
          <a:xfrm rot="10800000" flipV="1">
            <a:off x="7524750" y="5880100"/>
            <a:ext cx="0" cy="2873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182" name="Line 38"/>
          <p:cNvSpPr>
            <a:spLocks noChangeShapeType="1"/>
          </p:cNvSpPr>
          <p:nvPr/>
        </p:nvSpPr>
        <p:spPr bwMode="auto">
          <a:xfrm rot="-10800000">
            <a:off x="7046913" y="6011863"/>
            <a:ext cx="0" cy="2714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190" name="Oval 46"/>
          <p:cNvSpPr>
            <a:spLocks noChangeArrowheads="1"/>
          </p:cNvSpPr>
          <p:nvPr/>
        </p:nvSpPr>
        <p:spPr bwMode="auto">
          <a:xfrm>
            <a:off x="996950" y="2787650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1581150" y="3462338"/>
            <a:ext cx="973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ЭРВ закрыт</a:t>
            </a:r>
            <a:endParaRPr lang="en-US" altLang="ko-KR" sz="1000" b="1" baseline="30000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193" name="Text Box 49"/>
          <p:cNvSpPr txBox="1">
            <a:spLocks noChangeArrowheads="1"/>
          </p:cNvSpPr>
          <p:nvPr/>
        </p:nvSpPr>
        <p:spPr bwMode="auto">
          <a:xfrm>
            <a:off x="876277" y="2166938"/>
            <a:ext cx="14684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Обратный клапан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194" name="Oval 50"/>
          <p:cNvSpPr>
            <a:spLocks noChangeArrowheads="1"/>
          </p:cNvSpPr>
          <p:nvPr/>
        </p:nvSpPr>
        <p:spPr bwMode="auto">
          <a:xfrm>
            <a:off x="2508250" y="328136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195" name="Line 51"/>
          <p:cNvSpPr>
            <a:spLocks noChangeShapeType="1"/>
          </p:cNvSpPr>
          <p:nvPr/>
        </p:nvSpPr>
        <p:spPr bwMode="auto">
          <a:xfrm>
            <a:off x="2014538" y="2311400"/>
            <a:ext cx="503237" cy="1065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4198" name="Group 54"/>
          <p:cNvGrpSpPr>
            <a:grpSpLocks/>
          </p:cNvGrpSpPr>
          <p:nvPr/>
        </p:nvGrpSpPr>
        <p:grpSpPr bwMode="auto">
          <a:xfrm rot="2700000">
            <a:off x="1982788" y="3671888"/>
            <a:ext cx="252412" cy="252412"/>
            <a:chOff x="532" y="3898"/>
            <a:chExt cx="159" cy="159"/>
          </a:xfrm>
        </p:grpSpPr>
        <p:sp>
          <p:nvSpPr>
            <p:cNvPr id="134196" name="Line 52"/>
            <p:cNvSpPr>
              <a:spLocks noChangeShapeType="1"/>
            </p:cNvSpPr>
            <p:nvPr/>
          </p:nvSpPr>
          <p:spPr bwMode="auto">
            <a:xfrm>
              <a:off x="610" y="3898"/>
              <a:ext cx="0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197" name="Line 53"/>
            <p:cNvSpPr>
              <a:spLocks noChangeShapeType="1"/>
            </p:cNvSpPr>
            <p:nvPr/>
          </p:nvSpPr>
          <p:spPr bwMode="auto">
            <a:xfrm rot="5400000">
              <a:off x="612" y="3896"/>
              <a:ext cx="0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99" name="Group 55"/>
          <p:cNvGrpSpPr>
            <a:grpSpLocks/>
          </p:cNvGrpSpPr>
          <p:nvPr/>
        </p:nvGrpSpPr>
        <p:grpSpPr bwMode="auto">
          <a:xfrm rot="2700000">
            <a:off x="2349500" y="3787775"/>
            <a:ext cx="252413" cy="252413"/>
            <a:chOff x="532" y="3898"/>
            <a:chExt cx="159" cy="159"/>
          </a:xfrm>
        </p:grpSpPr>
        <p:sp>
          <p:nvSpPr>
            <p:cNvPr id="134200" name="Line 56"/>
            <p:cNvSpPr>
              <a:spLocks noChangeShapeType="1"/>
            </p:cNvSpPr>
            <p:nvPr/>
          </p:nvSpPr>
          <p:spPr bwMode="auto">
            <a:xfrm>
              <a:off x="610" y="3898"/>
              <a:ext cx="0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01" name="Line 57"/>
            <p:cNvSpPr>
              <a:spLocks noChangeShapeType="1"/>
            </p:cNvSpPr>
            <p:nvPr/>
          </p:nvSpPr>
          <p:spPr bwMode="auto">
            <a:xfrm rot="5400000">
              <a:off x="612" y="3896"/>
              <a:ext cx="0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202" name="Oval 58"/>
          <p:cNvSpPr>
            <a:spLocks noChangeArrowheads="1"/>
          </p:cNvSpPr>
          <p:nvPr/>
        </p:nvSpPr>
        <p:spPr bwMode="auto">
          <a:xfrm>
            <a:off x="2517775" y="2311400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34203" name="Oval 59"/>
          <p:cNvSpPr>
            <a:spLocks noChangeArrowheads="1"/>
          </p:cNvSpPr>
          <p:nvPr/>
        </p:nvSpPr>
        <p:spPr bwMode="auto">
          <a:xfrm>
            <a:off x="4489450" y="5083175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34204" name="Line 60"/>
          <p:cNvSpPr>
            <a:spLocks noChangeShapeType="1"/>
          </p:cNvSpPr>
          <p:nvPr/>
        </p:nvSpPr>
        <p:spPr bwMode="auto">
          <a:xfrm rot="10800000" flipV="1">
            <a:off x="4597400" y="4795838"/>
            <a:ext cx="0" cy="2873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205" name="Oval 61"/>
          <p:cNvSpPr>
            <a:spLocks noChangeArrowheads="1"/>
          </p:cNvSpPr>
          <p:nvPr/>
        </p:nvSpPr>
        <p:spPr bwMode="auto">
          <a:xfrm>
            <a:off x="7588250" y="5899150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34207" name="AutoShape 63"/>
          <p:cNvSpPr>
            <a:spLocks noChangeArrowheads="1"/>
          </p:cNvSpPr>
          <p:nvPr/>
        </p:nvSpPr>
        <p:spPr bwMode="auto">
          <a:xfrm>
            <a:off x="6883400" y="1166813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181" name="Line 37"/>
          <p:cNvSpPr>
            <a:spLocks noChangeShapeType="1"/>
          </p:cNvSpPr>
          <p:nvPr/>
        </p:nvSpPr>
        <p:spPr bwMode="auto">
          <a:xfrm rot="-10800000">
            <a:off x="7045325" y="476250"/>
            <a:ext cx="0" cy="3540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206" name="Oval 62"/>
          <p:cNvSpPr>
            <a:spLocks noChangeArrowheads="1"/>
          </p:cNvSpPr>
          <p:nvPr/>
        </p:nvSpPr>
        <p:spPr bwMode="auto">
          <a:xfrm>
            <a:off x="7108825" y="550863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sp>
        <p:nvSpPr>
          <p:cNvPr id="134208" name="AutoShape 64"/>
          <p:cNvSpPr>
            <a:spLocks noChangeArrowheads="1"/>
          </p:cNvSpPr>
          <p:nvPr/>
        </p:nvSpPr>
        <p:spPr bwMode="auto">
          <a:xfrm>
            <a:off x="7056438" y="1196975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209" name="AutoShape 65"/>
          <p:cNvSpPr>
            <a:spLocks noChangeArrowheads="1"/>
          </p:cNvSpPr>
          <p:nvPr/>
        </p:nvSpPr>
        <p:spPr bwMode="auto">
          <a:xfrm>
            <a:off x="6975475" y="1193800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210" name="AutoShape 66"/>
          <p:cNvSpPr>
            <a:spLocks noChangeArrowheads="1"/>
          </p:cNvSpPr>
          <p:nvPr/>
        </p:nvSpPr>
        <p:spPr bwMode="auto">
          <a:xfrm>
            <a:off x="7134225" y="1174750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4229" name="Group 85"/>
          <p:cNvGrpSpPr>
            <a:grpSpLocks/>
          </p:cNvGrpSpPr>
          <p:nvPr/>
        </p:nvGrpSpPr>
        <p:grpSpPr bwMode="auto">
          <a:xfrm>
            <a:off x="6896100" y="3392488"/>
            <a:ext cx="311150" cy="798512"/>
            <a:chOff x="4344" y="2853"/>
            <a:chExt cx="196" cy="503"/>
          </a:xfrm>
        </p:grpSpPr>
        <p:sp>
          <p:nvSpPr>
            <p:cNvPr id="134215" name="Line 71"/>
            <p:cNvSpPr>
              <a:spLocks noChangeShapeType="1"/>
            </p:cNvSpPr>
            <p:nvPr/>
          </p:nvSpPr>
          <p:spPr bwMode="auto">
            <a:xfrm rot="-10800000">
              <a:off x="4344" y="2886"/>
              <a:ext cx="0" cy="38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16" name="Line 72"/>
            <p:cNvSpPr>
              <a:spLocks noChangeShapeType="1"/>
            </p:cNvSpPr>
            <p:nvPr/>
          </p:nvSpPr>
          <p:spPr bwMode="auto">
            <a:xfrm rot="-10800000">
              <a:off x="4388" y="2936"/>
              <a:ext cx="0" cy="38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17" name="Line 73"/>
            <p:cNvSpPr>
              <a:spLocks noChangeShapeType="1"/>
            </p:cNvSpPr>
            <p:nvPr/>
          </p:nvSpPr>
          <p:spPr bwMode="auto">
            <a:xfrm rot="-10800000">
              <a:off x="4452" y="2970"/>
              <a:ext cx="0" cy="38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18" name="Line 74"/>
            <p:cNvSpPr>
              <a:spLocks noChangeShapeType="1"/>
            </p:cNvSpPr>
            <p:nvPr/>
          </p:nvSpPr>
          <p:spPr bwMode="auto">
            <a:xfrm rot="-10800000">
              <a:off x="4503" y="2913"/>
              <a:ext cx="0" cy="38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219" name="Line 75"/>
            <p:cNvSpPr>
              <a:spLocks noChangeShapeType="1"/>
            </p:cNvSpPr>
            <p:nvPr/>
          </p:nvSpPr>
          <p:spPr bwMode="auto">
            <a:xfrm rot="-10800000">
              <a:off x="4540" y="2853"/>
              <a:ext cx="0" cy="38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228" name="Oval 84"/>
          <p:cNvSpPr>
            <a:spLocks noChangeArrowheads="1"/>
          </p:cNvSpPr>
          <p:nvPr/>
        </p:nvSpPr>
        <p:spPr bwMode="auto">
          <a:xfrm>
            <a:off x="6626225" y="3678238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34230" name="Text Box 86"/>
          <p:cNvSpPr txBox="1">
            <a:spLocks noChangeArrowheads="1"/>
          </p:cNvSpPr>
          <p:nvPr/>
        </p:nvSpPr>
        <p:spPr bwMode="auto">
          <a:xfrm>
            <a:off x="7310438" y="3536950"/>
            <a:ext cx="172878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Переохлажденный  </a:t>
            </a:r>
          </a:p>
          <a:p>
            <a:pPr>
              <a:spcBef>
                <a:spcPct val="50000"/>
              </a:spcBef>
            </a:pPr>
            <a:r>
              <a:rPr lang="ru-RU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   хладагент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31" name="Text Box 87"/>
          <p:cNvSpPr txBox="1">
            <a:spLocks noChangeArrowheads="1"/>
          </p:cNvSpPr>
          <p:nvPr/>
        </p:nvSpPr>
        <p:spPr bwMode="auto">
          <a:xfrm>
            <a:off x="71438" y="79375"/>
            <a:ext cx="86407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4.1.3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Конденсатор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Обратный клапан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→ </a:t>
            </a:r>
            <a:r>
              <a:rPr lang="ru-RU" altLang="ko-KR" sz="2000" b="1" dirty="0" err="1" smtClean="0">
                <a:latin typeface="Arial" pitchFamily="34" charset="0"/>
                <a:ea typeface="굴림" pitchFamily="34" charset="-127"/>
              </a:rPr>
              <a:t>Переохладитель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32" name="Text Box 88"/>
          <p:cNvSpPr txBox="1">
            <a:spLocks noChangeArrowheads="1"/>
          </p:cNvSpPr>
          <p:nvPr/>
        </p:nvSpPr>
        <p:spPr bwMode="auto">
          <a:xfrm>
            <a:off x="3513124" y="549275"/>
            <a:ext cx="31464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Переохладитель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/ Аккумулятор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33" name="Text Box 89"/>
          <p:cNvSpPr txBox="1">
            <a:spLocks noChangeArrowheads="1"/>
          </p:cNvSpPr>
          <p:nvPr/>
        </p:nvSpPr>
        <p:spPr bwMode="auto">
          <a:xfrm>
            <a:off x="468313" y="908050"/>
            <a:ext cx="25336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Наружный блок, сборка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ЭРВ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34" name="Text Box 90"/>
          <p:cNvSpPr txBox="1">
            <a:spLocks noChangeArrowheads="1"/>
          </p:cNvSpPr>
          <p:nvPr/>
        </p:nvSpPr>
        <p:spPr bwMode="auto">
          <a:xfrm>
            <a:off x="1762125" y="1412875"/>
            <a:ext cx="18970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Клапан байпаса жидкости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35" name="Oval 91"/>
          <p:cNvSpPr>
            <a:spLocks noChangeArrowheads="1"/>
          </p:cNvSpPr>
          <p:nvPr/>
        </p:nvSpPr>
        <p:spPr bwMode="auto">
          <a:xfrm>
            <a:off x="3059113" y="19780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236" name="Line 92"/>
          <p:cNvSpPr>
            <a:spLocks noChangeShapeType="1"/>
          </p:cNvSpPr>
          <p:nvPr/>
        </p:nvSpPr>
        <p:spPr bwMode="auto">
          <a:xfrm>
            <a:off x="2843213" y="1555750"/>
            <a:ext cx="323850" cy="52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237" name="Text Box 93"/>
          <p:cNvSpPr txBox="1">
            <a:spLocks noChangeArrowheads="1"/>
          </p:cNvSpPr>
          <p:nvPr/>
        </p:nvSpPr>
        <p:spPr bwMode="auto">
          <a:xfrm>
            <a:off x="3519488" y="2112963"/>
            <a:ext cx="684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EVI EEV</a:t>
            </a:r>
            <a:endParaRPr lang="en-US" altLang="ko-KR" sz="1000" b="1" baseline="3000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38" name="Oval 94"/>
          <p:cNvSpPr>
            <a:spLocks noChangeArrowheads="1"/>
          </p:cNvSpPr>
          <p:nvPr/>
        </p:nvSpPr>
        <p:spPr bwMode="auto">
          <a:xfrm>
            <a:off x="3095625" y="23844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239" name="Line 95"/>
          <p:cNvSpPr>
            <a:spLocks noChangeShapeType="1"/>
          </p:cNvSpPr>
          <p:nvPr/>
        </p:nvSpPr>
        <p:spPr bwMode="auto">
          <a:xfrm flipH="1">
            <a:off x="3275013" y="2203450"/>
            <a:ext cx="21590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240" name="Oval 96"/>
          <p:cNvSpPr>
            <a:spLocks noChangeArrowheads="1"/>
          </p:cNvSpPr>
          <p:nvPr/>
        </p:nvSpPr>
        <p:spPr bwMode="auto">
          <a:xfrm>
            <a:off x="4354513" y="415607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241" name="Oval 97"/>
          <p:cNvSpPr>
            <a:spLocks noChangeArrowheads="1"/>
          </p:cNvSpPr>
          <p:nvPr/>
        </p:nvSpPr>
        <p:spPr bwMode="auto">
          <a:xfrm>
            <a:off x="7243763" y="54816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243" name="Text Box 99"/>
          <p:cNvSpPr txBox="1">
            <a:spLocks noChangeArrowheads="1"/>
          </p:cNvSpPr>
          <p:nvPr/>
        </p:nvSpPr>
        <p:spPr bwMode="auto">
          <a:xfrm>
            <a:off x="3951279" y="3794130"/>
            <a:ext cx="13366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В </a:t>
            </a:r>
            <a:r>
              <a:rPr lang="ru-RU" altLang="ko-KR" sz="1000" b="1" dirty="0" err="1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переохладитель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45" name="Line 101"/>
          <p:cNvSpPr>
            <a:spLocks noChangeShapeType="1"/>
          </p:cNvSpPr>
          <p:nvPr/>
        </p:nvSpPr>
        <p:spPr bwMode="auto">
          <a:xfrm flipH="1">
            <a:off x="4481513" y="3948113"/>
            <a:ext cx="215900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246" name="Oval 102"/>
          <p:cNvSpPr>
            <a:spLocks noChangeArrowheads="1"/>
          </p:cNvSpPr>
          <p:nvPr/>
        </p:nvSpPr>
        <p:spPr bwMode="auto">
          <a:xfrm>
            <a:off x="4948238" y="43275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247" name="Line 103"/>
          <p:cNvSpPr>
            <a:spLocks noChangeShapeType="1"/>
          </p:cNvSpPr>
          <p:nvPr/>
        </p:nvSpPr>
        <p:spPr bwMode="auto">
          <a:xfrm flipH="1">
            <a:off x="5040313" y="3608388"/>
            <a:ext cx="395287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248" name="Text Box 104"/>
          <p:cNvSpPr txBox="1">
            <a:spLocks noChangeArrowheads="1"/>
          </p:cNvSpPr>
          <p:nvPr/>
        </p:nvSpPr>
        <p:spPr bwMode="auto">
          <a:xfrm>
            <a:off x="4791078" y="3429000"/>
            <a:ext cx="9715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Всасывание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56" name="Text Box 112"/>
          <p:cNvSpPr txBox="1">
            <a:spLocks noChangeArrowheads="1"/>
          </p:cNvSpPr>
          <p:nvPr/>
        </p:nvSpPr>
        <p:spPr bwMode="auto">
          <a:xfrm>
            <a:off x="358775" y="5408613"/>
            <a:ext cx="511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В режиме охлаждения ЭРВ 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всегда закрыты. Хладагент протекает через обратный клапан.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57" name="Text Box 113"/>
          <p:cNvSpPr txBox="1">
            <a:spLocks noChangeArrowheads="1"/>
          </p:cNvSpPr>
          <p:nvPr/>
        </p:nvSpPr>
        <p:spPr bwMode="auto">
          <a:xfrm>
            <a:off x="358775" y="6021388"/>
            <a:ext cx="511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※ DVM </a:t>
            </a:r>
            <a:r>
              <a:rPr lang="en-US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PLUS</a:t>
            </a:r>
            <a:r>
              <a:rPr lang="ru-RU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: в режиме охлаждения</a:t>
            </a:r>
            <a:r>
              <a:rPr lang="en-US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ЭРВ всегда открыты </a:t>
            </a:r>
            <a:r>
              <a:rPr lang="en-US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(1400 </a:t>
            </a:r>
            <a:r>
              <a:rPr lang="ru-RU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r>
              <a:rPr lang="en-US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)</a:t>
            </a:r>
            <a:r>
              <a:rPr lang="ru-RU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, т.к. соленоидный клапан стоит на магистрали</a:t>
            </a:r>
            <a:r>
              <a:rPr lang="en-US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, </a:t>
            </a:r>
            <a:r>
              <a:rPr lang="ru-RU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последовательно после ЭРВ.</a:t>
            </a:r>
            <a:endParaRPr lang="en-US" altLang="ko-KR" sz="10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59" name="Oval 115"/>
          <p:cNvSpPr>
            <a:spLocks noChangeArrowheads="1"/>
          </p:cNvSpPr>
          <p:nvPr/>
        </p:nvSpPr>
        <p:spPr bwMode="auto">
          <a:xfrm>
            <a:off x="6372225" y="13716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4261" name="Text Box 117"/>
          <p:cNvSpPr txBox="1">
            <a:spLocks noChangeArrowheads="1"/>
          </p:cNvSpPr>
          <p:nvPr/>
        </p:nvSpPr>
        <p:spPr bwMode="auto">
          <a:xfrm>
            <a:off x="7724831" y="5321328"/>
            <a:ext cx="973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EVI EEV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62" name="Line 118"/>
          <p:cNvSpPr>
            <a:spLocks noChangeShapeType="1"/>
          </p:cNvSpPr>
          <p:nvPr/>
        </p:nvSpPr>
        <p:spPr bwMode="auto">
          <a:xfrm flipH="1">
            <a:off x="7423149" y="5437214"/>
            <a:ext cx="252455" cy="119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4264" name="Text Box 120"/>
          <p:cNvSpPr txBox="1">
            <a:spLocks noChangeArrowheads="1"/>
          </p:cNvSpPr>
          <p:nvPr/>
        </p:nvSpPr>
        <p:spPr bwMode="auto">
          <a:xfrm>
            <a:off x="7943909" y="977900"/>
            <a:ext cx="973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клапану байпаса 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EVI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65" name="Line 121"/>
          <p:cNvSpPr>
            <a:spLocks noChangeShapeType="1"/>
          </p:cNvSpPr>
          <p:nvPr/>
        </p:nvSpPr>
        <p:spPr bwMode="auto">
          <a:xfrm flipV="1">
            <a:off x="5688013" y="1422400"/>
            <a:ext cx="67627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4266" name="Text Box 122"/>
          <p:cNvSpPr txBox="1">
            <a:spLocks noChangeArrowheads="1"/>
          </p:cNvSpPr>
          <p:nvPr/>
        </p:nvSpPr>
        <p:spPr bwMode="auto">
          <a:xfrm>
            <a:off x="7346988" y="507960"/>
            <a:ext cx="1563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сервисному вентилю жидкостной магистрали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67" name="Text Box 123"/>
          <p:cNvSpPr txBox="1">
            <a:spLocks noChangeArrowheads="1"/>
          </p:cNvSpPr>
          <p:nvPr/>
        </p:nvSpPr>
        <p:spPr bwMode="auto">
          <a:xfrm>
            <a:off x="4764088" y="1774825"/>
            <a:ext cx="133191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Аккумулятор, вход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70" name="Line 126"/>
          <p:cNvSpPr>
            <a:spLocks noChangeShapeType="1"/>
          </p:cNvSpPr>
          <p:nvPr/>
        </p:nvSpPr>
        <p:spPr bwMode="auto">
          <a:xfrm rot="-10800000">
            <a:off x="7497763" y="931863"/>
            <a:ext cx="0" cy="290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4271" name="Line 127"/>
          <p:cNvSpPr>
            <a:spLocks noChangeShapeType="1"/>
          </p:cNvSpPr>
          <p:nvPr/>
        </p:nvSpPr>
        <p:spPr bwMode="auto">
          <a:xfrm rot="10800000" flipV="1">
            <a:off x="7351713" y="5308600"/>
            <a:ext cx="0" cy="2873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4272" name="Line 128"/>
          <p:cNvSpPr>
            <a:spLocks noChangeShapeType="1"/>
          </p:cNvSpPr>
          <p:nvPr/>
        </p:nvSpPr>
        <p:spPr bwMode="auto">
          <a:xfrm rot="10800000" flipV="1">
            <a:off x="6480175" y="1244600"/>
            <a:ext cx="0" cy="2873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4273" name="Oval 129"/>
          <p:cNvSpPr>
            <a:spLocks noChangeArrowheads="1"/>
          </p:cNvSpPr>
          <p:nvPr/>
        </p:nvSpPr>
        <p:spPr bwMode="auto">
          <a:xfrm>
            <a:off x="6372225" y="1089025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15</a:t>
            </a:r>
          </a:p>
        </p:txBody>
      </p:sp>
      <p:sp>
        <p:nvSpPr>
          <p:cNvPr id="134274" name="Oval 130"/>
          <p:cNvSpPr>
            <a:spLocks noChangeArrowheads="1"/>
          </p:cNvSpPr>
          <p:nvPr/>
        </p:nvSpPr>
        <p:spPr bwMode="auto">
          <a:xfrm>
            <a:off x="3311525" y="1736725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6/1</a:t>
            </a:r>
          </a:p>
        </p:txBody>
      </p:sp>
      <p:sp>
        <p:nvSpPr>
          <p:cNvPr id="134276" name="Oval 132"/>
          <p:cNvSpPr>
            <a:spLocks noChangeArrowheads="1"/>
          </p:cNvSpPr>
          <p:nvPr/>
        </p:nvSpPr>
        <p:spPr bwMode="auto">
          <a:xfrm>
            <a:off x="3419474" y="2492375"/>
            <a:ext cx="349239" cy="206365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6/2</a:t>
            </a:r>
          </a:p>
        </p:txBody>
      </p:sp>
      <p:sp>
        <p:nvSpPr>
          <p:cNvPr id="134277" name="Oval 133"/>
          <p:cNvSpPr>
            <a:spLocks noChangeArrowheads="1"/>
          </p:cNvSpPr>
          <p:nvPr/>
        </p:nvSpPr>
        <p:spPr bwMode="auto">
          <a:xfrm>
            <a:off x="4948238" y="4743468"/>
            <a:ext cx="280996" cy="233345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6/1</a:t>
            </a:r>
          </a:p>
        </p:txBody>
      </p:sp>
      <p:sp>
        <p:nvSpPr>
          <p:cNvPr id="134278" name="Oval 134"/>
          <p:cNvSpPr>
            <a:spLocks noChangeArrowheads="1"/>
          </p:cNvSpPr>
          <p:nvPr/>
        </p:nvSpPr>
        <p:spPr bwMode="auto">
          <a:xfrm>
            <a:off x="4581524" y="4122747"/>
            <a:ext cx="282579" cy="23335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6/2</a:t>
            </a:r>
          </a:p>
        </p:txBody>
      </p:sp>
      <p:sp>
        <p:nvSpPr>
          <p:cNvPr id="134279" name="Text Box 135"/>
          <p:cNvSpPr txBox="1">
            <a:spLocks noChangeArrowheads="1"/>
          </p:cNvSpPr>
          <p:nvPr/>
        </p:nvSpPr>
        <p:spPr bwMode="auto">
          <a:xfrm>
            <a:off x="3722687" y="2970213"/>
            <a:ext cx="13970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темп. на входе переохладителя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4280" name="Oval 136"/>
          <p:cNvSpPr>
            <a:spLocks noChangeArrowheads="1"/>
          </p:cNvSpPr>
          <p:nvPr/>
        </p:nvSpPr>
        <p:spPr bwMode="auto">
          <a:xfrm>
            <a:off x="3122613" y="274478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4281" name="Line 137"/>
          <p:cNvSpPr>
            <a:spLocks noChangeShapeType="1"/>
          </p:cNvSpPr>
          <p:nvPr/>
        </p:nvSpPr>
        <p:spPr bwMode="auto">
          <a:xfrm flipH="1" flipV="1">
            <a:off x="3276600" y="2924175"/>
            <a:ext cx="503238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4282" name="Oval 138"/>
          <p:cNvSpPr>
            <a:spLocks noChangeArrowheads="1"/>
          </p:cNvSpPr>
          <p:nvPr/>
        </p:nvSpPr>
        <p:spPr bwMode="auto">
          <a:xfrm>
            <a:off x="7391399" y="5218137"/>
            <a:ext cx="284205" cy="214288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6/2</a:t>
            </a:r>
          </a:p>
        </p:txBody>
      </p:sp>
      <p:sp>
        <p:nvSpPr>
          <p:cNvPr id="134283" name="Oval 139"/>
          <p:cNvSpPr>
            <a:spLocks noChangeArrowheads="1"/>
          </p:cNvSpPr>
          <p:nvPr/>
        </p:nvSpPr>
        <p:spPr bwMode="auto">
          <a:xfrm>
            <a:off x="7578724" y="1016000"/>
            <a:ext cx="279445" cy="22222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684213"/>
            <a:ext cx="7812088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71438" y="793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/>
              <a:t>※ </a:t>
            </a:r>
            <a:r>
              <a:rPr lang="ru-RU" altLang="ko-KR" sz="2000" b="1" dirty="0"/>
              <a:t>Предмет изучения....</a:t>
            </a:r>
            <a:endParaRPr lang="en-US" altLang="ko-K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395288" y="857250"/>
            <a:ext cx="3521075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121150" y="1739900"/>
            <a:ext cx="14398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Из переохладителя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 rot="-10800000">
            <a:off x="3824288" y="1646238"/>
            <a:ext cx="0" cy="3540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5182" name="Oval 14"/>
          <p:cNvSpPr>
            <a:spLocks noChangeArrowheads="1"/>
          </p:cNvSpPr>
          <p:nvPr/>
        </p:nvSpPr>
        <p:spPr bwMode="auto">
          <a:xfrm>
            <a:off x="3887788" y="1720850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 rot="-10800000">
            <a:off x="2703513" y="1163638"/>
            <a:ext cx="468312" cy="1571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5184" name="Oval 16"/>
          <p:cNvSpPr>
            <a:spLocks noChangeArrowheads="1"/>
          </p:cNvSpPr>
          <p:nvPr/>
        </p:nvSpPr>
        <p:spPr bwMode="auto">
          <a:xfrm>
            <a:off x="863600" y="6086475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 rot="10800000" flipV="1">
            <a:off x="1914525" y="2620963"/>
            <a:ext cx="0" cy="4413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 rot="10800000" flipV="1">
            <a:off x="1346200" y="4203700"/>
            <a:ext cx="333375" cy="317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 rot="10800000" flipV="1">
            <a:off x="539750" y="6292850"/>
            <a:ext cx="333375" cy="317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744538" y="6592889"/>
            <a:ext cx="178273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внутреннему блоку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135191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6000" contrast="60000"/>
          </a:blip>
          <a:srcRect/>
          <a:stretch>
            <a:fillRect/>
          </a:stretch>
        </p:blipFill>
        <p:spPr bwMode="auto">
          <a:xfrm>
            <a:off x="4660900" y="1989138"/>
            <a:ext cx="417671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93" name="Oval 25"/>
          <p:cNvSpPr>
            <a:spLocks noChangeArrowheads="1"/>
          </p:cNvSpPr>
          <p:nvPr/>
        </p:nvSpPr>
        <p:spPr bwMode="auto">
          <a:xfrm>
            <a:off x="5462588" y="3743325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12</a:t>
            </a:r>
          </a:p>
        </p:txBody>
      </p:sp>
      <p:sp>
        <p:nvSpPr>
          <p:cNvPr id="135194" name="Oval 26"/>
          <p:cNvSpPr>
            <a:spLocks noChangeArrowheads="1"/>
          </p:cNvSpPr>
          <p:nvPr/>
        </p:nvSpPr>
        <p:spPr bwMode="auto">
          <a:xfrm>
            <a:off x="5902325" y="3573463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11</a:t>
            </a:r>
          </a:p>
        </p:txBody>
      </p:sp>
      <p:sp>
        <p:nvSpPr>
          <p:cNvPr id="135195" name="Oval 27"/>
          <p:cNvSpPr>
            <a:spLocks noChangeArrowheads="1"/>
          </p:cNvSpPr>
          <p:nvPr/>
        </p:nvSpPr>
        <p:spPr bwMode="auto">
          <a:xfrm>
            <a:off x="6451600" y="3754438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auto">
          <a:xfrm rot="-10800000">
            <a:off x="5856288" y="3535363"/>
            <a:ext cx="0" cy="3603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5198" name="Line 30"/>
          <p:cNvSpPr>
            <a:spLocks noChangeShapeType="1"/>
          </p:cNvSpPr>
          <p:nvPr/>
        </p:nvSpPr>
        <p:spPr bwMode="auto">
          <a:xfrm rot="-10800000" flipH="1" flipV="1">
            <a:off x="5724525" y="3611563"/>
            <a:ext cx="1588" cy="3603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 rot="-10800000" flipH="1" flipV="1">
            <a:off x="6408738" y="3500438"/>
            <a:ext cx="3175" cy="7191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5201" name="Oval 33"/>
          <p:cNvSpPr>
            <a:spLocks noChangeArrowheads="1"/>
          </p:cNvSpPr>
          <p:nvPr/>
        </p:nvSpPr>
        <p:spPr bwMode="auto">
          <a:xfrm>
            <a:off x="4481513" y="5121275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35202" name="Line 34"/>
          <p:cNvSpPr>
            <a:spLocks noChangeShapeType="1"/>
          </p:cNvSpPr>
          <p:nvPr/>
        </p:nvSpPr>
        <p:spPr bwMode="auto">
          <a:xfrm rot="10800000" flipH="1">
            <a:off x="4344988" y="4995863"/>
            <a:ext cx="350837" cy="177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5203" name="Text Box 35"/>
          <p:cNvSpPr txBox="1">
            <a:spLocks noChangeArrowheads="1"/>
          </p:cNvSpPr>
          <p:nvPr/>
        </p:nvSpPr>
        <p:spPr bwMode="auto">
          <a:xfrm>
            <a:off x="4759325" y="5157788"/>
            <a:ext cx="1511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наружного блока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5204" name="Line 36"/>
          <p:cNvSpPr>
            <a:spLocks noChangeShapeType="1"/>
          </p:cNvSpPr>
          <p:nvPr/>
        </p:nvSpPr>
        <p:spPr bwMode="auto">
          <a:xfrm rot="10800000" flipV="1">
            <a:off x="4706938" y="4464050"/>
            <a:ext cx="395287" cy="2127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5205" name="Text Box 37"/>
          <p:cNvSpPr txBox="1">
            <a:spLocks noChangeArrowheads="1"/>
          </p:cNvSpPr>
          <p:nvPr/>
        </p:nvSpPr>
        <p:spPr bwMode="auto">
          <a:xfrm>
            <a:off x="3221020" y="4487878"/>
            <a:ext cx="15319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наружному блоку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5206" name="Text Box 38"/>
          <p:cNvSpPr txBox="1">
            <a:spLocks noChangeArrowheads="1"/>
          </p:cNvSpPr>
          <p:nvPr/>
        </p:nvSpPr>
        <p:spPr bwMode="auto">
          <a:xfrm>
            <a:off x="71438" y="79375"/>
            <a:ext cx="86407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4.1.4 </a:t>
            </a:r>
            <a:r>
              <a:rPr lang="ru-RU" altLang="ko-KR" sz="2000" b="1" dirty="0" err="1" smtClean="0">
                <a:latin typeface="Arial" pitchFamily="34" charset="0"/>
                <a:ea typeface="굴림" pitchFamily="34" charset="-127"/>
              </a:rPr>
              <a:t>Переохладитель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Сервисный вентиль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Внутренний блок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5208" name="Text Box 40"/>
          <p:cNvSpPr txBox="1">
            <a:spLocks noChangeArrowheads="1"/>
          </p:cNvSpPr>
          <p:nvPr/>
        </p:nvSpPr>
        <p:spPr bwMode="auto">
          <a:xfrm>
            <a:off x="433388" y="600075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4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ходовой клапан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5209" name="Oval 41"/>
          <p:cNvSpPr>
            <a:spLocks noChangeArrowheads="1"/>
          </p:cNvSpPr>
          <p:nvPr/>
        </p:nvSpPr>
        <p:spPr bwMode="auto">
          <a:xfrm>
            <a:off x="2935288" y="19891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5210" name="Text Box 42"/>
          <p:cNvSpPr txBox="1">
            <a:spLocks noChangeArrowheads="1"/>
          </p:cNvSpPr>
          <p:nvPr/>
        </p:nvSpPr>
        <p:spPr bwMode="auto">
          <a:xfrm>
            <a:off x="3359150" y="2443163"/>
            <a:ext cx="973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клапана байпаса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EVI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5211" name="Line 43"/>
          <p:cNvSpPr>
            <a:spLocks noChangeShapeType="1"/>
          </p:cNvSpPr>
          <p:nvPr/>
        </p:nvSpPr>
        <p:spPr bwMode="auto">
          <a:xfrm flipH="1" flipV="1">
            <a:off x="3071813" y="2190750"/>
            <a:ext cx="271462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5212" name="Text Box 44"/>
          <p:cNvSpPr txBox="1">
            <a:spLocks noChangeArrowheads="1"/>
          </p:cNvSpPr>
          <p:nvPr/>
        </p:nvSpPr>
        <p:spPr bwMode="auto">
          <a:xfrm>
            <a:off x="6445250" y="593726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Внутренний блок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5214" name="Text Box 46"/>
          <p:cNvSpPr txBox="1">
            <a:spLocks noChangeArrowheads="1"/>
          </p:cNvSpPr>
          <p:nvPr/>
        </p:nvSpPr>
        <p:spPr bwMode="auto">
          <a:xfrm>
            <a:off x="2862263" y="836613"/>
            <a:ext cx="17097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5215" name="Oval 47"/>
          <p:cNvSpPr>
            <a:spLocks noChangeArrowheads="1"/>
          </p:cNvSpPr>
          <p:nvPr/>
        </p:nvSpPr>
        <p:spPr bwMode="auto">
          <a:xfrm>
            <a:off x="2933700" y="11176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5216" name="Line 48"/>
          <p:cNvSpPr>
            <a:spLocks noChangeShapeType="1"/>
          </p:cNvSpPr>
          <p:nvPr/>
        </p:nvSpPr>
        <p:spPr bwMode="auto">
          <a:xfrm flipV="1">
            <a:off x="3062288" y="996950"/>
            <a:ext cx="254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5217" name="Line 49"/>
          <p:cNvSpPr>
            <a:spLocks noChangeShapeType="1"/>
          </p:cNvSpPr>
          <p:nvPr/>
        </p:nvSpPr>
        <p:spPr bwMode="auto">
          <a:xfrm rot="10800000" flipV="1">
            <a:off x="3043238" y="1816100"/>
            <a:ext cx="0" cy="2873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5218" name="Line 50"/>
          <p:cNvSpPr>
            <a:spLocks noChangeShapeType="1"/>
          </p:cNvSpPr>
          <p:nvPr/>
        </p:nvSpPr>
        <p:spPr bwMode="auto">
          <a:xfrm rot="10800000" flipH="1">
            <a:off x="6696075" y="2079625"/>
            <a:ext cx="1079500" cy="6127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5219" name="Oval 51"/>
          <p:cNvSpPr>
            <a:spLocks noChangeArrowheads="1"/>
          </p:cNvSpPr>
          <p:nvPr/>
        </p:nvSpPr>
        <p:spPr bwMode="auto">
          <a:xfrm>
            <a:off x="6696075" y="2312988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12</a:t>
            </a:r>
          </a:p>
        </p:txBody>
      </p:sp>
      <p:sp>
        <p:nvSpPr>
          <p:cNvPr id="135220" name="Line 52"/>
          <p:cNvSpPr>
            <a:spLocks noChangeShapeType="1"/>
          </p:cNvSpPr>
          <p:nvPr/>
        </p:nvSpPr>
        <p:spPr bwMode="auto">
          <a:xfrm rot="10800000" flipH="1">
            <a:off x="6904038" y="2320925"/>
            <a:ext cx="1079500" cy="6127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5221" name="Oval 53"/>
          <p:cNvSpPr>
            <a:spLocks noChangeArrowheads="1"/>
          </p:cNvSpPr>
          <p:nvPr/>
        </p:nvSpPr>
        <p:spPr bwMode="auto">
          <a:xfrm>
            <a:off x="7821613" y="2430463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35222" name="Oval 54"/>
          <p:cNvSpPr>
            <a:spLocks noChangeArrowheads="1"/>
          </p:cNvSpPr>
          <p:nvPr/>
        </p:nvSpPr>
        <p:spPr bwMode="auto">
          <a:xfrm>
            <a:off x="5948363" y="43434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5223" name="Text Box 55"/>
          <p:cNvSpPr txBox="1">
            <a:spLocks noChangeArrowheads="1"/>
          </p:cNvSpPr>
          <p:nvPr/>
        </p:nvSpPr>
        <p:spPr bwMode="auto">
          <a:xfrm>
            <a:off x="6251598" y="4946873"/>
            <a:ext cx="1668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температуры, выход испарителя 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5224" name="Line 56"/>
          <p:cNvSpPr>
            <a:spLocks noChangeShapeType="1"/>
          </p:cNvSpPr>
          <p:nvPr/>
        </p:nvSpPr>
        <p:spPr bwMode="auto">
          <a:xfrm flipH="1" flipV="1">
            <a:off x="6084888" y="4545013"/>
            <a:ext cx="271462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5225" name="Oval 57"/>
          <p:cNvSpPr>
            <a:spLocks noChangeArrowheads="1"/>
          </p:cNvSpPr>
          <p:nvPr/>
        </p:nvSpPr>
        <p:spPr bwMode="auto">
          <a:xfrm>
            <a:off x="6126163" y="40100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5227" name="Line 59"/>
          <p:cNvSpPr>
            <a:spLocks noChangeShapeType="1"/>
          </p:cNvSpPr>
          <p:nvPr/>
        </p:nvSpPr>
        <p:spPr bwMode="auto">
          <a:xfrm flipH="1" flipV="1">
            <a:off x="6300788" y="4221163"/>
            <a:ext cx="271462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5228" name="Oval 60"/>
          <p:cNvSpPr>
            <a:spLocks noChangeArrowheads="1"/>
          </p:cNvSpPr>
          <p:nvPr/>
        </p:nvSpPr>
        <p:spPr bwMode="auto">
          <a:xfrm>
            <a:off x="4446588" y="4643438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6689754" y="4524390"/>
            <a:ext cx="1668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температуры, вход испарителя 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1157288" y="711163"/>
            <a:ext cx="3521075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17" name="Line 45"/>
          <p:cNvSpPr>
            <a:spLocks noChangeShapeType="1"/>
          </p:cNvSpPr>
          <p:nvPr/>
        </p:nvSpPr>
        <p:spPr bwMode="auto">
          <a:xfrm rot="10800000" flipH="1">
            <a:off x="957214" y="6462675"/>
            <a:ext cx="392162" cy="45719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18" name="Arc 46"/>
          <p:cNvSpPr>
            <a:spLocks/>
          </p:cNvSpPr>
          <p:nvPr/>
        </p:nvSpPr>
        <p:spPr bwMode="auto">
          <a:xfrm rot="10800000" flipV="1">
            <a:off x="3068638" y="2031963"/>
            <a:ext cx="128587" cy="390525"/>
          </a:xfrm>
          <a:custGeom>
            <a:avLst/>
            <a:gdLst>
              <a:gd name="G0" fmla="+- 10778 0 0"/>
              <a:gd name="G1" fmla="+- 21600 0 0"/>
              <a:gd name="G2" fmla="+- 21600 0 0"/>
              <a:gd name="T0" fmla="*/ 0 w 28348"/>
              <a:gd name="T1" fmla="*/ 2881 h 21600"/>
              <a:gd name="T2" fmla="*/ 28348 w 28348"/>
              <a:gd name="T3" fmla="*/ 9036 h 21600"/>
              <a:gd name="T4" fmla="*/ 10778 w 28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48" h="21600" fill="none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7749" y="0"/>
                  <a:pt x="24292" y="3364"/>
                  <a:pt x="28348" y="9035"/>
                </a:cubicBezTo>
              </a:path>
              <a:path w="28348" h="21600" stroke="0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7749" y="0"/>
                  <a:pt x="24292" y="3364"/>
                  <a:pt x="28348" y="9035"/>
                </a:cubicBezTo>
                <a:lnTo>
                  <a:pt x="107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19" name="Oval 47"/>
          <p:cNvSpPr>
            <a:spLocks noChangeArrowheads="1"/>
          </p:cNvSpPr>
          <p:nvPr/>
        </p:nvSpPr>
        <p:spPr bwMode="auto">
          <a:xfrm>
            <a:off x="665108" y="6313526"/>
            <a:ext cx="328617" cy="255591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79920" name="Line 48"/>
          <p:cNvSpPr>
            <a:spLocks noChangeShapeType="1"/>
          </p:cNvSpPr>
          <p:nvPr/>
        </p:nvSpPr>
        <p:spPr bwMode="auto">
          <a:xfrm rot="10800000" flipH="1">
            <a:off x="2330450" y="4078250"/>
            <a:ext cx="288925" cy="2794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22" name="Line 50"/>
          <p:cNvSpPr>
            <a:spLocks noChangeShapeType="1"/>
          </p:cNvSpPr>
          <p:nvPr/>
        </p:nvSpPr>
        <p:spPr bwMode="auto">
          <a:xfrm rot="10800000" flipH="1">
            <a:off x="3194050" y="2079588"/>
            <a:ext cx="0" cy="3159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23" name="Line 51"/>
          <p:cNvSpPr>
            <a:spLocks noChangeShapeType="1"/>
          </p:cNvSpPr>
          <p:nvPr/>
        </p:nvSpPr>
        <p:spPr bwMode="auto">
          <a:xfrm rot="-10800000" flipH="1" flipV="1">
            <a:off x="3074988" y="2185950"/>
            <a:ext cx="12700" cy="2889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24" name="Line 52"/>
          <p:cNvSpPr>
            <a:spLocks noChangeShapeType="1"/>
          </p:cNvSpPr>
          <p:nvPr/>
        </p:nvSpPr>
        <p:spPr bwMode="auto">
          <a:xfrm rot="10800000" flipH="1">
            <a:off x="3095625" y="3232113"/>
            <a:ext cx="180975" cy="17938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26" name="Line 54"/>
          <p:cNvSpPr>
            <a:spLocks noChangeShapeType="1"/>
          </p:cNvSpPr>
          <p:nvPr/>
        </p:nvSpPr>
        <p:spPr bwMode="auto">
          <a:xfrm rot="-10800000" flipH="1" flipV="1">
            <a:off x="3505200" y="1366800"/>
            <a:ext cx="215900" cy="714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21" name="Oval 49"/>
          <p:cNvSpPr>
            <a:spLocks noChangeArrowheads="1"/>
          </p:cNvSpPr>
          <p:nvPr/>
        </p:nvSpPr>
        <p:spPr bwMode="auto">
          <a:xfrm>
            <a:off x="3132138" y="2447888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14</a:t>
            </a:r>
          </a:p>
        </p:txBody>
      </p:sp>
      <p:sp>
        <p:nvSpPr>
          <p:cNvPr id="79927" name="Oval 55"/>
          <p:cNvSpPr>
            <a:spLocks noChangeArrowheads="1"/>
          </p:cNvSpPr>
          <p:nvPr/>
        </p:nvSpPr>
        <p:spPr bwMode="auto">
          <a:xfrm>
            <a:off x="3563938" y="1482688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15</a:t>
            </a:r>
          </a:p>
        </p:txBody>
      </p:sp>
      <p:grpSp>
        <p:nvGrpSpPr>
          <p:cNvPr id="79935" name="Group 63"/>
          <p:cNvGrpSpPr>
            <a:grpSpLocks/>
          </p:cNvGrpSpPr>
          <p:nvPr/>
        </p:nvGrpSpPr>
        <p:grpSpPr bwMode="auto">
          <a:xfrm>
            <a:off x="5903913" y="1719225"/>
            <a:ext cx="1212850" cy="4110038"/>
            <a:chOff x="3719" y="1026"/>
            <a:chExt cx="764" cy="2589"/>
          </a:xfrm>
        </p:grpSpPr>
        <p:sp>
          <p:nvSpPr>
            <p:cNvPr id="79928" name="AutoShape 56"/>
            <p:cNvSpPr>
              <a:spLocks noChangeArrowheads="1"/>
            </p:cNvSpPr>
            <p:nvPr/>
          </p:nvSpPr>
          <p:spPr bwMode="auto">
            <a:xfrm>
              <a:off x="3841" y="2772"/>
              <a:ext cx="499" cy="657"/>
            </a:xfrm>
            <a:prstGeom prst="can">
              <a:avLst>
                <a:gd name="adj" fmla="val 55110"/>
              </a:avLst>
            </a:prstGeom>
            <a:solidFill>
              <a:srgbClr val="3366FF">
                <a:alpha val="50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9900" name="Picture 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72000" contrast="54000"/>
            </a:blip>
            <a:srcRect/>
            <a:stretch>
              <a:fillRect/>
            </a:stretch>
          </p:blipFill>
          <p:spPr bwMode="auto">
            <a:xfrm>
              <a:off x="3719" y="1026"/>
              <a:ext cx="764" cy="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931" name="AutoShape 59"/>
            <p:cNvSpPr>
              <a:spLocks noChangeArrowheads="1"/>
            </p:cNvSpPr>
            <p:nvPr/>
          </p:nvSpPr>
          <p:spPr bwMode="auto">
            <a:xfrm>
              <a:off x="4159" y="2730"/>
              <a:ext cx="145" cy="667"/>
            </a:xfrm>
            <a:prstGeom prst="can">
              <a:avLst>
                <a:gd name="adj" fmla="val 6966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9936" name="Line 64"/>
          <p:cNvSpPr>
            <a:spLocks noChangeShapeType="1"/>
          </p:cNvSpPr>
          <p:nvPr/>
        </p:nvSpPr>
        <p:spPr bwMode="auto">
          <a:xfrm rot="10800000" flipV="1">
            <a:off x="6335713" y="1873213"/>
            <a:ext cx="0" cy="3603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37" name="Oval 65"/>
          <p:cNvSpPr>
            <a:spLocks noChangeArrowheads="1"/>
          </p:cNvSpPr>
          <p:nvPr/>
        </p:nvSpPr>
        <p:spPr bwMode="auto">
          <a:xfrm>
            <a:off x="6211888" y="1647788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15</a:t>
            </a:r>
          </a:p>
        </p:txBody>
      </p:sp>
      <p:sp>
        <p:nvSpPr>
          <p:cNvPr id="79940" name="Text Box 68"/>
          <p:cNvSpPr txBox="1">
            <a:spLocks noChangeArrowheads="1"/>
          </p:cNvSpPr>
          <p:nvPr/>
        </p:nvSpPr>
        <p:spPr bwMode="auto">
          <a:xfrm>
            <a:off x="71438" y="79375"/>
            <a:ext cx="8640762" cy="62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4.1.5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Внутренний блок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Сервисный вентиль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ходовой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        клапан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Аккумулятор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9938" name="Line 66"/>
          <p:cNvSpPr>
            <a:spLocks noChangeShapeType="1"/>
          </p:cNvSpPr>
          <p:nvPr/>
        </p:nvSpPr>
        <p:spPr bwMode="auto">
          <a:xfrm rot="-10800000">
            <a:off x="6656388" y="2133563"/>
            <a:ext cx="0" cy="4048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39" name="Oval 67"/>
          <p:cNvSpPr>
            <a:spLocks noChangeArrowheads="1"/>
          </p:cNvSpPr>
          <p:nvPr/>
        </p:nvSpPr>
        <p:spPr bwMode="auto">
          <a:xfrm>
            <a:off x="6542088" y="1917663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16</a:t>
            </a:r>
          </a:p>
        </p:txBody>
      </p:sp>
      <p:sp>
        <p:nvSpPr>
          <p:cNvPr id="79941" name="Text Box 69"/>
          <p:cNvSpPr txBox="1">
            <a:spLocks noChangeArrowheads="1"/>
          </p:cNvSpPr>
          <p:nvPr/>
        </p:nvSpPr>
        <p:spPr bwMode="auto">
          <a:xfrm>
            <a:off x="4357690" y="773139"/>
            <a:ext cx="225903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 всасывания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9942" name="Oval 70"/>
          <p:cNvSpPr>
            <a:spLocks noChangeArrowheads="1"/>
          </p:cNvSpPr>
          <p:nvPr/>
        </p:nvSpPr>
        <p:spPr bwMode="auto">
          <a:xfrm>
            <a:off x="3741738" y="12890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43" name="Line 71"/>
          <p:cNvSpPr>
            <a:spLocks noChangeShapeType="1"/>
          </p:cNvSpPr>
          <p:nvPr/>
        </p:nvSpPr>
        <p:spPr bwMode="auto">
          <a:xfrm flipV="1">
            <a:off x="3908425" y="890550"/>
            <a:ext cx="33972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44" name="Text Box 72"/>
          <p:cNvSpPr txBox="1">
            <a:spLocks noChangeArrowheads="1"/>
          </p:cNvSpPr>
          <p:nvPr/>
        </p:nvSpPr>
        <p:spPr bwMode="auto">
          <a:xfrm>
            <a:off x="4352922" y="2562276"/>
            <a:ext cx="13017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Аккумулятор, вход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9945" name="Oval 73"/>
          <p:cNvSpPr>
            <a:spLocks noChangeArrowheads="1"/>
          </p:cNvSpPr>
          <p:nvPr/>
        </p:nvSpPr>
        <p:spPr bwMode="auto">
          <a:xfrm>
            <a:off x="6227763" y="21145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46" name="Line 74"/>
          <p:cNvSpPr>
            <a:spLocks noChangeShapeType="1"/>
          </p:cNvSpPr>
          <p:nvPr/>
        </p:nvSpPr>
        <p:spPr bwMode="auto">
          <a:xfrm flipV="1">
            <a:off x="5616575" y="2258975"/>
            <a:ext cx="627063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48" name="Oval 76"/>
          <p:cNvSpPr>
            <a:spLocks noChangeArrowheads="1"/>
          </p:cNvSpPr>
          <p:nvPr/>
        </p:nvSpPr>
        <p:spPr bwMode="auto">
          <a:xfrm>
            <a:off x="6156325" y="359088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49" name="Oval 77"/>
          <p:cNvSpPr>
            <a:spLocks noChangeArrowheads="1"/>
          </p:cNvSpPr>
          <p:nvPr/>
        </p:nvSpPr>
        <p:spPr bwMode="auto">
          <a:xfrm>
            <a:off x="6264275" y="3951250"/>
            <a:ext cx="144463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50" name="Oval 78"/>
          <p:cNvSpPr>
            <a:spLocks noChangeArrowheads="1"/>
          </p:cNvSpPr>
          <p:nvPr/>
        </p:nvSpPr>
        <p:spPr bwMode="auto">
          <a:xfrm>
            <a:off x="6408738" y="3698838"/>
            <a:ext cx="144462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51" name="Text Box 79"/>
          <p:cNvSpPr txBox="1">
            <a:spLocks noChangeArrowheads="1"/>
          </p:cNvSpPr>
          <p:nvPr/>
        </p:nvSpPr>
        <p:spPr bwMode="auto">
          <a:xfrm>
            <a:off x="4425948" y="5272074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Жидкий хладагент и масло.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9952" name="Line 80"/>
          <p:cNvSpPr>
            <a:spLocks noChangeShapeType="1"/>
          </p:cNvSpPr>
          <p:nvPr/>
        </p:nvSpPr>
        <p:spPr bwMode="auto">
          <a:xfrm flipV="1">
            <a:off x="5651500" y="4887875"/>
            <a:ext cx="627063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53" name="Text Box 81"/>
          <p:cNvSpPr txBox="1">
            <a:spLocks noChangeArrowheads="1"/>
          </p:cNvSpPr>
          <p:nvPr/>
        </p:nvSpPr>
        <p:spPr bwMode="auto">
          <a:xfrm>
            <a:off x="4206870" y="4051472"/>
            <a:ext cx="15192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Пар, возвращающийся в компрессор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9954" name="Line 82"/>
          <p:cNvSpPr>
            <a:spLocks noChangeShapeType="1"/>
          </p:cNvSpPr>
          <p:nvPr/>
        </p:nvSpPr>
        <p:spPr bwMode="auto">
          <a:xfrm flipV="1">
            <a:off x="5616575" y="3698838"/>
            <a:ext cx="627063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957" name="Text Box 85"/>
          <p:cNvSpPr txBox="1">
            <a:spLocks noChangeArrowheads="1"/>
          </p:cNvSpPr>
          <p:nvPr/>
        </p:nvSpPr>
        <p:spPr bwMode="auto">
          <a:xfrm>
            <a:off x="5651500" y="1255643"/>
            <a:ext cx="30829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Переохладитель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/ Аккумулятор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33388" y="690525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4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ходовой клапан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12000"/>
          </a:blip>
          <a:srcRect/>
          <a:stretch>
            <a:fillRect/>
          </a:stretch>
        </p:blipFill>
        <p:spPr bwMode="auto">
          <a:xfrm>
            <a:off x="2017713" y="981075"/>
            <a:ext cx="4116387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01" name="Line 9"/>
          <p:cNvSpPr>
            <a:spLocks noChangeShapeType="1"/>
          </p:cNvSpPr>
          <p:nvPr/>
        </p:nvSpPr>
        <p:spPr bwMode="auto">
          <a:xfrm rot="-10800000">
            <a:off x="3773488" y="1592263"/>
            <a:ext cx="0" cy="4048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3484563" y="1690688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16</a:t>
            </a:r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 rot="10800000" flipV="1">
            <a:off x="4251325" y="3284538"/>
            <a:ext cx="0" cy="3524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 rot="10800000" flipV="1">
            <a:off x="4168775" y="4014788"/>
            <a:ext cx="287338" cy="2714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 rot="10800000" flipV="1">
            <a:off x="5394325" y="4492625"/>
            <a:ext cx="287338" cy="2714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 rot="-10800000">
            <a:off x="3198813" y="4949825"/>
            <a:ext cx="0" cy="3968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08" name="Line 16"/>
          <p:cNvSpPr>
            <a:spLocks noChangeShapeType="1"/>
          </p:cNvSpPr>
          <p:nvPr/>
        </p:nvSpPr>
        <p:spPr bwMode="auto">
          <a:xfrm rot="10800000" flipV="1">
            <a:off x="2638425" y="3600450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09" name="Line 17"/>
          <p:cNvSpPr>
            <a:spLocks noChangeShapeType="1"/>
          </p:cNvSpPr>
          <p:nvPr/>
        </p:nvSpPr>
        <p:spPr bwMode="auto">
          <a:xfrm rot="-10800000" flipH="1" flipV="1">
            <a:off x="2835275" y="4140200"/>
            <a:ext cx="288925" cy="36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10" name="Line 18"/>
          <p:cNvSpPr>
            <a:spLocks noChangeShapeType="1"/>
          </p:cNvSpPr>
          <p:nvPr/>
        </p:nvSpPr>
        <p:spPr bwMode="auto">
          <a:xfrm rot="10800000" flipV="1">
            <a:off x="2952750" y="2500313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2333625" y="1717675"/>
            <a:ext cx="14398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аккумулятора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2238379" y="2078019"/>
            <a:ext cx="1749413" cy="30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клапана байпаса горячего газа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20" name="Line 28"/>
          <p:cNvSpPr>
            <a:spLocks noChangeShapeType="1"/>
          </p:cNvSpPr>
          <p:nvPr/>
        </p:nvSpPr>
        <p:spPr bwMode="auto">
          <a:xfrm rot="10800000" flipV="1">
            <a:off x="3025775" y="3357563"/>
            <a:ext cx="179388" cy="163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21" name="Line 29"/>
          <p:cNvSpPr>
            <a:spLocks noChangeShapeType="1"/>
          </p:cNvSpPr>
          <p:nvPr/>
        </p:nvSpPr>
        <p:spPr bwMode="auto">
          <a:xfrm rot="10800000" flipV="1">
            <a:off x="2701925" y="4297363"/>
            <a:ext cx="0" cy="3524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22" name="Oval 30"/>
          <p:cNvSpPr>
            <a:spLocks noChangeArrowheads="1"/>
          </p:cNvSpPr>
          <p:nvPr/>
        </p:nvSpPr>
        <p:spPr bwMode="auto">
          <a:xfrm>
            <a:off x="2584450" y="47879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223" name="Oval 31"/>
          <p:cNvSpPr>
            <a:spLocks noChangeArrowheads="1"/>
          </p:cNvSpPr>
          <p:nvPr/>
        </p:nvSpPr>
        <p:spPr bwMode="auto">
          <a:xfrm>
            <a:off x="3852863" y="52292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224" name="Oval 32"/>
          <p:cNvSpPr>
            <a:spLocks noChangeArrowheads="1"/>
          </p:cNvSpPr>
          <p:nvPr/>
        </p:nvSpPr>
        <p:spPr bwMode="auto">
          <a:xfrm>
            <a:off x="5113338" y="56356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225" name="Text Box 33"/>
          <p:cNvSpPr txBox="1">
            <a:spLocks noChangeArrowheads="1"/>
          </p:cNvSpPr>
          <p:nvPr/>
        </p:nvSpPr>
        <p:spPr bwMode="auto">
          <a:xfrm>
            <a:off x="1909763" y="5013325"/>
            <a:ext cx="1223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компрессору переменной </a:t>
            </a:r>
            <a:r>
              <a:rPr lang="ru-RU" altLang="ko-KR" sz="1000" b="1" dirty="0" err="1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произв-ти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.</a:t>
            </a:r>
          </a:p>
        </p:txBody>
      </p:sp>
      <p:sp>
        <p:nvSpPr>
          <p:cNvPr id="136226" name="Text Box 34"/>
          <p:cNvSpPr txBox="1">
            <a:spLocks noChangeArrowheads="1"/>
          </p:cNvSpPr>
          <p:nvPr/>
        </p:nvSpPr>
        <p:spPr bwMode="auto">
          <a:xfrm>
            <a:off x="3513123" y="5786672"/>
            <a:ext cx="1497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компрессору 1 постоянной </a:t>
            </a:r>
            <a:r>
              <a:rPr lang="ru-RU" altLang="ko-KR" sz="1000" b="1" dirty="0" err="1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произв-ти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>
            <a:off x="5365750" y="5786672"/>
            <a:ext cx="1470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компрессору 2 постоянной </a:t>
            </a:r>
            <a:r>
              <a:rPr lang="ru-RU" altLang="ko-KR" sz="1000" b="1" dirty="0" err="1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произв-ти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28" name="Oval 36"/>
          <p:cNvSpPr>
            <a:spLocks noChangeArrowheads="1"/>
          </p:cNvSpPr>
          <p:nvPr/>
        </p:nvSpPr>
        <p:spPr bwMode="auto">
          <a:xfrm>
            <a:off x="4933950" y="52657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229" name="Text Box 37"/>
          <p:cNvSpPr txBox="1">
            <a:spLocks noChangeArrowheads="1"/>
          </p:cNvSpPr>
          <p:nvPr/>
        </p:nvSpPr>
        <p:spPr bwMode="auto">
          <a:xfrm>
            <a:off x="5010156" y="3319461"/>
            <a:ext cx="1798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клапана байпаса жидкости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30" name="Line 38"/>
          <p:cNvSpPr>
            <a:spLocks noChangeShapeType="1"/>
          </p:cNvSpPr>
          <p:nvPr/>
        </p:nvSpPr>
        <p:spPr bwMode="auto">
          <a:xfrm flipH="1">
            <a:off x="5076825" y="3644900"/>
            <a:ext cx="73025" cy="174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52" name="Oval 60"/>
          <p:cNvSpPr>
            <a:spLocks noChangeArrowheads="1"/>
          </p:cNvSpPr>
          <p:nvPr/>
        </p:nvSpPr>
        <p:spPr bwMode="auto">
          <a:xfrm>
            <a:off x="2405063" y="4356100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17</a:t>
            </a:r>
          </a:p>
        </p:txBody>
      </p:sp>
      <p:sp>
        <p:nvSpPr>
          <p:cNvPr id="136253" name="Text Box 61"/>
          <p:cNvSpPr txBox="1">
            <a:spLocks noChangeArrowheads="1"/>
          </p:cNvSpPr>
          <p:nvPr/>
        </p:nvSpPr>
        <p:spPr bwMode="auto">
          <a:xfrm>
            <a:off x="71438" y="79375"/>
            <a:ext cx="8640762" cy="28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4.1.6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Аккумулятор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Линия всасывания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Компрессор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54" name="AutoShape 62"/>
          <p:cNvSpPr>
            <a:spLocks noChangeArrowheads="1"/>
          </p:cNvSpPr>
          <p:nvPr/>
        </p:nvSpPr>
        <p:spPr bwMode="auto">
          <a:xfrm>
            <a:off x="7546975" y="3532188"/>
            <a:ext cx="1028700" cy="1905000"/>
          </a:xfrm>
          <a:prstGeom prst="can">
            <a:avLst>
              <a:gd name="adj" fmla="val 46759"/>
            </a:avLst>
          </a:prstGeom>
          <a:solidFill>
            <a:srgbClr val="00CCFF">
              <a:alpha val="2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255" name="Line 63"/>
          <p:cNvSpPr>
            <a:spLocks noChangeShapeType="1"/>
          </p:cNvSpPr>
          <p:nvPr/>
        </p:nvSpPr>
        <p:spPr bwMode="auto">
          <a:xfrm rot="-10800000" flipH="1" flipV="1">
            <a:off x="8059738" y="5329238"/>
            <a:ext cx="0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56" name="Oval 64"/>
          <p:cNvSpPr>
            <a:spLocks noChangeArrowheads="1"/>
          </p:cNvSpPr>
          <p:nvPr/>
        </p:nvSpPr>
        <p:spPr bwMode="auto">
          <a:xfrm>
            <a:off x="7550150" y="4941888"/>
            <a:ext cx="1014413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6257" name="Picture 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54000"/>
          </a:blip>
          <a:srcRect/>
          <a:stretch>
            <a:fillRect/>
          </a:stretch>
        </p:blipFill>
        <p:spPr bwMode="auto">
          <a:xfrm>
            <a:off x="7127875" y="3105150"/>
            <a:ext cx="18415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58" name="Text Box 66"/>
          <p:cNvSpPr txBox="1">
            <a:spLocks noChangeArrowheads="1"/>
          </p:cNvSpPr>
          <p:nvPr/>
        </p:nvSpPr>
        <p:spPr bwMode="auto">
          <a:xfrm>
            <a:off x="7954963" y="5114925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latin typeface="Arial" pitchFamily="34" charset="0"/>
                <a:ea typeface="굴림" pitchFamily="34" charset="-127"/>
              </a:rPr>
              <a:t>Oil</a:t>
            </a:r>
            <a:endParaRPr lang="en-US" altLang="ko-KR" sz="1000" b="1" baseline="3000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59" name="Oval 67"/>
          <p:cNvSpPr>
            <a:spLocks noChangeArrowheads="1"/>
          </p:cNvSpPr>
          <p:nvPr/>
        </p:nvSpPr>
        <p:spPr bwMode="auto">
          <a:xfrm>
            <a:off x="7945438" y="4627563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17</a:t>
            </a:r>
          </a:p>
        </p:txBody>
      </p:sp>
      <p:sp>
        <p:nvSpPr>
          <p:cNvPr id="136260" name="Line 68"/>
          <p:cNvSpPr>
            <a:spLocks noChangeShapeType="1"/>
          </p:cNvSpPr>
          <p:nvPr/>
        </p:nvSpPr>
        <p:spPr bwMode="auto">
          <a:xfrm rot="-10800000">
            <a:off x="8056563" y="4438650"/>
            <a:ext cx="0" cy="25241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6261" name="Picture 6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89" t="37294" r="7210" b="48151"/>
          <a:stretch>
            <a:fillRect/>
          </a:stretch>
        </p:blipFill>
        <p:spPr bwMode="auto">
          <a:xfrm>
            <a:off x="3060700" y="4545013"/>
            <a:ext cx="285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62" name="Text Box 70"/>
          <p:cNvSpPr txBox="1">
            <a:spLocks noChangeArrowheads="1"/>
          </p:cNvSpPr>
          <p:nvPr/>
        </p:nvSpPr>
        <p:spPr bwMode="auto">
          <a:xfrm>
            <a:off x="3379784" y="3575052"/>
            <a:ext cx="900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Обратный клапан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63" name="Line 71"/>
          <p:cNvSpPr>
            <a:spLocks noChangeShapeType="1"/>
          </p:cNvSpPr>
          <p:nvPr/>
        </p:nvSpPr>
        <p:spPr bwMode="auto">
          <a:xfrm flipH="1">
            <a:off x="3206750" y="3897313"/>
            <a:ext cx="431800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64" name="Line 72"/>
          <p:cNvSpPr>
            <a:spLocks noChangeShapeType="1"/>
          </p:cNvSpPr>
          <p:nvPr/>
        </p:nvSpPr>
        <p:spPr bwMode="auto">
          <a:xfrm rot="10800000" flipV="1">
            <a:off x="7307263" y="3222625"/>
            <a:ext cx="0" cy="4318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65" name="Text Box 73"/>
          <p:cNvSpPr txBox="1">
            <a:spLocks noChangeArrowheads="1"/>
          </p:cNvSpPr>
          <p:nvPr/>
        </p:nvSpPr>
        <p:spPr bwMode="auto">
          <a:xfrm>
            <a:off x="6300788" y="3044825"/>
            <a:ext cx="2017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EVI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клапана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66" name="Text Box 74"/>
          <p:cNvSpPr txBox="1">
            <a:spLocks noChangeArrowheads="1"/>
          </p:cNvSpPr>
          <p:nvPr/>
        </p:nvSpPr>
        <p:spPr bwMode="auto">
          <a:xfrm>
            <a:off x="2990850" y="692150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Линия всасывания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67" name="Text Box 75"/>
          <p:cNvSpPr txBox="1">
            <a:spLocks noChangeArrowheads="1"/>
          </p:cNvSpPr>
          <p:nvPr/>
        </p:nvSpPr>
        <p:spPr bwMode="auto">
          <a:xfrm>
            <a:off x="7091363" y="2457450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Компрессор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68" name="Oval 76"/>
          <p:cNvSpPr>
            <a:spLocks noChangeArrowheads="1"/>
          </p:cNvSpPr>
          <p:nvPr/>
        </p:nvSpPr>
        <p:spPr bwMode="auto">
          <a:xfrm>
            <a:off x="3090863" y="47228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269" name="Oval 77"/>
          <p:cNvSpPr>
            <a:spLocks noChangeArrowheads="1"/>
          </p:cNvSpPr>
          <p:nvPr/>
        </p:nvSpPr>
        <p:spPr bwMode="auto">
          <a:xfrm>
            <a:off x="4375150" y="26003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270" name="Text Box 78"/>
          <p:cNvSpPr txBox="1">
            <a:spLocks noChangeArrowheads="1"/>
          </p:cNvSpPr>
          <p:nvPr/>
        </p:nvSpPr>
        <p:spPr bwMode="auto">
          <a:xfrm>
            <a:off x="4538662" y="2097088"/>
            <a:ext cx="18589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низкого давления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6271" name="Line 79"/>
          <p:cNvSpPr>
            <a:spLocks noChangeShapeType="1"/>
          </p:cNvSpPr>
          <p:nvPr/>
        </p:nvSpPr>
        <p:spPr bwMode="auto">
          <a:xfrm flipH="1">
            <a:off x="4502150" y="2276475"/>
            <a:ext cx="179388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6272" name="Picture 8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935038" y="765175"/>
            <a:ext cx="8302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73" name="Line 81"/>
          <p:cNvSpPr>
            <a:spLocks noChangeShapeType="1"/>
          </p:cNvSpPr>
          <p:nvPr/>
        </p:nvSpPr>
        <p:spPr bwMode="auto">
          <a:xfrm rot="-10800000" flipH="1" flipV="1">
            <a:off x="1019175" y="2232025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74" name="Oval 82"/>
          <p:cNvSpPr>
            <a:spLocks noChangeArrowheads="1"/>
          </p:cNvSpPr>
          <p:nvPr/>
        </p:nvSpPr>
        <p:spPr bwMode="auto">
          <a:xfrm>
            <a:off x="911225" y="20145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275" name="Text Box 83"/>
          <p:cNvSpPr txBox="1">
            <a:spLocks noChangeArrowheads="1"/>
          </p:cNvSpPr>
          <p:nvPr/>
        </p:nvSpPr>
        <p:spPr bwMode="auto">
          <a:xfrm>
            <a:off x="287338" y="2495550"/>
            <a:ext cx="172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порту всасывания компрессора переменной производительности</a:t>
            </a:r>
            <a:r>
              <a:rPr lang="ru-RU" altLang="ko-KR" sz="1000" b="1" baseline="30000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12000"/>
          </a:blip>
          <a:srcRect/>
          <a:stretch>
            <a:fillRect/>
          </a:stretch>
        </p:blipFill>
        <p:spPr bwMode="auto">
          <a:xfrm>
            <a:off x="2268538" y="1757363"/>
            <a:ext cx="3001962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Line 7"/>
          <p:cNvSpPr>
            <a:spLocks noChangeShapeType="1"/>
          </p:cNvSpPr>
          <p:nvPr/>
        </p:nvSpPr>
        <p:spPr bwMode="auto">
          <a:xfrm rot="10800000" flipV="1">
            <a:off x="1460500" y="4938713"/>
            <a:ext cx="0" cy="4048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1403350" y="1665288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6/2</a:t>
            </a:r>
          </a:p>
        </p:txBody>
      </p:sp>
      <p:pic>
        <p:nvPicPr>
          <p:cNvPr id="140302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5486400" y="3321050"/>
            <a:ext cx="18573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0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54000"/>
          </a:blip>
          <a:srcRect/>
          <a:stretch>
            <a:fillRect/>
          </a:stretch>
        </p:blipFill>
        <p:spPr bwMode="auto">
          <a:xfrm>
            <a:off x="7056438" y="3357563"/>
            <a:ext cx="18415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0311" name="Group 23"/>
          <p:cNvGrpSpPr>
            <a:grpSpLocks/>
          </p:cNvGrpSpPr>
          <p:nvPr/>
        </p:nvGrpSpPr>
        <p:grpSpPr bwMode="auto">
          <a:xfrm>
            <a:off x="395288" y="1989138"/>
            <a:ext cx="1212850" cy="4110037"/>
            <a:chOff x="3719" y="1026"/>
            <a:chExt cx="764" cy="2589"/>
          </a:xfrm>
        </p:grpSpPr>
        <p:sp>
          <p:nvSpPr>
            <p:cNvPr id="140312" name="AutoShape 24"/>
            <p:cNvSpPr>
              <a:spLocks noChangeArrowheads="1"/>
            </p:cNvSpPr>
            <p:nvPr/>
          </p:nvSpPr>
          <p:spPr bwMode="auto">
            <a:xfrm>
              <a:off x="3841" y="2772"/>
              <a:ext cx="499" cy="657"/>
            </a:xfrm>
            <a:prstGeom prst="can">
              <a:avLst>
                <a:gd name="adj" fmla="val 55110"/>
              </a:avLst>
            </a:prstGeom>
            <a:solidFill>
              <a:srgbClr val="3366FF">
                <a:alpha val="50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0313" name="Picture 2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72000" contrast="54000"/>
            </a:blip>
            <a:srcRect/>
            <a:stretch>
              <a:fillRect/>
            </a:stretch>
          </p:blipFill>
          <p:spPr bwMode="auto">
            <a:xfrm>
              <a:off x="3719" y="1026"/>
              <a:ext cx="764" cy="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314" name="AutoShape 26"/>
            <p:cNvSpPr>
              <a:spLocks noChangeArrowheads="1"/>
            </p:cNvSpPr>
            <p:nvPr/>
          </p:nvSpPr>
          <p:spPr bwMode="auto">
            <a:xfrm>
              <a:off x="4159" y="2730"/>
              <a:ext cx="145" cy="667"/>
            </a:xfrm>
            <a:prstGeom prst="can">
              <a:avLst>
                <a:gd name="adj" fmla="val 6966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0315" name="Oval 27"/>
          <p:cNvSpPr>
            <a:spLocks noChangeArrowheads="1"/>
          </p:cNvSpPr>
          <p:nvPr/>
        </p:nvSpPr>
        <p:spPr bwMode="auto">
          <a:xfrm>
            <a:off x="3532188" y="261778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316" name="Text Box 28"/>
          <p:cNvSpPr txBox="1">
            <a:spLocks noChangeArrowheads="1"/>
          </p:cNvSpPr>
          <p:nvPr/>
        </p:nvSpPr>
        <p:spPr bwMode="auto">
          <a:xfrm>
            <a:off x="3295650" y="3735388"/>
            <a:ext cx="1549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датчик темп. на выходе 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ЭРВ. 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0317" name="Line 29"/>
          <p:cNvSpPr>
            <a:spLocks noChangeShapeType="1"/>
          </p:cNvSpPr>
          <p:nvPr/>
        </p:nvSpPr>
        <p:spPr bwMode="auto">
          <a:xfrm flipV="1">
            <a:off x="3600450" y="2781300"/>
            <a:ext cx="41275" cy="96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0324" name="Group 36"/>
          <p:cNvGrpSpPr>
            <a:grpSpLocks/>
          </p:cNvGrpSpPr>
          <p:nvPr/>
        </p:nvGrpSpPr>
        <p:grpSpPr bwMode="auto">
          <a:xfrm rot="10800000">
            <a:off x="1116013" y="4652963"/>
            <a:ext cx="179387" cy="758825"/>
            <a:chOff x="4961" y="1365"/>
            <a:chExt cx="196" cy="478"/>
          </a:xfrm>
        </p:grpSpPr>
        <p:sp>
          <p:nvSpPr>
            <p:cNvPr id="140325" name="Line 37"/>
            <p:cNvSpPr>
              <a:spLocks noChangeShapeType="1"/>
            </p:cNvSpPr>
            <p:nvPr/>
          </p:nvSpPr>
          <p:spPr bwMode="auto">
            <a:xfrm>
              <a:off x="4961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326" name="Line 38"/>
            <p:cNvSpPr>
              <a:spLocks noChangeShapeType="1"/>
            </p:cNvSpPr>
            <p:nvPr/>
          </p:nvSpPr>
          <p:spPr bwMode="auto">
            <a:xfrm>
              <a:off x="5011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327" name="Line 39"/>
            <p:cNvSpPr>
              <a:spLocks noChangeShapeType="1"/>
            </p:cNvSpPr>
            <p:nvPr/>
          </p:nvSpPr>
          <p:spPr bwMode="auto">
            <a:xfrm>
              <a:off x="5057" y="1457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328" name="Line 40"/>
            <p:cNvSpPr>
              <a:spLocks noChangeShapeType="1"/>
            </p:cNvSpPr>
            <p:nvPr/>
          </p:nvSpPr>
          <p:spPr bwMode="auto">
            <a:xfrm>
              <a:off x="5108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329" name="Line 41"/>
            <p:cNvSpPr>
              <a:spLocks noChangeShapeType="1"/>
            </p:cNvSpPr>
            <p:nvPr/>
          </p:nvSpPr>
          <p:spPr bwMode="auto">
            <a:xfrm>
              <a:off x="5157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0342" name="Group 54"/>
          <p:cNvGrpSpPr>
            <a:grpSpLocks/>
          </p:cNvGrpSpPr>
          <p:nvPr/>
        </p:nvGrpSpPr>
        <p:grpSpPr bwMode="auto">
          <a:xfrm rot="10800000">
            <a:off x="1127125" y="2933700"/>
            <a:ext cx="179388" cy="758825"/>
            <a:chOff x="4961" y="1365"/>
            <a:chExt cx="196" cy="478"/>
          </a:xfrm>
        </p:grpSpPr>
        <p:sp>
          <p:nvSpPr>
            <p:cNvPr id="140343" name="Line 55"/>
            <p:cNvSpPr>
              <a:spLocks noChangeShapeType="1"/>
            </p:cNvSpPr>
            <p:nvPr/>
          </p:nvSpPr>
          <p:spPr bwMode="auto">
            <a:xfrm>
              <a:off x="4961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344" name="Line 56"/>
            <p:cNvSpPr>
              <a:spLocks noChangeShapeType="1"/>
            </p:cNvSpPr>
            <p:nvPr/>
          </p:nvSpPr>
          <p:spPr bwMode="auto">
            <a:xfrm>
              <a:off x="5011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345" name="Line 57"/>
            <p:cNvSpPr>
              <a:spLocks noChangeShapeType="1"/>
            </p:cNvSpPr>
            <p:nvPr/>
          </p:nvSpPr>
          <p:spPr bwMode="auto">
            <a:xfrm>
              <a:off x="5057" y="1457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346" name="Line 58"/>
            <p:cNvSpPr>
              <a:spLocks noChangeShapeType="1"/>
            </p:cNvSpPr>
            <p:nvPr/>
          </p:nvSpPr>
          <p:spPr bwMode="auto">
            <a:xfrm>
              <a:off x="5108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0347" name="Line 59"/>
            <p:cNvSpPr>
              <a:spLocks noChangeShapeType="1"/>
            </p:cNvSpPr>
            <p:nvPr/>
          </p:nvSpPr>
          <p:spPr bwMode="auto">
            <a:xfrm>
              <a:off x="5157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0348" name="Line 60"/>
          <p:cNvSpPr>
            <a:spLocks noChangeShapeType="1"/>
          </p:cNvSpPr>
          <p:nvPr/>
        </p:nvSpPr>
        <p:spPr bwMode="auto">
          <a:xfrm rot="-10800000">
            <a:off x="1530350" y="1890713"/>
            <a:ext cx="0" cy="354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50" name="Oval 62"/>
          <p:cNvSpPr>
            <a:spLocks noChangeArrowheads="1"/>
          </p:cNvSpPr>
          <p:nvPr/>
        </p:nvSpPr>
        <p:spPr bwMode="auto">
          <a:xfrm>
            <a:off x="1474788" y="4797425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6/2</a:t>
            </a:r>
          </a:p>
        </p:txBody>
      </p:sp>
      <p:sp>
        <p:nvSpPr>
          <p:cNvPr id="140351" name="Oval 63"/>
          <p:cNvSpPr>
            <a:spLocks noChangeArrowheads="1"/>
          </p:cNvSpPr>
          <p:nvPr/>
        </p:nvSpPr>
        <p:spPr bwMode="auto">
          <a:xfrm>
            <a:off x="1096963" y="4041775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6/2</a:t>
            </a:r>
          </a:p>
        </p:txBody>
      </p:sp>
      <p:sp>
        <p:nvSpPr>
          <p:cNvPr id="140352" name="Oval 64"/>
          <p:cNvSpPr>
            <a:spLocks noChangeArrowheads="1"/>
          </p:cNvSpPr>
          <p:nvPr/>
        </p:nvSpPr>
        <p:spPr bwMode="auto">
          <a:xfrm>
            <a:off x="4478338" y="2105025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6/2</a:t>
            </a:r>
          </a:p>
        </p:txBody>
      </p:sp>
      <p:sp>
        <p:nvSpPr>
          <p:cNvPr id="140353" name="Line 65"/>
          <p:cNvSpPr>
            <a:spLocks noChangeShapeType="1"/>
          </p:cNvSpPr>
          <p:nvPr/>
        </p:nvSpPr>
        <p:spPr bwMode="auto">
          <a:xfrm rot="-10800000">
            <a:off x="4424363" y="2008188"/>
            <a:ext cx="0" cy="354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54" name="Text Box 66"/>
          <p:cNvSpPr txBox="1">
            <a:spLocks noChangeArrowheads="1"/>
          </p:cNvSpPr>
          <p:nvPr/>
        </p:nvSpPr>
        <p:spPr bwMode="auto">
          <a:xfrm>
            <a:off x="2808288" y="1085850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Линия  инжекции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EVI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0355" name="Text Box 67"/>
          <p:cNvSpPr txBox="1">
            <a:spLocks noChangeArrowheads="1"/>
          </p:cNvSpPr>
          <p:nvPr/>
        </p:nvSpPr>
        <p:spPr bwMode="auto">
          <a:xfrm>
            <a:off x="6227763" y="2276475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Компрессор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0356" name="Text Box 68"/>
          <p:cNvSpPr txBox="1">
            <a:spLocks noChangeArrowheads="1"/>
          </p:cNvSpPr>
          <p:nvPr/>
        </p:nvSpPr>
        <p:spPr bwMode="auto">
          <a:xfrm>
            <a:off x="107950" y="1304925"/>
            <a:ext cx="25653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Переохладитель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/ Аккумулятор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0357" name="Oval 69"/>
          <p:cNvSpPr>
            <a:spLocks noChangeArrowheads="1"/>
          </p:cNvSpPr>
          <p:nvPr/>
        </p:nvSpPr>
        <p:spPr bwMode="auto">
          <a:xfrm>
            <a:off x="2879725" y="19891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358" name="Line 70"/>
          <p:cNvSpPr>
            <a:spLocks noChangeShapeType="1"/>
          </p:cNvSpPr>
          <p:nvPr/>
        </p:nvSpPr>
        <p:spPr bwMode="auto">
          <a:xfrm flipH="1">
            <a:off x="2484438" y="2097088"/>
            <a:ext cx="3952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59" name="Text Box 71"/>
          <p:cNvSpPr txBox="1">
            <a:spLocks noChangeArrowheads="1"/>
          </p:cNvSpPr>
          <p:nvPr/>
        </p:nvSpPr>
        <p:spPr bwMode="auto">
          <a:xfrm>
            <a:off x="1800225" y="2374900"/>
            <a:ext cx="1150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EVI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клапан </a:t>
            </a:r>
            <a:r>
              <a:rPr lang="ru-RU" altLang="ko-KR" sz="1000" b="1" dirty="0" err="1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байпасса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0360" name="Text Box 72"/>
          <p:cNvSpPr txBox="1">
            <a:spLocks noChangeArrowheads="1"/>
          </p:cNvSpPr>
          <p:nvPr/>
        </p:nvSpPr>
        <p:spPr bwMode="auto">
          <a:xfrm>
            <a:off x="71438" y="79375"/>
            <a:ext cx="8640762" cy="28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4.1.7 </a:t>
            </a:r>
            <a:r>
              <a:rPr lang="ru-RU" altLang="ko-KR" sz="2000" b="1" dirty="0" err="1" smtClean="0">
                <a:latin typeface="Arial" pitchFamily="34" charset="0"/>
                <a:ea typeface="굴림" pitchFamily="34" charset="-127"/>
              </a:rPr>
              <a:t>Переохладитель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,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линия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EVI,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Компрессор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0361" name="Oval 73"/>
          <p:cNvSpPr>
            <a:spLocks noChangeArrowheads="1"/>
          </p:cNvSpPr>
          <p:nvPr/>
        </p:nvSpPr>
        <p:spPr bwMode="auto">
          <a:xfrm>
            <a:off x="3213100" y="21161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362" name="Line 74"/>
          <p:cNvSpPr>
            <a:spLocks noChangeShapeType="1"/>
          </p:cNvSpPr>
          <p:nvPr/>
        </p:nvSpPr>
        <p:spPr bwMode="auto">
          <a:xfrm rot="10800000" flipV="1">
            <a:off x="3330575" y="2241550"/>
            <a:ext cx="0" cy="3476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63" name="Line 75"/>
          <p:cNvSpPr>
            <a:spLocks noChangeShapeType="1"/>
          </p:cNvSpPr>
          <p:nvPr/>
        </p:nvSpPr>
        <p:spPr bwMode="auto">
          <a:xfrm flipH="1">
            <a:off x="3311525" y="1557338"/>
            <a:ext cx="730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64" name="Text Box 76"/>
          <p:cNvSpPr txBox="1">
            <a:spLocks noChangeArrowheads="1"/>
          </p:cNvSpPr>
          <p:nvPr/>
        </p:nvSpPr>
        <p:spPr bwMode="auto">
          <a:xfrm>
            <a:off x="2987675" y="1420786"/>
            <a:ext cx="162083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трубе всасывания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0365" name="Text Box 77"/>
          <p:cNvSpPr txBox="1">
            <a:spLocks noChangeArrowheads="1"/>
          </p:cNvSpPr>
          <p:nvPr/>
        </p:nvSpPr>
        <p:spPr bwMode="auto">
          <a:xfrm>
            <a:off x="4787899" y="2078020"/>
            <a:ext cx="135415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переохладителя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0366" name="Oval 78"/>
          <p:cNvSpPr>
            <a:spLocks noChangeArrowheads="1"/>
          </p:cNvSpPr>
          <p:nvPr/>
        </p:nvSpPr>
        <p:spPr bwMode="auto">
          <a:xfrm>
            <a:off x="2224088" y="47609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367" name="Line 79"/>
          <p:cNvSpPr>
            <a:spLocks noChangeShapeType="1"/>
          </p:cNvSpPr>
          <p:nvPr/>
        </p:nvSpPr>
        <p:spPr bwMode="auto">
          <a:xfrm rot="10800000" flipV="1">
            <a:off x="2341563" y="4886325"/>
            <a:ext cx="0" cy="3476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68" name="Oval 80"/>
          <p:cNvSpPr>
            <a:spLocks noChangeArrowheads="1"/>
          </p:cNvSpPr>
          <p:nvPr/>
        </p:nvSpPr>
        <p:spPr bwMode="auto">
          <a:xfrm>
            <a:off x="2214563" y="47609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369" name="Line 81"/>
          <p:cNvSpPr>
            <a:spLocks noChangeShapeType="1"/>
          </p:cNvSpPr>
          <p:nvPr/>
        </p:nvSpPr>
        <p:spPr bwMode="auto">
          <a:xfrm rot="10800000" flipV="1">
            <a:off x="2332038" y="4886325"/>
            <a:ext cx="0" cy="3476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70" name="Oval 82"/>
          <p:cNvSpPr>
            <a:spLocks noChangeArrowheads="1"/>
          </p:cNvSpPr>
          <p:nvPr/>
        </p:nvSpPr>
        <p:spPr bwMode="auto">
          <a:xfrm>
            <a:off x="3390900" y="518795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371" name="Line 83"/>
          <p:cNvSpPr>
            <a:spLocks noChangeShapeType="1"/>
          </p:cNvSpPr>
          <p:nvPr/>
        </p:nvSpPr>
        <p:spPr bwMode="auto">
          <a:xfrm rot="10800000" flipV="1">
            <a:off x="3508375" y="5313363"/>
            <a:ext cx="0" cy="3476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72" name="Oval 84"/>
          <p:cNvSpPr>
            <a:spLocks noChangeArrowheads="1"/>
          </p:cNvSpPr>
          <p:nvPr/>
        </p:nvSpPr>
        <p:spPr bwMode="auto">
          <a:xfrm>
            <a:off x="4572000" y="55483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373" name="Line 85"/>
          <p:cNvSpPr>
            <a:spLocks noChangeShapeType="1"/>
          </p:cNvSpPr>
          <p:nvPr/>
        </p:nvSpPr>
        <p:spPr bwMode="auto">
          <a:xfrm rot="10800000" flipV="1">
            <a:off x="4689475" y="5673725"/>
            <a:ext cx="0" cy="3476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77" name="Text Box 89"/>
          <p:cNvSpPr txBox="1">
            <a:spLocks noChangeArrowheads="1"/>
          </p:cNvSpPr>
          <p:nvPr/>
        </p:nvSpPr>
        <p:spPr bwMode="auto">
          <a:xfrm>
            <a:off x="1906551" y="5948397"/>
            <a:ext cx="208756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портам компрессоров.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40378" name="Line 90"/>
          <p:cNvSpPr>
            <a:spLocks noChangeShapeType="1"/>
          </p:cNvSpPr>
          <p:nvPr/>
        </p:nvSpPr>
        <p:spPr bwMode="auto">
          <a:xfrm flipV="1">
            <a:off x="2284413" y="4995863"/>
            <a:ext cx="41275" cy="96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3081338" y="1733550"/>
            <a:ext cx="3516312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71438" y="79375"/>
            <a:ext cx="8640762" cy="28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4.1.8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Линия баланса масла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5826125" y="1373188"/>
            <a:ext cx="18573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54000"/>
          </a:blip>
          <a:srcRect/>
          <a:stretch>
            <a:fillRect/>
          </a:stretch>
        </p:blipFill>
        <p:spPr bwMode="auto">
          <a:xfrm>
            <a:off x="3479800" y="639763"/>
            <a:ext cx="18415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7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631950" y="3824288"/>
            <a:ext cx="351631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4646613" y="968375"/>
            <a:ext cx="18573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9" name="Oval 13"/>
          <p:cNvSpPr>
            <a:spLocks noChangeArrowheads="1"/>
          </p:cNvSpPr>
          <p:nvPr/>
        </p:nvSpPr>
        <p:spPr bwMode="auto">
          <a:xfrm>
            <a:off x="2244725" y="475615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682625" y="5595938"/>
            <a:ext cx="208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7231" name="Oval 15"/>
          <p:cNvSpPr>
            <a:spLocks noChangeArrowheads="1"/>
          </p:cNvSpPr>
          <p:nvPr/>
        </p:nvSpPr>
        <p:spPr bwMode="auto">
          <a:xfrm>
            <a:off x="3540125" y="43275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32" name="Oval 16"/>
          <p:cNvSpPr>
            <a:spLocks noChangeArrowheads="1"/>
          </p:cNvSpPr>
          <p:nvPr/>
        </p:nvSpPr>
        <p:spPr bwMode="auto">
          <a:xfrm>
            <a:off x="4727575" y="49768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33" name="Line 17"/>
          <p:cNvSpPr>
            <a:spLocks noChangeShapeType="1"/>
          </p:cNvSpPr>
          <p:nvPr/>
        </p:nvSpPr>
        <p:spPr bwMode="auto">
          <a:xfrm flipV="1">
            <a:off x="1763713" y="4868863"/>
            <a:ext cx="552450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34" name="Oval 18"/>
          <p:cNvSpPr>
            <a:spLocks noChangeArrowheads="1"/>
          </p:cNvSpPr>
          <p:nvPr/>
        </p:nvSpPr>
        <p:spPr bwMode="auto">
          <a:xfrm>
            <a:off x="2260600" y="4175125"/>
            <a:ext cx="215900" cy="2206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80975" y="1165225"/>
            <a:ext cx="8351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4000" b="1" dirty="0">
                <a:latin typeface="Arial" pitchFamily="34" charset="0"/>
                <a:ea typeface="굴림" pitchFamily="34" charset="-127"/>
              </a:rPr>
              <a:t>4.2 </a:t>
            </a:r>
            <a:r>
              <a:rPr lang="ru-RU" altLang="ko-KR" sz="40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4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2000"/>
          </a:blip>
          <a:srcRect/>
          <a:stretch>
            <a:fillRect/>
          </a:stretch>
        </p:blipFill>
        <p:spPr bwMode="auto">
          <a:xfrm>
            <a:off x="4246563" y="461963"/>
            <a:ext cx="4518025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71438" y="121422"/>
            <a:ext cx="8918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4.2.1.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Движение хладагента в режиме обогрева, наружный блок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153604" name="Group 4"/>
          <p:cNvGrpSpPr>
            <a:grpSpLocks/>
          </p:cNvGrpSpPr>
          <p:nvPr/>
        </p:nvGrpSpPr>
        <p:grpSpPr bwMode="auto">
          <a:xfrm>
            <a:off x="3932238" y="1339850"/>
            <a:ext cx="5211762" cy="5473700"/>
            <a:chOff x="2438" y="821"/>
            <a:chExt cx="3283" cy="3448"/>
          </a:xfrm>
        </p:grpSpPr>
        <p:pic>
          <p:nvPicPr>
            <p:cNvPr id="153605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0" contrast="72000"/>
            </a:blip>
            <a:srcRect/>
            <a:stretch>
              <a:fillRect/>
            </a:stretch>
          </p:blipFill>
          <p:spPr bwMode="auto">
            <a:xfrm>
              <a:off x="2438" y="821"/>
              <a:ext cx="3283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06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6989" t="37294" r="7210" b="48151"/>
            <a:stretch>
              <a:fillRect/>
            </a:stretch>
          </p:blipFill>
          <p:spPr bwMode="auto">
            <a:xfrm>
              <a:off x="4333" y="1277"/>
              <a:ext cx="136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3826" name="Line 226"/>
          <p:cNvSpPr>
            <a:spLocks noChangeShapeType="1"/>
          </p:cNvSpPr>
          <p:nvPr/>
        </p:nvSpPr>
        <p:spPr bwMode="auto">
          <a:xfrm rot="10800000" flipH="1">
            <a:off x="8080375" y="3500438"/>
            <a:ext cx="0" cy="252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29" name="Oval 229"/>
          <p:cNvSpPr>
            <a:spLocks noChangeArrowheads="1"/>
          </p:cNvSpPr>
          <p:nvPr/>
        </p:nvSpPr>
        <p:spPr bwMode="auto">
          <a:xfrm>
            <a:off x="8008938" y="3683000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53830" name="Line 230"/>
          <p:cNvSpPr>
            <a:spLocks noChangeShapeType="1"/>
          </p:cNvSpPr>
          <p:nvPr/>
        </p:nvSpPr>
        <p:spPr bwMode="auto">
          <a:xfrm rot="-10800000" flipH="1" flipV="1">
            <a:off x="5462588" y="1758950"/>
            <a:ext cx="0" cy="309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31" name="Oval 231"/>
          <p:cNvSpPr>
            <a:spLocks noChangeArrowheads="1"/>
          </p:cNvSpPr>
          <p:nvPr/>
        </p:nvSpPr>
        <p:spPr bwMode="auto">
          <a:xfrm>
            <a:off x="5376863" y="1649413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53833" name="Line 233"/>
          <p:cNvSpPr>
            <a:spLocks noChangeShapeType="1"/>
          </p:cNvSpPr>
          <p:nvPr/>
        </p:nvSpPr>
        <p:spPr bwMode="auto">
          <a:xfrm rot="-10800000" flipH="1" flipV="1">
            <a:off x="5121275" y="2024063"/>
            <a:ext cx="0" cy="2508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34" name="Oval 234"/>
          <p:cNvSpPr>
            <a:spLocks noChangeArrowheads="1"/>
          </p:cNvSpPr>
          <p:nvPr/>
        </p:nvSpPr>
        <p:spPr bwMode="auto">
          <a:xfrm>
            <a:off x="1476375" y="3297238"/>
            <a:ext cx="144463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sp>
        <p:nvSpPr>
          <p:cNvPr id="153835" name="Oval 235"/>
          <p:cNvSpPr>
            <a:spLocks noChangeArrowheads="1"/>
          </p:cNvSpPr>
          <p:nvPr/>
        </p:nvSpPr>
        <p:spPr bwMode="auto">
          <a:xfrm>
            <a:off x="4608513" y="3370263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53836" name="Line 236"/>
          <p:cNvSpPr>
            <a:spLocks noChangeShapeType="1"/>
          </p:cNvSpPr>
          <p:nvPr/>
        </p:nvSpPr>
        <p:spPr bwMode="auto">
          <a:xfrm rot="10800000" flipH="1">
            <a:off x="4562475" y="3429000"/>
            <a:ext cx="0" cy="3476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37" name="Oval 237"/>
          <p:cNvSpPr>
            <a:spLocks noChangeArrowheads="1"/>
          </p:cNvSpPr>
          <p:nvPr/>
        </p:nvSpPr>
        <p:spPr bwMode="auto">
          <a:xfrm>
            <a:off x="5184775" y="3779838"/>
            <a:ext cx="144463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53838" name="Line 238"/>
          <p:cNvSpPr>
            <a:spLocks noChangeShapeType="1"/>
          </p:cNvSpPr>
          <p:nvPr/>
        </p:nvSpPr>
        <p:spPr bwMode="auto">
          <a:xfrm>
            <a:off x="5749925" y="1590675"/>
            <a:ext cx="252413" cy="762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39" name="Line 239"/>
          <p:cNvSpPr>
            <a:spLocks noChangeShapeType="1"/>
          </p:cNvSpPr>
          <p:nvPr/>
        </p:nvSpPr>
        <p:spPr bwMode="auto">
          <a:xfrm rot="10800000" flipV="1">
            <a:off x="4891088" y="3668713"/>
            <a:ext cx="180975" cy="174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40" name="Oval 240"/>
          <p:cNvSpPr>
            <a:spLocks noChangeArrowheads="1"/>
          </p:cNvSpPr>
          <p:nvPr/>
        </p:nvSpPr>
        <p:spPr bwMode="auto">
          <a:xfrm>
            <a:off x="4756150" y="1981200"/>
            <a:ext cx="144463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sp>
        <p:nvSpPr>
          <p:cNvPr id="153842" name="Oval 242"/>
          <p:cNvSpPr>
            <a:spLocks noChangeArrowheads="1"/>
          </p:cNvSpPr>
          <p:nvPr/>
        </p:nvSpPr>
        <p:spPr bwMode="auto">
          <a:xfrm>
            <a:off x="5667390" y="1749402"/>
            <a:ext cx="211123" cy="155598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53843" name="Line 243"/>
          <p:cNvSpPr>
            <a:spLocks noChangeShapeType="1"/>
          </p:cNvSpPr>
          <p:nvPr/>
        </p:nvSpPr>
        <p:spPr bwMode="auto">
          <a:xfrm rot="-10800000" flipH="1" flipV="1">
            <a:off x="5867400" y="1846263"/>
            <a:ext cx="180975" cy="730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45" name="Line 245"/>
          <p:cNvSpPr>
            <a:spLocks noChangeShapeType="1"/>
          </p:cNvSpPr>
          <p:nvPr/>
        </p:nvSpPr>
        <p:spPr bwMode="auto">
          <a:xfrm rot="-10800000" flipH="1" flipV="1">
            <a:off x="6715125" y="2763838"/>
            <a:ext cx="0" cy="2746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46" name="Oval 246"/>
          <p:cNvSpPr>
            <a:spLocks noChangeArrowheads="1"/>
          </p:cNvSpPr>
          <p:nvPr/>
        </p:nvSpPr>
        <p:spPr bwMode="auto">
          <a:xfrm>
            <a:off x="6640513" y="2636838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11</a:t>
            </a:r>
          </a:p>
        </p:txBody>
      </p:sp>
      <p:sp>
        <p:nvSpPr>
          <p:cNvPr id="153848" name="Oval 248"/>
          <p:cNvSpPr>
            <a:spLocks noChangeArrowheads="1"/>
          </p:cNvSpPr>
          <p:nvPr/>
        </p:nvSpPr>
        <p:spPr bwMode="auto">
          <a:xfrm>
            <a:off x="4500563" y="5013325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53849" name="Line 249"/>
          <p:cNvSpPr>
            <a:spLocks noChangeShapeType="1"/>
          </p:cNvSpPr>
          <p:nvPr/>
        </p:nvSpPr>
        <p:spPr bwMode="auto">
          <a:xfrm flipH="1">
            <a:off x="5175250" y="3856038"/>
            <a:ext cx="250825" cy="2159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50" name="Oval 250"/>
          <p:cNvSpPr>
            <a:spLocks noChangeArrowheads="1"/>
          </p:cNvSpPr>
          <p:nvPr/>
        </p:nvSpPr>
        <p:spPr bwMode="auto">
          <a:xfrm>
            <a:off x="5832475" y="1449388"/>
            <a:ext cx="144463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53852" name="Line 252"/>
          <p:cNvSpPr>
            <a:spLocks noChangeShapeType="1"/>
          </p:cNvSpPr>
          <p:nvPr/>
        </p:nvSpPr>
        <p:spPr bwMode="auto">
          <a:xfrm>
            <a:off x="5111750" y="4198938"/>
            <a:ext cx="0" cy="2524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53" name="Line 253"/>
          <p:cNvSpPr>
            <a:spLocks noChangeShapeType="1"/>
          </p:cNvSpPr>
          <p:nvPr/>
        </p:nvSpPr>
        <p:spPr bwMode="auto">
          <a:xfrm rot="10800000" flipH="1">
            <a:off x="6858000" y="3325813"/>
            <a:ext cx="211138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54" name="Oval 254"/>
          <p:cNvSpPr>
            <a:spLocks noChangeArrowheads="1"/>
          </p:cNvSpPr>
          <p:nvPr/>
        </p:nvSpPr>
        <p:spPr bwMode="auto">
          <a:xfrm>
            <a:off x="6799263" y="3446463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53855" name="Arc 255"/>
          <p:cNvSpPr>
            <a:spLocks/>
          </p:cNvSpPr>
          <p:nvPr/>
        </p:nvSpPr>
        <p:spPr bwMode="auto">
          <a:xfrm rot="10800000" flipV="1">
            <a:off x="5395913" y="2274888"/>
            <a:ext cx="66675" cy="390525"/>
          </a:xfrm>
          <a:custGeom>
            <a:avLst/>
            <a:gdLst>
              <a:gd name="G0" fmla="+- 10778 0 0"/>
              <a:gd name="G1" fmla="+- 21600 0 0"/>
              <a:gd name="G2" fmla="+- 21600 0 0"/>
              <a:gd name="T0" fmla="*/ 0 w 26174"/>
              <a:gd name="T1" fmla="*/ 2881 h 21600"/>
              <a:gd name="T2" fmla="*/ 26174 w 26174"/>
              <a:gd name="T3" fmla="*/ 6450 h 21600"/>
              <a:gd name="T4" fmla="*/ 10778 w 261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74" h="21600" fill="none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6566" y="0"/>
                  <a:pt x="22113" y="2323"/>
                  <a:pt x="26174" y="6449"/>
                </a:cubicBezTo>
              </a:path>
              <a:path w="26174" h="21600" stroke="0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6566" y="0"/>
                  <a:pt x="22113" y="2323"/>
                  <a:pt x="26174" y="6449"/>
                </a:cubicBezTo>
                <a:lnTo>
                  <a:pt x="107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56" name="Line 256"/>
          <p:cNvSpPr>
            <a:spLocks noChangeShapeType="1"/>
          </p:cNvSpPr>
          <p:nvPr/>
        </p:nvSpPr>
        <p:spPr bwMode="auto">
          <a:xfrm rot="-10800000" flipH="1" flipV="1">
            <a:off x="5470525" y="2152650"/>
            <a:ext cx="5397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57" name="Line 257"/>
          <p:cNvSpPr>
            <a:spLocks noChangeShapeType="1"/>
          </p:cNvSpPr>
          <p:nvPr/>
        </p:nvSpPr>
        <p:spPr bwMode="auto">
          <a:xfrm flipH="1" flipV="1">
            <a:off x="1700213" y="5972175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58" name="Line 258"/>
          <p:cNvSpPr>
            <a:spLocks noChangeShapeType="1"/>
          </p:cNvSpPr>
          <p:nvPr/>
        </p:nvSpPr>
        <p:spPr bwMode="auto">
          <a:xfrm flipV="1">
            <a:off x="1698625" y="6351588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59" name="Line 259"/>
          <p:cNvSpPr>
            <a:spLocks noChangeShapeType="1"/>
          </p:cNvSpPr>
          <p:nvPr/>
        </p:nvSpPr>
        <p:spPr bwMode="auto">
          <a:xfrm flipH="1">
            <a:off x="1695450" y="5984875"/>
            <a:ext cx="52388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860" name="Group 260"/>
          <p:cNvGrpSpPr>
            <a:grpSpLocks/>
          </p:cNvGrpSpPr>
          <p:nvPr/>
        </p:nvGrpSpPr>
        <p:grpSpPr bwMode="auto">
          <a:xfrm rot="5400000">
            <a:off x="1658144" y="6198394"/>
            <a:ext cx="166688" cy="171450"/>
            <a:chOff x="2748" y="3422"/>
            <a:chExt cx="105" cy="108"/>
          </a:xfrm>
        </p:grpSpPr>
        <p:sp>
          <p:nvSpPr>
            <p:cNvPr id="153861" name="AutoShape 26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62" name="Line 26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63" name="AutoShape 26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153864" name="Line 264"/>
          <p:cNvSpPr>
            <a:spLocks noChangeShapeType="1"/>
          </p:cNvSpPr>
          <p:nvPr/>
        </p:nvSpPr>
        <p:spPr bwMode="auto">
          <a:xfrm flipH="1" flipV="1">
            <a:off x="2622550" y="5856288"/>
            <a:ext cx="18891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65" name="Line 265"/>
          <p:cNvSpPr>
            <a:spLocks noChangeShapeType="1"/>
          </p:cNvSpPr>
          <p:nvPr/>
        </p:nvSpPr>
        <p:spPr bwMode="auto">
          <a:xfrm flipH="1">
            <a:off x="3011488" y="4335463"/>
            <a:ext cx="2206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66" name="Line 266"/>
          <p:cNvSpPr>
            <a:spLocks noChangeShapeType="1"/>
          </p:cNvSpPr>
          <p:nvPr/>
        </p:nvSpPr>
        <p:spPr bwMode="auto">
          <a:xfrm flipH="1" flipV="1">
            <a:off x="850900" y="4787900"/>
            <a:ext cx="333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67" name="Line 267"/>
          <p:cNvSpPr>
            <a:spLocks noChangeShapeType="1"/>
          </p:cNvSpPr>
          <p:nvPr/>
        </p:nvSpPr>
        <p:spPr bwMode="auto">
          <a:xfrm rot="5400000">
            <a:off x="2193925" y="5634038"/>
            <a:ext cx="476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68" name="Line 268"/>
          <p:cNvSpPr>
            <a:spLocks noChangeShapeType="1"/>
          </p:cNvSpPr>
          <p:nvPr/>
        </p:nvSpPr>
        <p:spPr bwMode="auto">
          <a:xfrm rot="5400000">
            <a:off x="2205038" y="6072188"/>
            <a:ext cx="4572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69" name="Line 269"/>
          <p:cNvSpPr>
            <a:spLocks noChangeShapeType="1"/>
          </p:cNvSpPr>
          <p:nvPr/>
        </p:nvSpPr>
        <p:spPr bwMode="auto">
          <a:xfrm>
            <a:off x="2695575" y="4483100"/>
            <a:ext cx="530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70" name="Line 270"/>
          <p:cNvSpPr>
            <a:spLocks noChangeShapeType="1"/>
          </p:cNvSpPr>
          <p:nvPr/>
        </p:nvSpPr>
        <p:spPr bwMode="auto">
          <a:xfrm flipH="1">
            <a:off x="3219450" y="4335463"/>
            <a:ext cx="2111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71" name="Line 271"/>
          <p:cNvSpPr>
            <a:spLocks noChangeShapeType="1"/>
          </p:cNvSpPr>
          <p:nvPr/>
        </p:nvSpPr>
        <p:spPr bwMode="auto">
          <a:xfrm flipV="1">
            <a:off x="3233738" y="4103688"/>
            <a:ext cx="0" cy="2190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72" name="Line 272"/>
          <p:cNvSpPr>
            <a:spLocks noChangeShapeType="1"/>
          </p:cNvSpPr>
          <p:nvPr/>
        </p:nvSpPr>
        <p:spPr bwMode="auto">
          <a:xfrm flipH="1" flipV="1">
            <a:off x="3025775" y="3479800"/>
            <a:ext cx="414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73" name="Line 273"/>
          <p:cNvSpPr>
            <a:spLocks noChangeShapeType="1"/>
          </p:cNvSpPr>
          <p:nvPr/>
        </p:nvSpPr>
        <p:spPr bwMode="auto">
          <a:xfrm rot="5400000">
            <a:off x="1938337" y="5565776"/>
            <a:ext cx="13874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74" name="Line 274"/>
          <p:cNvSpPr>
            <a:spLocks noChangeShapeType="1"/>
          </p:cNvSpPr>
          <p:nvPr/>
        </p:nvSpPr>
        <p:spPr bwMode="auto">
          <a:xfrm flipH="1" flipV="1">
            <a:off x="1100138" y="3849688"/>
            <a:ext cx="0" cy="336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75" name="Line 275"/>
          <p:cNvSpPr>
            <a:spLocks noChangeShapeType="1"/>
          </p:cNvSpPr>
          <p:nvPr/>
        </p:nvSpPr>
        <p:spPr bwMode="auto">
          <a:xfrm flipH="1" flipV="1">
            <a:off x="1193800" y="3849688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876" name="Group 276"/>
          <p:cNvGrpSpPr>
            <a:grpSpLocks/>
          </p:cNvGrpSpPr>
          <p:nvPr/>
        </p:nvGrpSpPr>
        <p:grpSpPr bwMode="auto">
          <a:xfrm>
            <a:off x="1196975" y="4859338"/>
            <a:ext cx="196850" cy="85725"/>
            <a:chOff x="1142" y="3087"/>
            <a:chExt cx="124" cy="54"/>
          </a:xfrm>
        </p:grpSpPr>
        <p:sp>
          <p:nvSpPr>
            <p:cNvPr id="153877" name="Line 277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78" name="Rectangle 278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79" name="Line 279"/>
          <p:cNvSpPr>
            <a:spLocks noChangeShapeType="1"/>
          </p:cNvSpPr>
          <p:nvPr/>
        </p:nvSpPr>
        <p:spPr bwMode="auto">
          <a:xfrm flipV="1">
            <a:off x="1185863" y="4387850"/>
            <a:ext cx="3175" cy="1023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880" name="Group 280"/>
          <p:cNvGrpSpPr>
            <a:grpSpLocks/>
          </p:cNvGrpSpPr>
          <p:nvPr/>
        </p:nvGrpSpPr>
        <p:grpSpPr bwMode="auto">
          <a:xfrm rot="16200000">
            <a:off x="2185194" y="5728494"/>
            <a:ext cx="180975" cy="93663"/>
            <a:chOff x="3382" y="2535"/>
            <a:chExt cx="114" cy="59"/>
          </a:xfrm>
        </p:grpSpPr>
        <p:sp>
          <p:nvSpPr>
            <p:cNvPr id="153881" name="Line 281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82" name="AutoShape 282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83" name="Line 283"/>
          <p:cNvSpPr>
            <a:spLocks noChangeShapeType="1"/>
          </p:cNvSpPr>
          <p:nvPr/>
        </p:nvSpPr>
        <p:spPr bwMode="auto">
          <a:xfrm flipV="1">
            <a:off x="1914525" y="5403850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84" name="Line 284"/>
          <p:cNvSpPr>
            <a:spLocks noChangeShapeType="1"/>
          </p:cNvSpPr>
          <p:nvPr/>
        </p:nvSpPr>
        <p:spPr bwMode="auto">
          <a:xfrm flipV="1">
            <a:off x="1463675" y="5408613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85" name="Line 285"/>
          <p:cNvSpPr>
            <a:spLocks noChangeShapeType="1"/>
          </p:cNvSpPr>
          <p:nvPr/>
        </p:nvSpPr>
        <p:spPr bwMode="auto">
          <a:xfrm flipV="1">
            <a:off x="771525" y="5402263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86" name="AutoShape 286"/>
          <p:cNvSpPr>
            <a:spLocks noChangeArrowheads="1"/>
          </p:cNvSpPr>
          <p:nvPr/>
        </p:nvSpPr>
        <p:spPr bwMode="auto">
          <a:xfrm>
            <a:off x="1749425" y="5614988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87" name="AutoShape 287"/>
          <p:cNvSpPr>
            <a:spLocks noChangeArrowheads="1"/>
          </p:cNvSpPr>
          <p:nvPr/>
        </p:nvSpPr>
        <p:spPr bwMode="auto">
          <a:xfrm>
            <a:off x="1292225" y="5614988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88" name="AutoShape 288"/>
          <p:cNvSpPr>
            <a:spLocks noChangeArrowheads="1"/>
          </p:cNvSpPr>
          <p:nvPr/>
        </p:nvSpPr>
        <p:spPr bwMode="auto">
          <a:xfrm>
            <a:off x="693738" y="5613400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89" name="Line 289"/>
          <p:cNvSpPr>
            <a:spLocks noChangeShapeType="1"/>
          </p:cNvSpPr>
          <p:nvPr/>
        </p:nvSpPr>
        <p:spPr bwMode="auto">
          <a:xfrm flipH="1" flipV="1">
            <a:off x="815975" y="5568950"/>
            <a:ext cx="133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90" name="Line 290"/>
          <p:cNvSpPr>
            <a:spLocks noChangeShapeType="1"/>
          </p:cNvSpPr>
          <p:nvPr/>
        </p:nvSpPr>
        <p:spPr bwMode="auto">
          <a:xfrm flipV="1">
            <a:off x="654050" y="6477000"/>
            <a:ext cx="0" cy="12223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91" name="Line 291"/>
          <p:cNvSpPr>
            <a:spLocks noChangeShapeType="1"/>
          </p:cNvSpPr>
          <p:nvPr/>
        </p:nvSpPr>
        <p:spPr bwMode="auto">
          <a:xfrm flipH="1" flipV="1">
            <a:off x="1181100" y="3860800"/>
            <a:ext cx="5969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92" name="Line 292"/>
          <p:cNvSpPr>
            <a:spLocks noChangeShapeType="1"/>
          </p:cNvSpPr>
          <p:nvPr/>
        </p:nvSpPr>
        <p:spPr bwMode="auto">
          <a:xfrm flipV="1">
            <a:off x="2154238" y="5157788"/>
            <a:ext cx="0" cy="703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93" name="Line 293"/>
          <p:cNvSpPr>
            <a:spLocks noChangeShapeType="1"/>
          </p:cNvSpPr>
          <p:nvPr/>
        </p:nvSpPr>
        <p:spPr bwMode="auto">
          <a:xfrm flipV="1">
            <a:off x="3022600" y="4157663"/>
            <a:ext cx="0" cy="1905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94" name="Line 294"/>
          <p:cNvSpPr>
            <a:spLocks noChangeShapeType="1"/>
          </p:cNvSpPr>
          <p:nvPr/>
        </p:nvSpPr>
        <p:spPr bwMode="auto">
          <a:xfrm flipV="1">
            <a:off x="1279525" y="3903663"/>
            <a:ext cx="0" cy="2746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95" name="Line 295"/>
          <p:cNvSpPr>
            <a:spLocks noChangeShapeType="1"/>
          </p:cNvSpPr>
          <p:nvPr/>
        </p:nvSpPr>
        <p:spPr bwMode="auto">
          <a:xfrm flipV="1">
            <a:off x="3230563" y="4321175"/>
            <a:ext cx="3175" cy="19002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896" name="Group 296"/>
          <p:cNvGrpSpPr>
            <a:grpSpLocks/>
          </p:cNvGrpSpPr>
          <p:nvPr/>
        </p:nvGrpSpPr>
        <p:grpSpPr bwMode="auto">
          <a:xfrm>
            <a:off x="1036638" y="4149725"/>
            <a:ext cx="317500" cy="268288"/>
            <a:chOff x="2030" y="2218"/>
            <a:chExt cx="291" cy="280"/>
          </a:xfrm>
        </p:grpSpPr>
        <p:sp>
          <p:nvSpPr>
            <p:cNvPr id="153897" name="AutoShape 297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98" name="AutoShape 298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99" name="AutoShape 299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00" name="AutoShape 300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01" name="AutoShape 301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902" name="Line 302"/>
          <p:cNvSpPr>
            <a:spLocks noChangeShapeType="1"/>
          </p:cNvSpPr>
          <p:nvPr/>
        </p:nvSpPr>
        <p:spPr bwMode="auto">
          <a:xfrm flipH="1">
            <a:off x="763588" y="5414963"/>
            <a:ext cx="695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03" name="Line 303"/>
          <p:cNvSpPr>
            <a:spLocks noChangeShapeType="1"/>
          </p:cNvSpPr>
          <p:nvPr/>
        </p:nvSpPr>
        <p:spPr bwMode="auto">
          <a:xfrm flipH="1" flipV="1">
            <a:off x="858838" y="5740400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04" name="Line 304"/>
          <p:cNvSpPr>
            <a:spLocks noChangeShapeType="1"/>
          </p:cNvSpPr>
          <p:nvPr/>
        </p:nvSpPr>
        <p:spPr bwMode="auto">
          <a:xfrm flipV="1">
            <a:off x="647700" y="5948363"/>
            <a:ext cx="1588" cy="292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05" name="Line 305"/>
          <p:cNvSpPr>
            <a:spLocks noChangeShapeType="1"/>
          </p:cNvSpPr>
          <p:nvPr/>
        </p:nvSpPr>
        <p:spPr bwMode="auto">
          <a:xfrm flipH="1" flipV="1">
            <a:off x="962025" y="5856288"/>
            <a:ext cx="1481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06" name="Line 306"/>
          <p:cNvSpPr>
            <a:spLocks noChangeShapeType="1"/>
          </p:cNvSpPr>
          <p:nvPr/>
        </p:nvSpPr>
        <p:spPr bwMode="auto">
          <a:xfrm flipH="1" flipV="1">
            <a:off x="1449388" y="5737225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07" name="Line 307"/>
          <p:cNvSpPr>
            <a:spLocks noChangeShapeType="1"/>
          </p:cNvSpPr>
          <p:nvPr/>
        </p:nvSpPr>
        <p:spPr bwMode="auto">
          <a:xfrm flipH="1" flipV="1">
            <a:off x="1244600" y="5972175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08" name="Line 308"/>
          <p:cNvSpPr>
            <a:spLocks noChangeShapeType="1"/>
          </p:cNvSpPr>
          <p:nvPr/>
        </p:nvSpPr>
        <p:spPr bwMode="auto">
          <a:xfrm flipH="1" flipV="1">
            <a:off x="900113" y="6237288"/>
            <a:ext cx="206375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09" name="Line 309"/>
          <p:cNvSpPr>
            <a:spLocks noChangeShapeType="1"/>
          </p:cNvSpPr>
          <p:nvPr/>
        </p:nvSpPr>
        <p:spPr bwMode="auto">
          <a:xfrm flipH="1" flipV="1">
            <a:off x="292100" y="6240463"/>
            <a:ext cx="6207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10" name="Line 310"/>
          <p:cNvSpPr>
            <a:spLocks noChangeShapeType="1"/>
          </p:cNvSpPr>
          <p:nvPr/>
        </p:nvSpPr>
        <p:spPr bwMode="auto">
          <a:xfrm flipV="1">
            <a:off x="296863" y="6224588"/>
            <a:ext cx="1587" cy="2809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11" name="Line 311"/>
          <p:cNvSpPr>
            <a:spLocks noChangeShapeType="1"/>
          </p:cNvSpPr>
          <p:nvPr/>
        </p:nvSpPr>
        <p:spPr bwMode="auto">
          <a:xfrm flipV="1">
            <a:off x="1263650" y="3476625"/>
            <a:ext cx="5238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12" name="Line 312"/>
          <p:cNvSpPr>
            <a:spLocks noChangeShapeType="1"/>
          </p:cNvSpPr>
          <p:nvPr/>
        </p:nvSpPr>
        <p:spPr bwMode="auto">
          <a:xfrm flipV="1">
            <a:off x="1243013" y="6351588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13" name="Arc 313"/>
          <p:cNvSpPr>
            <a:spLocks/>
          </p:cNvSpPr>
          <p:nvPr/>
        </p:nvSpPr>
        <p:spPr bwMode="auto">
          <a:xfrm rot="5674286">
            <a:off x="1186657" y="3790156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14" name="Line 314"/>
          <p:cNvSpPr>
            <a:spLocks noChangeShapeType="1"/>
          </p:cNvSpPr>
          <p:nvPr/>
        </p:nvSpPr>
        <p:spPr bwMode="auto">
          <a:xfrm flipH="1" flipV="1">
            <a:off x="1765300" y="3852863"/>
            <a:ext cx="0" cy="10223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15" name="Line 315"/>
          <p:cNvSpPr>
            <a:spLocks noChangeShapeType="1"/>
          </p:cNvSpPr>
          <p:nvPr/>
        </p:nvSpPr>
        <p:spPr bwMode="auto">
          <a:xfrm flipH="1" flipV="1">
            <a:off x="1752600" y="4870450"/>
            <a:ext cx="6143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16" name="Line 316"/>
          <p:cNvSpPr>
            <a:spLocks noChangeShapeType="1"/>
          </p:cNvSpPr>
          <p:nvPr/>
        </p:nvSpPr>
        <p:spPr bwMode="auto">
          <a:xfrm>
            <a:off x="2508250" y="34290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17" name="Line 317"/>
          <p:cNvSpPr>
            <a:spLocks noChangeShapeType="1"/>
          </p:cNvSpPr>
          <p:nvPr/>
        </p:nvSpPr>
        <p:spPr bwMode="auto">
          <a:xfrm>
            <a:off x="249238" y="6248400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18" name="Line 318"/>
          <p:cNvSpPr>
            <a:spLocks noChangeShapeType="1"/>
          </p:cNvSpPr>
          <p:nvPr/>
        </p:nvSpPr>
        <p:spPr bwMode="auto">
          <a:xfrm>
            <a:off x="722313" y="545623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19" name="Line 319"/>
          <p:cNvSpPr>
            <a:spLocks noChangeShapeType="1"/>
          </p:cNvSpPr>
          <p:nvPr/>
        </p:nvSpPr>
        <p:spPr bwMode="auto">
          <a:xfrm>
            <a:off x="1412875" y="545623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20" name="Line 320"/>
          <p:cNvSpPr>
            <a:spLocks noChangeShapeType="1"/>
          </p:cNvSpPr>
          <p:nvPr/>
        </p:nvSpPr>
        <p:spPr bwMode="auto">
          <a:xfrm>
            <a:off x="962025" y="600233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21" name="Line 321"/>
          <p:cNvSpPr>
            <a:spLocks noChangeShapeType="1"/>
          </p:cNvSpPr>
          <p:nvPr/>
        </p:nvSpPr>
        <p:spPr bwMode="auto">
          <a:xfrm flipH="1" flipV="1">
            <a:off x="1096963" y="6470650"/>
            <a:ext cx="615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22" name="Line 322"/>
          <p:cNvSpPr>
            <a:spLocks noChangeShapeType="1"/>
          </p:cNvSpPr>
          <p:nvPr/>
        </p:nvSpPr>
        <p:spPr bwMode="auto">
          <a:xfrm>
            <a:off x="2682875" y="6078538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23" name="Line 323"/>
          <p:cNvSpPr>
            <a:spLocks noChangeShapeType="1"/>
          </p:cNvSpPr>
          <p:nvPr/>
        </p:nvSpPr>
        <p:spPr bwMode="auto">
          <a:xfrm flipH="1" flipV="1">
            <a:off x="500063" y="3863975"/>
            <a:ext cx="611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24" name="Line 324"/>
          <p:cNvSpPr>
            <a:spLocks noChangeShapeType="1"/>
          </p:cNvSpPr>
          <p:nvPr/>
        </p:nvSpPr>
        <p:spPr bwMode="auto">
          <a:xfrm flipV="1">
            <a:off x="474663" y="4779963"/>
            <a:ext cx="0" cy="498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25" name="Line 325"/>
          <p:cNvSpPr>
            <a:spLocks noChangeShapeType="1"/>
          </p:cNvSpPr>
          <p:nvPr/>
        </p:nvSpPr>
        <p:spPr bwMode="auto">
          <a:xfrm flipH="1">
            <a:off x="465138" y="4791075"/>
            <a:ext cx="215900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26" name="Line 326"/>
          <p:cNvSpPr>
            <a:spLocks noChangeShapeType="1"/>
          </p:cNvSpPr>
          <p:nvPr/>
        </p:nvSpPr>
        <p:spPr bwMode="auto">
          <a:xfrm flipH="1">
            <a:off x="468313" y="5810250"/>
            <a:ext cx="454025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27" name="Line 327"/>
          <p:cNvSpPr>
            <a:spLocks noChangeShapeType="1"/>
          </p:cNvSpPr>
          <p:nvPr/>
        </p:nvSpPr>
        <p:spPr bwMode="auto">
          <a:xfrm flipH="1" flipV="1">
            <a:off x="295275" y="6491288"/>
            <a:ext cx="360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28" name="AutoShape 328"/>
          <p:cNvSpPr>
            <a:spLocks noChangeArrowheads="1"/>
          </p:cNvSpPr>
          <p:nvPr/>
        </p:nvSpPr>
        <p:spPr bwMode="auto">
          <a:xfrm>
            <a:off x="601663" y="65897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29" name="Line 329"/>
          <p:cNvSpPr>
            <a:spLocks noChangeShapeType="1"/>
          </p:cNvSpPr>
          <p:nvPr/>
        </p:nvSpPr>
        <p:spPr bwMode="auto">
          <a:xfrm flipV="1">
            <a:off x="3021013" y="3478213"/>
            <a:ext cx="0" cy="6207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930" name="Group 330"/>
          <p:cNvGrpSpPr>
            <a:grpSpLocks/>
          </p:cNvGrpSpPr>
          <p:nvPr/>
        </p:nvGrpSpPr>
        <p:grpSpPr bwMode="auto">
          <a:xfrm>
            <a:off x="2979738" y="4083050"/>
            <a:ext cx="82550" cy="79375"/>
            <a:chOff x="3655" y="1977"/>
            <a:chExt cx="82" cy="88"/>
          </a:xfrm>
        </p:grpSpPr>
        <p:sp>
          <p:nvSpPr>
            <p:cNvPr id="153931" name="AutoShape 331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2" name="Line 332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933" name="Group 333"/>
          <p:cNvGrpSpPr>
            <a:grpSpLocks/>
          </p:cNvGrpSpPr>
          <p:nvPr/>
        </p:nvGrpSpPr>
        <p:grpSpPr bwMode="auto">
          <a:xfrm flipV="1">
            <a:off x="1143000" y="4614863"/>
            <a:ext cx="87313" cy="79375"/>
            <a:chOff x="3655" y="1977"/>
            <a:chExt cx="82" cy="88"/>
          </a:xfrm>
        </p:grpSpPr>
        <p:sp>
          <p:nvSpPr>
            <p:cNvPr id="153934" name="AutoShape 334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5" name="Line 335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936" name="Group 336"/>
          <p:cNvGrpSpPr>
            <a:grpSpLocks/>
          </p:cNvGrpSpPr>
          <p:nvPr/>
        </p:nvGrpSpPr>
        <p:grpSpPr bwMode="auto">
          <a:xfrm rot="-16200000">
            <a:off x="1022350" y="5810250"/>
            <a:ext cx="74613" cy="87313"/>
            <a:chOff x="3655" y="1977"/>
            <a:chExt cx="82" cy="88"/>
          </a:xfrm>
        </p:grpSpPr>
        <p:sp>
          <p:nvSpPr>
            <p:cNvPr id="153937" name="AutoShape 337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8" name="Line 338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39" name="Line 339"/>
          <p:cNvSpPr>
            <a:spLocks noChangeShapeType="1"/>
          </p:cNvSpPr>
          <p:nvPr/>
        </p:nvSpPr>
        <p:spPr bwMode="auto">
          <a:xfrm flipH="1">
            <a:off x="649288" y="5961063"/>
            <a:ext cx="52387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40" name="Line 340"/>
          <p:cNvSpPr>
            <a:spLocks noChangeShapeType="1"/>
          </p:cNvSpPr>
          <p:nvPr/>
        </p:nvSpPr>
        <p:spPr bwMode="auto">
          <a:xfrm flipH="1">
            <a:off x="1239838" y="5984875"/>
            <a:ext cx="52387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41" name="Line 341"/>
          <p:cNvSpPr>
            <a:spLocks noChangeShapeType="1"/>
          </p:cNvSpPr>
          <p:nvPr/>
        </p:nvSpPr>
        <p:spPr bwMode="auto">
          <a:xfrm flipH="1" flipV="1">
            <a:off x="1246188" y="5175250"/>
            <a:ext cx="51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42" name="Line 342"/>
          <p:cNvSpPr>
            <a:spLocks noChangeShapeType="1"/>
          </p:cNvSpPr>
          <p:nvPr/>
        </p:nvSpPr>
        <p:spPr bwMode="auto">
          <a:xfrm flipH="1" flipV="1">
            <a:off x="1931988" y="5172075"/>
            <a:ext cx="233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43" name="Line 343"/>
          <p:cNvSpPr>
            <a:spLocks noChangeShapeType="1"/>
          </p:cNvSpPr>
          <p:nvPr/>
        </p:nvSpPr>
        <p:spPr bwMode="auto">
          <a:xfrm>
            <a:off x="2206625" y="3622675"/>
            <a:ext cx="119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44" name="Line 344"/>
          <p:cNvSpPr>
            <a:spLocks noChangeShapeType="1"/>
          </p:cNvSpPr>
          <p:nvPr/>
        </p:nvSpPr>
        <p:spPr bwMode="auto">
          <a:xfrm flipH="1" flipV="1">
            <a:off x="3233738" y="4662488"/>
            <a:ext cx="2492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45" name="Line 345"/>
          <p:cNvSpPr>
            <a:spLocks noChangeShapeType="1"/>
          </p:cNvSpPr>
          <p:nvPr/>
        </p:nvSpPr>
        <p:spPr bwMode="auto">
          <a:xfrm flipV="1">
            <a:off x="3482975" y="4648200"/>
            <a:ext cx="0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46" name="Rectangle 346"/>
          <p:cNvSpPr>
            <a:spLocks noChangeArrowheads="1"/>
          </p:cNvSpPr>
          <p:nvPr/>
        </p:nvSpPr>
        <p:spPr bwMode="auto">
          <a:xfrm>
            <a:off x="142875" y="2714625"/>
            <a:ext cx="3852863" cy="3959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153947" name="Group 347"/>
          <p:cNvGrpSpPr>
            <a:grpSpLocks/>
          </p:cNvGrpSpPr>
          <p:nvPr/>
        </p:nvGrpSpPr>
        <p:grpSpPr bwMode="auto">
          <a:xfrm>
            <a:off x="1719263" y="3136900"/>
            <a:ext cx="787400" cy="247650"/>
            <a:chOff x="2033" y="584"/>
            <a:chExt cx="590" cy="186"/>
          </a:xfrm>
        </p:grpSpPr>
        <p:sp>
          <p:nvSpPr>
            <p:cNvPr id="153948" name="Oval 348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49" name="AutoShape 349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50" name="Line 350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51" name="Oval 351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952" name="Arc 352"/>
          <p:cNvSpPr>
            <a:spLocks/>
          </p:cNvSpPr>
          <p:nvPr/>
        </p:nvSpPr>
        <p:spPr bwMode="auto">
          <a:xfrm rot="11137884">
            <a:off x="1185863" y="4135438"/>
            <a:ext cx="107950" cy="138112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53" name="Line 353"/>
          <p:cNvSpPr>
            <a:spLocks noChangeShapeType="1"/>
          </p:cNvSpPr>
          <p:nvPr/>
        </p:nvSpPr>
        <p:spPr bwMode="auto">
          <a:xfrm flipH="1" flipV="1">
            <a:off x="1030288" y="5570538"/>
            <a:ext cx="117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54" name="Line 354"/>
          <p:cNvSpPr>
            <a:spLocks noChangeShapeType="1"/>
          </p:cNvSpPr>
          <p:nvPr/>
        </p:nvSpPr>
        <p:spPr bwMode="auto">
          <a:xfrm flipV="1">
            <a:off x="1135063" y="5564188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55" name="Line 355"/>
          <p:cNvSpPr>
            <a:spLocks noChangeShapeType="1"/>
          </p:cNvSpPr>
          <p:nvPr/>
        </p:nvSpPr>
        <p:spPr bwMode="auto">
          <a:xfrm flipH="1">
            <a:off x="830263" y="5556250"/>
            <a:ext cx="0" cy="65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956" name="Group 356"/>
          <p:cNvGrpSpPr>
            <a:grpSpLocks/>
          </p:cNvGrpSpPr>
          <p:nvPr/>
        </p:nvGrpSpPr>
        <p:grpSpPr bwMode="auto">
          <a:xfrm>
            <a:off x="373063" y="6119813"/>
            <a:ext cx="166687" cy="171450"/>
            <a:chOff x="2748" y="3422"/>
            <a:chExt cx="105" cy="108"/>
          </a:xfrm>
        </p:grpSpPr>
        <p:sp>
          <p:nvSpPr>
            <p:cNvPr id="153957" name="AutoShape 357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58" name="Line 358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59" name="AutoShape 359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153960" name="Group 360"/>
          <p:cNvGrpSpPr>
            <a:grpSpLocks/>
          </p:cNvGrpSpPr>
          <p:nvPr/>
        </p:nvGrpSpPr>
        <p:grpSpPr bwMode="auto">
          <a:xfrm>
            <a:off x="684213" y="4659313"/>
            <a:ext cx="166687" cy="171450"/>
            <a:chOff x="2748" y="3422"/>
            <a:chExt cx="105" cy="108"/>
          </a:xfrm>
        </p:grpSpPr>
        <p:sp>
          <p:nvSpPr>
            <p:cNvPr id="153961" name="AutoShape 36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62" name="Line 36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63" name="AutoShape 36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153964" name="Group 364"/>
          <p:cNvGrpSpPr>
            <a:grpSpLocks/>
          </p:cNvGrpSpPr>
          <p:nvPr/>
        </p:nvGrpSpPr>
        <p:grpSpPr bwMode="auto">
          <a:xfrm>
            <a:off x="1203325" y="4440238"/>
            <a:ext cx="180975" cy="93662"/>
            <a:chOff x="3382" y="2535"/>
            <a:chExt cx="114" cy="59"/>
          </a:xfrm>
        </p:grpSpPr>
        <p:sp>
          <p:nvSpPr>
            <p:cNvPr id="153965" name="Line 365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66" name="AutoShape 366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967" name="Line 367"/>
          <p:cNvSpPr>
            <a:spLocks noChangeShapeType="1"/>
          </p:cNvSpPr>
          <p:nvPr/>
        </p:nvSpPr>
        <p:spPr bwMode="auto">
          <a:xfrm rot="5400000" flipH="1" flipV="1">
            <a:off x="-5556" y="3356769"/>
            <a:ext cx="10366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68" name="Line 368"/>
          <p:cNvSpPr>
            <a:spLocks noChangeShapeType="1"/>
          </p:cNvSpPr>
          <p:nvPr/>
        </p:nvSpPr>
        <p:spPr bwMode="auto">
          <a:xfrm flipH="1" flipV="1">
            <a:off x="500063" y="2849563"/>
            <a:ext cx="3463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69" name="Line 369"/>
          <p:cNvSpPr>
            <a:spLocks noChangeShapeType="1"/>
          </p:cNvSpPr>
          <p:nvPr/>
        </p:nvSpPr>
        <p:spPr bwMode="auto">
          <a:xfrm flipV="1">
            <a:off x="474663" y="5434013"/>
            <a:ext cx="0" cy="3921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70" name="Line 370"/>
          <p:cNvSpPr>
            <a:spLocks noChangeShapeType="1"/>
          </p:cNvSpPr>
          <p:nvPr/>
        </p:nvSpPr>
        <p:spPr bwMode="auto">
          <a:xfrm flipH="1" flipV="1">
            <a:off x="1909763" y="5740400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971" name="Group 371"/>
          <p:cNvGrpSpPr>
            <a:grpSpLocks/>
          </p:cNvGrpSpPr>
          <p:nvPr/>
        </p:nvGrpSpPr>
        <p:grpSpPr bwMode="auto">
          <a:xfrm>
            <a:off x="811213" y="5930900"/>
            <a:ext cx="207962" cy="77788"/>
            <a:chOff x="979" y="3706"/>
            <a:chExt cx="131" cy="49"/>
          </a:xfrm>
        </p:grpSpPr>
        <p:sp>
          <p:nvSpPr>
            <p:cNvPr id="153972" name="Line 372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73" name="Line 373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974" name="Group 374"/>
          <p:cNvGrpSpPr>
            <a:grpSpLocks/>
          </p:cNvGrpSpPr>
          <p:nvPr/>
        </p:nvGrpSpPr>
        <p:grpSpPr bwMode="auto">
          <a:xfrm>
            <a:off x="1849438" y="5932488"/>
            <a:ext cx="207962" cy="77787"/>
            <a:chOff x="979" y="3706"/>
            <a:chExt cx="131" cy="49"/>
          </a:xfrm>
        </p:grpSpPr>
        <p:sp>
          <p:nvSpPr>
            <p:cNvPr id="153975" name="Line 375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76" name="Line 376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977" name="Group 377"/>
          <p:cNvGrpSpPr>
            <a:grpSpLocks/>
          </p:cNvGrpSpPr>
          <p:nvPr/>
        </p:nvGrpSpPr>
        <p:grpSpPr bwMode="auto">
          <a:xfrm>
            <a:off x="1389063" y="5930900"/>
            <a:ext cx="207962" cy="77788"/>
            <a:chOff x="979" y="3706"/>
            <a:chExt cx="131" cy="49"/>
          </a:xfrm>
        </p:grpSpPr>
        <p:sp>
          <p:nvSpPr>
            <p:cNvPr id="153978" name="Line 378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79" name="Line 379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80" name="Line 380"/>
          <p:cNvSpPr>
            <a:spLocks noChangeShapeType="1"/>
          </p:cNvSpPr>
          <p:nvPr/>
        </p:nvSpPr>
        <p:spPr bwMode="auto">
          <a:xfrm flipH="1" flipV="1">
            <a:off x="1006475" y="6005513"/>
            <a:ext cx="13763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81" name="Line 381"/>
          <p:cNvSpPr>
            <a:spLocks noChangeShapeType="1"/>
          </p:cNvSpPr>
          <p:nvPr/>
        </p:nvSpPr>
        <p:spPr bwMode="auto">
          <a:xfrm flipH="1">
            <a:off x="1455738" y="5414963"/>
            <a:ext cx="473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82" name="Line 382"/>
          <p:cNvSpPr>
            <a:spLocks noChangeShapeType="1"/>
          </p:cNvSpPr>
          <p:nvPr/>
        </p:nvSpPr>
        <p:spPr bwMode="auto">
          <a:xfrm>
            <a:off x="1865313" y="545623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83" name="Arc 383"/>
          <p:cNvSpPr>
            <a:spLocks/>
          </p:cNvSpPr>
          <p:nvPr/>
        </p:nvSpPr>
        <p:spPr bwMode="auto">
          <a:xfrm rot="841871">
            <a:off x="2363788" y="596900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84" name="Arc 384"/>
          <p:cNvSpPr>
            <a:spLocks/>
          </p:cNvSpPr>
          <p:nvPr/>
        </p:nvSpPr>
        <p:spPr bwMode="auto">
          <a:xfrm rot="841871">
            <a:off x="2563813" y="597217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85" name="Line 385"/>
          <p:cNvSpPr>
            <a:spLocks noChangeShapeType="1"/>
          </p:cNvSpPr>
          <p:nvPr/>
        </p:nvSpPr>
        <p:spPr bwMode="auto">
          <a:xfrm flipH="1" flipV="1">
            <a:off x="2479675" y="6005513"/>
            <a:ext cx="10477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86" name="Line 386"/>
          <p:cNvSpPr>
            <a:spLocks noChangeShapeType="1"/>
          </p:cNvSpPr>
          <p:nvPr/>
        </p:nvSpPr>
        <p:spPr bwMode="auto">
          <a:xfrm rot="5400000">
            <a:off x="2044700" y="4862513"/>
            <a:ext cx="7683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87" name="Freeform 387"/>
          <p:cNvSpPr>
            <a:spLocks/>
          </p:cNvSpPr>
          <p:nvPr/>
        </p:nvSpPr>
        <p:spPr bwMode="auto">
          <a:xfrm>
            <a:off x="412750" y="5272088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88" name="Freeform 388"/>
          <p:cNvSpPr>
            <a:spLocks/>
          </p:cNvSpPr>
          <p:nvPr/>
        </p:nvSpPr>
        <p:spPr bwMode="auto">
          <a:xfrm rot="5400000">
            <a:off x="1790700" y="5083176"/>
            <a:ext cx="117475" cy="18415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89" name="Freeform 389"/>
          <p:cNvSpPr>
            <a:spLocks/>
          </p:cNvSpPr>
          <p:nvPr/>
        </p:nvSpPr>
        <p:spPr bwMode="auto">
          <a:xfrm>
            <a:off x="2371725" y="5238750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90" name="Arc 390"/>
          <p:cNvSpPr>
            <a:spLocks/>
          </p:cNvSpPr>
          <p:nvPr/>
        </p:nvSpPr>
        <p:spPr bwMode="auto">
          <a:xfrm rot="841871">
            <a:off x="2351088" y="483235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91" name="Line 391"/>
          <p:cNvSpPr>
            <a:spLocks noChangeShapeType="1"/>
          </p:cNvSpPr>
          <p:nvPr/>
        </p:nvSpPr>
        <p:spPr bwMode="auto">
          <a:xfrm rot="13500000">
            <a:off x="1084262" y="4279901"/>
            <a:ext cx="111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92" name="Line 392"/>
          <p:cNvSpPr>
            <a:spLocks noChangeShapeType="1"/>
          </p:cNvSpPr>
          <p:nvPr/>
        </p:nvSpPr>
        <p:spPr bwMode="auto">
          <a:xfrm>
            <a:off x="2416175" y="4486275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3993" name="Group 393"/>
          <p:cNvGrpSpPr>
            <a:grpSpLocks/>
          </p:cNvGrpSpPr>
          <p:nvPr/>
        </p:nvGrpSpPr>
        <p:grpSpPr bwMode="auto">
          <a:xfrm>
            <a:off x="2576513" y="4356100"/>
            <a:ext cx="166687" cy="171450"/>
            <a:chOff x="2748" y="3422"/>
            <a:chExt cx="105" cy="108"/>
          </a:xfrm>
        </p:grpSpPr>
        <p:sp>
          <p:nvSpPr>
            <p:cNvPr id="153994" name="AutoShape 394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95" name="Line 395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96" name="AutoShape 396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153997" name="Line 397"/>
          <p:cNvSpPr>
            <a:spLocks noChangeShapeType="1"/>
          </p:cNvSpPr>
          <p:nvPr/>
        </p:nvSpPr>
        <p:spPr bwMode="auto">
          <a:xfrm flipH="1" flipV="1">
            <a:off x="2473325" y="4870450"/>
            <a:ext cx="1730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98" name="AutoShape 398"/>
          <p:cNvSpPr>
            <a:spLocks noChangeArrowheads="1"/>
          </p:cNvSpPr>
          <p:nvPr/>
        </p:nvSpPr>
        <p:spPr bwMode="auto">
          <a:xfrm>
            <a:off x="2346325" y="6249988"/>
            <a:ext cx="363538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999" name="Group 399"/>
          <p:cNvGrpSpPr>
            <a:grpSpLocks/>
          </p:cNvGrpSpPr>
          <p:nvPr/>
        </p:nvGrpSpPr>
        <p:grpSpPr bwMode="auto">
          <a:xfrm>
            <a:off x="911225" y="5443538"/>
            <a:ext cx="166688" cy="171450"/>
            <a:chOff x="2748" y="3422"/>
            <a:chExt cx="105" cy="108"/>
          </a:xfrm>
        </p:grpSpPr>
        <p:sp>
          <p:nvSpPr>
            <p:cNvPr id="154000" name="AutoShape 400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01" name="Line 401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02" name="AutoShape 402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154003" name="Group 403"/>
          <p:cNvGrpSpPr>
            <a:grpSpLocks/>
          </p:cNvGrpSpPr>
          <p:nvPr/>
        </p:nvGrpSpPr>
        <p:grpSpPr bwMode="auto">
          <a:xfrm>
            <a:off x="698500" y="6037263"/>
            <a:ext cx="211138" cy="53975"/>
            <a:chOff x="854" y="4026"/>
            <a:chExt cx="133" cy="34"/>
          </a:xfrm>
        </p:grpSpPr>
        <p:grpSp>
          <p:nvGrpSpPr>
            <p:cNvPr id="154004" name="Group 404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154005" name="Line 405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06" name="Line 406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07" name="Line 407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08" name="Line 408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09" name="Line 409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4010" name="Group 410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154011" name="Line 41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2" name="Line 41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3" name="Line 41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4" name="Line 41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5" name="Line 41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016" name="Line 416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17" name="Line 417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18" name="Oval 418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154019" name="Group 419"/>
          <p:cNvGrpSpPr>
            <a:grpSpLocks/>
          </p:cNvGrpSpPr>
          <p:nvPr/>
        </p:nvGrpSpPr>
        <p:grpSpPr bwMode="auto">
          <a:xfrm>
            <a:off x="1295400" y="6037263"/>
            <a:ext cx="211138" cy="53975"/>
            <a:chOff x="854" y="4026"/>
            <a:chExt cx="133" cy="34"/>
          </a:xfrm>
        </p:grpSpPr>
        <p:grpSp>
          <p:nvGrpSpPr>
            <p:cNvPr id="154020" name="Group 420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154021" name="Line 42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22" name="Line 42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23" name="Line 42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24" name="Line 42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25" name="Line 42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4026" name="Group 426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154027" name="Line 42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28" name="Line 42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29" name="Line 42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30" name="Line 43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31" name="Line 43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032" name="Line 432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33" name="Line 433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34" name="Oval 434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154035" name="Group 435"/>
          <p:cNvGrpSpPr>
            <a:grpSpLocks/>
          </p:cNvGrpSpPr>
          <p:nvPr/>
        </p:nvGrpSpPr>
        <p:grpSpPr bwMode="auto">
          <a:xfrm>
            <a:off x="1752600" y="6037263"/>
            <a:ext cx="211138" cy="53975"/>
            <a:chOff x="854" y="4026"/>
            <a:chExt cx="133" cy="34"/>
          </a:xfrm>
        </p:grpSpPr>
        <p:grpSp>
          <p:nvGrpSpPr>
            <p:cNvPr id="154036" name="Group 436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154037" name="Line 43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38" name="Line 43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39" name="Line 43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0" name="Line 44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1" name="Line 44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4042" name="Group 442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154043" name="Line 44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4" name="Line 44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5" name="Line 44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6" name="Line 44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7" name="Line 44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048" name="Line 448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49" name="Line 449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50" name="Oval 450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sp>
        <p:nvSpPr>
          <p:cNvPr id="154051" name="Line 451"/>
          <p:cNvSpPr>
            <a:spLocks noChangeShapeType="1"/>
          </p:cNvSpPr>
          <p:nvPr/>
        </p:nvSpPr>
        <p:spPr bwMode="auto">
          <a:xfrm flipV="1">
            <a:off x="3233738" y="3476625"/>
            <a:ext cx="0" cy="5619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52" name="Line 452"/>
          <p:cNvSpPr>
            <a:spLocks noChangeShapeType="1"/>
          </p:cNvSpPr>
          <p:nvPr/>
        </p:nvSpPr>
        <p:spPr bwMode="auto">
          <a:xfrm>
            <a:off x="3482975" y="4862513"/>
            <a:ext cx="0" cy="3127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4053" name="Group 453"/>
          <p:cNvGrpSpPr>
            <a:grpSpLocks/>
          </p:cNvGrpSpPr>
          <p:nvPr/>
        </p:nvGrpSpPr>
        <p:grpSpPr bwMode="auto">
          <a:xfrm rot="5400000">
            <a:off x="3481388" y="4743450"/>
            <a:ext cx="107950" cy="206375"/>
            <a:chOff x="2877" y="3766"/>
            <a:chExt cx="68" cy="130"/>
          </a:xfrm>
        </p:grpSpPr>
        <p:sp>
          <p:nvSpPr>
            <p:cNvPr id="154054" name="Line 45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55" name="AutoShape 45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56" name="AutoShape 45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154057" name="Line 457"/>
          <p:cNvSpPr>
            <a:spLocks noChangeShapeType="1"/>
          </p:cNvSpPr>
          <p:nvPr/>
        </p:nvSpPr>
        <p:spPr bwMode="auto">
          <a:xfrm flipH="1" flipV="1">
            <a:off x="3338513" y="5168900"/>
            <a:ext cx="158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58" name="Line 458"/>
          <p:cNvSpPr>
            <a:spLocks noChangeShapeType="1"/>
          </p:cNvSpPr>
          <p:nvPr/>
        </p:nvSpPr>
        <p:spPr bwMode="auto">
          <a:xfrm>
            <a:off x="3532188" y="500062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59" name="Line 459"/>
          <p:cNvSpPr>
            <a:spLocks noChangeShapeType="1"/>
          </p:cNvSpPr>
          <p:nvPr/>
        </p:nvSpPr>
        <p:spPr bwMode="auto">
          <a:xfrm flipH="1" flipV="1">
            <a:off x="2684463" y="6005513"/>
            <a:ext cx="3810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60" name="Line 460"/>
          <p:cNvSpPr>
            <a:spLocks noChangeShapeType="1"/>
          </p:cNvSpPr>
          <p:nvPr/>
        </p:nvSpPr>
        <p:spPr bwMode="auto">
          <a:xfrm>
            <a:off x="3052763" y="4922838"/>
            <a:ext cx="0" cy="109537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61" name="Line 461"/>
          <p:cNvSpPr>
            <a:spLocks noChangeShapeType="1"/>
          </p:cNvSpPr>
          <p:nvPr/>
        </p:nvSpPr>
        <p:spPr bwMode="auto">
          <a:xfrm flipH="1" flipV="1">
            <a:off x="2876550" y="5853113"/>
            <a:ext cx="1698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4062" name="Group 462"/>
          <p:cNvGrpSpPr>
            <a:grpSpLocks/>
          </p:cNvGrpSpPr>
          <p:nvPr/>
        </p:nvGrpSpPr>
        <p:grpSpPr bwMode="auto">
          <a:xfrm>
            <a:off x="2711450" y="5727700"/>
            <a:ext cx="215900" cy="171450"/>
            <a:chOff x="2718" y="3861"/>
            <a:chExt cx="136" cy="108"/>
          </a:xfrm>
        </p:grpSpPr>
        <p:sp>
          <p:nvSpPr>
            <p:cNvPr id="154063" name="Line 463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064" name="Group 464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154065" name="AutoShape 465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66" name="Line 466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67" name="AutoShape 467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154068" name="Line 468"/>
          <p:cNvSpPr>
            <a:spLocks noChangeShapeType="1"/>
          </p:cNvSpPr>
          <p:nvPr/>
        </p:nvSpPr>
        <p:spPr bwMode="auto">
          <a:xfrm flipV="1">
            <a:off x="3427413" y="3467100"/>
            <a:ext cx="0" cy="3937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69" name="Line 469"/>
          <p:cNvSpPr>
            <a:spLocks noChangeShapeType="1"/>
          </p:cNvSpPr>
          <p:nvPr/>
        </p:nvSpPr>
        <p:spPr bwMode="auto">
          <a:xfrm flipV="1">
            <a:off x="3429000" y="3870325"/>
            <a:ext cx="0" cy="4778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54070" name="Group 470"/>
          <p:cNvGrpSpPr>
            <a:grpSpLocks/>
          </p:cNvGrpSpPr>
          <p:nvPr/>
        </p:nvGrpSpPr>
        <p:grpSpPr bwMode="auto">
          <a:xfrm rot="5400000">
            <a:off x="3424238" y="3771900"/>
            <a:ext cx="107950" cy="206375"/>
            <a:chOff x="2877" y="3766"/>
            <a:chExt cx="68" cy="130"/>
          </a:xfrm>
        </p:grpSpPr>
        <p:sp>
          <p:nvSpPr>
            <p:cNvPr id="154071" name="Line 47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72" name="AutoShape 47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73" name="AutoShape 47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154074" name="Group 474"/>
          <p:cNvGrpSpPr>
            <a:grpSpLocks/>
          </p:cNvGrpSpPr>
          <p:nvPr/>
        </p:nvGrpSpPr>
        <p:grpSpPr bwMode="auto">
          <a:xfrm rot="5400000">
            <a:off x="3228976" y="3944937"/>
            <a:ext cx="107950" cy="206375"/>
            <a:chOff x="2877" y="3766"/>
            <a:chExt cx="68" cy="130"/>
          </a:xfrm>
        </p:grpSpPr>
        <p:sp>
          <p:nvSpPr>
            <p:cNvPr id="154075" name="Line 47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76" name="AutoShape 47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77" name="AutoShape 47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154078" name="Line 478"/>
          <p:cNvSpPr>
            <a:spLocks noChangeShapeType="1"/>
          </p:cNvSpPr>
          <p:nvPr/>
        </p:nvSpPr>
        <p:spPr bwMode="auto">
          <a:xfrm flipH="1" flipV="1">
            <a:off x="3040063" y="4933950"/>
            <a:ext cx="9525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79" name="Rectangle 479"/>
          <p:cNvSpPr>
            <a:spLocks noChangeArrowheads="1"/>
          </p:cNvSpPr>
          <p:nvPr/>
        </p:nvSpPr>
        <p:spPr bwMode="auto">
          <a:xfrm>
            <a:off x="3136900" y="4757738"/>
            <a:ext cx="190500" cy="474662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080" name="Line 480"/>
          <p:cNvSpPr>
            <a:spLocks noChangeShapeType="1"/>
          </p:cNvSpPr>
          <p:nvPr/>
        </p:nvSpPr>
        <p:spPr bwMode="auto">
          <a:xfrm>
            <a:off x="3005138" y="5010150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81" name="Line 481"/>
          <p:cNvSpPr>
            <a:spLocks noChangeShapeType="1"/>
          </p:cNvSpPr>
          <p:nvPr/>
        </p:nvSpPr>
        <p:spPr bwMode="auto">
          <a:xfrm>
            <a:off x="3278188" y="5314950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82" name="Line 482"/>
          <p:cNvSpPr>
            <a:spLocks noChangeShapeType="1"/>
          </p:cNvSpPr>
          <p:nvPr/>
        </p:nvSpPr>
        <p:spPr bwMode="auto">
          <a:xfrm flipH="1" flipV="1">
            <a:off x="3217863" y="6207125"/>
            <a:ext cx="7762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83" name="AutoShape 483"/>
          <p:cNvSpPr>
            <a:spLocks noChangeArrowheads="1"/>
          </p:cNvSpPr>
          <p:nvPr/>
        </p:nvSpPr>
        <p:spPr bwMode="auto">
          <a:xfrm>
            <a:off x="1125538" y="5008563"/>
            <a:ext cx="131762" cy="193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4084" name="Group 484"/>
          <p:cNvGrpSpPr>
            <a:grpSpLocks/>
          </p:cNvGrpSpPr>
          <p:nvPr/>
        </p:nvGrpSpPr>
        <p:grpSpPr bwMode="auto">
          <a:xfrm rot="5400000">
            <a:off x="1202531" y="6198394"/>
            <a:ext cx="166688" cy="171450"/>
            <a:chOff x="2748" y="3422"/>
            <a:chExt cx="105" cy="108"/>
          </a:xfrm>
        </p:grpSpPr>
        <p:sp>
          <p:nvSpPr>
            <p:cNvPr id="154085" name="AutoShape 48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86" name="Line 48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87" name="AutoShape 48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154088" name="Group 488"/>
          <p:cNvGrpSpPr>
            <a:grpSpLocks/>
          </p:cNvGrpSpPr>
          <p:nvPr/>
        </p:nvGrpSpPr>
        <p:grpSpPr bwMode="auto">
          <a:xfrm>
            <a:off x="2347913" y="6515100"/>
            <a:ext cx="361950" cy="61913"/>
            <a:chOff x="2265" y="4052"/>
            <a:chExt cx="228" cy="39"/>
          </a:xfrm>
        </p:grpSpPr>
        <p:grpSp>
          <p:nvGrpSpPr>
            <p:cNvPr id="154089" name="Group 489"/>
            <p:cNvGrpSpPr>
              <a:grpSpLocks/>
            </p:cNvGrpSpPr>
            <p:nvPr/>
          </p:nvGrpSpPr>
          <p:grpSpPr bwMode="auto">
            <a:xfrm>
              <a:off x="2268" y="4056"/>
              <a:ext cx="50" cy="31"/>
              <a:chOff x="909" y="4018"/>
              <a:chExt cx="64" cy="31"/>
            </a:xfrm>
          </p:grpSpPr>
          <p:sp>
            <p:nvSpPr>
              <p:cNvPr id="154090" name="Line 490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91" name="Line 491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92" name="Line 492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93" name="Line 493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94" name="Line 494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095" name="Line 495"/>
            <p:cNvSpPr>
              <a:spLocks noChangeShapeType="1"/>
            </p:cNvSpPr>
            <p:nvPr/>
          </p:nvSpPr>
          <p:spPr bwMode="auto">
            <a:xfrm>
              <a:off x="2265" y="405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096" name="Group 496"/>
            <p:cNvGrpSpPr>
              <a:grpSpLocks/>
            </p:cNvGrpSpPr>
            <p:nvPr/>
          </p:nvGrpSpPr>
          <p:grpSpPr bwMode="auto">
            <a:xfrm>
              <a:off x="2313" y="4056"/>
              <a:ext cx="50" cy="31"/>
              <a:chOff x="909" y="4018"/>
              <a:chExt cx="64" cy="31"/>
            </a:xfrm>
          </p:grpSpPr>
          <p:sp>
            <p:nvSpPr>
              <p:cNvPr id="154097" name="Line 49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98" name="Line 49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99" name="Line 49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0" name="Line 50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1" name="Line 50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4102" name="Group 502"/>
            <p:cNvGrpSpPr>
              <a:grpSpLocks/>
            </p:cNvGrpSpPr>
            <p:nvPr/>
          </p:nvGrpSpPr>
          <p:grpSpPr bwMode="auto">
            <a:xfrm>
              <a:off x="2397" y="4056"/>
              <a:ext cx="50" cy="31"/>
              <a:chOff x="909" y="4018"/>
              <a:chExt cx="64" cy="31"/>
            </a:xfrm>
          </p:grpSpPr>
          <p:sp>
            <p:nvSpPr>
              <p:cNvPr id="154103" name="Line 50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4" name="Line 50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5" name="Line 50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6" name="Line 50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7" name="Line 50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4108" name="Group 508"/>
            <p:cNvGrpSpPr>
              <a:grpSpLocks/>
            </p:cNvGrpSpPr>
            <p:nvPr/>
          </p:nvGrpSpPr>
          <p:grpSpPr bwMode="auto">
            <a:xfrm>
              <a:off x="2441" y="4055"/>
              <a:ext cx="50" cy="31"/>
              <a:chOff x="909" y="4018"/>
              <a:chExt cx="64" cy="31"/>
            </a:xfrm>
          </p:grpSpPr>
          <p:sp>
            <p:nvSpPr>
              <p:cNvPr id="154109" name="Line 509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10" name="Line 510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11" name="Line 511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12" name="Line 512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13" name="Line 513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114" name="Line 514"/>
            <p:cNvSpPr>
              <a:spLocks noChangeShapeType="1"/>
            </p:cNvSpPr>
            <p:nvPr/>
          </p:nvSpPr>
          <p:spPr bwMode="auto">
            <a:xfrm>
              <a:off x="2266" y="409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115" name="Oval 515"/>
            <p:cNvSpPr>
              <a:spLocks noChangeArrowheads="1"/>
            </p:cNvSpPr>
            <p:nvPr/>
          </p:nvSpPr>
          <p:spPr bwMode="auto">
            <a:xfrm>
              <a:off x="2362" y="4054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sp>
        <p:nvSpPr>
          <p:cNvPr id="154116" name="Line 516"/>
          <p:cNvSpPr>
            <a:spLocks noChangeShapeType="1"/>
          </p:cNvSpPr>
          <p:nvPr/>
        </p:nvSpPr>
        <p:spPr bwMode="auto">
          <a:xfrm flipV="1">
            <a:off x="1276350" y="3471863"/>
            <a:ext cx="0" cy="3460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17" name="Line 517"/>
          <p:cNvSpPr>
            <a:spLocks noChangeShapeType="1"/>
          </p:cNvSpPr>
          <p:nvPr/>
        </p:nvSpPr>
        <p:spPr bwMode="auto">
          <a:xfrm flipH="1" flipV="1">
            <a:off x="2432050" y="3479800"/>
            <a:ext cx="6032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18" name="AutoShape 518"/>
          <p:cNvSpPr>
            <a:spLocks noChangeArrowheads="1"/>
          </p:cNvSpPr>
          <p:nvPr/>
        </p:nvSpPr>
        <p:spPr bwMode="auto">
          <a:xfrm rot="5400000">
            <a:off x="3944938" y="61309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119" name="AutoShape 519"/>
          <p:cNvSpPr>
            <a:spLocks noChangeArrowheads="1"/>
          </p:cNvSpPr>
          <p:nvPr/>
        </p:nvSpPr>
        <p:spPr bwMode="auto">
          <a:xfrm rot="5400000">
            <a:off x="3944938" y="27701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120" name="Line 520"/>
          <p:cNvSpPr>
            <a:spLocks noChangeShapeType="1"/>
          </p:cNvSpPr>
          <p:nvPr/>
        </p:nvSpPr>
        <p:spPr bwMode="auto">
          <a:xfrm rot="5400000" flipH="1">
            <a:off x="956469" y="5101432"/>
            <a:ext cx="230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21" name="Line 521"/>
          <p:cNvSpPr>
            <a:spLocks noChangeShapeType="1"/>
          </p:cNvSpPr>
          <p:nvPr/>
        </p:nvSpPr>
        <p:spPr bwMode="auto">
          <a:xfrm rot="5400000" flipH="1">
            <a:off x="3159919" y="5934869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22" name="Line 522"/>
          <p:cNvSpPr>
            <a:spLocks noChangeShapeType="1"/>
          </p:cNvSpPr>
          <p:nvPr/>
        </p:nvSpPr>
        <p:spPr bwMode="auto">
          <a:xfrm flipH="1">
            <a:off x="3482975" y="6296025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23" name="Line 523"/>
          <p:cNvSpPr>
            <a:spLocks noChangeShapeType="1"/>
          </p:cNvSpPr>
          <p:nvPr/>
        </p:nvSpPr>
        <p:spPr bwMode="auto">
          <a:xfrm rot="10800000" flipH="1">
            <a:off x="1944688" y="2921000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27" name="Line 527"/>
          <p:cNvSpPr>
            <a:spLocks noChangeShapeType="1"/>
          </p:cNvSpPr>
          <p:nvPr/>
        </p:nvSpPr>
        <p:spPr bwMode="auto">
          <a:xfrm flipH="1">
            <a:off x="1395413" y="3559175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30" name="Line 530"/>
          <p:cNvSpPr>
            <a:spLocks noChangeShapeType="1"/>
          </p:cNvSpPr>
          <p:nvPr/>
        </p:nvSpPr>
        <p:spPr bwMode="auto">
          <a:xfrm rot="16200000" flipH="1">
            <a:off x="2420144" y="5790407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31" name="Line 531"/>
          <p:cNvSpPr>
            <a:spLocks noChangeShapeType="1"/>
          </p:cNvSpPr>
          <p:nvPr/>
        </p:nvSpPr>
        <p:spPr bwMode="auto">
          <a:xfrm rot="5400000" flipH="1">
            <a:off x="442119" y="3307557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33" name="Rectangle 533"/>
          <p:cNvSpPr>
            <a:spLocks noChangeArrowheads="1"/>
          </p:cNvSpPr>
          <p:nvPr/>
        </p:nvSpPr>
        <p:spPr bwMode="auto">
          <a:xfrm>
            <a:off x="1787525" y="3424238"/>
            <a:ext cx="669925" cy="1143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tint val="3137"/>
                  <a:invGamma/>
                </a:srgbClr>
              </a:gs>
              <a:gs pos="100000">
                <a:srgbClr val="0066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134" name="Line 534"/>
          <p:cNvSpPr>
            <a:spLocks noChangeShapeType="1"/>
          </p:cNvSpPr>
          <p:nvPr/>
        </p:nvSpPr>
        <p:spPr bwMode="auto">
          <a:xfrm rot="5400000" flipH="1">
            <a:off x="3159919" y="4350544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35" name="Line 535"/>
          <p:cNvSpPr>
            <a:spLocks noChangeShapeType="1"/>
          </p:cNvSpPr>
          <p:nvPr/>
        </p:nvSpPr>
        <p:spPr bwMode="auto">
          <a:xfrm rot="5400000" flipH="1">
            <a:off x="3366294" y="4134644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36" name="Line 536"/>
          <p:cNvSpPr>
            <a:spLocks noChangeShapeType="1"/>
          </p:cNvSpPr>
          <p:nvPr/>
        </p:nvSpPr>
        <p:spPr bwMode="auto">
          <a:xfrm flipH="1">
            <a:off x="2979738" y="3400425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37" name="Line 537"/>
          <p:cNvSpPr>
            <a:spLocks noChangeShapeType="1"/>
          </p:cNvSpPr>
          <p:nvPr/>
        </p:nvSpPr>
        <p:spPr bwMode="auto">
          <a:xfrm rot="16200000" flipH="1">
            <a:off x="1693069" y="4344194"/>
            <a:ext cx="287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38" name="Line 538"/>
          <p:cNvSpPr>
            <a:spLocks noChangeShapeType="1"/>
          </p:cNvSpPr>
          <p:nvPr/>
        </p:nvSpPr>
        <p:spPr bwMode="auto">
          <a:xfrm rot="16200000" flipH="1">
            <a:off x="2837656" y="5431632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39" name="Line 539"/>
          <p:cNvSpPr>
            <a:spLocks noChangeShapeType="1"/>
          </p:cNvSpPr>
          <p:nvPr/>
        </p:nvSpPr>
        <p:spPr bwMode="auto">
          <a:xfrm flipH="1">
            <a:off x="2052638" y="5934075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40" name="Oval 540"/>
          <p:cNvSpPr>
            <a:spLocks noChangeArrowheads="1"/>
          </p:cNvSpPr>
          <p:nvPr/>
        </p:nvSpPr>
        <p:spPr bwMode="auto">
          <a:xfrm>
            <a:off x="1001713" y="522763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54141" name="Oval 541"/>
          <p:cNvSpPr>
            <a:spLocks noChangeArrowheads="1"/>
          </p:cNvSpPr>
          <p:nvPr/>
        </p:nvSpPr>
        <p:spPr bwMode="auto">
          <a:xfrm>
            <a:off x="989013" y="4830763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54142" name="Oval 542"/>
          <p:cNvSpPr>
            <a:spLocks noChangeArrowheads="1"/>
          </p:cNvSpPr>
          <p:nvPr/>
        </p:nvSpPr>
        <p:spPr bwMode="auto">
          <a:xfrm>
            <a:off x="5003800" y="3573463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54143" name="Line 543"/>
          <p:cNvSpPr>
            <a:spLocks noChangeShapeType="1"/>
          </p:cNvSpPr>
          <p:nvPr/>
        </p:nvSpPr>
        <p:spPr bwMode="auto">
          <a:xfrm rot="10800000" flipV="1">
            <a:off x="4176713" y="5153025"/>
            <a:ext cx="142875" cy="136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44" name="Oval 544"/>
          <p:cNvSpPr>
            <a:spLocks noChangeArrowheads="1"/>
          </p:cNvSpPr>
          <p:nvPr/>
        </p:nvSpPr>
        <p:spPr bwMode="auto">
          <a:xfrm>
            <a:off x="4103688" y="5018088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54145" name="Oval 545"/>
          <p:cNvSpPr>
            <a:spLocks noChangeArrowheads="1"/>
          </p:cNvSpPr>
          <p:nvPr/>
        </p:nvSpPr>
        <p:spPr bwMode="auto">
          <a:xfrm>
            <a:off x="990600" y="4437063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54146" name="Oval 546"/>
          <p:cNvSpPr>
            <a:spLocks noChangeArrowheads="1"/>
          </p:cNvSpPr>
          <p:nvPr/>
        </p:nvSpPr>
        <p:spPr bwMode="auto">
          <a:xfrm>
            <a:off x="3635375" y="2960688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54147" name="Line 547"/>
          <p:cNvSpPr>
            <a:spLocks noChangeShapeType="1"/>
          </p:cNvSpPr>
          <p:nvPr/>
        </p:nvSpPr>
        <p:spPr bwMode="auto">
          <a:xfrm flipV="1">
            <a:off x="4459288" y="4818063"/>
            <a:ext cx="184150" cy="1587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48" name="Oval 548"/>
          <p:cNvSpPr>
            <a:spLocks noChangeArrowheads="1"/>
          </p:cNvSpPr>
          <p:nvPr/>
        </p:nvSpPr>
        <p:spPr bwMode="auto">
          <a:xfrm>
            <a:off x="3579813" y="6337300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54151" name="Oval 551"/>
          <p:cNvSpPr>
            <a:spLocks noChangeArrowheads="1"/>
          </p:cNvSpPr>
          <p:nvPr/>
        </p:nvSpPr>
        <p:spPr bwMode="auto">
          <a:xfrm>
            <a:off x="3159125" y="4933950"/>
            <a:ext cx="144463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54152" name="Oval 552"/>
          <p:cNvSpPr>
            <a:spLocks noChangeArrowheads="1"/>
          </p:cNvSpPr>
          <p:nvPr/>
        </p:nvSpPr>
        <p:spPr bwMode="auto">
          <a:xfrm>
            <a:off x="6380163" y="3365500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54153" name="Oval 553"/>
          <p:cNvSpPr>
            <a:spLocks noChangeArrowheads="1"/>
          </p:cNvSpPr>
          <p:nvPr/>
        </p:nvSpPr>
        <p:spPr bwMode="auto">
          <a:xfrm>
            <a:off x="3382963" y="4273550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54155" name="Oval 555"/>
          <p:cNvSpPr>
            <a:spLocks noChangeArrowheads="1"/>
          </p:cNvSpPr>
          <p:nvPr/>
        </p:nvSpPr>
        <p:spPr bwMode="auto">
          <a:xfrm>
            <a:off x="3300413" y="3317875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54156" name="Line 556"/>
          <p:cNvSpPr>
            <a:spLocks noChangeShapeType="1"/>
          </p:cNvSpPr>
          <p:nvPr/>
        </p:nvSpPr>
        <p:spPr bwMode="auto">
          <a:xfrm rot="10800000" flipH="1">
            <a:off x="4725988" y="1844675"/>
            <a:ext cx="0" cy="3476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57" name="Line 557"/>
          <p:cNvSpPr>
            <a:spLocks noChangeShapeType="1"/>
          </p:cNvSpPr>
          <p:nvPr/>
        </p:nvSpPr>
        <p:spPr bwMode="auto">
          <a:xfrm rot="10800000" flipH="1">
            <a:off x="5384800" y="2660650"/>
            <a:ext cx="0" cy="2159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58" name="Oval 558"/>
          <p:cNvSpPr>
            <a:spLocks noChangeArrowheads="1"/>
          </p:cNvSpPr>
          <p:nvPr/>
        </p:nvSpPr>
        <p:spPr bwMode="auto">
          <a:xfrm>
            <a:off x="1871662" y="4256087"/>
            <a:ext cx="217453" cy="1587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54159" name="Line 559"/>
          <p:cNvSpPr>
            <a:spLocks noChangeShapeType="1"/>
          </p:cNvSpPr>
          <p:nvPr/>
        </p:nvSpPr>
        <p:spPr bwMode="auto">
          <a:xfrm rot="-10800000" flipH="1" flipV="1">
            <a:off x="5472113" y="2438400"/>
            <a:ext cx="0" cy="2508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60" name="Oval 560"/>
          <p:cNvSpPr>
            <a:spLocks noChangeArrowheads="1"/>
          </p:cNvSpPr>
          <p:nvPr/>
        </p:nvSpPr>
        <p:spPr bwMode="auto">
          <a:xfrm>
            <a:off x="2219325" y="5778500"/>
            <a:ext cx="234921" cy="169897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11</a:t>
            </a:r>
          </a:p>
        </p:txBody>
      </p:sp>
      <p:sp>
        <p:nvSpPr>
          <p:cNvPr id="154161" name="Line 561"/>
          <p:cNvSpPr>
            <a:spLocks noChangeShapeType="1"/>
          </p:cNvSpPr>
          <p:nvPr/>
        </p:nvSpPr>
        <p:spPr bwMode="auto">
          <a:xfrm rot="-10800000" flipH="1" flipV="1">
            <a:off x="5532438" y="2343150"/>
            <a:ext cx="0" cy="17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62" name="Line 562"/>
          <p:cNvSpPr>
            <a:spLocks noChangeShapeType="1"/>
          </p:cNvSpPr>
          <p:nvPr/>
        </p:nvSpPr>
        <p:spPr bwMode="auto">
          <a:xfrm rot="10800000" flipH="1">
            <a:off x="5235575" y="1744663"/>
            <a:ext cx="0" cy="2873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63" name="Line 563"/>
          <p:cNvSpPr>
            <a:spLocks noChangeShapeType="1"/>
          </p:cNvSpPr>
          <p:nvPr/>
        </p:nvSpPr>
        <p:spPr bwMode="auto">
          <a:xfrm rot="10800000" flipH="1">
            <a:off x="5440363" y="3049588"/>
            <a:ext cx="107950" cy="1079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64" name="Line 564"/>
          <p:cNvSpPr>
            <a:spLocks noChangeShapeType="1"/>
          </p:cNvSpPr>
          <p:nvPr/>
        </p:nvSpPr>
        <p:spPr bwMode="auto">
          <a:xfrm rot="-10800000" flipH="1" flipV="1">
            <a:off x="6532563" y="4400550"/>
            <a:ext cx="0" cy="2159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65" name="Line 565"/>
          <p:cNvSpPr>
            <a:spLocks noChangeShapeType="1"/>
          </p:cNvSpPr>
          <p:nvPr/>
        </p:nvSpPr>
        <p:spPr bwMode="auto">
          <a:xfrm rot="-10800000" flipH="1" flipV="1">
            <a:off x="7335838" y="4683125"/>
            <a:ext cx="0" cy="2159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66" name="Line 566"/>
          <p:cNvSpPr>
            <a:spLocks noChangeShapeType="1"/>
          </p:cNvSpPr>
          <p:nvPr/>
        </p:nvSpPr>
        <p:spPr bwMode="auto">
          <a:xfrm rot="-10800000" flipH="1" flipV="1">
            <a:off x="5727700" y="4122738"/>
            <a:ext cx="0" cy="2159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67" name="Line 567"/>
          <p:cNvSpPr>
            <a:spLocks noChangeShapeType="1"/>
          </p:cNvSpPr>
          <p:nvPr/>
        </p:nvSpPr>
        <p:spPr bwMode="auto">
          <a:xfrm rot="-10800000" flipH="1" flipV="1">
            <a:off x="6453188" y="3103563"/>
            <a:ext cx="0" cy="2524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4168" name="Picture 5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475" y="722313"/>
            <a:ext cx="28130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169" name="Line 569"/>
          <p:cNvSpPr>
            <a:spLocks noChangeShapeType="1"/>
          </p:cNvSpPr>
          <p:nvPr/>
        </p:nvSpPr>
        <p:spPr bwMode="auto">
          <a:xfrm flipH="1">
            <a:off x="855663" y="922338"/>
            <a:ext cx="2182812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70" name="Line 570"/>
          <p:cNvSpPr>
            <a:spLocks noChangeShapeType="1"/>
          </p:cNvSpPr>
          <p:nvPr/>
        </p:nvSpPr>
        <p:spPr bwMode="auto">
          <a:xfrm>
            <a:off x="871538" y="1817688"/>
            <a:ext cx="1595437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71" name="Line 571"/>
          <p:cNvSpPr>
            <a:spLocks noChangeShapeType="1"/>
          </p:cNvSpPr>
          <p:nvPr/>
        </p:nvSpPr>
        <p:spPr bwMode="auto">
          <a:xfrm flipH="1">
            <a:off x="758825" y="1046163"/>
            <a:ext cx="3175" cy="620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72" name="Line 572"/>
          <p:cNvSpPr>
            <a:spLocks noChangeShapeType="1"/>
          </p:cNvSpPr>
          <p:nvPr/>
        </p:nvSpPr>
        <p:spPr bwMode="auto">
          <a:xfrm flipV="1">
            <a:off x="2673350" y="1052513"/>
            <a:ext cx="403225" cy="769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73" name="Oval 573"/>
          <p:cNvSpPr>
            <a:spLocks noChangeArrowheads="1"/>
          </p:cNvSpPr>
          <p:nvPr/>
        </p:nvSpPr>
        <p:spPr bwMode="auto">
          <a:xfrm>
            <a:off x="3494088" y="768350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54174" name="Oval 574"/>
          <p:cNvSpPr>
            <a:spLocks noChangeArrowheads="1"/>
          </p:cNvSpPr>
          <p:nvPr/>
        </p:nvSpPr>
        <p:spPr bwMode="auto">
          <a:xfrm>
            <a:off x="3330575" y="768350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54175" name="Oval 575"/>
          <p:cNvSpPr>
            <a:spLocks noChangeArrowheads="1"/>
          </p:cNvSpPr>
          <p:nvPr/>
        </p:nvSpPr>
        <p:spPr bwMode="auto">
          <a:xfrm>
            <a:off x="3167063" y="7651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54176" name="Oval 576"/>
          <p:cNvSpPr>
            <a:spLocks noChangeArrowheads="1"/>
          </p:cNvSpPr>
          <p:nvPr/>
        </p:nvSpPr>
        <p:spPr bwMode="auto">
          <a:xfrm>
            <a:off x="3003550" y="7651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54177" name="Oval 577"/>
          <p:cNvSpPr>
            <a:spLocks noChangeArrowheads="1"/>
          </p:cNvSpPr>
          <p:nvPr/>
        </p:nvSpPr>
        <p:spPr bwMode="auto">
          <a:xfrm>
            <a:off x="1282700" y="766763"/>
            <a:ext cx="144463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54178" name="Oval 578"/>
          <p:cNvSpPr>
            <a:spLocks noChangeArrowheads="1"/>
          </p:cNvSpPr>
          <p:nvPr/>
        </p:nvSpPr>
        <p:spPr bwMode="auto">
          <a:xfrm>
            <a:off x="684213" y="763588"/>
            <a:ext cx="144462" cy="14446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54179" name="Oval 579"/>
          <p:cNvSpPr>
            <a:spLocks noChangeArrowheads="1"/>
          </p:cNvSpPr>
          <p:nvPr/>
        </p:nvSpPr>
        <p:spPr bwMode="auto">
          <a:xfrm>
            <a:off x="919163" y="765175"/>
            <a:ext cx="144462" cy="144463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54180" name="Oval 580"/>
          <p:cNvSpPr>
            <a:spLocks noChangeArrowheads="1"/>
          </p:cNvSpPr>
          <p:nvPr/>
        </p:nvSpPr>
        <p:spPr bwMode="auto">
          <a:xfrm>
            <a:off x="576263" y="1844675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54181" name="Oval 581"/>
          <p:cNvSpPr>
            <a:spLocks noChangeArrowheads="1"/>
          </p:cNvSpPr>
          <p:nvPr/>
        </p:nvSpPr>
        <p:spPr bwMode="auto">
          <a:xfrm>
            <a:off x="2582862" y="1862138"/>
            <a:ext cx="236513" cy="142855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54182" name="Oval 582"/>
          <p:cNvSpPr>
            <a:spLocks noChangeArrowheads="1"/>
          </p:cNvSpPr>
          <p:nvPr/>
        </p:nvSpPr>
        <p:spPr bwMode="auto">
          <a:xfrm>
            <a:off x="2420938" y="1863725"/>
            <a:ext cx="144462" cy="1444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sp>
        <p:nvSpPr>
          <p:cNvPr id="154183" name="Oval 583"/>
          <p:cNvSpPr>
            <a:spLocks noChangeArrowheads="1"/>
          </p:cNvSpPr>
          <p:nvPr/>
        </p:nvSpPr>
        <p:spPr bwMode="auto">
          <a:xfrm>
            <a:off x="5049838" y="4481513"/>
            <a:ext cx="144462" cy="144462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altLang="ko-KR" sz="9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54184" name="Oval 584"/>
          <p:cNvSpPr>
            <a:spLocks noChangeArrowheads="1"/>
          </p:cNvSpPr>
          <p:nvPr/>
        </p:nvSpPr>
        <p:spPr bwMode="auto">
          <a:xfrm>
            <a:off x="2862264" y="1863726"/>
            <a:ext cx="212703" cy="141268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ChangeArrowheads="1"/>
          </p:cNvSpPr>
          <p:nvPr/>
        </p:nvSpPr>
        <p:spPr bwMode="auto">
          <a:xfrm>
            <a:off x="1246188" y="3810000"/>
            <a:ext cx="1028700" cy="1905000"/>
          </a:xfrm>
          <a:prstGeom prst="can">
            <a:avLst>
              <a:gd name="adj" fmla="val 46759"/>
            </a:avLst>
          </a:prstGeom>
          <a:solidFill>
            <a:srgbClr val="00CCFF">
              <a:alpha val="2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07" name="AutoShape 3"/>
          <p:cNvSpPr>
            <a:spLocks noChangeArrowheads="1"/>
          </p:cNvSpPr>
          <p:nvPr/>
        </p:nvSpPr>
        <p:spPr bwMode="auto">
          <a:xfrm>
            <a:off x="7272338" y="4159250"/>
            <a:ext cx="695325" cy="1512888"/>
          </a:xfrm>
          <a:prstGeom prst="can">
            <a:avLst>
              <a:gd name="adj" fmla="val 55705"/>
            </a:avLst>
          </a:prstGeom>
          <a:solidFill>
            <a:srgbClr val="FF0000">
              <a:alpha val="2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 rot="-10800000" flipH="1" flipV="1">
            <a:off x="1758950" y="5607050"/>
            <a:ext cx="0" cy="2873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09" name="Oval 5"/>
          <p:cNvSpPr>
            <a:spLocks noChangeArrowheads="1"/>
          </p:cNvSpPr>
          <p:nvPr/>
        </p:nvSpPr>
        <p:spPr bwMode="auto">
          <a:xfrm>
            <a:off x="1249363" y="5219700"/>
            <a:ext cx="1014412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54000"/>
          </a:blip>
          <a:srcRect/>
          <a:stretch>
            <a:fillRect/>
          </a:stretch>
        </p:blipFill>
        <p:spPr bwMode="auto">
          <a:xfrm>
            <a:off x="827088" y="3382963"/>
            <a:ext cx="18415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4000" contrast="66000"/>
          </a:blip>
          <a:srcRect/>
          <a:stretch>
            <a:fillRect/>
          </a:stretch>
        </p:blipFill>
        <p:spPr bwMode="auto">
          <a:xfrm>
            <a:off x="3095625" y="2935288"/>
            <a:ext cx="35337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48000"/>
          </a:blip>
          <a:srcRect/>
          <a:stretch>
            <a:fillRect/>
          </a:stretch>
        </p:blipFill>
        <p:spPr bwMode="auto">
          <a:xfrm>
            <a:off x="6877050" y="4005263"/>
            <a:ext cx="12668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8000"/>
          </a:blip>
          <a:srcRect/>
          <a:stretch>
            <a:fillRect/>
          </a:stretch>
        </p:blipFill>
        <p:spPr bwMode="auto">
          <a:xfrm>
            <a:off x="4764088" y="585788"/>
            <a:ext cx="29876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4" name="Line 10"/>
          <p:cNvSpPr>
            <a:spLocks noChangeShapeType="1"/>
          </p:cNvSpPr>
          <p:nvPr/>
        </p:nvSpPr>
        <p:spPr bwMode="auto">
          <a:xfrm rot="-10800000" flipH="1" flipV="1">
            <a:off x="6637338" y="4210050"/>
            <a:ext cx="360362" cy="112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 rot="10800000" flipH="1">
            <a:off x="7620000" y="3284538"/>
            <a:ext cx="0" cy="71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 rot="10800000" flipH="1">
            <a:off x="7086600" y="5476875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5292725" y="5975350"/>
            <a:ext cx="1871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Возврат масла в линию всасывания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19" name="Oval 15"/>
          <p:cNvSpPr>
            <a:spLocks noChangeArrowheads="1"/>
          </p:cNvSpPr>
          <p:nvPr/>
        </p:nvSpPr>
        <p:spPr bwMode="auto">
          <a:xfrm>
            <a:off x="3043238" y="40338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20" name="Oval 16"/>
          <p:cNvSpPr>
            <a:spLocks noChangeArrowheads="1"/>
          </p:cNvSpPr>
          <p:nvPr/>
        </p:nvSpPr>
        <p:spPr bwMode="auto">
          <a:xfrm>
            <a:off x="4168775" y="43894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21" name="Oval 17"/>
          <p:cNvSpPr>
            <a:spLocks noChangeArrowheads="1"/>
          </p:cNvSpPr>
          <p:nvPr/>
        </p:nvSpPr>
        <p:spPr bwMode="auto">
          <a:xfrm>
            <a:off x="5246688" y="47990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22" name="Line 18"/>
          <p:cNvSpPr>
            <a:spLocks noChangeShapeType="1"/>
          </p:cNvSpPr>
          <p:nvPr/>
        </p:nvSpPr>
        <p:spPr bwMode="auto">
          <a:xfrm>
            <a:off x="3167063" y="4257675"/>
            <a:ext cx="7921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3132138" y="4989513"/>
            <a:ext cx="21605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 нагнетания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24" name="Line 20"/>
          <p:cNvSpPr>
            <a:spLocks noChangeShapeType="1"/>
          </p:cNvSpPr>
          <p:nvPr/>
        </p:nvSpPr>
        <p:spPr bwMode="auto">
          <a:xfrm flipH="1">
            <a:off x="3959225" y="4581525"/>
            <a:ext cx="252413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25" name="Line 21"/>
          <p:cNvSpPr>
            <a:spLocks noChangeShapeType="1"/>
          </p:cNvSpPr>
          <p:nvPr/>
        </p:nvSpPr>
        <p:spPr bwMode="auto">
          <a:xfrm flipH="1">
            <a:off x="3959225" y="4905375"/>
            <a:ext cx="129698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5126" name="Picture 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007" t="37297" r="7239" b="48138"/>
          <a:stretch>
            <a:fillRect/>
          </a:stretch>
        </p:blipFill>
        <p:spPr bwMode="auto">
          <a:xfrm>
            <a:off x="6097588" y="1285875"/>
            <a:ext cx="265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127" name="Line 23"/>
          <p:cNvSpPr>
            <a:spLocks noChangeShapeType="1"/>
          </p:cNvSpPr>
          <p:nvPr/>
        </p:nvSpPr>
        <p:spPr bwMode="auto">
          <a:xfrm rot="10800000" flipH="1">
            <a:off x="7613650" y="4610100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28" name="Oval 24"/>
          <p:cNvSpPr>
            <a:spLocks noChangeArrowheads="1"/>
          </p:cNvSpPr>
          <p:nvPr/>
        </p:nvSpPr>
        <p:spPr bwMode="auto">
          <a:xfrm>
            <a:off x="6129338" y="161925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29" name="Text Box 25"/>
          <p:cNvSpPr txBox="1">
            <a:spLocks noChangeArrowheads="1"/>
          </p:cNvSpPr>
          <p:nvPr/>
        </p:nvSpPr>
        <p:spPr bwMode="auto">
          <a:xfrm>
            <a:off x="6535738" y="1052513"/>
            <a:ext cx="1655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Обратный клапан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30" name="Line 26"/>
          <p:cNvSpPr>
            <a:spLocks noChangeShapeType="1"/>
          </p:cNvSpPr>
          <p:nvPr/>
        </p:nvSpPr>
        <p:spPr bwMode="auto">
          <a:xfrm flipH="1">
            <a:off x="6264275" y="1196975"/>
            <a:ext cx="252413" cy="52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31" name="Line 27"/>
          <p:cNvSpPr>
            <a:spLocks noChangeShapeType="1"/>
          </p:cNvSpPr>
          <p:nvPr/>
        </p:nvSpPr>
        <p:spPr bwMode="auto">
          <a:xfrm rot="-10800000">
            <a:off x="4446588" y="738188"/>
            <a:ext cx="431800" cy="134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32" name="Text Box 28"/>
          <p:cNvSpPr txBox="1">
            <a:spLocks noChangeArrowheads="1"/>
          </p:cNvSpPr>
          <p:nvPr/>
        </p:nvSpPr>
        <p:spPr bwMode="auto">
          <a:xfrm>
            <a:off x="3598863" y="836613"/>
            <a:ext cx="1152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4-х  ходовому клапану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33" name="Oval 29"/>
          <p:cNvSpPr>
            <a:spLocks noChangeArrowheads="1"/>
          </p:cNvSpPr>
          <p:nvPr/>
        </p:nvSpPr>
        <p:spPr bwMode="auto">
          <a:xfrm>
            <a:off x="981075" y="4373563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175134" name="Line 30"/>
          <p:cNvSpPr>
            <a:spLocks noChangeShapeType="1"/>
          </p:cNvSpPr>
          <p:nvPr/>
        </p:nvSpPr>
        <p:spPr bwMode="auto">
          <a:xfrm rot="10800000" flipV="1">
            <a:off x="1179513" y="4130675"/>
            <a:ext cx="223837" cy="252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5135" name="Picture 3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30000"/>
          </a:blip>
          <a:srcRect/>
          <a:stretch>
            <a:fillRect/>
          </a:stretch>
        </p:blipFill>
        <p:spPr bwMode="auto">
          <a:xfrm>
            <a:off x="5940425" y="4473575"/>
            <a:ext cx="10636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36" name="Oval 32"/>
          <p:cNvSpPr>
            <a:spLocks noChangeArrowheads="1"/>
          </p:cNvSpPr>
          <p:nvPr/>
        </p:nvSpPr>
        <p:spPr bwMode="auto">
          <a:xfrm>
            <a:off x="1304925" y="403225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37" name="Line 33"/>
          <p:cNvSpPr>
            <a:spLocks noChangeShapeType="1"/>
          </p:cNvSpPr>
          <p:nvPr/>
        </p:nvSpPr>
        <p:spPr bwMode="auto">
          <a:xfrm rot="-10800000" flipH="1" flipV="1">
            <a:off x="3708400" y="3905250"/>
            <a:ext cx="358775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38" name="Line 34"/>
          <p:cNvSpPr>
            <a:spLocks noChangeShapeType="1"/>
          </p:cNvSpPr>
          <p:nvPr/>
        </p:nvSpPr>
        <p:spPr bwMode="auto">
          <a:xfrm rot="10800000" flipH="1">
            <a:off x="4375150" y="3951288"/>
            <a:ext cx="196850" cy="185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39" name="Line 35"/>
          <p:cNvSpPr>
            <a:spLocks noChangeShapeType="1"/>
          </p:cNvSpPr>
          <p:nvPr/>
        </p:nvSpPr>
        <p:spPr bwMode="auto">
          <a:xfrm rot="-10800000">
            <a:off x="5099050" y="4437063"/>
            <a:ext cx="180975" cy="61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40" name="Line 36"/>
          <p:cNvSpPr>
            <a:spLocks noChangeShapeType="1"/>
          </p:cNvSpPr>
          <p:nvPr/>
        </p:nvSpPr>
        <p:spPr bwMode="auto">
          <a:xfrm rot="10800000" flipH="1">
            <a:off x="5130800" y="3203575"/>
            <a:ext cx="196850" cy="1857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41" name="Text Box 37"/>
          <p:cNvSpPr txBox="1">
            <a:spLocks noChangeArrowheads="1"/>
          </p:cNvSpPr>
          <p:nvPr/>
        </p:nvSpPr>
        <p:spPr bwMode="auto">
          <a:xfrm>
            <a:off x="1577935" y="5364189"/>
            <a:ext cx="5842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Масло</a:t>
            </a:r>
            <a:endParaRPr lang="en-US" altLang="ko-KR" sz="10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42" name="AutoShape 38"/>
          <p:cNvSpPr>
            <a:spLocks noChangeArrowheads="1"/>
          </p:cNvSpPr>
          <p:nvPr/>
        </p:nvSpPr>
        <p:spPr bwMode="auto">
          <a:xfrm>
            <a:off x="7272338" y="5346700"/>
            <a:ext cx="695325" cy="684213"/>
          </a:xfrm>
          <a:prstGeom prst="can">
            <a:avLst>
              <a:gd name="adj" fmla="val 50000"/>
            </a:avLst>
          </a:prstGeom>
          <a:solidFill>
            <a:srgbClr val="FFFF00">
              <a:alpha val="2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43" name="Text Box 39"/>
          <p:cNvSpPr txBox="1">
            <a:spLocks noChangeArrowheads="1"/>
          </p:cNvSpPr>
          <p:nvPr/>
        </p:nvSpPr>
        <p:spPr bwMode="auto">
          <a:xfrm>
            <a:off x="7516813" y="5661025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latin typeface="Arial" pitchFamily="34" charset="0"/>
                <a:ea typeface="굴림" pitchFamily="34" charset="-127"/>
              </a:rPr>
              <a:t>Oil</a:t>
            </a:r>
            <a:endParaRPr lang="en-US" altLang="ko-KR" sz="1000" b="1" baseline="3000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44" name="Text Box 40"/>
          <p:cNvSpPr txBox="1">
            <a:spLocks noChangeArrowheads="1"/>
          </p:cNvSpPr>
          <p:nvPr/>
        </p:nvSpPr>
        <p:spPr bwMode="auto">
          <a:xfrm>
            <a:off x="7478713" y="4913313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Gas</a:t>
            </a:r>
            <a:endParaRPr lang="en-US" altLang="ko-KR" sz="1000" b="1" baseline="3000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46" name="Oval 42"/>
          <p:cNvSpPr>
            <a:spLocks noChangeArrowheads="1"/>
          </p:cNvSpPr>
          <p:nvPr/>
        </p:nvSpPr>
        <p:spPr bwMode="auto">
          <a:xfrm>
            <a:off x="6580188" y="208915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47" name="Text Box 43"/>
          <p:cNvSpPr txBox="1">
            <a:spLocks noChangeArrowheads="1"/>
          </p:cNvSpPr>
          <p:nvPr/>
        </p:nvSpPr>
        <p:spPr bwMode="auto">
          <a:xfrm>
            <a:off x="7018338" y="2384425"/>
            <a:ext cx="178917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Реле высокого давления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48" name="Line 44"/>
          <p:cNvSpPr>
            <a:spLocks noChangeShapeType="1"/>
          </p:cNvSpPr>
          <p:nvPr/>
        </p:nvSpPr>
        <p:spPr bwMode="auto">
          <a:xfrm flipH="1" flipV="1">
            <a:off x="6767513" y="2162175"/>
            <a:ext cx="217487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49" name="Text Box 45"/>
          <p:cNvSpPr txBox="1">
            <a:spLocks noChangeArrowheads="1"/>
          </p:cNvSpPr>
          <p:nvPr/>
        </p:nvSpPr>
        <p:spPr bwMode="auto">
          <a:xfrm>
            <a:off x="4138613" y="2060575"/>
            <a:ext cx="1549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клапану байпаса горячего газа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50" name="Oval 46"/>
          <p:cNvSpPr>
            <a:spLocks noChangeArrowheads="1"/>
          </p:cNvSpPr>
          <p:nvPr/>
        </p:nvSpPr>
        <p:spPr bwMode="auto">
          <a:xfrm>
            <a:off x="4840288" y="16748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51" name="Line 47"/>
          <p:cNvSpPr>
            <a:spLocks noChangeShapeType="1"/>
          </p:cNvSpPr>
          <p:nvPr/>
        </p:nvSpPr>
        <p:spPr bwMode="auto">
          <a:xfrm flipV="1">
            <a:off x="4895850" y="1768475"/>
            <a:ext cx="47625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52" name="Oval 48"/>
          <p:cNvSpPr>
            <a:spLocks noChangeArrowheads="1"/>
          </p:cNvSpPr>
          <p:nvPr/>
        </p:nvSpPr>
        <p:spPr bwMode="auto">
          <a:xfrm>
            <a:off x="7694613" y="3465513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175153" name="Oval 49"/>
          <p:cNvSpPr>
            <a:spLocks noChangeArrowheads="1"/>
          </p:cNvSpPr>
          <p:nvPr/>
        </p:nvSpPr>
        <p:spPr bwMode="auto">
          <a:xfrm>
            <a:off x="4192588" y="584200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75154" name="Oval 50"/>
          <p:cNvSpPr>
            <a:spLocks noChangeArrowheads="1"/>
          </p:cNvSpPr>
          <p:nvPr/>
        </p:nvSpPr>
        <p:spPr bwMode="auto">
          <a:xfrm>
            <a:off x="1227138" y="3632200"/>
            <a:ext cx="1062037" cy="665163"/>
          </a:xfrm>
          <a:prstGeom prst="ellipse">
            <a:avLst/>
          </a:prstGeom>
          <a:solidFill>
            <a:srgbClr val="FF0000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55" name="Oval 51"/>
          <p:cNvSpPr>
            <a:spLocks noChangeArrowheads="1"/>
          </p:cNvSpPr>
          <p:nvPr/>
        </p:nvSpPr>
        <p:spPr bwMode="auto">
          <a:xfrm>
            <a:off x="1223963" y="3519488"/>
            <a:ext cx="1062037" cy="665162"/>
          </a:xfrm>
          <a:prstGeom prst="ellipse">
            <a:avLst/>
          </a:prstGeom>
          <a:solidFill>
            <a:srgbClr val="FF0000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56" name="Line 52"/>
          <p:cNvSpPr>
            <a:spLocks noChangeShapeType="1"/>
          </p:cNvSpPr>
          <p:nvPr/>
        </p:nvSpPr>
        <p:spPr bwMode="auto">
          <a:xfrm>
            <a:off x="900113" y="3608388"/>
            <a:ext cx="50482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57" name="Text Box 53"/>
          <p:cNvSpPr txBox="1">
            <a:spLocks noChangeArrowheads="1"/>
          </p:cNvSpPr>
          <p:nvPr/>
        </p:nvSpPr>
        <p:spPr bwMode="auto">
          <a:xfrm>
            <a:off x="250825" y="3421063"/>
            <a:ext cx="11160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Порт нагнетания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58" name="Oval 54"/>
          <p:cNvSpPr>
            <a:spLocks noChangeArrowheads="1"/>
          </p:cNvSpPr>
          <p:nvPr/>
        </p:nvSpPr>
        <p:spPr bwMode="auto">
          <a:xfrm>
            <a:off x="1649413" y="34290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59" name="Line 55"/>
          <p:cNvSpPr>
            <a:spLocks noChangeShapeType="1"/>
          </p:cNvSpPr>
          <p:nvPr/>
        </p:nvSpPr>
        <p:spPr bwMode="auto">
          <a:xfrm flipH="1">
            <a:off x="1765300" y="3213100"/>
            <a:ext cx="106363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60" name="Text Box 56"/>
          <p:cNvSpPr txBox="1">
            <a:spLocks noChangeArrowheads="1"/>
          </p:cNvSpPr>
          <p:nvPr/>
        </p:nvSpPr>
        <p:spPr bwMode="auto">
          <a:xfrm>
            <a:off x="1655763" y="3068638"/>
            <a:ext cx="14192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Порт 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PWM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клапана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61" name="Text Box 57"/>
          <p:cNvSpPr txBox="1">
            <a:spLocks noChangeArrowheads="1"/>
          </p:cNvSpPr>
          <p:nvPr/>
        </p:nvSpPr>
        <p:spPr bwMode="auto">
          <a:xfrm>
            <a:off x="71438" y="79375"/>
            <a:ext cx="86407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4.2.1 </a:t>
            </a:r>
            <a:r>
              <a:rPr lang="ru-RU" altLang="ko-KR" sz="2000" b="1" dirty="0" err="1" smtClean="0">
                <a:latin typeface="Arial" pitchFamily="34" charset="0"/>
                <a:ea typeface="굴림" pitchFamily="34" charset="-127"/>
              </a:rPr>
              <a:t>Компресор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Сепаратор масла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Нагнетание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62" name="Line 58"/>
          <p:cNvSpPr>
            <a:spLocks noChangeShapeType="1"/>
          </p:cNvSpPr>
          <p:nvPr/>
        </p:nvSpPr>
        <p:spPr bwMode="auto">
          <a:xfrm rot="-10800000" flipH="1" flipV="1">
            <a:off x="7605713" y="5942013"/>
            <a:ext cx="0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63" name="Text Box 59"/>
          <p:cNvSpPr txBox="1">
            <a:spLocks noChangeArrowheads="1"/>
          </p:cNvSpPr>
          <p:nvPr/>
        </p:nvSpPr>
        <p:spPr bwMode="auto">
          <a:xfrm>
            <a:off x="314325" y="2809875"/>
            <a:ext cx="13319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Компрессор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64" name="Text Box 60"/>
          <p:cNvSpPr txBox="1">
            <a:spLocks noChangeArrowheads="1"/>
          </p:cNvSpPr>
          <p:nvPr/>
        </p:nvSpPr>
        <p:spPr bwMode="auto">
          <a:xfrm>
            <a:off x="5922981" y="3392487"/>
            <a:ext cx="15319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Сепаратор масла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65" name="Line 61"/>
          <p:cNvSpPr>
            <a:spLocks noChangeShapeType="1"/>
          </p:cNvSpPr>
          <p:nvPr/>
        </p:nvSpPr>
        <p:spPr bwMode="auto">
          <a:xfrm rot="10800000" flipH="1">
            <a:off x="7019925" y="5445125"/>
            <a:ext cx="0" cy="352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66" name="Line 62"/>
          <p:cNvSpPr>
            <a:spLocks noChangeShapeType="1"/>
          </p:cNvSpPr>
          <p:nvPr/>
        </p:nvSpPr>
        <p:spPr bwMode="auto">
          <a:xfrm rot="-10800000">
            <a:off x="1755775" y="4813300"/>
            <a:ext cx="1588" cy="3603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67" name="Line 63"/>
          <p:cNvSpPr>
            <a:spLocks noChangeShapeType="1"/>
          </p:cNvSpPr>
          <p:nvPr/>
        </p:nvSpPr>
        <p:spPr bwMode="auto">
          <a:xfrm rot="10800000" flipH="1">
            <a:off x="6227763" y="1571625"/>
            <a:ext cx="0" cy="3778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68" name="Oval 64"/>
          <p:cNvSpPr>
            <a:spLocks noChangeArrowheads="1"/>
          </p:cNvSpPr>
          <p:nvPr/>
        </p:nvSpPr>
        <p:spPr bwMode="auto">
          <a:xfrm>
            <a:off x="5265738" y="6477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69" name="Text Box 65"/>
          <p:cNvSpPr txBox="1">
            <a:spLocks noChangeArrowheads="1"/>
          </p:cNvSpPr>
          <p:nvPr/>
        </p:nvSpPr>
        <p:spPr bwMode="auto">
          <a:xfrm>
            <a:off x="6084888" y="647700"/>
            <a:ext cx="195584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высокого давления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5170" name="Line 66"/>
          <p:cNvSpPr>
            <a:spLocks noChangeShapeType="1"/>
          </p:cNvSpPr>
          <p:nvPr/>
        </p:nvSpPr>
        <p:spPr bwMode="auto">
          <a:xfrm flipH="1">
            <a:off x="5400675" y="728663"/>
            <a:ext cx="684213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522288" y="857250"/>
            <a:ext cx="3521075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Line 4"/>
          <p:cNvSpPr>
            <a:spLocks noChangeShapeType="1"/>
          </p:cNvSpPr>
          <p:nvPr/>
        </p:nvSpPr>
        <p:spPr bwMode="auto">
          <a:xfrm rot="-10800000">
            <a:off x="2846388" y="1365250"/>
            <a:ext cx="766762" cy="238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rot="10800000" flipV="1">
            <a:off x="2559050" y="2243138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rot="10800000" flipV="1">
            <a:off x="1927225" y="1135063"/>
            <a:ext cx="0" cy="3746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36" name="Arc 8"/>
          <p:cNvSpPr>
            <a:spLocks/>
          </p:cNvSpPr>
          <p:nvPr/>
        </p:nvSpPr>
        <p:spPr bwMode="auto">
          <a:xfrm rot="10800000" flipV="1">
            <a:off x="2333625" y="2265363"/>
            <a:ext cx="128588" cy="390525"/>
          </a:xfrm>
          <a:custGeom>
            <a:avLst/>
            <a:gdLst>
              <a:gd name="G0" fmla="+- 10778 0 0"/>
              <a:gd name="G1" fmla="+- 21600 0 0"/>
              <a:gd name="G2" fmla="+- 21600 0 0"/>
              <a:gd name="T0" fmla="*/ 0 w 28348"/>
              <a:gd name="T1" fmla="*/ 2881 h 21600"/>
              <a:gd name="T2" fmla="*/ 28348 w 28348"/>
              <a:gd name="T3" fmla="*/ 9036 h 21600"/>
              <a:gd name="T4" fmla="*/ 10778 w 28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48" h="21600" fill="none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7749" y="0"/>
                  <a:pt x="24292" y="3364"/>
                  <a:pt x="28348" y="9035"/>
                </a:cubicBezTo>
              </a:path>
              <a:path w="28348" h="21600" stroke="0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7749" y="0"/>
                  <a:pt x="24292" y="3364"/>
                  <a:pt x="28348" y="9035"/>
                </a:cubicBezTo>
                <a:lnTo>
                  <a:pt x="107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37" name="Oval 9"/>
          <p:cNvSpPr>
            <a:spLocks noChangeArrowheads="1"/>
          </p:cNvSpPr>
          <p:nvPr/>
        </p:nvSpPr>
        <p:spPr bwMode="auto">
          <a:xfrm>
            <a:off x="3649663" y="1543050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176138" name="Oval 10"/>
          <p:cNvSpPr>
            <a:spLocks noChangeArrowheads="1"/>
          </p:cNvSpPr>
          <p:nvPr/>
        </p:nvSpPr>
        <p:spPr bwMode="auto">
          <a:xfrm>
            <a:off x="1871663" y="4338638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grpSp>
        <p:nvGrpSpPr>
          <p:cNvPr id="176156" name="Group 28"/>
          <p:cNvGrpSpPr>
            <a:grpSpLocks/>
          </p:cNvGrpSpPr>
          <p:nvPr/>
        </p:nvGrpSpPr>
        <p:grpSpPr bwMode="auto">
          <a:xfrm flipH="1">
            <a:off x="2441575" y="1739900"/>
            <a:ext cx="147638" cy="487363"/>
            <a:chOff x="4464" y="798"/>
            <a:chExt cx="68" cy="568"/>
          </a:xfrm>
        </p:grpSpPr>
        <p:sp>
          <p:nvSpPr>
            <p:cNvPr id="176157" name="Line 29"/>
            <p:cNvSpPr>
              <a:spLocks noChangeShapeType="1"/>
            </p:cNvSpPr>
            <p:nvPr/>
          </p:nvSpPr>
          <p:spPr bwMode="auto">
            <a:xfrm rot="10800000" flipV="1">
              <a:off x="4531" y="798"/>
              <a:ext cx="0" cy="3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6158" name="Line 30"/>
            <p:cNvSpPr>
              <a:spLocks noChangeShapeType="1"/>
            </p:cNvSpPr>
            <p:nvPr/>
          </p:nvSpPr>
          <p:spPr bwMode="auto">
            <a:xfrm rot="10800000" flipV="1">
              <a:off x="4464" y="1185"/>
              <a:ext cx="68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6169" name="Text Box 41"/>
          <p:cNvSpPr txBox="1">
            <a:spLocks noChangeArrowheads="1"/>
          </p:cNvSpPr>
          <p:nvPr/>
        </p:nvSpPr>
        <p:spPr bwMode="auto">
          <a:xfrm>
            <a:off x="0" y="179343"/>
            <a:ext cx="8640762" cy="62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4.2.2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Линия нагнетания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4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-</a:t>
            </a:r>
            <a:r>
              <a:rPr lang="ru-RU" altLang="ko-KR" sz="2000" b="1" dirty="0" err="1" smtClean="0">
                <a:latin typeface="Arial" pitchFamily="34" charset="0"/>
                <a:ea typeface="굴림" pitchFamily="34" charset="-127"/>
              </a:rPr>
              <a:t>х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 ходовой клапан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Сервисный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</a:t>
            </a:r>
            <a:endParaRPr lang="ru-RU" altLang="ko-KR" sz="2000" b="1" dirty="0" smtClean="0"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 вентиль газовой магистрали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Внутренний блок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6170" name="Text Box 42"/>
          <p:cNvSpPr txBox="1">
            <a:spLocks noChangeArrowheads="1"/>
          </p:cNvSpPr>
          <p:nvPr/>
        </p:nvSpPr>
        <p:spPr bwMode="auto">
          <a:xfrm>
            <a:off x="226953" y="944015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4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-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ходовой клапан.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6171" name="Oval 43"/>
          <p:cNvSpPr>
            <a:spLocks noChangeArrowheads="1"/>
          </p:cNvSpPr>
          <p:nvPr/>
        </p:nvSpPr>
        <p:spPr bwMode="auto">
          <a:xfrm>
            <a:off x="2017713" y="362426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72" name="Text Box 44"/>
          <p:cNvSpPr txBox="1">
            <a:spLocks noChangeArrowheads="1"/>
          </p:cNvSpPr>
          <p:nvPr/>
        </p:nvSpPr>
        <p:spPr bwMode="auto">
          <a:xfrm>
            <a:off x="226953" y="3721104"/>
            <a:ext cx="1368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Порт для заправки ( в режиме обогрева)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6173" name="Line 45"/>
          <p:cNvSpPr>
            <a:spLocks noChangeShapeType="1"/>
          </p:cNvSpPr>
          <p:nvPr/>
        </p:nvSpPr>
        <p:spPr bwMode="auto">
          <a:xfrm flipH="1">
            <a:off x="1511300" y="3779838"/>
            <a:ext cx="519113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74" name="Text Box 46"/>
          <p:cNvSpPr txBox="1">
            <a:spLocks noChangeArrowheads="1"/>
          </p:cNvSpPr>
          <p:nvPr/>
        </p:nvSpPr>
        <p:spPr bwMode="auto">
          <a:xfrm>
            <a:off x="2990849" y="836613"/>
            <a:ext cx="20558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6175" name="Oval 47"/>
          <p:cNvSpPr>
            <a:spLocks noChangeArrowheads="1"/>
          </p:cNvSpPr>
          <p:nvPr/>
        </p:nvSpPr>
        <p:spPr bwMode="auto">
          <a:xfrm>
            <a:off x="3062288" y="11176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76" name="Line 48"/>
          <p:cNvSpPr>
            <a:spLocks noChangeShapeType="1"/>
          </p:cNvSpPr>
          <p:nvPr/>
        </p:nvSpPr>
        <p:spPr bwMode="auto">
          <a:xfrm flipV="1">
            <a:off x="3190875" y="996950"/>
            <a:ext cx="254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78" name="Oval 50"/>
          <p:cNvSpPr>
            <a:spLocks noChangeArrowheads="1"/>
          </p:cNvSpPr>
          <p:nvPr/>
        </p:nvSpPr>
        <p:spPr bwMode="auto">
          <a:xfrm>
            <a:off x="3098800" y="149225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79" name="Text Box 51"/>
          <p:cNvSpPr txBox="1">
            <a:spLocks noChangeArrowheads="1"/>
          </p:cNvSpPr>
          <p:nvPr/>
        </p:nvSpPr>
        <p:spPr bwMode="auto">
          <a:xfrm>
            <a:off x="2917825" y="2619375"/>
            <a:ext cx="13684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Линия всасывания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6180" name="Line 52"/>
          <p:cNvSpPr>
            <a:spLocks noChangeShapeType="1"/>
          </p:cNvSpPr>
          <p:nvPr/>
        </p:nvSpPr>
        <p:spPr bwMode="auto">
          <a:xfrm flipH="1" flipV="1">
            <a:off x="3206750" y="1665288"/>
            <a:ext cx="179388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85" name="Line 57"/>
          <p:cNvSpPr>
            <a:spLocks noChangeShapeType="1"/>
          </p:cNvSpPr>
          <p:nvPr/>
        </p:nvSpPr>
        <p:spPr bwMode="auto">
          <a:xfrm rot="10800000" flipV="1">
            <a:off x="1557338" y="4292600"/>
            <a:ext cx="360362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86" name="Line 58"/>
          <p:cNvSpPr>
            <a:spLocks noChangeShapeType="1"/>
          </p:cNvSpPr>
          <p:nvPr/>
        </p:nvSpPr>
        <p:spPr bwMode="auto">
          <a:xfrm rot="10800000" flipV="1">
            <a:off x="550863" y="6535738"/>
            <a:ext cx="231775" cy="207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6187" name="Picture 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6000" contrast="60000"/>
          </a:blip>
          <a:srcRect/>
          <a:stretch>
            <a:fillRect/>
          </a:stretch>
        </p:blipFill>
        <p:spPr bwMode="auto">
          <a:xfrm>
            <a:off x="4824413" y="2386013"/>
            <a:ext cx="4176712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89" name="Oval 61"/>
          <p:cNvSpPr>
            <a:spLocks noChangeArrowheads="1"/>
          </p:cNvSpPr>
          <p:nvPr/>
        </p:nvSpPr>
        <p:spPr bwMode="auto">
          <a:xfrm>
            <a:off x="5491163" y="4149725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76191" name="Line 63"/>
          <p:cNvSpPr>
            <a:spLocks noChangeShapeType="1"/>
          </p:cNvSpPr>
          <p:nvPr/>
        </p:nvSpPr>
        <p:spPr bwMode="auto">
          <a:xfrm rot="10800000" flipV="1">
            <a:off x="6175375" y="4060825"/>
            <a:ext cx="0" cy="3238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93" name="Line 65"/>
          <p:cNvSpPr>
            <a:spLocks noChangeShapeType="1"/>
          </p:cNvSpPr>
          <p:nvPr/>
        </p:nvSpPr>
        <p:spPr bwMode="auto">
          <a:xfrm rot="-10800000">
            <a:off x="6572250" y="4149725"/>
            <a:ext cx="1588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94" name="Oval 66"/>
          <p:cNvSpPr>
            <a:spLocks noChangeArrowheads="1"/>
          </p:cNvSpPr>
          <p:nvPr/>
        </p:nvSpPr>
        <p:spPr bwMode="auto">
          <a:xfrm>
            <a:off x="4645025" y="5518150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76195" name="Line 67"/>
          <p:cNvSpPr>
            <a:spLocks noChangeShapeType="1"/>
          </p:cNvSpPr>
          <p:nvPr/>
        </p:nvSpPr>
        <p:spPr bwMode="auto">
          <a:xfrm rot="10800000" flipV="1">
            <a:off x="4591050" y="5389563"/>
            <a:ext cx="250825" cy="127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96" name="Text Box 68"/>
          <p:cNvSpPr txBox="1">
            <a:spLocks noChangeArrowheads="1"/>
          </p:cNvSpPr>
          <p:nvPr/>
        </p:nvSpPr>
        <p:spPr bwMode="auto">
          <a:xfrm>
            <a:off x="4922838" y="5554663"/>
            <a:ext cx="1511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наружному блоку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6197" name="Line 69"/>
          <p:cNvSpPr>
            <a:spLocks noChangeShapeType="1"/>
          </p:cNvSpPr>
          <p:nvPr/>
        </p:nvSpPr>
        <p:spPr bwMode="auto">
          <a:xfrm rot="10800000" flipH="1">
            <a:off x="4932363" y="4856163"/>
            <a:ext cx="333375" cy="179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98" name="Text Box 70"/>
          <p:cNvSpPr txBox="1">
            <a:spLocks noChangeArrowheads="1"/>
          </p:cNvSpPr>
          <p:nvPr/>
        </p:nvSpPr>
        <p:spPr bwMode="auto">
          <a:xfrm>
            <a:off x="3367071" y="4900613"/>
            <a:ext cx="15494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наружного блока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6199" name="Text Box 71"/>
          <p:cNvSpPr txBox="1">
            <a:spLocks noChangeArrowheads="1"/>
          </p:cNvSpPr>
          <p:nvPr/>
        </p:nvSpPr>
        <p:spPr bwMode="auto">
          <a:xfrm>
            <a:off x="6445250" y="990600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Внутренний блок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6200" name="Line 72"/>
          <p:cNvSpPr>
            <a:spLocks noChangeShapeType="1"/>
          </p:cNvSpPr>
          <p:nvPr/>
        </p:nvSpPr>
        <p:spPr bwMode="auto">
          <a:xfrm rot="10800000" flipH="1">
            <a:off x="7083425" y="2697163"/>
            <a:ext cx="1079500" cy="612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202" name="Line 74"/>
          <p:cNvSpPr>
            <a:spLocks noChangeShapeType="1"/>
          </p:cNvSpPr>
          <p:nvPr/>
        </p:nvSpPr>
        <p:spPr bwMode="auto">
          <a:xfrm rot="10800000" flipH="1">
            <a:off x="6859588" y="2492375"/>
            <a:ext cx="1079500" cy="6127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204" name="Oval 76"/>
          <p:cNvSpPr>
            <a:spLocks noChangeArrowheads="1"/>
          </p:cNvSpPr>
          <p:nvPr/>
        </p:nvSpPr>
        <p:spPr bwMode="auto">
          <a:xfrm>
            <a:off x="6111875" y="474027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205" name="Text Box 77"/>
          <p:cNvSpPr txBox="1">
            <a:spLocks noChangeArrowheads="1"/>
          </p:cNvSpPr>
          <p:nvPr/>
        </p:nvSpPr>
        <p:spPr bwMode="auto">
          <a:xfrm>
            <a:off x="6535738" y="5260975"/>
            <a:ext cx="16510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температуры, выход испарителя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6206" name="Line 78"/>
          <p:cNvSpPr>
            <a:spLocks noChangeShapeType="1"/>
          </p:cNvSpPr>
          <p:nvPr/>
        </p:nvSpPr>
        <p:spPr bwMode="auto">
          <a:xfrm flipH="1" flipV="1">
            <a:off x="6248400" y="4941888"/>
            <a:ext cx="271463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207" name="Oval 79"/>
          <p:cNvSpPr>
            <a:spLocks noChangeArrowheads="1"/>
          </p:cNvSpPr>
          <p:nvPr/>
        </p:nvSpPr>
        <p:spPr bwMode="auto">
          <a:xfrm>
            <a:off x="6289675" y="44069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208" name="Text Box 80"/>
          <p:cNvSpPr txBox="1">
            <a:spLocks noChangeArrowheads="1"/>
          </p:cNvSpPr>
          <p:nvPr/>
        </p:nvSpPr>
        <p:spPr bwMode="auto">
          <a:xfrm>
            <a:off x="6751638" y="4937125"/>
            <a:ext cx="16177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температуры, вход испарителя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6209" name="Line 81"/>
          <p:cNvSpPr>
            <a:spLocks noChangeShapeType="1"/>
          </p:cNvSpPr>
          <p:nvPr/>
        </p:nvSpPr>
        <p:spPr bwMode="auto">
          <a:xfrm flipH="1" flipV="1">
            <a:off x="6464300" y="4618038"/>
            <a:ext cx="271463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211" name="Oval 83"/>
          <p:cNvSpPr>
            <a:spLocks noChangeArrowheads="1"/>
          </p:cNvSpPr>
          <p:nvPr/>
        </p:nvSpPr>
        <p:spPr bwMode="auto">
          <a:xfrm>
            <a:off x="4843463" y="4719638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76212" name="Oval 84"/>
          <p:cNvSpPr>
            <a:spLocks noChangeArrowheads="1"/>
          </p:cNvSpPr>
          <p:nvPr/>
        </p:nvSpPr>
        <p:spPr bwMode="auto">
          <a:xfrm>
            <a:off x="6607175" y="4329113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76213" name="Oval 85"/>
          <p:cNvSpPr>
            <a:spLocks noChangeArrowheads="1"/>
          </p:cNvSpPr>
          <p:nvPr/>
        </p:nvSpPr>
        <p:spPr bwMode="auto">
          <a:xfrm>
            <a:off x="7040563" y="2600325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76214" name="Oval 86"/>
          <p:cNvSpPr>
            <a:spLocks noChangeArrowheads="1"/>
          </p:cNvSpPr>
          <p:nvPr/>
        </p:nvSpPr>
        <p:spPr bwMode="auto">
          <a:xfrm>
            <a:off x="7723188" y="2997200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176215" name="Line 87"/>
          <p:cNvSpPr>
            <a:spLocks noChangeShapeType="1"/>
          </p:cNvSpPr>
          <p:nvPr/>
        </p:nvSpPr>
        <p:spPr bwMode="auto">
          <a:xfrm rot="-10800000">
            <a:off x="5888038" y="4051300"/>
            <a:ext cx="0" cy="317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287338" y="857250"/>
            <a:ext cx="3521075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434975" y="600075"/>
            <a:ext cx="30210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4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-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ходовой клапан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2755900" y="836613"/>
            <a:ext cx="159702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6387" name="Oval 19"/>
          <p:cNvSpPr>
            <a:spLocks noChangeArrowheads="1"/>
          </p:cNvSpPr>
          <p:nvPr/>
        </p:nvSpPr>
        <p:spPr bwMode="auto">
          <a:xfrm>
            <a:off x="2827338" y="11176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6388" name="Line 20"/>
          <p:cNvSpPr>
            <a:spLocks noChangeShapeType="1"/>
          </p:cNvSpPr>
          <p:nvPr/>
        </p:nvSpPr>
        <p:spPr bwMode="auto">
          <a:xfrm flipV="1">
            <a:off x="2955925" y="996950"/>
            <a:ext cx="254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395" name="Text Box 27"/>
          <p:cNvSpPr txBox="1">
            <a:spLocks noChangeArrowheads="1"/>
          </p:cNvSpPr>
          <p:nvPr/>
        </p:nvSpPr>
        <p:spPr bwMode="auto">
          <a:xfrm>
            <a:off x="71438" y="79375"/>
            <a:ext cx="8640762" cy="2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4.2.3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Внутренний блок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Сервисный вентиль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err="1" smtClean="0">
                <a:latin typeface="Arial" pitchFamily="34" charset="0"/>
                <a:ea typeface="굴림" pitchFamily="34" charset="-127"/>
              </a:rPr>
              <a:t>Переохладитель</a:t>
            </a:r>
            <a:endParaRPr lang="en-US" altLang="ko-KR" b="1" dirty="0">
              <a:latin typeface="굴림" pitchFamily="34" charset="-127"/>
              <a:ea typeface="굴림" pitchFamily="34" charset="-127"/>
            </a:endParaRPr>
          </a:p>
        </p:txBody>
      </p:sp>
      <p:grpSp>
        <p:nvGrpSpPr>
          <p:cNvPr id="186396" name="Group 28"/>
          <p:cNvGrpSpPr>
            <a:grpSpLocks/>
          </p:cNvGrpSpPr>
          <p:nvPr/>
        </p:nvGrpSpPr>
        <p:grpSpPr bwMode="auto">
          <a:xfrm rot="10800000">
            <a:off x="6861175" y="2024063"/>
            <a:ext cx="311150" cy="758825"/>
            <a:chOff x="4961" y="1365"/>
            <a:chExt cx="196" cy="478"/>
          </a:xfrm>
        </p:grpSpPr>
        <p:sp>
          <p:nvSpPr>
            <p:cNvPr id="186397" name="Line 29"/>
            <p:cNvSpPr>
              <a:spLocks noChangeShapeType="1"/>
            </p:cNvSpPr>
            <p:nvPr/>
          </p:nvSpPr>
          <p:spPr bwMode="auto">
            <a:xfrm>
              <a:off x="4961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398" name="Line 30"/>
            <p:cNvSpPr>
              <a:spLocks noChangeShapeType="1"/>
            </p:cNvSpPr>
            <p:nvPr/>
          </p:nvSpPr>
          <p:spPr bwMode="auto">
            <a:xfrm>
              <a:off x="5011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399" name="Line 31"/>
            <p:cNvSpPr>
              <a:spLocks noChangeShapeType="1"/>
            </p:cNvSpPr>
            <p:nvPr/>
          </p:nvSpPr>
          <p:spPr bwMode="auto">
            <a:xfrm>
              <a:off x="5057" y="1457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400" name="Line 32"/>
            <p:cNvSpPr>
              <a:spLocks noChangeShapeType="1"/>
            </p:cNvSpPr>
            <p:nvPr/>
          </p:nvSpPr>
          <p:spPr bwMode="auto">
            <a:xfrm>
              <a:off x="5108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401" name="Line 33"/>
            <p:cNvSpPr>
              <a:spLocks noChangeShapeType="1"/>
            </p:cNvSpPr>
            <p:nvPr/>
          </p:nvSpPr>
          <p:spPr bwMode="auto">
            <a:xfrm>
              <a:off x="5157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6402" name="Group 34"/>
          <p:cNvGrpSpPr>
            <a:grpSpLocks/>
          </p:cNvGrpSpPr>
          <p:nvPr/>
        </p:nvGrpSpPr>
        <p:grpSpPr bwMode="auto">
          <a:xfrm rot="10800000">
            <a:off x="6865938" y="4938713"/>
            <a:ext cx="311150" cy="758825"/>
            <a:chOff x="4961" y="1365"/>
            <a:chExt cx="196" cy="478"/>
          </a:xfrm>
        </p:grpSpPr>
        <p:sp>
          <p:nvSpPr>
            <p:cNvPr id="186403" name="Line 35"/>
            <p:cNvSpPr>
              <a:spLocks noChangeShapeType="1"/>
            </p:cNvSpPr>
            <p:nvPr/>
          </p:nvSpPr>
          <p:spPr bwMode="auto">
            <a:xfrm>
              <a:off x="4961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404" name="Line 36"/>
            <p:cNvSpPr>
              <a:spLocks noChangeShapeType="1"/>
            </p:cNvSpPr>
            <p:nvPr/>
          </p:nvSpPr>
          <p:spPr bwMode="auto">
            <a:xfrm>
              <a:off x="5011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405" name="Line 37"/>
            <p:cNvSpPr>
              <a:spLocks noChangeShapeType="1"/>
            </p:cNvSpPr>
            <p:nvPr/>
          </p:nvSpPr>
          <p:spPr bwMode="auto">
            <a:xfrm>
              <a:off x="5057" y="1457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406" name="Line 38"/>
            <p:cNvSpPr>
              <a:spLocks noChangeShapeType="1"/>
            </p:cNvSpPr>
            <p:nvPr/>
          </p:nvSpPr>
          <p:spPr bwMode="auto">
            <a:xfrm>
              <a:off x="5108" y="1411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407" name="Line 39"/>
            <p:cNvSpPr>
              <a:spLocks noChangeShapeType="1"/>
            </p:cNvSpPr>
            <p:nvPr/>
          </p:nvSpPr>
          <p:spPr bwMode="auto">
            <a:xfrm>
              <a:off x="5157" y="1365"/>
              <a:ext cx="0" cy="38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6408" name="Picture 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2000" contrast="54000"/>
          </a:blip>
          <a:srcRect/>
          <a:stretch>
            <a:fillRect/>
          </a:stretch>
        </p:blipFill>
        <p:spPr bwMode="auto">
          <a:xfrm>
            <a:off x="5830888" y="836613"/>
            <a:ext cx="1763712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409" name="AutoShape 41"/>
          <p:cNvSpPr>
            <a:spLocks noChangeArrowheads="1"/>
          </p:cNvSpPr>
          <p:nvPr/>
        </p:nvSpPr>
        <p:spPr bwMode="auto">
          <a:xfrm>
            <a:off x="6873875" y="1204913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6410" name="AutoShape 42"/>
          <p:cNvSpPr>
            <a:spLocks noChangeArrowheads="1"/>
          </p:cNvSpPr>
          <p:nvPr/>
        </p:nvSpPr>
        <p:spPr bwMode="auto">
          <a:xfrm>
            <a:off x="7046913" y="1163638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6411" name="AutoShape 43"/>
          <p:cNvSpPr>
            <a:spLocks noChangeArrowheads="1"/>
          </p:cNvSpPr>
          <p:nvPr/>
        </p:nvSpPr>
        <p:spPr bwMode="auto">
          <a:xfrm>
            <a:off x="6953250" y="1154113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6412" name="AutoShape 44"/>
          <p:cNvSpPr>
            <a:spLocks noChangeArrowheads="1"/>
          </p:cNvSpPr>
          <p:nvPr/>
        </p:nvSpPr>
        <p:spPr bwMode="auto">
          <a:xfrm>
            <a:off x="7118350" y="1209675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6413" name="Line 45"/>
          <p:cNvSpPr>
            <a:spLocks noChangeShapeType="1"/>
          </p:cNvSpPr>
          <p:nvPr/>
        </p:nvSpPr>
        <p:spPr bwMode="auto">
          <a:xfrm rot="-10800000">
            <a:off x="7497763" y="6011863"/>
            <a:ext cx="0" cy="2905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14" name="Line 46"/>
          <p:cNvSpPr>
            <a:spLocks noChangeShapeType="1"/>
          </p:cNvSpPr>
          <p:nvPr/>
        </p:nvSpPr>
        <p:spPr bwMode="auto">
          <a:xfrm rot="10800000" flipV="1">
            <a:off x="7010400" y="6083300"/>
            <a:ext cx="0" cy="3587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15" name="Oval 47"/>
          <p:cNvSpPr>
            <a:spLocks noChangeArrowheads="1"/>
          </p:cNvSpPr>
          <p:nvPr/>
        </p:nvSpPr>
        <p:spPr bwMode="auto">
          <a:xfrm>
            <a:off x="7551738" y="6007100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86416" name="AutoShape 48"/>
          <p:cNvSpPr>
            <a:spLocks noChangeArrowheads="1"/>
          </p:cNvSpPr>
          <p:nvPr/>
        </p:nvSpPr>
        <p:spPr bwMode="auto">
          <a:xfrm>
            <a:off x="6846888" y="1274763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6417" name="Line 49"/>
          <p:cNvSpPr>
            <a:spLocks noChangeShapeType="1"/>
          </p:cNvSpPr>
          <p:nvPr/>
        </p:nvSpPr>
        <p:spPr bwMode="auto">
          <a:xfrm rot="10800000" flipV="1">
            <a:off x="7018338" y="630238"/>
            <a:ext cx="0" cy="4746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18" name="Oval 50"/>
          <p:cNvSpPr>
            <a:spLocks noChangeArrowheads="1"/>
          </p:cNvSpPr>
          <p:nvPr/>
        </p:nvSpPr>
        <p:spPr bwMode="auto">
          <a:xfrm>
            <a:off x="7072313" y="658813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86419" name="AutoShape 51"/>
          <p:cNvSpPr>
            <a:spLocks noChangeArrowheads="1"/>
          </p:cNvSpPr>
          <p:nvPr/>
        </p:nvSpPr>
        <p:spPr bwMode="auto">
          <a:xfrm>
            <a:off x="7019925" y="1304925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6420" name="AutoShape 52"/>
          <p:cNvSpPr>
            <a:spLocks noChangeArrowheads="1"/>
          </p:cNvSpPr>
          <p:nvPr/>
        </p:nvSpPr>
        <p:spPr bwMode="auto">
          <a:xfrm>
            <a:off x="6938963" y="1301750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6421" name="AutoShape 53"/>
          <p:cNvSpPr>
            <a:spLocks noChangeArrowheads="1"/>
          </p:cNvSpPr>
          <p:nvPr/>
        </p:nvSpPr>
        <p:spPr bwMode="auto">
          <a:xfrm>
            <a:off x="7097713" y="1282700"/>
            <a:ext cx="53975" cy="4860925"/>
          </a:xfrm>
          <a:prstGeom prst="can">
            <a:avLst>
              <a:gd name="adj" fmla="val 117577"/>
            </a:avLst>
          </a:prstGeom>
          <a:solidFill>
            <a:srgbClr val="FF9900">
              <a:alpha val="42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6422" name="Group 54"/>
          <p:cNvGrpSpPr>
            <a:grpSpLocks/>
          </p:cNvGrpSpPr>
          <p:nvPr/>
        </p:nvGrpSpPr>
        <p:grpSpPr bwMode="auto">
          <a:xfrm rot="10800000">
            <a:off x="6859588" y="3357563"/>
            <a:ext cx="311150" cy="798512"/>
            <a:chOff x="4344" y="2853"/>
            <a:chExt cx="196" cy="503"/>
          </a:xfrm>
        </p:grpSpPr>
        <p:sp>
          <p:nvSpPr>
            <p:cNvPr id="186423" name="Line 55"/>
            <p:cNvSpPr>
              <a:spLocks noChangeShapeType="1"/>
            </p:cNvSpPr>
            <p:nvPr/>
          </p:nvSpPr>
          <p:spPr bwMode="auto">
            <a:xfrm rot="-10800000">
              <a:off x="4344" y="2886"/>
              <a:ext cx="0" cy="38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424" name="Line 56"/>
            <p:cNvSpPr>
              <a:spLocks noChangeShapeType="1"/>
            </p:cNvSpPr>
            <p:nvPr/>
          </p:nvSpPr>
          <p:spPr bwMode="auto">
            <a:xfrm rot="-10800000">
              <a:off x="4388" y="2936"/>
              <a:ext cx="0" cy="38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425" name="Line 57"/>
            <p:cNvSpPr>
              <a:spLocks noChangeShapeType="1"/>
            </p:cNvSpPr>
            <p:nvPr/>
          </p:nvSpPr>
          <p:spPr bwMode="auto">
            <a:xfrm rot="-10800000">
              <a:off x="4452" y="2970"/>
              <a:ext cx="0" cy="38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426" name="Line 58"/>
            <p:cNvSpPr>
              <a:spLocks noChangeShapeType="1"/>
            </p:cNvSpPr>
            <p:nvPr/>
          </p:nvSpPr>
          <p:spPr bwMode="auto">
            <a:xfrm rot="-10800000">
              <a:off x="4503" y="2913"/>
              <a:ext cx="0" cy="38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6427" name="Line 59"/>
            <p:cNvSpPr>
              <a:spLocks noChangeShapeType="1"/>
            </p:cNvSpPr>
            <p:nvPr/>
          </p:nvSpPr>
          <p:spPr bwMode="auto">
            <a:xfrm rot="-10800000">
              <a:off x="4540" y="2853"/>
              <a:ext cx="0" cy="38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6428" name="Oval 60"/>
          <p:cNvSpPr>
            <a:spLocks noChangeArrowheads="1"/>
          </p:cNvSpPr>
          <p:nvPr/>
        </p:nvSpPr>
        <p:spPr bwMode="auto">
          <a:xfrm>
            <a:off x="6589713" y="3786188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7</a:t>
            </a:r>
          </a:p>
        </p:txBody>
      </p:sp>
      <p:sp>
        <p:nvSpPr>
          <p:cNvPr id="186430" name="Text Box 62"/>
          <p:cNvSpPr txBox="1">
            <a:spLocks noChangeArrowheads="1"/>
          </p:cNvSpPr>
          <p:nvPr/>
        </p:nvSpPr>
        <p:spPr bwMode="auto">
          <a:xfrm>
            <a:off x="4427538" y="657225"/>
            <a:ext cx="21955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Переохладитель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6431" name="Oval 63"/>
          <p:cNvSpPr>
            <a:spLocks noChangeArrowheads="1"/>
          </p:cNvSpPr>
          <p:nvPr/>
        </p:nvSpPr>
        <p:spPr bwMode="auto">
          <a:xfrm>
            <a:off x="7207250" y="558958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6432" name="Oval 64"/>
          <p:cNvSpPr>
            <a:spLocks noChangeArrowheads="1"/>
          </p:cNvSpPr>
          <p:nvPr/>
        </p:nvSpPr>
        <p:spPr bwMode="auto">
          <a:xfrm>
            <a:off x="6335713" y="147955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6433" name="Text Box 65"/>
          <p:cNvSpPr txBox="1">
            <a:spLocks noChangeArrowheads="1"/>
          </p:cNvSpPr>
          <p:nvPr/>
        </p:nvSpPr>
        <p:spPr bwMode="auto">
          <a:xfrm>
            <a:off x="7631113" y="5346700"/>
            <a:ext cx="973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ЭРВ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6434" name="Line 66"/>
          <p:cNvSpPr>
            <a:spLocks noChangeShapeType="1"/>
          </p:cNvSpPr>
          <p:nvPr/>
        </p:nvSpPr>
        <p:spPr bwMode="auto">
          <a:xfrm flipH="1">
            <a:off x="7386638" y="5481638"/>
            <a:ext cx="244475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35" name="Text Box 67"/>
          <p:cNvSpPr txBox="1">
            <a:spLocks noChangeArrowheads="1"/>
          </p:cNvSpPr>
          <p:nvPr/>
        </p:nvSpPr>
        <p:spPr bwMode="auto">
          <a:xfrm>
            <a:off x="7805738" y="1085850"/>
            <a:ext cx="9731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клапану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6436" name="Line 68"/>
          <p:cNvSpPr>
            <a:spLocks noChangeShapeType="1"/>
          </p:cNvSpPr>
          <p:nvPr/>
        </p:nvSpPr>
        <p:spPr bwMode="auto">
          <a:xfrm flipV="1">
            <a:off x="5651500" y="1530350"/>
            <a:ext cx="67627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37" name="Text Box 69"/>
          <p:cNvSpPr txBox="1">
            <a:spLocks noChangeArrowheads="1"/>
          </p:cNvSpPr>
          <p:nvPr/>
        </p:nvSpPr>
        <p:spPr bwMode="auto">
          <a:xfrm>
            <a:off x="7310476" y="690525"/>
            <a:ext cx="1582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сервисного вентиля жидкостной магистрали</a:t>
            </a:r>
          </a:p>
        </p:txBody>
      </p:sp>
      <p:sp>
        <p:nvSpPr>
          <p:cNvPr id="186438" name="Text Box 70"/>
          <p:cNvSpPr txBox="1">
            <a:spLocks noChangeArrowheads="1"/>
          </p:cNvSpPr>
          <p:nvPr/>
        </p:nvSpPr>
        <p:spPr bwMode="auto">
          <a:xfrm>
            <a:off x="4498974" y="2004993"/>
            <a:ext cx="13319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Вход аккумулятора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6439" name="Line 71"/>
          <p:cNvSpPr>
            <a:spLocks noChangeShapeType="1"/>
          </p:cNvSpPr>
          <p:nvPr/>
        </p:nvSpPr>
        <p:spPr bwMode="auto">
          <a:xfrm rot="-10800000">
            <a:off x="7461250" y="1039813"/>
            <a:ext cx="0" cy="290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40" name="Line 72"/>
          <p:cNvSpPr>
            <a:spLocks noChangeShapeType="1"/>
          </p:cNvSpPr>
          <p:nvPr/>
        </p:nvSpPr>
        <p:spPr bwMode="auto">
          <a:xfrm rot="10800000" flipV="1">
            <a:off x="7315200" y="5416550"/>
            <a:ext cx="0" cy="2873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41" name="Line 73"/>
          <p:cNvSpPr>
            <a:spLocks noChangeShapeType="1"/>
          </p:cNvSpPr>
          <p:nvPr/>
        </p:nvSpPr>
        <p:spPr bwMode="auto">
          <a:xfrm rot="10800000" flipV="1">
            <a:off x="6443663" y="1352550"/>
            <a:ext cx="0" cy="2873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42" name="Oval 74"/>
          <p:cNvSpPr>
            <a:spLocks noChangeArrowheads="1"/>
          </p:cNvSpPr>
          <p:nvPr/>
        </p:nvSpPr>
        <p:spPr bwMode="auto">
          <a:xfrm>
            <a:off x="6335713" y="1196975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15</a:t>
            </a:r>
          </a:p>
        </p:txBody>
      </p:sp>
      <p:sp>
        <p:nvSpPr>
          <p:cNvPr id="186443" name="Oval 75"/>
          <p:cNvSpPr>
            <a:spLocks noChangeArrowheads="1"/>
          </p:cNvSpPr>
          <p:nvPr/>
        </p:nvSpPr>
        <p:spPr bwMode="auto">
          <a:xfrm>
            <a:off x="7354888" y="5324475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6/2</a:t>
            </a:r>
          </a:p>
        </p:txBody>
      </p:sp>
      <p:sp>
        <p:nvSpPr>
          <p:cNvPr id="186444" name="Oval 76"/>
          <p:cNvSpPr>
            <a:spLocks noChangeArrowheads="1"/>
          </p:cNvSpPr>
          <p:nvPr/>
        </p:nvSpPr>
        <p:spPr bwMode="auto">
          <a:xfrm>
            <a:off x="7542213" y="1123950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6/2</a:t>
            </a:r>
          </a:p>
        </p:txBody>
      </p:sp>
      <p:sp>
        <p:nvSpPr>
          <p:cNvPr id="186445" name="Oval 77"/>
          <p:cNvSpPr>
            <a:spLocks noChangeArrowheads="1"/>
          </p:cNvSpPr>
          <p:nvPr/>
        </p:nvSpPr>
        <p:spPr bwMode="auto">
          <a:xfrm>
            <a:off x="674688" y="6524625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186446" name="Line 78"/>
          <p:cNvSpPr>
            <a:spLocks noChangeShapeType="1"/>
          </p:cNvSpPr>
          <p:nvPr/>
        </p:nvSpPr>
        <p:spPr bwMode="auto">
          <a:xfrm rot="10800000" flipH="1">
            <a:off x="636588" y="6216650"/>
            <a:ext cx="217487" cy="1841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952500" y="6599283"/>
            <a:ext cx="1511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внутреннего блока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6448" name="Line 80"/>
          <p:cNvSpPr>
            <a:spLocks noChangeShapeType="1"/>
          </p:cNvSpPr>
          <p:nvPr/>
        </p:nvSpPr>
        <p:spPr bwMode="auto">
          <a:xfrm rot="10800000" flipH="1">
            <a:off x="1366838" y="4179888"/>
            <a:ext cx="225425" cy="2143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49" name="Line 81"/>
          <p:cNvSpPr>
            <a:spLocks noChangeShapeType="1"/>
          </p:cNvSpPr>
          <p:nvPr/>
        </p:nvSpPr>
        <p:spPr bwMode="auto">
          <a:xfrm rot="10800000" flipH="1">
            <a:off x="1808163" y="2060575"/>
            <a:ext cx="4762" cy="4651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50" name="Line 82"/>
          <p:cNvSpPr>
            <a:spLocks noChangeShapeType="1"/>
          </p:cNvSpPr>
          <p:nvPr/>
        </p:nvSpPr>
        <p:spPr bwMode="auto">
          <a:xfrm rot="-10800000" flipH="1" flipV="1">
            <a:off x="2536825" y="1150938"/>
            <a:ext cx="720725" cy="2333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451" name="Oval 83"/>
          <p:cNvSpPr>
            <a:spLocks noChangeArrowheads="1"/>
          </p:cNvSpPr>
          <p:nvPr/>
        </p:nvSpPr>
        <p:spPr bwMode="auto">
          <a:xfrm>
            <a:off x="3608388" y="1995488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186452" name="Text Box 84"/>
          <p:cNvSpPr txBox="1">
            <a:spLocks noChangeArrowheads="1"/>
          </p:cNvSpPr>
          <p:nvPr/>
        </p:nvSpPr>
        <p:spPr bwMode="auto">
          <a:xfrm>
            <a:off x="3384550" y="2224088"/>
            <a:ext cx="1187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переохладителю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6453" name="Line 85"/>
          <p:cNvSpPr>
            <a:spLocks noChangeShapeType="1"/>
          </p:cNvSpPr>
          <p:nvPr/>
        </p:nvSpPr>
        <p:spPr bwMode="auto">
          <a:xfrm rot="10800000" flipV="1">
            <a:off x="3724275" y="1582738"/>
            <a:ext cx="3175" cy="3635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6454" name="Text Box 86"/>
          <p:cNvSpPr txBox="1">
            <a:spLocks noChangeArrowheads="1"/>
          </p:cNvSpPr>
          <p:nvPr/>
        </p:nvSpPr>
        <p:spPr bwMode="auto">
          <a:xfrm>
            <a:off x="7820025" y="6046788"/>
            <a:ext cx="109702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главному ЭРВ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71438" y="793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/>
              <a:t>※ </a:t>
            </a:r>
            <a:r>
              <a:rPr lang="ru-RU" altLang="ko-KR" sz="2000" b="1" dirty="0"/>
              <a:t>Используемые обозначения</a:t>
            </a:r>
            <a:endParaRPr lang="en-US" altLang="ko-KR" sz="2000" b="1" dirty="0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107950" y="584200"/>
            <a:ext cx="8964613" cy="206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2000" b="1" dirty="0">
                <a:cs typeface="AIral"/>
              </a:rPr>
              <a:t> </a:t>
            </a:r>
            <a:r>
              <a:rPr lang="ru-RU" altLang="ko-KR" sz="2000" b="1" dirty="0">
                <a:cs typeface="AIral"/>
              </a:rPr>
              <a:t>Цветовые обозначения</a:t>
            </a:r>
            <a:endParaRPr lang="en-US" altLang="ko-KR" sz="2000" b="1" dirty="0">
              <a:cs typeface="AIral"/>
            </a:endParaRPr>
          </a:p>
          <a:p>
            <a:pPr>
              <a:lnSpc>
                <a:spcPct val="130000"/>
              </a:lnSpc>
            </a:pPr>
            <a:r>
              <a:rPr lang="en-US" altLang="ko-KR" sz="2000" b="1" dirty="0">
                <a:cs typeface="AIral"/>
              </a:rPr>
              <a:t>   </a:t>
            </a:r>
            <a:r>
              <a:rPr lang="ru-RU" altLang="ko-KR" sz="2000" b="1" dirty="0">
                <a:solidFill>
                  <a:srgbClr val="FF3300"/>
                </a:solidFill>
                <a:cs typeface="AIral"/>
              </a:rPr>
              <a:t>Красный</a:t>
            </a:r>
            <a:r>
              <a:rPr lang="en-US" altLang="ko-KR" sz="2000" b="1" dirty="0">
                <a:solidFill>
                  <a:srgbClr val="FF3300"/>
                </a:solidFill>
                <a:cs typeface="AIral"/>
              </a:rPr>
              <a:t>    </a:t>
            </a:r>
            <a:r>
              <a:rPr lang="ru-RU" altLang="ko-KR" sz="2000" b="1" dirty="0">
                <a:solidFill>
                  <a:srgbClr val="FF3300"/>
                </a:solidFill>
                <a:cs typeface="AIral"/>
              </a:rPr>
              <a:t> </a:t>
            </a:r>
            <a:r>
              <a:rPr lang="en-US" altLang="ko-KR" sz="2000" b="1" dirty="0">
                <a:solidFill>
                  <a:srgbClr val="FF3300"/>
                </a:solidFill>
                <a:cs typeface="AIral"/>
              </a:rPr>
              <a:t>: </a:t>
            </a:r>
            <a:r>
              <a:rPr lang="ru-RU" altLang="ko-KR" sz="2000" b="1" dirty="0">
                <a:solidFill>
                  <a:srgbClr val="FF3300"/>
                </a:solidFill>
                <a:cs typeface="AIral"/>
              </a:rPr>
              <a:t>Высокая температура</a:t>
            </a:r>
            <a:r>
              <a:rPr lang="en-US" altLang="ko-KR" sz="2000" b="1" dirty="0">
                <a:solidFill>
                  <a:srgbClr val="FF3300"/>
                </a:solidFill>
                <a:cs typeface="AIral"/>
              </a:rPr>
              <a:t>, </a:t>
            </a:r>
            <a:r>
              <a:rPr lang="ru-RU" altLang="ko-KR" sz="2000" b="1" dirty="0">
                <a:solidFill>
                  <a:srgbClr val="FF3300"/>
                </a:solidFill>
                <a:cs typeface="AIral"/>
              </a:rPr>
              <a:t>Высокое давление</a:t>
            </a:r>
            <a:r>
              <a:rPr lang="en-US" altLang="ko-KR" sz="2000" b="1" dirty="0">
                <a:solidFill>
                  <a:srgbClr val="FF3300"/>
                </a:solidFill>
                <a:cs typeface="AIral"/>
              </a:rPr>
              <a:t>, </a:t>
            </a:r>
            <a:r>
              <a:rPr lang="ru-RU" altLang="ko-KR" sz="2800" b="1" dirty="0">
                <a:solidFill>
                  <a:srgbClr val="FF3300"/>
                </a:solidFill>
                <a:cs typeface="AIral"/>
              </a:rPr>
              <a:t>Газ</a:t>
            </a:r>
            <a:endParaRPr lang="en-US" altLang="ko-KR" sz="2800" b="1" dirty="0">
              <a:solidFill>
                <a:srgbClr val="FF3300"/>
              </a:solidFill>
              <a:cs typeface="AIral"/>
            </a:endParaRPr>
          </a:p>
          <a:p>
            <a:pPr>
              <a:lnSpc>
                <a:spcPct val="130000"/>
              </a:lnSpc>
            </a:pPr>
            <a:r>
              <a:rPr lang="en-US" altLang="ko-KR" sz="2000" b="1" dirty="0">
                <a:cs typeface="AIral"/>
              </a:rPr>
              <a:t>   </a:t>
            </a:r>
            <a:r>
              <a:rPr lang="ru-RU" altLang="ko-KR" sz="2000" b="1" dirty="0">
                <a:solidFill>
                  <a:srgbClr val="FF9900"/>
                </a:solidFill>
                <a:cs typeface="AIral"/>
              </a:rPr>
              <a:t>Оранжевый</a:t>
            </a:r>
            <a:r>
              <a:rPr lang="en-US" altLang="ko-KR" sz="2000" b="1" dirty="0">
                <a:solidFill>
                  <a:srgbClr val="FF9900"/>
                </a:solidFill>
                <a:cs typeface="AIral"/>
              </a:rPr>
              <a:t> : </a:t>
            </a:r>
            <a:r>
              <a:rPr lang="ru-RU" altLang="ko-KR" sz="2000" b="1" dirty="0">
                <a:solidFill>
                  <a:srgbClr val="FF9900"/>
                </a:solidFill>
                <a:cs typeface="AIral"/>
              </a:rPr>
              <a:t>Средняя температура</a:t>
            </a:r>
            <a:r>
              <a:rPr lang="en-US" altLang="ko-KR" sz="2000" b="1" dirty="0">
                <a:solidFill>
                  <a:srgbClr val="FF9900"/>
                </a:solidFill>
                <a:cs typeface="AIral"/>
              </a:rPr>
              <a:t>, </a:t>
            </a:r>
            <a:r>
              <a:rPr lang="ru-RU" altLang="ko-KR" sz="2000" b="1" dirty="0">
                <a:solidFill>
                  <a:srgbClr val="FF9900"/>
                </a:solidFill>
                <a:cs typeface="AIral"/>
              </a:rPr>
              <a:t>Высокое давление</a:t>
            </a:r>
            <a:r>
              <a:rPr lang="en-US" altLang="ko-KR" sz="2000" b="1" dirty="0">
                <a:solidFill>
                  <a:srgbClr val="FF9900"/>
                </a:solidFill>
                <a:cs typeface="AIral"/>
              </a:rPr>
              <a:t>, </a:t>
            </a:r>
            <a:r>
              <a:rPr lang="ru-RU" altLang="ko-KR" sz="2800" b="1" dirty="0">
                <a:solidFill>
                  <a:srgbClr val="FF9900"/>
                </a:solidFill>
                <a:cs typeface="AIral"/>
              </a:rPr>
              <a:t>Жидкость</a:t>
            </a:r>
            <a:endParaRPr lang="en-US" altLang="ko-KR" sz="2800" b="1" dirty="0">
              <a:solidFill>
                <a:srgbClr val="FF9900"/>
              </a:solidFill>
              <a:cs typeface="AIral"/>
            </a:endParaRPr>
          </a:p>
          <a:p>
            <a:pPr>
              <a:lnSpc>
                <a:spcPct val="130000"/>
              </a:lnSpc>
            </a:pPr>
            <a:r>
              <a:rPr lang="en-US" altLang="ko-KR" sz="2000" b="1" dirty="0">
                <a:cs typeface="AIral"/>
              </a:rPr>
              <a:t>   </a:t>
            </a:r>
            <a:r>
              <a:rPr lang="ru-RU" altLang="ko-KR" sz="2000" b="1" dirty="0">
                <a:solidFill>
                  <a:srgbClr val="0000FF"/>
                </a:solidFill>
                <a:cs typeface="AIral"/>
              </a:rPr>
              <a:t>Синий</a:t>
            </a:r>
            <a:r>
              <a:rPr lang="en-US" altLang="ko-KR" sz="2000" b="1" dirty="0">
                <a:solidFill>
                  <a:srgbClr val="0000FF"/>
                </a:solidFill>
                <a:cs typeface="AIral"/>
              </a:rPr>
              <a:t>      </a:t>
            </a:r>
            <a:r>
              <a:rPr lang="ru-RU" altLang="ko-KR" sz="2000" b="1" dirty="0">
                <a:solidFill>
                  <a:srgbClr val="0000FF"/>
                </a:solidFill>
                <a:cs typeface="AIral"/>
              </a:rPr>
              <a:t> </a:t>
            </a:r>
            <a:r>
              <a:rPr lang="en-US" altLang="ko-KR" sz="2000" b="1" dirty="0">
                <a:solidFill>
                  <a:srgbClr val="0000FF"/>
                </a:solidFill>
                <a:cs typeface="AIral"/>
              </a:rPr>
              <a:t>: </a:t>
            </a:r>
            <a:r>
              <a:rPr lang="ru-RU" altLang="ko-KR" sz="2000" b="1" dirty="0">
                <a:solidFill>
                  <a:srgbClr val="0000FF"/>
                </a:solidFill>
                <a:cs typeface="AIral"/>
              </a:rPr>
              <a:t>Низкое давление и температура </a:t>
            </a:r>
            <a:r>
              <a:rPr lang="ru-RU" altLang="ko-KR" sz="2800" b="1" dirty="0">
                <a:solidFill>
                  <a:srgbClr val="0000FF"/>
                </a:solidFill>
                <a:cs typeface="AIral"/>
              </a:rPr>
              <a:t>Газ + жидкость</a:t>
            </a:r>
            <a:endParaRPr lang="en-US" altLang="ko-KR" sz="2800" b="1" dirty="0">
              <a:solidFill>
                <a:srgbClr val="0000FF"/>
              </a:solidFill>
              <a:cs typeface="AIr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6" name="Text Box 36"/>
          <p:cNvSpPr txBox="1">
            <a:spLocks noChangeArrowheads="1"/>
          </p:cNvSpPr>
          <p:nvPr/>
        </p:nvSpPr>
        <p:spPr bwMode="auto">
          <a:xfrm>
            <a:off x="71438" y="79375"/>
            <a:ext cx="8640762" cy="2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4.2.4 </a:t>
            </a:r>
            <a:r>
              <a:rPr lang="ru-RU" altLang="ko-KR" sz="2000" b="1" dirty="0" err="1" smtClean="0">
                <a:latin typeface="Arial" pitchFamily="34" charset="0"/>
                <a:ea typeface="굴림" pitchFamily="34" charset="-127"/>
              </a:rPr>
              <a:t>Переохладитель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ЭРВ</a:t>
            </a:r>
            <a:endParaRPr lang="en-US" altLang="ko-KR" b="1" dirty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4357" name="Line 37"/>
          <p:cNvSpPr>
            <a:spLocks noChangeShapeType="1"/>
          </p:cNvSpPr>
          <p:nvPr/>
        </p:nvSpPr>
        <p:spPr bwMode="auto">
          <a:xfrm rot="10800000" flipV="1">
            <a:off x="5357855" y="4465638"/>
            <a:ext cx="0" cy="2873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358" name="Line 38"/>
          <p:cNvSpPr>
            <a:spLocks noChangeShapeType="1"/>
          </p:cNvSpPr>
          <p:nvPr/>
        </p:nvSpPr>
        <p:spPr bwMode="auto">
          <a:xfrm rot="10800000" flipV="1">
            <a:off x="4765717" y="4276725"/>
            <a:ext cx="0" cy="2873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184359" name="Picture 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1479592" y="1843088"/>
            <a:ext cx="3960813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0" name="Text Box 40"/>
          <p:cNvSpPr txBox="1">
            <a:spLocks noChangeArrowheads="1"/>
          </p:cNvSpPr>
          <p:nvPr/>
        </p:nvSpPr>
        <p:spPr bwMode="auto">
          <a:xfrm>
            <a:off x="1312844" y="2479662"/>
            <a:ext cx="118423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конденсатору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4363" name="Line 43"/>
          <p:cNvSpPr>
            <a:spLocks noChangeShapeType="1"/>
          </p:cNvSpPr>
          <p:nvPr/>
        </p:nvSpPr>
        <p:spPr bwMode="auto">
          <a:xfrm rot="10800000" flipV="1">
            <a:off x="2905167" y="2852738"/>
            <a:ext cx="0" cy="400050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364" name="Line 44"/>
          <p:cNvSpPr>
            <a:spLocks noChangeShapeType="1"/>
          </p:cNvSpPr>
          <p:nvPr/>
        </p:nvSpPr>
        <p:spPr bwMode="auto">
          <a:xfrm rot="10800000" flipV="1">
            <a:off x="3198855" y="3189288"/>
            <a:ext cx="0" cy="2524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365" name="Line 45"/>
          <p:cNvSpPr>
            <a:spLocks noChangeShapeType="1"/>
          </p:cNvSpPr>
          <p:nvPr/>
        </p:nvSpPr>
        <p:spPr bwMode="auto">
          <a:xfrm rot="-10800000">
            <a:off x="3194092" y="3808413"/>
            <a:ext cx="0" cy="32226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366" name="Line 46"/>
          <p:cNvSpPr>
            <a:spLocks noChangeShapeType="1"/>
          </p:cNvSpPr>
          <p:nvPr/>
        </p:nvSpPr>
        <p:spPr bwMode="auto">
          <a:xfrm rot="-10800000">
            <a:off x="4187867" y="4559300"/>
            <a:ext cx="285750" cy="1047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368" name="Text Box 48"/>
          <p:cNvSpPr txBox="1">
            <a:spLocks noChangeArrowheads="1"/>
          </p:cNvSpPr>
          <p:nvPr/>
        </p:nvSpPr>
        <p:spPr bwMode="auto">
          <a:xfrm>
            <a:off x="1723986" y="3282948"/>
            <a:ext cx="973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Управление  от ЭРВ</a:t>
            </a:r>
            <a:endParaRPr lang="en-US" altLang="ko-KR" sz="1000" b="1" baseline="30000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4369" name="Text Box 49"/>
          <p:cNvSpPr txBox="1">
            <a:spLocks noChangeArrowheads="1"/>
          </p:cNvSpPr>
          <p:nvPr/>
        </p:nvSpPr>
        <p:spPr bwMode="auto">
          <a:xfrm>
            <a:off x="993726" y="1968481"/>
            <a:ext cx="210829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Обратный клапан закрыт</a:t>
            </a:r>
            <a:endParaRPr lang="en-US" altLang="ko-KR" sz="10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4371" name="Line 51"/>
          <p:cNvSpPr>
            <a:spLocks noChangeShapeType="1"/>
          </p:cNvSpPr>
          <p:nvPr/>
        </p:nvSpPr>
        <p:spPr bwMode="auto">
          <a:xfrm>
            <a:off x="2059030" y="2205038"/>
            <a:ext cx="7921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379" name="Oval 59"/>
          <p:cNvSpPr>
            <a:spLocks noChangeArrowheads="1"/>
          </p:cNvSpPr>
          <p:nvPr/>
        </p:nvSpPr>
        <p:spPr bwMode="auto">
          <a:xfrm>
            <a:off x="4783180" y="5083175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</a:t>
            </a:r>
          </a:p>
        </p:txBody>
      </p:sp>
      <p:sp>
        <p:nvSpPr>
          <p:cNvPr id="184380" name="Line 60"/>
          <p:cNvSpPr>
            <a:spLocks noChangeShapeType="1"/>
          </p:cNvSpPr>
          <p:nvPr/>
        </p:nvSpPr>
        <p:spPr bwMode="auto">
          <a:xfrm rot="-10800000">
            <a:off x="4900655" y="4816475"/>
            <a:ext cx="0" cy="3222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381" name="Text Box 61"/>
          <p:cNvSpPr txBox="1">
            <a:spLocks noChangeArrowheads="1"/>
          </p:cNvSpPr>
          <p:nvPr/>
        </p:nvSpPr>
        <p:spPr bwMode="auto">
          <a:xfrm>
            <a:off x="288925" y="908050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ЭРВ наружного блока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4382" name="Text Box 62"/>
          <p:cNvSpPr txBox="1">
            <a:spLocks noChangeArrowheads="1"/>
          </p:cNvSpPr>
          <p:nvPr/>
        </p:nvSpPr>
        <p:spPr bwMode="auto">
          <a:xfrm>
            <a:off x="2055854" y="1412875"/>
            <a:ext cx="18859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Клапан байпаса жидкости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4385" name="Text Box 65"/>
          <p:cNvSpPr txBox="1">
            <a:spLocks noChangeArrowheads="1"/>
          </p:cNvSpPr>
          <p:nvPr/>
        </p:nvSpPr>
        <p:spPr bwMode="auto">
          <a:xfrm>
            <a:off x="3813217" y="2112963"/>
            <a:ext cx="684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ЭРВ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4388" name="Oval 68"/>
          <p:cNvSpPr>
            <a:spLocks noChangeArrowheads="1"/>
          </p:cNvSpPr>
          <p:nvPr/>
        </p:nvSpPr>
        <p:spPr bwMode="auto">
          <a:xfrm>
            <a:off x="4648242" y="415607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389" name="Text Box 69"/>
          <p:cNvSpPr txBox="1">
            <a:spLocks noChangeArrowheads="1"/>
          </p:cNvSpPr>
          <p:nvPr/>
        </p:nvSpPr>
        <p:spPr bwMode="auto">
          <a:xfrm>
            <a:off x="3941780" y="3787775"/>
            <a:ext cx="163991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переохладителю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 flipH="1">
            <a:off x="4775242" y="3948113"/>
            <a:ext cx="215900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391" name="Oval 71"/>
          <p:cNvSpPr>
            <a:spLocks noChangeArrowheads="1"/>
          </p:cNvSpPr>
          <p:nvPr/>
        </p:nvSpPr>
        <p:spPr bwMode="auto">
          <a:xfrm>
            <a:off x="5241967" y="43275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392" name="Line 72"/>
          <p:cNvSpPr>
            <a:spLocks noChangeShapeType="1"/>
          </p:cNvSpPr>
          <p:nvPr/>
        </p:nvSpPr>
        <p:spPr bwMode="auto">
          <a:xfrm flipH="1">
            <a:off x="5334042" y="3608388"/>
            <a:ext cx="395288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393" name="Text Box 73"/>
          <p:cNvSpPr txBox="1">
            <a:spLocks noChangeArrowheads="1"/>
          </p:cNvSpPr>
          <p:nvPr/>
        </p:nvSpPr>
        <p:spPr bwMode="auto">
          <a:xfrm>
            <a:off x="4967330" y="3444875"/>
            <a:ext cx="145733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линии всасывания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4396" name="Oval 76"/>
          <p:cNvSpPr>
            <a:spLocks noChangeArrowheads="1"/>
          </p:cNvSpPr>
          <p:nvPr/>
        </p:nvSpPr>
        <p:spPr bwMode="auto">
          <a:xfrm>
            <a:off x="3605254" y="1736725"/>
            <a:ext cx="336525" cy="195242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8/1</a:t>
            </a:r>
          </a:p>
        </p:txBody>
      </p:sp>
      <p:sp>
        <p:nvSpPr>
          <p:cNvPr id="184397" name="Oval 77"/>
          <p:cNvSpPr>
            <a:spLocks noChangeArrowheads="1"/>
          </p:cNvSpPr>
          <p:nvPr/>
        </p:nvSpPr>
        <p:spPr bwMode="auto">
          <a:xfrm>
            <a:off x="3713205" y="2492375"/>
            <a:ext cx="338114" cy="242878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8/2</a:t>
            </a:r>
          </a:p>
        </p:txBody>
      </p:sp>
      <p:sp>
        <p:nvSpPr>
          <p:cNvPr id="184398" name="Oval 78"/>
          <p:cNvSpPr>
            <a:spLocks noChangeArrowheads="1"/>
          </p:cNvSpPr>
          <p:nvPr/>
        </p:nvSpPr>
        <p:spPr bwMode="auto">
          <a:xfrm>
            <a:off x="5241966" y="4760913"/>
            <a:ext cx="306385" cy="238146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6/1</a:t>
            </a:r>
          </a:p>
        </p:txBody>
      </p:sp>
      <p:sp>
        <p:nvSpPr>
          <p:cNvPr id="184399" name="Oval 79"/>
          <p:cNvSpPr>
            <a:spLocks noChangeArrowheads="1"/>
          </p:cNvSpPr>
          <p:nvPr/>
        </p:nvSpPr>
        <p:spPr bwMode="auto">
          <a:xfrm>
            <a:off x="4875254" y="4140200"/>
            <a:ext cx="307967" cy="238138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6/2</a:t>
            </a:r>
          </a:p>
        </p:txBody>
      </p:sp>
      <p:sp>
        <p:nvSpPr>
          <p:cNvPr id="184403" name="Text Box 83"/>
          <p:cNvSpPr txBox="1">
            <a:spLocks noChangeArrowheads="1"/>
          </p:cNvSpPr>
          <p:nvPr/>
        </p:nvSpPr>
        <p:spPr bwMode="auto">
          <a:xfrm>
            <a:off x="5011780" y="5121275"/>
            <a:ext cx="13398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линии всасывания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184404" name="Group 84"/>
          <p:cNvGrpSpPr>
            <a:grpSpLocks/>
          </p:cNvGrpSpPr>
          <p:nvPr/>
        </p:nvGrpSpPr>
        <p:grpSpPr bwMode="auto">
          <a:xfrm rot="2700000">
            <a:off x="2781343" y="3176587"/>
            <a:ext cx="252412" cy="252413"/>
            <a:chOff x="532" y="3898"/>
            <a:chExt cx="159" cy="159"/>
          </a:xfrm>
        </p:grpSpPr>
        <p:sp>
          <p:nvSpPr>
            <p:cNvPr id="184405" name="Line 85"/>
            <p:cNvSpPr>
              <a:spLocks noChangeShapeType="1"/>
            </p:cNvSpPr>
            <p:nvPr/>
          </p:nvSpPr>
          <p:spPr bwMode="auto">
            <a:xfrm>
              <a:off x="610" y="3898"/>
              <a:ext cx="0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06" name="Line 86"/>
            <p:cNvSpPr>
              <a:spLocks noChangeShapeType="1"/>
            </p:cNvSpPr>
            <p:nvPr/>
          </p:nvSpPr>
          <p:spPr bwMode="auto">
            <a:xfrm rot="5400000">
              <a:off x="612" y="3896"/>
              <a:ext cx="0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84407" name="Line 87"/>
          <p:cNvSpPr>
            <a:spLocks noChangeShapeType="1"/>
          </p:cNvSpPr>
          <p:nvPr/>
        </p:nvSpPr>
        <p:spPr bwMode="auto">
          <a:xfrm rot="-10800000">
            <a:off x="3335380" y="2852738"/>
            <a:ext cx="0" cy="322262"/>
          </a:xfrm>
          <a:prstGeom prst="line">
            <a:avLst/>
          </a:prstGeom>
          <a:noFill/>
          <a:ln w="12700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08" name="Line 88"/>
          <p:cNvSpPr>
            <a:spLocks noChangeShapeType="1"/>
          </p:cNvSpPr>
          <p:nvPr/>
        </p:nvSpPr>
        <p:spPr bwMode="auto">
          <a:xfrm rot="10800000" flipH="1">
            <a:off x="3213142" y="2571750"/>
            <a:ext cx="114300" cy="111125"/>
          </a:xfrm>
          <a:prstGeom prst="line">
            <a:avLst/>
          </a:prstGeom>
          <a:noFill/>
          <a:ln w="12700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09" name="Line 89"/>
          <p:cNvSpPr>
            <a:spLocks noChangeShapeType="1"/>
          </p:cNvSpPr>
          <p:nvPr/>
        </p:nvSpPr>
        <p:spPr bwMode="auto">
          <a:xfrm rot="10800000" flipV="1">
            <a:off x="2886117" y="3894138"/>
            <a:ext cx="144463" cy="1301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10" name="Line 90"/>
          <p:cNvSpPr>
            <a:spLocks noChangeShapeType="1"/>
          </p:cNvSpPr>
          <p:nvPr/>
        </p:nvSpPr>
        <p:spPr bwMode="auto">
          <a:xfrm rot="10800000" flipV="1">
            <a:off x="2581317" y="3689350"/>
            <a:ext cx="144463" cy="1301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11" name="Line 91"/>
          <p:cNvSpPr>
            <a:spLocks noChangeShapeType="1"/>
          </p:cNvSpPr>
          <p:nvPr/>
        </p:nvSpPr>
        <p:spPr bwMode="auto">
          <a:xfrm rot="10800000" flipV="1">
            <a:off x="2805155" y="4184650"/>
            <a:ext cx="0" cy="2190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12" name="Line 92"/>
          <p:cNvSpPr>
            <a:spLocks noChangeShapeType="1"/>
          </p:cNvSpPr>
          <p:nvPr/>
        </p:nvSpPr>
        <p:spPr bwMode="auto">
          <a:xfrm rot="10800000" flipV="1">
            <a:off x="2416217" y="4076700"/>
            <a:ext cx="0" cy="2190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13" name="Line 93"/>
          <p:cNvSpPr>
            <a:spLocks noChangeShapeType="1"/>
          </p:cNvSpPr>
          <p:nvPr/>
        </p:nvSpPr>
        <p:spPr bwMode="auto">
          <a:xfrm rot="10800000" flipV="1">
            <a:off x="2609892" y="4510088"/>
            <a:ext cx="0" cy="2190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14" name="Line 94"/>
          <p:cNvSpPr>
            <a:spLocks noChangeShapeType="1"/>
          </p:cNvSpPr>
          <p:nvPr/>
        </p:nvSpPr>
        <p:spPr bwMode="auto">
          <a:xfrm rot="10800000" flipV="1">
            <a:off x="2360655" y="4851400"/>
            <a:ext cx="180975" cy="1651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16" name="Line 96"/>
          <p:cNvSpPr>
            <a:spLocks noChangeShapeType="1"/>
          </p:cNvSpPr>
          <p:nvPr/>
        </p:nvSpPr>
        <p:spPr bwMode="auto">
          <a:xfrm rot="-10800000">
            <a:off x="2270167" y="4440238"/>
            <a:ext cx="0" cy="3238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17" name="Line 97"/>
          <p:cNvSpPr>
            <a:spLocks noChangeShapeType="1"/>
          </p:cNvSpPr>
          <p:nvPr/>
        </p:nvSpPr>
        <p:spPr bwMode="auto">
          <a:xfrm rot="-10800000">
            <a:off x="1582780" y="2879725"/>
            <a:ext cx="0" cy="3238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4418" name="Oval 98"/>
          <p:cNvSpPr>
            <a:spLocks noChangeArrowheads="1"/>
          </p:cNvSpPr>
          <p:nvPr/>
        </p:nvSpPr>
        <p:spPr bwMode="auto">
          <a:xfrm>
            <a:off x="3011530" y="2971800"/>
            <a:ext cx="215900" cy="2159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9</a:t>
            </a:r>
          </a:p>
        </p:txBody>
      </p:sp>
      <p:sp>
        <p:nvSpPr>
          <p:cNvPr id="184420" name="Oval 100"/>
          <p:cNvSpPr>
            <a:spLocks noChangeArrowheads="1"/>
          </p:cNvSpPr>
          <p:nvPr/>
        </p:nvSpPr>
        <p:spPr bwMode="auto">
          <a:xfrm>
            <a:off x="2670217" y="4581525"/>
            <a:ext cx="285712" cy="198456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84454" name="Oval 134"/>
          <p:cNvSpPr>
            <a:spLocks noChangeArrowheads="1"/>
          </p:cNvSpPr>
          <p:nvPr/>
        </p:nvSpPr>
        <p:spPr bwMode="auto">
          <a:xfrm>
            <a:off x="1401805" y="2655887"/>
            <a:ext cx="312682" cy="225417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2000"/>
          </a:blip>
          <a:srcRect/>
          <a:stretch>
            <a:fillRect/>
          </a:stretch>
        </p:blipFill>
        <p:spPr bwMode="auto">
          <a:xfrm>
            <a:off x="179388" y="728663"/>
            <a:ext cx="474345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9" name="Line 5"/>
          <p:cNvSpPr>
            <a:spLocks noChangeShapeType="1"/>
          </p:cNvSpPr>
          <p:nvPr/>
        </p:nvSpPr>
        <p:spPr bwMode="auto">
          <a:xfrm rot="10800000" flipV="1">
            <a:off x="1092200" y="2162175"/>
            <a:ext cx="0" cy="2952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 rot="-10800000">
            <a:off x="504825" y="4032250"/>
            <a:ext cx="0" cy="3063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 flipV="1">
            <a:off x="539750" y="1196975"/>
            <a:ext cx="828675" cy="68421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1800225" y="1139825"/>
            <a:ext cx="2771775" cy="9239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55" name="Freeform 11"/>
          <p:cNvSpPr>
            <a:spLocks/>
          </p:cNvSpPr>
          <p:nvPr/>
        </p:nvSpPr>
        <p:spPr bwMode="auto">
          <a:xfrm>
            <a:off x="1368425" y="1079500"/>
            <a:ext cx="438150" cy="117475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36" y="6"/>
              </a:cxn>
              <a:cxn ang="0">
                <a:pos x="276" y="39"/>
              </a:cxn>
            </a:cxnLst>
            <a:rect l="0" t="0" r="r" b="b"/>
            <a:pathLst>
              <a:path w="276" h="74">
                <a:moveTo>
                  <a:pt x="0" y="74"/>
                </a:moveTo>
                <a:cubicBezTo>
                  <a:pt x="45" y="44"/>
                  <a:pt x="90" y="12"/>
                  <a:pt x="136" y="6"/>
                </a:cubicBezTo>
                <a:cubicBezTo>
                  <a:pt x="182" y="0"/>
                  <a:pt x="247" y="32"/>
                  <a:pt x="276" y="39"/>
                </a:cubicBezTo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 flipV="1">
            <a:off x="4005263" y="2384425"/>
            <a:ext cx="866775" cy="9191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57" name="Freeform 13"/>
          <p:cNvSpPr>
            <a:spLocks/>
          </p:cNvSpPr>
          <p:nvPr/>
        </p:nvSpPr>
        <p:spPr bwMode="auto">
          <a:xfrm>
            <a:off x="4568825" y="2063750"/>
            <a:ext cx="363538" cy="32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8" y="114"/>
              </a:cxn>
              <a:cxn ang="0">
                <a:pos x="189" y="206"/>
              </a:cxn>
            </a:cxnLst>
            <a:rect l="0" t="0" r="r" b="b"/>
            <a:pathLst>
              <a:path w="229" h="206">
                <a:moveTo>
                  <a:pt x="0" y="0"/>
                </a:moveTo>
                <a:cubicBezTo>
                  <a:pt x="84" y="40"/>
                  <a:pt x="167" y="80"/>
                  <a:pt x="198" y="114"/>
                </a:cubicBezTo>
                <a:cubicBezTo>
                  <a:pt x="229" y="148"/>
                  <a:pt x="191" y="187"/>
                  <a:pt x="189" y="206"/>
                </a:cubicBezTo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 flipV="1">
            <a:off x="539750" y="1401763"/>
            <a:ext cx="828675" cy="6842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>
            <a:off x="1800225" y="1344613"/>
            <a:ext cx="2771775" cy="923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60" name="Freeform 16"/>
          <p:cNvSpPr>
            <a:spLocks/>
          </p:cNvSpPr>
          <p:nvPr/>
        </p:nvSpPr>
        <p:spPr bwMode="auto">
          <a:xfrm>
            <a:off x="1368425" y="1284288"/>
            <a:ext cx="438150" cy="117475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36" y="6"/>
              </a:cxn>
              <a:cxn ang="0">
                <a:pos x="276" y="39"/>
              </a:cxn>
            </a:cxnLst>
            <a:rect l="0" t="0" r="r" b="b"/>
            <a:pathLst>
              <a:path w="276" h="74">
                <a:moveTo>
                  <a:pt x="0" y="74"/>
                </a:moveTo>
                <a:cubicBezTo>
                  <a:pt x="45" y="44"/>
                  <a:pt x="90" y="12"/>
                  <a:pt x="136" y="6"/>
                </a:cubicBezTo>
                <a:cubicBezTo>
                  <a:pt x="182" y="0"/>
                  <a:pt x="247" y="32"/>
                  <a:pt x="276" y="39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61" name="Line 17"/>
          <p:cNvSpPr>
            <a:spLocks noChangeShapeType="1"/>
          </p:cNvSpPr>
          <p:nvPr/>
        </p:nvSpPr>
        <p:spPr bwMode="auto">
          <a:xfrm flipV="1">
            <a:off x="4005263" y="2589213"/>
            <a:ext cx="866775" cy="9191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62" name="Freeform 18"/>
          <p:cNvSpPr>
            <a:spLocks/>
          </p:cNvSpPr>
          <p:nvPr/>
        </p:nvSpPr>
        <p:spPr bwMode="auto">
          <a:xfrm>
            <a:off x="4568825" y="2268538"/>
            <a:ext cx="363538" cy="32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8" y="114"/>
              </a:cxn>
              <a:cxn ang="0">
                <a:pos x="189" y="206"/>
              </a:cxn>
            </a:cxnLst>
            <a:rect l="0" t="0" r="r" b="b"/>
            <a:pathLst>
              <a:path w="229" h="206">
                <a:moveTo>
                  <a:pt x="0" y="0"/>
                </a:moveTo>
                <a:cubicBezTo>
                  <a:pt x="84" y="40"/>
                  <a:pt x="167" y="80"/>
                  <a:pt x="198" y="114"/>
                </a:cubicBezTo>
                <a:cubicBezTo>
                  <a:pt x="229" y="148"/>
                  <a:pt x="191" y="187"/>
                  <a:pt x="189" y="20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63" name="Arc 19"/>
          <p:cNvSpPr>
            <a:spLocks/>
          </p:cNvSpPr>
          <p:nvPr/>
        </p:nvSpPr>
        <p:spPr bwMode="auto">
          <a:xfrm rot="18900000" flipH="1">
            <a:off x="3846513" y="3367087"/>
            <a:ext cx="249238" cy="150813"/>
          </a:xfrm>
          <a:custGeom>
            <a:avLst/>
            <a:gdLst>
              <a:gd name="G0" fmla="+- 3400 0 0"/>
              <a:gd name="G1" fmla="+- 21600 0 0"/>
              <a:gd name="G2" fmla="+- 21600 0 0"/>
              <a:gd name="T0" fmla="*/ 0 w 25000"/>
              <a:gd name="T1" fmla="*/ 269 h 41198"/>
              <a:gd name="T2" fmla="*/ 12482 w 25000"/>
              <a:gd name="T3" fmla="*/ 41198 h 41198"/>
              <a:gd name="T4" fmla="*/ 3400 w 25000"/>
              <a:gd name="T5" fmla="*/ 21600 h 4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00" h="41198" fill="none" extrusionOk="0">
                <a:moveTo>
                  <a:pt x="0" y="269"/>
                </a:moveTo>
                <a:cubicBezTo>
                  <a:pt x="1124" y="90"/>
                  <a:pt x="2261" y="-1"/>
                  <a:pt x="3400" y="0"/>
                </a:cubicBezTo>
                <a:cubicBezTo>
                  <a:pt x="15329" y="0"/>
                  <a:pt x="25000" y="9670"/>
                  <a:pt x="25000" y="21600"/>
                </a:cubicBezTo>
                <a:cubicBezTo>
                  <a:pt x="25000" y="30013"/>
                  <a:pt x="20115" y="37660"/>
                  <a:pt x="12481" y="41197"/>
                </a:cubicBezTo>
              </a:path>
              <a:path w="25000" h="41198" stroke="0" extrusionOk="0">
                <a:moveTo>
                  <a:pt x="0" y="269"/>
                </a:moveTo>
                <a:cubicBezTo>
                  <a:pt x="1124" y="90"/>
                  <a:pt x="2261" y="-1"/>
                  <a:pt x="3400" y="0"/>
                </a:cubicBezTo>
                <a:cubicBezTo>
                  <a:pt x="15329" y="0"/>
                  <a:pt x="25000" y="9670"/>
                  <a:pt x="25000" y="21600"/>
                </a:cubicBezTo>
                <a:cubicBezTo>
                  <a:pt x="25000" y="30013"/>
                  <a:pt x="20115" y="37660"/>
                  <a:pt x="12481" y="41197"/>
                </a:cubicBezTo>
                <a:lnTo>
                  <a:pt x="3400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1374775" y="2228850"/>
            <a:ext cx="1619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To 4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– </a:t>
            </a:r>
            <a:r>
              <a:rPr lang="ru-RU" altLang="ko-KR" sz="1000" b="1" dirty="0" err="1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х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ходовой клапан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5366" name="Line 22"/>
          <p:cNvSpPr>
            <a:spLocks noChangeShapeType="1"/>
          </p:cNvSpPr>
          <p:nvPr/>
        </p:nvSpPr>
        <p:spPr bwMode="auto">
          <a:xfrm rot="10800000" flipH="1">
            <a:off x="508000" y="2171700"/>
            <a:ext cx="176213" cy="3651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71" name="Line 27"/>
          <p:cNvSpPr>
            <a:spLocks noChangeShapeType="1"/>
          </p:cNvSpPr>
          <p:nvPr/>
        </p:nvSpPr>
        <p:spPr bwMode="auto">
          <a:xfrm rot="10800000" flipV="1">
            <a:off x="676275" y="1844675"/>
            <a:ext cx="0" cy="28448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76" name="Text Box 32"/>
          <p:cNvSpPr txBox="1">
            <a:spLocks noChangeArrowheads="1"/>
          </p:cNvSpPr>
          <p:nvPr/>
        </p:nvSpPr>
        <p:spPr bwMode="auto">
          <a:xfrm>
            <a:off x="504825" y="544473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Конденсатор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5377" name="Oval 33"/>
          <p:cNvSpPr>
            <a:spLocks noChangeArrowheads="1"/>
          </p:cNvSpPr>
          <p:nvPr/>
        </p:nvSpPr>
        <p:spPr bwMode="auto">
          <a:xfrm>
            <a:off x="179388" y="37719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5378" name="Text Box 34"/>
          <p:cNvSpPr txBox="1">
            <a:spLocks noChangeArrowheads="1"/>
          </p:cNvSpPr>
          <p:nvPr/>
        </p:nvSpPr>
        <p:spPr bwMode="auto">
          <a:xfrm>
            <a:off x="288926" y="5567594"/>
            <a:ext cx="2055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 на выходе из конденсатора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5379" name="Line 35"/>
          <p:cNvSpPr>
            <a:spLocks noChangeShapeType="1"/>
          </p:cNvSpPr>
          <p:nvPr/>
        </p:nvSpPr>
        <p:spPr bwMode="auto">
          <a:xfrm flipH="1" flipV="1">
            <a:off x="215900" y="3897313"/>
            <a:ext cx="71438" cy="161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185380" name="Picture 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6000"/>
          </a:blip>
          <a:srcRect/>
          <a:stretch>
            <a:fillRect/>
          </a:stretch>
        </p:blipFill>
        <p:spPr bwMode="auto">
          <a:xfrm>
            <a:off x="5183188" y="857250"/>
            <a:ext cx="3521075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81" name="Text Box 37"/>
          <p:cNvSpPr txBox="1">
            <a:spLocks noChangeArrowheads="1"/>
          </p:cNvSpPr>
          <p:nvPr/>
        </p:nvSpPr>
        <p:spPr bwMode="auto">
          <a:xfrm>
            <a:off x="5330825" y="580986"/>
            <a:ext cx="30210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4-х ходовой клапан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5382" name="Text Box 38"/>
          <p:cNvSpPr txBox="1">
            <a:spLocks noChangeArrowheads="1"/>
          </p:cNvSpPr>
          <p:nvPr/>
        </p:nvSpPr>
        <p:spPr bwMode="auto">
          <a:xfrm>
            <a:off x="7529553" y="617499"/>
            <a:ext cx="1352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температуры всасывания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5383" name="Oval 39"/>
          <p:cNvSpPr>
            <a:spLocks noChangeArrowheads="1"/>
          </p:cNvSpPr>
          <p:nvPr/>
        </p:nvSpPr>
        <p:spPr bwMode="auto">
          <a:xfrm>
            <a:off x="7785100" y="14224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5384" name="Line 40"/>
          <p:cNvSpPr>
            <a:spLocks noChangeShapeType="1"/>
          </p:cNvSpPr>
          <p:nvPr/>
        </p:nvSpPr>
        <p:spPr bwMode="auto">
          <a:xfrm flipV="1">
            <a:off x="7931150" y="981075"/>
            <a:ext cx="169863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92" name="Text Box 48"/>
          <p:cNvSpPr txBox="1">
            <a:spLocks noChangeArrowheads="1"/>
          </p:cNvSpPr>
          <p:nvPr/>
        </p:nvSpPr>
        <p:spPr bwMode="auto">
          <a:xfrm>
            <a:off x="7775575" y="2816225"/>
            <a:ext cx="11414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аккумулятору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5394" name="Text Box 50"/>
          <p:cNvSpPr txBox="1">
            <a:spLocks noChangeArrowheads="1"/>
          </p:cNvSpPr>
          <p:nvPr/>
        </p:nvSpPr>
        <p:spPr bwMode="auto">
          <a:xfrm>
            <a:off x="71438" y="121422"/>
            <a:ext cx="86407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4.2.5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ЭРВ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Конденсатор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4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-</a:t>
            </a:r>
            <a:r>
              <a:rPr lang="ru-RU" altLang="ko-KR" sz="2000" b="1" dirty="0" err="1" smtClean="0">
                <a:latin typeface="Arial" pitchFamily="34" charset="0"/>
                <a:ea typeface="굴림" pitchFamily="34" charset="-127"/>
              </a:rPr>
              <a:t>х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 ходовой клапан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5395" name="Oval 51"/>
          <p:cNvSpPr>
            <a:spLocks noChangeArrowheads="1"/>
          </p:cNvSpPr>
          <p:nvPr/>
        </p:nvSpPr>
        <p:spPr bwMode="auto">
          <a:xfrm>
            <a:off x="261938" y="4102100"/>
            <a:ext cx="215900" cy="215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85396" name="Line 52"/>
          <p:cNvSpPr>
            <a:spLocks noChangeShapeType="1"/>
          </p:cNvSpPr>
          <p:nvPr/>
        </p:nvSpPr>
        <p:spPr bwMode="auto">
          <a:xfrm rot="10800000" flipH="1">
            <a:off x="501650" y="2306638"/>
            <a:ext cx="176213" cy="36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97" name="Line 53"/>
          <p:cNvSpPr>
            <a:spLocks noChangeShapeType="1"/>
          </p:cNvSpPr>
          <p:nvPr/>
        </p:nvSpPr>
        <p:spPr bwMode="auto">
          <a:xfrm rot="10800000" flipH="1">
            <a:off x="506413" y="2443163"/>
            <a:ext cx="176212" cy="36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98" name="Line 54"/>
          <p:cNvSpPr>
            <a:spLocks noChangeShapeType="1"/>
          </p:cNvSpPr>
          <p:nvPr/>
        </p:nvSpPr>
        <p:spPr bwMode="auto">
          <a:xfrm rot="10800000" flipH="1">
            <a:off x="503238" y="2703513"/>
            <a:ext cx="176212" cy="36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399" name="Line 55"/>
          <p:cNvSpPr>
            <a:spLocks noChangeShapeType="1"/>
          </p:cNvSpPr>
          <p:nvPr/>
        </p:nvSpPr>
        <p:spPr bwMode="auto">
          <a:xfrm rot="10800000" flipH="1">
            <a:off x="508000" y="2835275"/>
            <a:ext cx="176213" cy="3651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00" name="Line 56"/>
          <p:cNvSpPr>
            <a:spLocks noChangeShapeType="1"/>
          </p:cNvSpPr>
          <p:nvPr/>
        </p:nvSpPr>
        <p:spPr bwMode="auto">
          <a:xfrm rot="10800000" flipH="1">
            <a:off x="508000" y="3100388"/>
            <a:ext cx="176213" cy="36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01" name="Line 57"/>
          <p:cNvSpPr>
            <a:spLocks noChangeShapeType="1"/>
          </p:cNvSpPr>
          <p:nvPr/>
        </p:nvSpPr>
        <p:spPr bwMode="auto">
          <a:xfrm rot="10800000" flipH="1">
            <a:off x="508000" y="3225800"/>
            <a:ext cx="176213" cy="3651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02" name="Line 58"/>
          <p:cNvSpPr>
            <a:spLocks noChangeShapeType="1"/>
          </p:cNvSpPr>
          <p:nvPr/>
        </p:nvSpPr>
        <p:spPr bwMode="auto">
          <a:xfrm rot="10800000" flipH="1">
            <a:off x="508000" y="3490913"/>
            <a:ext cx="176213" cy="36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03" name="Line 59"/>
          <p:cNvSpPr>
            <a:spLocks noChangeShapeType="1"/>
          </p:cNvSpPr>
          <p:nvPr/>
        </p:nvSpPr>
        <p:spPr bwMode="auto">
          <a:xfrm rot="10800000" flipH="1">
            <a:off x="504825" y="3884613"/>
            <a:ext cx="176213" cy="36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05" name="Line 61"/>
          <p:cNvSpPr>
            <a:spLocks noChangeShapeType="1"/>
          </p:cNvSpPr>
          <p:nvPr/>
        </p:nvSpPr>
        <p:spPr bwMode="auto">
          <a:xfrm rot="10800000" flipH="1">
            <a:off x="509588" y="4411663"/>
            <a:ext cx="176212" cy="36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06" name="Line 62"/>
          <p:cNvSpPr>
            <a:spLocks noChangeShapeType="1"/>
          </p:cNvSpPr>
          <p:nvPr/>
        </p:nvSpPr>
        <p:spPr bwMode="auto">
          <a:xfrm rot="10800000" flipH="1">
            <a:off x="509588" y="4675188"/>
            <a:ext cx="176212" cy="36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07" name="Oval 63"/>
          <p:cNvSpPr>
            <a:spLocks noChangeArrowheads="1"/>
          </p:cNvSpPr>
          <p:nvPr/>
        </p:nvSpPr>
        <p:spPr bwMode="auto">
          <a:xfrm>
            <a:off x="4535488" y="2997200"/>
            <a:ext cx="215900" cy="2159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10</a:t>
            </a:r>
          </a:p>
        </p:txBody>
      </p:sp>
      <p:sp>
        <p:nvSpPr>
          <p:cNvPr id="185408" name="Oval 64"/>
          <p:cNvSpPr>
            <a:spLocks noChangeArrowheads="1"/>
          </p:cNvSpPr>
          <p:nvPr/>
        </p:nvSpPr>
        <p:spPr bwMode="auto">
          <a:xfrm>
            <a:off x="4248150" y="2600325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11</a:t>
            </a:r>
          </a:p>
        </p:txBody>
      </p:sp>
      <p:sp>
        <p:nvSpPr>
          <p:cNvPr id="185409" name="Oval 65"/>
          <p:cNvSpPr>
            <a:spLocks noChangeArrowheads="1"/>
          </p:cNvSpPr>
          <p:nvPr/>
        </p:nvSpPr>
        <p:spPr bwMode="auto">
          <a:xfrm>
            <a:off x="1157288" y="2193925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11</a:t>
            </a:r>
          </a:p>
        </p:txBody>
      </p:sp>
      <p:sp>
        <p:nvSpPr>
          <p:cNvPr id="185411" name="Line 67"/>
          <p:cNvSpPr>
            <a:spLocks noChangeShapeType="1"/>
          </p:cNvSpPr>
          <p:nvPr/>
        </p:nvSpPr>
        <p:spPr bwMode="auto">
          <a:xfrm rot="10800000" flipV="1">
            <a:off x="6569075" y="1138238"/>
            <a:ext cx="0" cy="2952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12" name="Oval 68"/>
          <p:cNvSpPr>
            <a:spLocks noChangeArrowheads="1"/>
          </p:cNvSpPr>
          <p:nvPr/>
        </p:nvSpPr>
        <p:spPr bwMode="auto">
          <a:xfrm>
            <a:off x="6273800" y="1169988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11</a:t>
            </a:r>
          </a:p>
        </p:txBody>
      </p:sp>
      <p:sp>
        <p:nvSpPr>
          <p:cNvPr id="185413" name="Arc 69"/>
          <p:cNvSpPr>
            <a:spLocks/>
          </p:cNvSpPr>
          <p:nvPr/>
        </p:nvSpPr>
        <p:spPr bwMode="auto">
          <a:xfrm rot="10800000" flipV="1">
            <a:off x="6989763" y="2284413"/>
            <a:ext cx="128587" cy="390525"/>
          </a:xfrm>
          <a:custGeom>
            <a:avLst/>
            <a:gdLst>
              <a:gd name="G0" fmla="+- 10778 0 0"/>
              <a:gd name="G1" fmla="+- 21600 0 0"/>
              <a:gd name="G2" fmla="+- 21600 0 0"/>
              <a:gd name="T0" fmla="*/ 0 w 28348"/>
              <a:gd name="T1" fmla="*/ 2881 h 21600"/>
              <a:gd name="T2" fmla="*/ 28348 w 28348"/>
              <a:gd name="T3" fmla="*/ 9036 h 21600"/>
              <a:gd name="T4" fmla="*/ 10778 w 28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48" h="21600" fill="none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7749" y="0"/>
                  <a:pt x="24292" y="3364"/>
                  <a:pt x="28348" y="9035"/>
                </a:cubicBezTo>
              </a:path>
              <a:path w="28348" h="21600" stroke="0" extrusionOk="0">
                <a:moveTo>
                  <a:pt x="0" y="2881"/>
                </a:moveTo>
                <a:cubicBezTo>
                  <a:pt x="3278" y="993"/>
                  <a:pt x="6995" y="-1"/>
                  <a:pt x="10778" y="0"/>
                </a:cubicBezTo>
                <a:cubicBezTo>
                  <a:pt x="17749" y="0"/>
                  <a:pt x="24292" y="3364"/>
                  <a:pt x="28348" y="9035"/>
                </a:cubicBezTo>
                <a:lnTo>
                  <a:pt x="107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5414" name="Line 70"/>
          <p:cNvSpPr>
            <a:spLocks noChangeShapeType="1"/>
          </p:cNvSpPr>
          <p:nvPr/>
        </p:nvSpPr>
        <p:spPr bwMode="auto">
          <a:xfrm rot="10800000" flipV="1">
            <a:off x="6588125" y="2547938"/>
            <a:ext cx="0" cy="2952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15" name="Line 71"/>
          <p:cNvSpPr>
            <a:spLocks noChangeShapeType="1"/>
          </p:cNvSpPr>
          <p:nvPr/>
        </p:nvSpPr>
        <p:spPr bwMode="auto">
          <a:xfrm rot="10800000" flipV="1">
            <a:off x="7112000" y="2330450"/>
            <a:ext cx="0" cy="2952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16" name="Line 72"/>
          <p:cNvSpPr>
            <a:spLocks noChangeShapeType="1"/>
          </p:cNvSpPr>
          <p:nvPr/>
        </p:nvSpPr>
        <p:spPr bwMode="auto">
          <a:xfrm rot="-10800000">
            <a:off x="6994525" y="2439988"/>
            <a:ext cx="0" cy="30638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17" name="Line 73"/>
          <p:cNvSpPr>
            <a:spLocks noChangeShapeType="1"/>
          </p:cNvSpPr>
          <p:nvPr/>
        </p:nvSpPr>
        <p:spPr bwMode="auto">
          <a:xfrm rot="10800000" flipH="1">
            <a:off x="7077075" y="3402013"/>
            <a:ext cx="180975" cy="1809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18" name="Line 74"/>
          <p:cNvSpPr>
            <a:spLocks noChangeShapeType="1"/>
          </p:cNvSpPr>
          <p:nvPr/>
        </p:nvSpPr>
        <p:spPr bwMode="auto">
          <a:xfrm rot="-10800000" flipH="1" flipV="1">
            <a:off x="7605713" y="1530350"/>
            <a:ext cx="215900" cy="841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19" name="Line 75"/>
          <p:cNvSpPr>
            <a:spLocks noChangeShapeType="1"/>
          </p:cNvSpPr>
          <p:nvPr/>
        </p:nvSpPr>
        <p:spPr bwMode="auto">
          <a:xfrm rot="-10800000">
            <a:off x="7353300" y="2546350"/>
            <a:ext cx="0" cy="30638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21" name="Line 77"/>
          <p:cNvSpPr>
            <a:spLocks noChangeShapeType="1"/>
          </p:cNvSpPr>
          <p:nvPr/>
        </p:nvSpPr>
        <p:spPr bwMode="auto">
          <a:xfrm rot="10800000" flipV="1">
            <a:off x="8183563" y="2214563"/>
            <a:ext cx="0" cy="2952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22" name="Oval 78"/>
          <p:cNvSpPr>
            <a:spLocks noChangeArrowheads="1"/>
          </p:cNvSpPr>
          <p:nvPr/>
        </p:nvSpPr>
        <p:spPr bwMode="auto">
          <a:xfrm>
            <a:off x="7200900" y="3573463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12</a:t>
            </a:r>
          </a:p>
        </p:txBody>
      </p:sp>
      <p:sp>
        <p:nvSpPr>
          <p:cNvPr id="185423" name="Oval 79"/>
          <p:cNvSpPr>
            <a:spLocks noChangeArrowheads="1"/>
          </p:cNvSpPr>
          <p:nvPr/>
        </p:nvSpPr>
        <p:spPr bwMode="auto">
          <a:xfrm>
            <a:off x="8074025" y="2546350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12</a:t>
            </a:r>
          </a:p>
        </p:txBody>
      </p:sp>
      <p:sp>
        <p:nvSpPr>
          <p:cNvPr id="185424" name="Oval 80"/>
          <p:cNvSpPr>
            <a:spLocks noChangeArrowheads="1"/>
          </p:cNvSpPr>
          <p:nvPr/>
        </p:nvSpPr>
        <p:spPr bwMode="auto">
          <a:xfrm>
            <a:off x="6659563" y="363537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5425" name="Text Box 81"/>
          <p:cNvSpPr txBox="1">
            <a:spLocks noChangeArrowheads="1"/>
          </p:cNvSpPr>
          <p:nvPr/>
        </p:nvSpPr>
        <p:spPr bwMode="auto">
          <a:xfrm>
            <a:off x="5000625" y="3800475"/>
            <a:ext cx="13684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Порт для заправки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5426" name="Line 82"/>
          <p:cNvSpPr>
            <a:spLocks noChangeShapeType="1"/>
          </p:cNvSpPr>
          <p:nvPr/>
        </p:nvSpPr>
        <p:spPr bwMode="auto">
          <a:xfrm flipH="1">
            <a:off x="6153150" y="3790950"/>
            <a:ext cx="519113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5428" name="Line 84"/>
          <p:cNvSpPr>
            <a:spLocks noChangeShapeType="1"/>
          </p:cNvSpPr>
          <p:nvPr/>
        </p:nvSpPr>
        <p:spPr bwMode="auto">
          <a:xfrm rot="10800000" flipH="1">
            <a:off x="6723063" y="3373438"/>
            <a:ext cx="180975" cy="1809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12" name="Text Box 60"/>
          <p:cNvSpPr txBox="1">
            <a:spLocks noChangeArrowheads="1"/>
          </p:cNvSpPr>
          <p:nvPr/>
        </p:nvSpPr>
        <p:spPr bwMode="auto">
          <a:xfrm>
            <a:off x="71438" y="79375"/>
            <a:ext cx="86407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4.2.6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–</a:t>
            </a:r>
            <a:r>
              <a:rPr lang="ru-RU" altLang="ko-KR" sz="2000" b="1" dirty="0" err="1" smtClean="0">
                <a:latin typeface="Arial" pitchFamily="34" charset="0"/>
                <a:ea typeface="굴림" pitchFamily="34" charset="-127"/>
              </a:rPr>
              <a:t>х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 ходовой клапан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Аккумулятор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Линия всасывания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177250" name="Group 98"/>
          <p:cNvGrpSpPr>
            <a:grpSpLocks/>
          </p:cNvGrpSpPr>
          <p:nvPr/>
        </p:nvGrpSpPr>
        <p:grpSpPr bwMode="auto">
          <a:xfrm>
            <a:off x="1724025" y="1557338"/>
            <a:ext cx="1212850" cy="4110037"/>
            <a:chOff x="3719" y="1026"/>
            <a:chExt cx="764" cy="2589"/>
          </a:xfrm>
        </p:grpSpPr>
        <p:sp>
          <p:nvSpPr>
            <p:cNvPr id="177251" name="AutoShape 99"/>
            <p:cNvSpPr>
              <a:spLocks noChangeArrowheads="1"/>
            </p:cNvSpPr>
            <p:nvPr/>
          </p:nvSpPr>
          <p:spPr bwMode="auto">
            <a:xfrm>
              <a:off x="3841" y="2772"/>
              <a:ext cx="499" cy="657"/>
            </a:xfrm>
            <a:prstGeom prst="can">
              <a:avLst>
                <a:gd name="adj" fmla="val 55110"/>
              </a:avLst>
            </a:prstGeom>
            <a:solidFill>
              <a:srgbClr val="3366FF">
                <a:alpha val="50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77252" name="Picture 10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72000" contrast="54000"/>
            </a:blip>
            <a:srcRect/>
            <a:stretch>
              <a:fillRect/>
            </a:stretch>
          </p:blipFill>
          <p:spPr bwMode="auto">
            <a:xfrm>
              <a:off x="3719" y="1026"/>
              <a:ext cx="764" cy="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253" name="AutoShape 101"/>
            <p:cNvSpPr>
              <a:spLocks noChangeArrowheads="1"/>
            </p:cNvSpPr>
            <p:nvPr/>
          </p:nvSpPr>
          <p:spPr bwMode="auto">
            <a:xfrm>
              <a:off x="4159" y="2730"/>
              <a:ext cx="145" cy="667"/>
            </a:xfrm>
            <a:prstGeom prst="can">
              <a:avLst>
                <a:gd name="adj" fmla="val 6966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77254" name="Line 102"/>
          <p:cNvSpPr>
            <a:spLocks noChangeShapeType="1"/>
          </p:cNvSpPr>
          <p:nvPr/>
        </p:nvSpPr>
        <p:spPr bwMode="auto">
          <a:xfrm rot="10800000" flipV="1">
            <a:off x="2155825" y="1711325"/>
            <a:ext cx="0" cy="3603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55" name="Oval 103"/>
          <p:cNvSpPr>
            <a:spLocks noChangeArrowheads="1"/>
          </p:cNvSpPr>
          <p:nvPr/>
        </p:nvSpPr>
        <p:spPr bwMode="auto">
          <a:xfrm>
            <a:off x="2032000" y="1485900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12</a:t>
            </a:r>
          </a:p>
        </p:txBody>
      </p:sp>
      <p:sp>
        <p:nvSpPr>
          <p:cNvPr id="177256" name="Line 104"/>
          <p:cNvSpPr>
            <a:spLocks noChangeShapeType="1"/>
          </p:cNvSpPr>
          <p:nvPr/>
        </p:nvSpPr>
        <p:spPr bwMode="auto">
          <a:xfrm rot="-10800000">
            <a:off x="2476500" y="1971675"/>
            <a:ext cx="0" cy="40481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57" name="Oval 105"/>
          <p:cNvSpPr>
            <a:spLocks noChangeArrowheads="1"/>
          </p:cNvSpPr>
          <p:nvPr/>
        </p:nvSpPr>
        <p:spPr bwMode="auto">
          <a:xfrm>
            <a:off x="2362200" y="1755775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77258" name="Text Box 106"/>
          <p:cNvSpPr txBox="1">
            <a:spLocks noChangeArrowheads="1"/>
          </p:cNvSpPr>
          <p:nvPr/>
        </p:nvSpPr>
        <p:spPr bwMode="auto">
          <a:xfrm>
            <a:off x="299979" y="2479662"/>
            <a:ext cx="12414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Аккумулятор, вход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7259" name="Oval 107"/>
          <p:cNvSpPr>
            <a:spLocks noChangeArrowheads="1"/>
          </p:cNvSpPr>
          <p:nvPr/>
        </p:nvSpPr>
        <p:spPr bwMode="auto">
          <a:xfrm>
            <a:off x="2047875" y="19526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260" name="Line 108"/>
          <p:cNvSpPr>
            <a:spLocks noChangeShapeType="1"/>
          </p:cNvSpPr>
          <p:nvPr/>
        </p:nvSpPr>
        <p:spPr bwMode="auto">
          <a:xfrm flipV="1">
            <a:off x="1436688" y="2097088"/>
            <a:ext cx="62706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62" name="Oval 110"/>
          <p:cNvSpPr>
            <a:spLocks noChangeArrowheads="1"/>
          </p:cNvSpPr>
          <p:nvPr/>
        </p:nvSpPr>
        <p:spPr bwMode="auto">
          <a:xfrm>
            <a:off x="1976438" y="3429000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263" name="Oval 111"/>
          <p:cNvSpPr>
            <a:spLocks noChangeArrowheads="1"/>
          </p:cNvSpPr>
          <p:nvPr/>
        </p:nvSpPr>
        <p:spPr bwMode="auto">
          <a:xfrm>
            <a:off x="2084388" y="3789363"/>
            <a:ext cx="144462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264" name="Oval 112"/>
          <p:cNvSpPr>
            <a:spLocks noChangeArrowheads="1"/>
          </p:cNvSpPr>
          <p:nvPr/>
        </p:nvSpPr>
        <p:spPr bwMode="auto">
          <a:xfrm>
            <a:off x="2228850" y="3536950"/>
            <a:ext cx="144463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265" name="Text Box 113"/>
          <p:cNvSpPr txBox="1">
            <a:spLocks noChangeArrowheads="1"/>
          </p:cNvSpPr>
          <p:nvPr/>
        </p:nvSpPr>
        <p:spPr bwMode="auto">
          <a:xfrm>
            <a:off x="336492" y="4889520"/>
            <a:ext cx="118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Жидкий хладагент и масло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7266" name="Line 114"/>
          <p:cNvSpPr>
            <a:spLocks noChangeShapeType="1"/>
          </p:cNvSpPr>
          <p:nvPr/>
        </p:nvSpPr>
        <p:spPr bwMode="auto">
          <a:xfrm flipV="1">
            <a:off x="1471613" y="4725988"/>
            <a:ext cx="62706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67" name="Text Box 115"/>
          <p:cNvSpPr txBox="1">
            <a:spLocks noChangeArrowheads="1"/>
          </p:cNvSpPr>
          <p:nvPr/>
        </p:nvSpPr>
        <p:spPr bwMode="auto">
          <a:xfrm>
            <a:off x="1030239" y="3903669"/>
            <a:ext cx="48731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Пар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7268" name="Line 116"/>
          <p:cNvSpPr>
            <a:spLocks noChangeShapeType="1"/>
          </p:cNvSpPr>
          <p:nvPr/>
        </p:nvSpPr>
        <p:spPr bwMode="auto">
          <a:xfrm flipV="1">
            <a:off x="1436688" y="3536950"/>
            <a:ext cx="62706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69" name="Text Box 117"/>
          <p:cNvSpPr txBox="1">
            <a:spLocks noChangeArrowheads="1"/>
          </p:cNvSpPr>
          <p:nvPr/>
        </p:nvSpPr>
        <p:spPr bwMode="auto">
          <a:xfrm>
            <a:off x="1471613" y="1089025"/>
            <a:ext cx="2771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Переохладитель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/ Аккумулятор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pic>
        <p:nvPicPr>
          <p:cNvPr id="177270" name="Picture 1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12000"/>
          </a:blip>
          <a:srcRect/>
          <a:stretch>
            <a:fillRect/>
          </a:stretch>
        </p:blipFill>
        <p:spPr bwMode="auto">
          <a:xfrm>
            <a:off x="4178300" y="1247775"/>
            <a:ext cx="4116388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271" name="Line 119"/>
          <p:cNvSpPr>
            <a:spLocks noChangeShapeType="1"/>
          </p:cNvSpPr>
          <p:nvPr/>
        </p:nvSpPr>
        <p:spPr bwMode="auto">
          <a:xfrm rot="-10800000">
            <a:off x="5934075" y="1858963"/>
            <a:ext cx="0" cy="4048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72" name="Oval 120"/>
          <p:cNvSpPr>
            <a:spLocks noChangeArrowheads="1"/>
          </p:cNvSpPr>
          <p:nvPr/>
        </p:nvSpPr>
        <p:spPr bwMode="auto">
          <a:xfrm>
            <a:off x="5645150" y="1957388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13</a:t>
            </a:r>
          </a:p>
        </p:txBody>
      </p:sp>
      <p:sp>
        <p:nvSpPr>
          <p:cNvPr id="177273" name="Line 121"/>
          <p:cNvSpPr>
            <a:spLocks noChangeShapeType="1"/>
          </p:cNvSpPr>
          <p:nvPr/>
        </p:nvSpPr>
        <p:spPr bwMode="auto">
          <a:xfrm rot="10800000" flipV="1">
            <a:off x="6411913" y="3551238"/>
            <a:ext cx="0" cy="3524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74" name="Line 122"/>
          <p:cNvSpPr>
            <a:spLocks noChangeShapeType="1"/>
          </p:cNvSpPr>
          <p:nvPr/>
        </p:nvSpPr>
        <p:spPr bwMode="auto">
          <a:xfrm rot="10800000" flipV="1">
            <a:off x="6329363" y="4281488"/>
            <a:ext cx="287337" cy="2714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75" name="Line 123"/>
          <p:cNvSpPr>
            <a:spLocks noChangeShapeType="1"/>
          </p:cNvSpPr>
          <p:nvPr/>
        </p:nvSpPr>
        <p:spPr bwMode="auto">
          <a:xfrm rot="10800000" flipV="1">
            <a:off x="7554913" y="4759325"/>
            <a:ext cx="287337" cy="2714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76" name="Line 124"/>
          <p:cNvSpPr>
            <a:spLocks noChangeShapeType="1"/>
          </p:cNvSpPr>
          <p:nvPr/>
        </p:nvSpPr>
        <p:spPr bwMode="auto">
          <a:xfrm rot="-10800000">
            <a:off x="5359400" y="5216525"/>
            <a:ext cx="0" cy="3968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77" name="Line 125"/>
          <p:cNvSpPr>
            <a:spLocks noChangeShapeType="1"/>
          </p:cNvSpPr>
          <p:nvPr/>
        </p:nvSpPr>
        <p:spPr bwMode="auto">
          <a:xfrm rot="10800000" flipV="1">
            <a:off x="4799013" y="3867150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78" name="Line 126"/>
          <p:cNvSpPr>
            <a:spLocks noChangeShapeType="1"/>
          </p:cNvSpPr>
          <p:nvPr/>
        </p:nvSpPr>
        <p:spPr bwMode="auto">
          <a:xfrm rot="-10800000" flipH="1" flipV="1">
            <a:off x="4995863" y="4406900"/>
            <a:ext cx="288925" cy="36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79" name="Line 127"/>
          <p:cNvSpPr>
            <a:spLocks noChangeShapeType="1"/>
          </p:cNvSpPr>
          <p:nvPr/>
        </p:nvSpPr>
        <p:spPr bwMode="auto">
          <a:xfrm rot="10800000" flipV="1">
            <a:off x="5113338" y="2767013"/>
            <a:ext cx="0" cy="4318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80" name="Text Box 128"/>
          <p:cNvSpPr txBox="1">
            <a:spLocks noChangeArrowheads="1"/>
          </p:cNvSpPr>
          <p:nvPr/>
        </p:nvSpPr>
        <p:spPr bwMode="auto">
          <a:xfrm>
            <a:off x="4494213" y="1984375"/>
            <a:ext cx="1439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аккумулятора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7281" name="Text Box 129"/>
          <p:cNvSpPr txBox="1">
            <a:spLocks noChangeArrowheads="1"/>
          </p:cNvSpPr>
          <p:nvPr/>
        </p:nvSpPr>
        <p:spPr bwMode="auto">
          <a:xfrm>
            <a:off x="4106863" y="2589213"/>
            <a:ext cx="2017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клапана байпаса горячего газа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7282" name="Line 130"/>
          <p:cNvSpPr>
            <a:spLocks noChangeShapeType="1"/>
          </p:cNvSpPr>
          <p:nvPr/>
        </p:nvSpPr>
        <p:spPr bwMode="auto">
          <a:xfrm rot="10800000" flipV="1">
            <a:off x="5186363" y="3624263"/>
            <a:ext cx="179387" cy="163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83" name="Line 131"/>
          <p:cNvSpPr>
            <a:spLocks noChangeShapeType="1"/>
          </p:cNvSpPr>
          <p:nvPr/>
        </p:nvSpPr>
        <p:spPr bwMode="auto">
          <a:xfrm rot="10800000" flipV="1">
            <a:off x="4862513" y="4564063"/>
            <a:ext cx="0" cy="3524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84" name="Oval 132"/>
          <p:cNvSpPr>
            <a:spLocks noChangeArrowheads="1"/>
          </p:cNvSpPr>
          <p:nvPr/>
        </p:nvSpPr>
        <p:spPr bwMode="auto">
          <a:xfrm>
            <a:off x="4745038" y="50546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285" name="Oval 133"/>
          <p:cNvSpPr>
            <a:spLocks noChangeArrowheads="1"/>
          </p:cNvSpPr>
          <p:nvPr/>
        </p:nvSpPr>
        <p:spPr bwMode="auto">
          <a:xfrm>
            <a:off x="6013450" y="54959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286" name="Oval 134"/>
          <p:cNvSpPr>
            <a:spLocks noChangeArrowheads="1"/>
          </p:cNvSpPr>
          <p:nvPr/>
        </p:nvSpPr>
        <p:spPr bwMode="auto">
          <a:xfrm>
            <a:off x="7273925" y="59023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287" name="Text Box 135"/>
          <p:cNvSpPr txBox="1">
            <a:spLocks noChangeArrowheads="1"/>
          </p:cNvSpPr>
          <p:nvPr/>
        </p:nvSpPr>
        <p:spPr bwMode="auto">
          <a:xfrm>
            <a:off x="4070350" y="5280025"/>
            <a:ext cx="1223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цифровому компрессору</a:t>
            </a:r>
            <a:r>
              <a:rPr lang="ru-RU" altLang="ko-KR" sz="1000" b="1" baseline="30000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endParaRPr lang="ru-RU" altLang="ko-KR" sz="1000" b="1" dirty="0" smtClean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7288" name="Text Box 136"/>
          <p:cNvSpPr txBox="1">
            <a:spLocks noChangeArrowheads="1"/>
          </p:cNvSpPr>
          <p:nvPr/>
        </p:nvSpPr>
        <p:spPr bwMode="auto">
          <a:xfrm>
            <a:off x="5521338" y="5977074"/>
            <a:ext cx="1387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компрессору  1 постоянной производительности</a:t>
            </a:r>
            <a:r>
              <a:rPr lang="ru-RU" altLang="ko-KR" sz="1000" b="1" baseline="30000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7290" name="Oval 138"/>
          <p:cNvSpPr>
            <a:spLocks noChangeArrowheads="1"/>
          </p:cNvSpPr>
          <p:nvPr/>
        </p:nvSpPr>
        <p:spPr bwMode="auto">
          <a:xfrm>
            <a:off x="7094538" y="55324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291" name="Text Box 139"/>
          <p:cNvSpPr txBox="1">
            <a:spLocks noChangeArrowheads="1"/>
          </p:cNvSpPr>
          <p:nvPr/>
        </p:nvSpPr>
        <p:spPr bwMode="auto">
          <a:xfrm>
            <a:off x="7202488" y="3767138"/>
            <a:ext cx="17986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Клапан байпаса жидкости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7292" name="Line 140"/>
          <p:cNvSpPr>
            <a:spLocks noChangeShapeType="1"/>
          </p:cNvSpPr>
          <p:nvPr/>
        </p:nvSpPr>
        <p:spPr bwMode="auto">
          <a:xfrm flipH="1">
            <a:off x="7237413" y="3911600"/>
            <a:ext cx="73025" cy="174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93" name="Oval 141"/>
          <p:cNvSpPr>
            <a:spLocks noChangeArrowheads="1"/>
          </p:cNvSpPr>
          <p:nvPr/>
        </p:nvSpPr>
        <p:spPr bwMode="auto">
          <a:xfrm>
            <a:off x="4565650" y="4622800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14</a:t>
            </a:r>
          </a:p>
        </p:txBody>
      </p:sp>
      <p:pic>
        <p:nvPicPr>
          <p:cNvPr id="177294" name="Picture 1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89" t="37294" r="7210" b="48151"/>
          <a:stretch>
            <a:fillRect/>
          </a:stretch>
        </p:blipFill>
        <p:spPr bwMode="auto">
          <a:xfrm>
            <a:off x="5221288" y="4811713"/>
            <a:ext cx="285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295" name="Text Box 143"/>
          <p:cNvSpPr txBox="1">
            <a:spLocks noChangeArrowheads="1"/>
          </p:cNvSpPr>
          <p:nvPr/>
        </p:nvSpPr>
        <p:spPr bwMode="auto">
          <a:xfrm>
            <a:off x="5534050" y="3814970"/>
            <a:ext cx="900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Обратный клапан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7296" name="Line 144"/>
          <p:cNvSpPr>
            <a:spLocks noChangeShapeType="1"/>
          </p:cNvSpPr>
          <p:nvPr/>
        </p:nvSpPr>
        <p:spPr bwMode="auto">
          <a:xfrm flipH="1">
            <a:off x="5367338" y="4164013"/>
            <a:ext cx="431800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7297" name="Text Box 145"/>
          <p:cNvSpPr txBox="1">
            <a:spLocks noChangeArrowheads="1"/>
          </p:cNvSpPr>
          <p:nvPr/>
        </p:nvSpPr>
        <p:spPr bwMode="auto">
          <a:xfrm>
            <a:off x="5151438" y="958850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Линия всасывания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7298" name="Oval 146"/>
          <p:cNvSpPr>
            <a:spLocks noChangeArrowheads="1"/>
          </p:cNvSpPr>
          <p:nvPr/>
        </p:nvSpPr>
        <p:spPr bwMode="auto">
          <a:xfrm>
            <a:off x="5251450" y="49895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299" name="Oval 147"/>
          <p:cNvSpPr>
            <a:spLocks noChangeArrowheads="1"/>
          </p:cNvSpPr>
          <p:nvPr/>
        </p:nvSpPr>
        <p:spPr bwMode="auto">
          <a:xfrm>
            <a:off x="6535738" y="28670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7300" name="Text Box 148"/>
          <p:cNvSpPr txBox="1">
            <a:spLocks noChangeArrowheads="1"/>
          </p:cNvSpPr>
          <p:nvPr/>
        </p:nvSpPr>
        <p:spPr bwMode="auto">
          <a:xfrm>
            <a:off x="6699249" y="2363788"/>
            <a:ext cx="177964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низкого давления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77301" name="Line 149"/>
          <p:cNvSpPr>
            <a:spLocks noChangeShapeType="1"/>
          </p:cNvSpPr>
          <p:nvPr/>
        </p:nvSpPr>
        <p:spPr bwMode="auto">
          <a:xfrm flipH="1">
            <a:off x="6662738" y="2543175"/>
            <a:ext cx="179387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55" name="Text Box 136"/>
          <p:cNvSpPr txBox="1">
            <a:spLocks noChangeArrowheads="1"/>
          </p:cNvSpPr>
          <p:nvPr/>
        </p:nvSpPr>
        <p:spPr bwMode="auto">
          <a:xfrm>
            <a:off x="7529553" y="6021423"/>
            <a:ext cx="1387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компрессору  2 постоянной производительности</a:t>
            </a:r>
            <a:r>
              <a:rPr lang="ru-RU" altLang="ko-KR" sz="1000" b="1" baseline="30000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12000"/>
          </a:blip>
          <a:srcRect/>
          <a:stretch>
            <a:fillRect/>
          </a:stretch>
        </p:blipFill>
        <p:spPr bwMode="auto">
          <a:xfrm>
            <a:off x="503238" y="981075"/>
            <a:ext cx="4116387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27" name="Line 3"/>
          <p:cNvSpPr>
            <a:spLocks noChangeShapeType="1"/>
          </p:cNvSpPr>
          <p:nvPr/>
        </p:nvSpPr>
        <p:spPr bwMode="auto">
          <a:xfrm rot="-10800000">
            <a:off x="2259013" y="1592263"/>
            <a:ext cx="0" cy="4048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28" name="Oval 4"/>
          <p:cNvSpPr>
            <a:spLocks noChangeArrowheads="1"/>
          </p:cNvSpPr>
          <p:nvPr/>
        </p:nvSpPr>
        <p:spPr bwMode="auto">
          <a:xfrm>
            <a:off x="1970088" y="1690688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16</a:t>
            </a:r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 rot="10800000" flipV="1">
            <a:off x="2736850" y="3284538"/>
            <a:ext cx="0" cy="3524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0" name="Line 6"/>
          <p:cNvSpPr>
            <a:spLocks noChangeShapeType="1"/>
          </p:cNvSpPr>
          <p:nvPr/>
        </p:nvSpPr>
        <p:spPr bwMode="auto">
          <a:xfrm rot="10800000" flipV="1">
            <a:off x="2654300" y="4014788"/>
            <a:ext cx="287338" cy="2714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 rot="10800000" flipV="1">
            <a:off x="3879850" y="4492625"/>
            <a:ext cx="287338" cy="2714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 rot="-10800000">
            <a:off x="1684338" y="4949825"/>
            <a:ext cx="0" cy="3968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rot="10800000" flipV="1">
            <a:off x="1123950" y="3600450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rot="-10800000" flipH="1" flipV="1">
            <a:off x="1320800" y="4140200"/>
            <a:ext cx="288925" cy="36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rot="10800000" flipV="1">
            <a:off x="1438275" y="2500313"/>
            <a:ext cx="0" cy="4318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819150" y="1717675"/>
            <a:ext cx="14398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аккумулятора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 rot="10800000" flipV="1">
            <a:off x="1511300" y="3357563"/>
            <a:ext cx="179388" cy="1635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 rot="10800000" flipV="1">
            <a:off x="1187450" y="4297363"/>
            <a:ext cx="0" cy="3524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40" name="Oval 16"/>
          <p:cNvSpPr>
            <a:spLocks noChangeArrowheads="1"/>
          </p:cNvSpPr>
          <p:nvPr/>
        </p:nvSpPr>
        <p:spPr bwMode="auto">
          <a:xfrm>
            <a:off x="1069975" y="4787900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41" name="Oval 17"/>
          <p:cNvSpPr>
            <a:spLocks noChangeArrowheads="1"/>
          </p:cNvSpPr>
          <p:nvPr/>
        </p:nvSpPr>
        <p:spPr bwMode="auto">
          <a:xfrm>
            <a:off x="2338388" y="52292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42" name="Oval 18"/>
          <p:cNvSpPr>
            <a:spLocks noChangeArrowheads="1"/>
          </p:cNvSpPr>
          <p:nvPr/>
        </p:nvSpPr>
        <p:spPr bwMode="auto">
          <a:xfrm>
            <a:off x="3598863" y="56356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46" name="Oval 22"/>
          <p:cNvSpPr>
            <a:spLocks noChangeArrowheads="1"/>
          </p:cNvSpPr>
          <p:nvPr/>
        </p:nvSpPr>
        <p:spPr bwMode="auto">
          <a:xfrm>
            <a:off x="3419475" y="5265738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3527425" y="3500438"/>
            <a:ext cx="21034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клапана байпаса жидкости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0248" name="Line 24"/>
          <p:cNvSpPr>
            <a:spLocks noChangeShapeType="1"/>
          </p:cNvSpPr>
          <p:nvPr/>
        </p:nvSpPr>
        <p:spPr bwMode="auto">
          <a:xfrm flipH="1">
            <a:off x="3562350" y="3644900"/>
            <a:ext cx="73025" cy="174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49" name="Oval 25"/>
          <p:cNvSpPr>
            <a:spLocks noChangeArrowheads="1"/>
          </p:cNvSpPr>
          <p:nvPr/>
        </p:nvSpPr>
        <p:spPr bwMode="auto">
          <a:xfrm>
            <a:off x="890588" y="4356100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17</a:t>
            </a:r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71438" y="79375"/>
            <a:ext cx="86407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4.2.7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Аккумулятор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Линия всасывания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Компрессор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0251" name="AutoShape 27"/>
          <p:cNvSpPr>
            <a:spLocks noChangeArrowheads="1"/>
          </p:cNvSpPr>
          <p:nvPr/>
        </p:nvSpPr>
        <p:spPr bwMode="auto">
          <a:xfrm>
            <a:off x="6791325" y="3532188"/>
            <a:ext cx="1028700" cy="1905000"/>
          </a:xfrm>
          <a:prstGeom prst="can">
            <a:avLst>
              <a:gd name="adj" fmla="val 46759"/>
            </a:avLst>
          </a:prstGeom>
          <a:solidFill>
            <a:srgbClr val="00CCFF">
              <a:alpha val="2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52" name="Line 28"/>
          <p:cNvSpPr>
            <a:spLocks noChangeShapeType="1"/>
          </p:cNvSpPr>
          <p:nvPr/>
        </p:nvSpPr>
        <p:spPr bwMode="auto">
          <a:xfrm rot="-10800000" flipH="1" flipV="1">
            <a:off x="7304088" y="5329238"/>
            <a:ext cx="0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53" name="Oval 29"/>
          <p:cNvSpPr>
            <a:spLocks noChangeArrowheads="1"/>
          </p:cNvSpPr>
          <p:nvPr/>
        </p:nvSpPr>
        <p:spPr bwMode="auto">
          <a:xfrm>
            <a:off x="6794500" y="4941888"/>
            <a:ext cx="1014413" cy="504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80254" name="Picture 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54000"/>
          </a:blip>
          <a:srcRect/>
          <a:stretch>
            <a:fillRect/>
          </a:stretch>
        </p:blipFill>
        <p:spPr bwMode="auto">
          <a:xfrm>
            <a:off x="6372225" y="3105150"/>
            <a:ext cx="18415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55" name="Text Box 31"/>
          <p:cNvSpPr txBox="1">
            <a:spLocks noChangeArrowheads="1"/>
          </p:cNvSpPr>
          <p:nvPr/>
        </p:nvSpPr>
        <p:spPr bwMode="auto">
          <a:xfrm>
            <a:off x="7199313" y="5114925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Oil</a:t>
            </a:r>
            <a:endParaRPr lang="en-US" altLang="ko-KR" sz="10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0256" name="Oval 32"/>
          <p:cNvSpPr>
            <a:spLocks noChangeArrowheads="1"/>
          </p:cNvSpPr>
          <p:nvPr/>
        </p:nvSpPr>
        <p:spPr bwMode="auto">
          <a:xfrm>
            <a:off x="7189788" y="4627563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17</a:t>
            </a:r>
          </a:p>
        </p:txBody>
      </p:sp>
      <p:sp>
        <p:nvSpPr>
          <p:cNvPr id="180257" name="Line 33"/>
          <p:cNvSpPr>
            <a:spLocks noChangeShapeType="1"/>
          </p:cNvSpPr>
          <p:nvPr/>
        </p:nvSpPr>
        <p:spPr bwMode="auto">
          <a:xfrm rot="-10800000">
            <a:off x="7300913" y="4438650"/>
            <a:ext cx="0" cy="25241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180258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89" t="37294" r="7210" b="48151"/>
          <a:stretch>
            <a:fillRect/>
          </a:stretch>
        </p:blipFill>
        <p:spPr bwMode="auto">
          <a:xfrm>
            <a:off x="1546225" y="4545013"/>
            <a:ext cx="285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59" name="Text Box 35"/>
          <p:cNvSpPr txBox="1">
            <a:spLocks noChangeArrowheads="1"/>
          </p:cNvSpPr>
          <p:nvPr/>
        </p:nvSpPr>
        <p:spPr bwMode="auto">
          <a:xfrm>
            <a:off x="1846238" y="3538539"/>
            <a:ext cx="900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Обратный клапан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0260" name="Line 36"/>
          <p:cNvSpPr>
            <a:spLocks noChangeShapeType="1"/>
          </p:cNvSpPr>
          <p:nvPr/>
        </p:nvSpPr>
        <p:spPr bwMode="auto">
          <a:xfrm flipH="1">
            <a:off x="1692275" y="3897313"/>
            <a:ext cx="431800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61" name="Line 37"/>
          <p:cNvSpPr>
            <a:spLocks noChangeShapeType="1"/>
          </p:cNvSpPr>
          <p:nvPr/>
        </p:nvSpPr>
        <p:spPr bwMode="auto">
          <a:xfrm rot="10800000" flipV="1">
            <a:off x="6551613" y="3222625"/>
            <a:ext cx="0" cy="4318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0262" name="Text Box 38"/>
          <p:cNvSpPr txBox="1">
            <a:spLocks noChangeArrowheads="1"/>
          </p:cNvSpPr>
          <p:nvPr/>
        </p:nvSpPr>
        <p:spPr bwMode="auto">
          <a:xfrm>
            <a:off x="5545138" y="3044825"/>
            <a:ext cx="2017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</a:t>
            </a:r>
            <a:r>
              <a:rPr lang="en-US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клапана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0263" name="Text Box 39"/>
          <p:cNvSpPr txBox="1">
            <a:spLocks noChangeArrowheads="1"/>
          </p:cNvSpPr>
          <p:nvPr/>
        </p:nvSpPr>
        <p:spPr bwMode="auto">
          <a:xfrm>
            <a:off x="1476375" y="692150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Линия всасывания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0264" name="Text Box 40"/>
          <p:cNvSpPr txBox="1">
            <a:spLocks noChangeArrowheads="1"/>
          </p:cNvSpPr>
          <p:nvPr/>
        </p:nvSpPr>
        <p:spPr bwMode="auto">
          <a:xfrm>
            <a:off x="6335713" y="2457450"/>
            <a:ext cx="19431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Компрессор</a:t>
            </a:r>
            <a:endParaRPr lang="en-US" altLang="ko-KR" sz="1200" b="1" baseline="300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0265" name="Oval 41"/>
          <p:cNvSpPr>
            <a:spLocks noChangeArrowheads="1"/>
          </p:cNvSpPr>
          <p:nvPr/>
        </p:nvSpPr>
        <p:spPr bwMode="auto">
          <a:xfrm>
            <a:off x="1576388" y="4722813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66" name="Oval 42"/>
          <p:cNvSpPr>
            <a:spLocks noChangeArrowheads="1"/>
          </p:cNvSpPr>
          <p:nvPr/>
        </p:nvSpPr>
        <p:spPr bwMode="auto">
          <a:xfrm>
            <a:off x="2860675" y="2600325"/>
            <a:ext cx="215900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0267" name="Text Box 43"/>
          <p:cNvSpPr txBox="1">
            <a:spLocks noChangeArrowheads="1"/>
          </p:cNvSpPr>
          <p:nvPr/>
        </p:nvSpPr>
        <p:spPr bwMode="auto">
          <a:xfrm>
            <a:off x="3024187" y="2097088"/>
            <a:ext cx="202248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Датчик низкого давления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80268" name="Line 44"/>
          <p:cNvSpPr>
            <a:spLocks noChangeShapeType="1"/>
          </p:cNvSpPr>
          <p:nvPr/>
        </p:nvSpPr>
        <p:spPr bwMode="auto">
          <a:xfrm flipH="1">
            <a:off x="2987675" y="2276475"/>
            <a:ext cx="179388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5" name="Text Box 129"/>
          <p:cNvSpPr txBox="1">
            <a:spLocks noChangeArrowheads="1"/>
          </p:cNvSpPr>
          <p:nvPr/>
        </p:nvSpPr>
        <p:spPr bwMode="auto">
          <a:xfrm>
            <a:off x="336492" y="2260584"/>
            <a:ext cx="2017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От клапана байпаса горячего газа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6" name="Text Box 135"/>
          <p:cNvSpPr txBox="1">
            <a:spLocks noChangeArrowheads="1"/>
          </p:cNvSpPr>
          <p:nvPr/>
        </p:nvSpPr>
        <p:spPr bwMode="auto">
          <a:xfrm>
            <a:off x="190440" y="5108598"/>
            <a:ext cx="1223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цифровому компрессору</a:t>
            </a:r>
            <a:r>
              <a:rPr lang="ru-RU" altLang="ko-KR" sz="1000" b="1" baseline="30000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endParaRPr lang="ru-RU" altLang="ko-KR" sz="1000" b="1" dirty="0" smtClean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7" name="Text Box 136"/>
          <p:cNvSpPr txBox="1">
            <a:spLocks noChangeArrowheads="1"/>
          </p:cNvSpPr>
          <p:nvPr/>
        </p:nvSpPr>
        <p:spPr bwMode="auto">
          <a:xfrm>
            <a:off x="1641428" y="5805647"/>
            <a:ext cx="1387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компрессору  1 постоянной производительности</a:t>
            </a:r>
            <a:r>
              <a:rPr lang="ru-RU" altLang="ko-KR" sz="1000" b="1" baseline="30000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8" name="Text Box 136"/>
          <p:cNvSpPr txBox="1">
            <a:spLocks noChangeArrowheads="1"/>
          </p:cNvSpPr>
          <p:nvPr/>
        </p:nvSpPr>
        <p:spPr bwMode="auto">
          <a:xfrm>
            <a:off x="3649643" y="5849996"/>
            <a:ext cx="1387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000" b="1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К компрессору  2 постоянной производительности</a:t>
            </a:r>
            <a:r>
              <a:rPr lang="ru-RU" altLang="ko-KR" sz="1000" b="1" baseline="30000" dirty="0" smtClean="0">
                <a:solidFill>
                  <a:schemeClr val="bg2"/>
                </a:solidFill>
                <a:latin typeface="Arial" pitchFamily="34" charset="0"/>
                <a:ea typeface="굴림" pitchFamily="34" charset="-127"/>
              </a:rPr>
              <a:t> </a:t>
            </a:r>
            <a:endParaRPr lang="en-US" altLang="ko-KR" sz="1000" b="1" baseline="30000" dirty="0">
              <a:solidFill>
                <a:schemeClr val="bg2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79400" y="1879600"/>
            <a:ext cx="856932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5000" b="1" dirty="0">
                <a:latin typeface="Arial" pitchFamily="34" charset="0"/>
                <a:ea typeface="굴림" pitchFamily="34" charset="-127"/>
              </a:rPr>
              <a:t>5. </a:t>
            </a:r>
            <a:r>
              <a:rPr lang="ru-RU" altLang="ko-KR" sz="5000" b="1" dirty="0" smtClean="0">
                <a:latin typeface="Arial" pitchFamily="34" charset="0"/>
                <a:ea typeface="굴림" pitchFamily="34" charset="-127"/>
              </a:rPr>
              <a:t>Управление гидравлическим циклом </a:t>
            </a:r>
            <a:r>
              <a:rPr lang="en-US" altLang="ko-KR" sz="5000" b="1" dirty="0" smtClean="0">
                <a:latin typeface="Arial" pitchFamily="34" charset="0"/>
                <a:ea typeface="굴림" pitchFamily="34" charset="-127"/>
              </a:rPr>
              <a:t>DVM</a:t>
            </a:r>
            <a:endParaRPr lang="en-US" altLang="ko-KR" sz="5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97" name="Group 73"/>
          <p:cNvGraphicFramePr>
            <a:graphicFrameLocks noGrp="1"/>
          </p:cNvGraphicFramePr>
          <p:nvPr/>
        </p:nvGraphicFramePr>
        <p:xfrm>
          <a:off x="336490" y="1089025"/>
          <a:ext cx="8397991" cy="3600456"/>
        </p:xfrm>
        <a:graphic>
          <a:graphicData uri="http://schemas.openxmlformats.org/drawingml/2006/table">
            <a:tbl>
              <a:tblPr/>
              <a:tblGrid>
                <a:gridCol w="1426843"/>
                <a:gridCol w="896874"/>
                <a:gridCol w="1030462"/>
                <a:gridCol w="1845872"/>
                <a:gridCol w="3197940"/>
              </a:tblGrid>
              <a:tr h="3000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Элемент 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SAMSUNG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003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Компрессор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Конфигурация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Переменный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 +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Постоянный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Управл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Метод управления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ПИ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управление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Режим охлаждения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Поддержание низкого давления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Режим обогрева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Поддержание высокого давления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Минимальная производительность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15%</a:t>
                      </a:r>
                      <a:endParaRPr kumimoji="1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Вентилятор наружного блока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Тип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BLDC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 мотор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Шаг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0 ∼ 17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шагов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Метод контроля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PI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Наружный блок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Управление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ПИ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 (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обогрев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,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контроль перегрева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Внутренний блок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Управление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ПИ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 (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охлаждение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,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контроль перегрева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Переохладитель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Управление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ПИ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 (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контроль перегрева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98" name="Text Box 74"/>
          <p:cNvSpPr txBox="1">
            <a:spLocks noChangeArrowheads="1"/>
          </p:cNvSpPr>
          <p:nvPr/>
        </p:nvSpPr>
        <p:spPr bwMode="auto">
          <a:xfrm>
            <a:off x="71438" y="188913"/>
            <a:ext cx="651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5.1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Управление: обзор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1366838" y="2439988"/>
            <a:ext cx="558165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4824413" y="1714500"/>
            <a:ext cx="21113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184506" y="1311246"/>
            <a:ext cx="1603394" cy="331817"/>
          </a:xfrm>
          <a:prstGeom prst="rect">
            <a:avLst/>
          </a:prstGeom>
          <a:solidFill>
            <a:srgbClr val="C0C0C0">
              <a:alpha val="2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Компрессор</a:t>
            </a:r>
            <a:r>
              <a:rPr lang="en-US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ВКЛ</a:t>
            </a:r>
            <a:endParaRPr lang="en-US" altLang="ko-KR" sz="14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865188" y="2752725"/>
            <a:ext cx="987425" cy="325438"/>
          </a:xfrm>
          <a:prstGeom prst="rect">
            <a:avLst/>
          </a:prstGeom>
          <a:solidFill>
            <a:srgbClr val="C0C0C0">
              <a:alpha val="2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Подача питания</a:t>
            </a:r>
            <a:endParaRPr lang="en-US" altLang="ko-KR" sz="14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 flipV="1">
            <a:off x="4833938" y="2478088"/>
            <a:ext cx="1393825" cy="7937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468313" y="1196975"/>
            <a:ext cx="1296987" cy="395288"/>
          </a:xfrm>
          <a:prstGeom prst="rect">
            <a:avLst/>
          </a:prstGeom>
          <a:solidFill>
            <a:srgbClr val="C0C0C0">
              <a:alpha val="2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Компрессор</a:t>
            </a:r>
            <a:endParaRPr lang="en-US" altLang="ko-KR" sz="14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1368425" y="2141538"/>
            <a:ext cx="3455988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6264275" y="3019425"/>
            <a:ext cx="2519363" cy="523220"/>
          </a:xfrm>
          <a:prstGeom prst="rect">
            <a:avLst/>
          </a:prstGeom>
          <a:solidFill>
            <a:srgbClr val="C0C0C0">
              <a:alpha val="2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rgbClr val="0000CC"/>
                </a:solidFill>
                <a:latin typeface="Arial" pitchFamily="34" charset="0"/>
                <a:ea typeface="굴림" pitchFamily="34" charset="-127"/>
              </a:rPr>
              <a:t>Определение условия запуска</a:t>
            </a:r>
            <a:endParaRPr lang="en-US" altLang="ko-KR" sz="1400" b="1" dirty="0">
              <a:solidFill>
                <a:srgbClr val="0000CC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V="1">
            <a:off x="4833938" y="1714500"/>
            <a:ext cx="0" cy="4318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4837113" y="2038350"/>
            <a:ext cx="0" cy="1008063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4830763" y="2903538"/>
            <a:ext cx="1027112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V="1">
            <a:off x="1368425" y="2457450"/>
            <a:ext cx="0" cy="287338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1374775" y="2162175"/>
            <a:ext cx="3459163" cy="258763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FF0000">
                  <a:alpha val="25000"/>
                </a:srgbClr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4843463" y="1736725"/>
            <a:ext cx="2095500" cy="6842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CC">
                  <a:alpha val="25000"/>
                </a:srgbClr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4859338" y="763551"/>
            <a:ext cx="3729092" cy="738664"/>
          </a:xfrm>
          <a:prstGeom prst="rect">
            <a:avLst/>
          </a:prstGeom>
          <a:solidFill>
            <a:srgbClr val="C0C0C0">
              <a:alpha val="2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rgbClr val="0000CC"/>
                </a:solidFill>
                <a:latin typeface="Arial" pitchFamily="34" charset="0"/>
                <a:ea typeface="굴림" pitchFamily="34" charset="-127"/>
              </a:rPr>
              <a:t>Условие</a:t>
            </a:r>
            <a:r>
              <a:rPr lang="en-US" altLang="ko-KR" sz="1400" dirty="0" smtClean="0">
                <a:solidFill>
                  <a:srgbClr val="0000CC"/>
                </a:solidFill>
                <a:latin typeface="Arial" pitchFamily="34" charset="0"/>
                <a:ea typeface="굴림" pitchFamily="34" charset="-127"/>
              </a:rPr>
              <a:t> </a:t>
            </a:r>
            <a:endParaRPr lang="en-US" altLang="ko-KR" sz="1400" dirty="0">
              <a:solidFill>
                <a:srgbClr val="0000CC"/>
              </a:solidFill>
              <a:latin typeface="Arial" pitchFamily="34" charset="0"/>
              <a:ea typeface="굴림" pitchFamily="34" charset="-127"/>
            </a:endParaRPr>
          </a:p>
          <a:p>
            <a:r>
              <a:rPr lang="en-US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(</a:t>
            </a:r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на линии нагнетания </a:t>
            </a:r>
            <a:r>
              <a:rPr lang="en-US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&gt; </a:t>
            </a:r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на выходе конденсатора</a:t>
            </a:r>
            <a:r>
              <a:rPr lang="en-US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400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+5℃)</a:t>
            </a:r>
            <a:endParaRPr lang="en-US" altLang="en-US" sz="14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71438" y="188913"/>
            <a:ext cx="651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5.2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Режим «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CH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»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(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подогрев картера компрессора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)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884187" y="4305312"/>
            <a:ext cx="529272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1.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Подача питания.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2.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Опрос подключенных внутренних блоков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3.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Завершение  режима опроса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4.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Определение условий запуска.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V="1">
            <a:off x="1943100" y="2454275"/>
            <a:ext cx="0" cy="758825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1339850" y="3217863"/>
            <a:ext cx="1189038" cy="325437"/>
          </a:xfrm>
          <a:prstGeom prst="rect">
            <a:avLst/>
          </a:prstGeom>
          <a:solidFill>
            <a:srgbClr val="C0C0C0">
              <a:alpha val="2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Запуск опроса</a:t>
            </a:r>
            <a:endParaRPr lang="en-US" altLang="ko-KR" sz="14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2324086" y="2774946"/>
            <a:ext cx="1809758" cy="325437"/>
          </a:xfrm>
          <a:prstGeom prst="rect">
            <a:avLst/>
          </a:prstGeom>
          <a:solidFill>
            <a:srgbClr val="C0C0C0">
              <a:alpha val="2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Завершение опроса</a:t>
            </a:r>
            <a:endParaRPr lang="en-US" altLang="ko-KR" sz="14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 flipV="1">
            <a:off x="2663825" y="2457450"/>
            <a:ext cx="0" cy="287338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>
            <a:off x="2655888" y="1844675"/>
            <a:ext cx="0" cy="638175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>
            <a:off x="2671763" y="1989138"/>
            <a:ext cx="2116137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3095625" y="1773238"/>
            <a:ext cx="1296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Задержка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: 60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сек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6" name="Group 4"/>
          <p:cNvGraphicFramePr>
            <a:graphicFrameLocks noGrp="1"/>
          </p:cNvGraphicFramePr>
          <p:nvPr/>
        </p:nvGraphicFramePr>
        <p:xfrm>
          <a:off x="299979" y="4268799"/>
          <a:ext cx="6565932" cy="1737360"/>
        </p:xfrm>
        <a:graphic>
          <a:graphicData uri="http://schemas.openxmlformats.org/drawingml/2006/table">
            <a:tbl>
              <a:tblPr/>
              <a:tblGrid>
                <a:gridCol w="1411287"/>
                <a:gridCol w="1174728"/>
                <a:gridCol w="1277955"/>
                <a:gridCol w="1314468"/>
                <a:gridCol w="1387494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Адрес наружного блока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Блок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Блок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Блок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Блок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Очередность работы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23271" name="Line 39"/>
          <p:cNvSpPr>
            <a:spLocks noChangeShapeType="1"/>
          </p:cNvSpPr>
          <p:nvPr/>
        </p:nvSpPr>
        <p:spPr bwMode="auto">
          <a:xfrm flipH="1">
            <a:off x="6998243" y="4989513"/>
            <a:ext cx="2159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3272" name="Text Box 40"/>
          <p:cNvSpPr txBox="1">
            <a:spLocks noChangeArrowheads="1"/>
          </p:cNvSpPr>
          <p:nvPr/>
        </p:nvSpPr>
        <p:spPr bwMode="auto">
          <a:xfrm>
            <a:off x="7266530" y="4873625"/>
            <a:ext cx="1321900" cy="276999"/>
          </a:xfrm>
          <a:prstGeom prst="rect">
            <a:avLst/>
          </a:prstGeom>
          <a:solidFill>
            <a:srgbClr val="F8F8F8">
              <a:alpha val="2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휴먼엑스포" pitchFamily="18" charset="-127"/>
              </a:rPr>
              <a:t>Возврат масла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휴먼엑스포" pitchFamily="18" charset="-127"/>
            </a:endParaRPr>
          </a:p>
        </p:txBody>
      </p:sp>
      <p:sp>
        <p:nvSpPr>
          <p:cNvPr id="223273" name="Line 41"/>
          <p:cNvSpPr>
            <a:spLocks noChangeShapeType="1"/>
          </p:cNvSpPr>
          <p:nvPr/>
        </p:nvSpPr>
        <p:spPr bwMode="auto">
          <a:xfrm flipH="1">
            <a:off x="6998243" y="5260975"/>
            <a:ext cx="2159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3274" name="Text Box 42"/>
          <p:cNvSpPr txBox="1">
            <a:spLocks noChangeArrowheads="1"/>
          </p:cNvSpPr>
          <p:nvPr/>
        </p:nvSpPr>
        <p:spPr bwMode="auto">
          <a:xfrm>
            <a:off x="7266530" y="5145088"/>
            <a:ext cx="1321900" cy="276999"/>
          </a:xfrm>
          <a:prstGeom prst="rect">
            <a:avLst/>
          </a:prstGeom>
          <a:solidFill>
            <a:srgbClr val="F8F8F8">
              <a:alpha val="2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휴먼엑스포" pitchFamily="18" charset="-127"/>
              </a:rPr>
              <a:t>Возврат масла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휴먼엑스포" pitchFamily="18" charset="-127"/>
            </a:endParaRPr>
          </a:p>
        </p:txBody>
      </p:sp>
      <p:sp>
        <p:nvSpPr>
          <p:cNvPr id="223275" name="Line 43"/>
          <p:cNvSpPr>
            <a:spLocks noChangeShapeType="1"/>
          </p:cNvSpPr>
          <p:nvPr/>
        </p:nvSpPr>
        <p:spPr bwMode="auto">
          <a:xfrm flipH="1">
            <a:off x="6998243" y="5513388"/>
            <a:ext cx="2159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3276" name="Text Box 44"/>
          <p:cNvSpPr txBox="1">
            <a:spLocks noChangeArrowheads="1"/>
          </p:cNvSpPr>
          <p:nvPr/>
        </p:nvSpPr>
        <p:spPr bwMode="auto">
          <a:xfrm>
            <a:off x="7266530" y="5397500"/>
            <a:ext cx="1321900" cy="276999"/>
          </a:xfrm>
          <a:prstGeom prst="rect">
            <a:avLst/>
          </a:prstGeom>
          <a:solidFill>
            <a:srgbClr val="F8F8F8">
              <a:alpha val="2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휴먼엑스포" pitchFamily="18" charset="-127"/>
              </a:rPr>
              <a:t>Возврат масла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휴먼엑스포" pitchFamily="18" charset="-127"/>
            </a:endParaRPr>
          </a:p>
        </p:txBody>
      </p:sp>
      <p:grpSp>
        <p:nvGrpSpPr>
          <p:cNvPr id="223277" name="Group 45"/>
          <p:cNvGrpSpPr>
            <a:grpSpLocks/>
          </p:cNvGrpSpPr>
          <p:nvPr/>
        </p:nvGrpSpPr>
        <p:grpSpPr bwMode="auto">
          <a:xfrm>
            <a:off x="612775" y="1339850"/>
            <a:ext cx="6988175" cy="2301875"/>
            <a:chOff x="499" y="731"/>
            <a:chExt cx="4402" cy="1450"/>
          </a:xfrm>
        </p:grpSpPr>
        <p:sp>
          <p:nvSpPr>
            <p:cNvPr id="101" name="Line 30"/>
            <p:cNvSpPr>
              <a:spLocks noChangeShapeType="1"/>
            </p:cNvSpPr>
            <p:nvPr/>
          </p:nvSpPr>
          <p:spPr bwMode="auto">
            <a:xfrm>
              <a:off x="499" y="2175"/>
              <a:ext cx="387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>
              <a:off x="4370" y="2051"/>
              <a:ext cx="0" cy="13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32"/>
            <p:cNvSpPr>
              <a:spLocks noChangeShapeType="1"/>
            </p:cNvSpPr>
            <p:nvPr/>
          </p:nvSpPr>
          <p:spPr bwMode="auto">
            <a:xfrm>
              <a:off x="3427" y="2051"/>
              <a:ext cx="0" cy="13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32"/>
            <p:cNvSpPr>
              <a:spLocks noChangeShapeType="1"/>
            </p:cNvSpPr>
            <p:nvPr/>
          </p:nvSpPr>
          <p:spPr bwMode="auto">
            <a:xfrm>
              <a:off x="2488" y="2051"/>
              <a:ext cx="0" cy="13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32"/>
            <p:cNvSpPr>
              <a:spLocks noChangeShapeType="1"/>
            </p:cNvSpPr>
            <p:nvPr/>
          </p:nvSpPr>
          <p:spPr bwMode="auto">
            <a:xfrm>
              <a:off x="1554" y="2051"/>
              <a:ext cx="0" cy="13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" name="에어컨01"/>
            <p:cNvGrpSpPr>
              <a:grpSpLocks/>
            </p:cNvGrpSpPr>
            <p:nvPr/>
          </p:nvGrpSpPr>
          <p:grpSpPr bwMode="auto">
            <a:xfrm>
              <a:off x="1027" y="867"/>
              <a:ext cx="1065" cy="1291"/>
              <a:chOff x="981075" y="7008895"/>
              <a:chExt cx="1978025" cy="2481263"/>
            </a:xfrm>
          </p:grpSpPr>
          <p:pic>
            <p:nvPicPr>
              <p:cNvPr id="223284" name="Picture 8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81075" y="7008895"/>
                <a:ext cx="1978025" cy="248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3285" name="Freeform 161"/>
              <p:cNvSpPr>
                <a:spLocks noEditPoints="1"/>
              </p:cNvSpPr>
              <p:nvPr/>
            </p:nvSpPr>
            <p:spPr bwMode="auto">
              <a:xfrm>
                <a:off x="1694000" y="7423236"/>
                <a:ext cx="552175" cy="182565"/>
              </a:xfrm>
              <a:custGeom>
                <a:avLst/>
                <a:gdLst>
                  <a:gd name="T0" fmla="*/ 2147483647 w 986"/>
                  <a:gd name="T1" fmla="*/ 2147483647 h 326"/>
                  <a:gd name="T2" fmla="*/ 2147483647 w 986"/>
                  <a:gd name="T3" fmla="*/ 2147483647 h 326"/>
                  <a:gd name="T4" fmla="*/ 2147483647 w 986"/>
                  <a:gd name="T5" fmla="*/ 2147483647 h 326"/>
                  <a:gd name="T6" fmla="*/ 2147483647 w 986"/>
                  <a:gd name="T7" fmla="*/ 2147483647 h 326"/>
                  <a:gd name="T8" fmla="*/ 2147483647 w 986"/>
                  <a:gd name="T9" fmla="*/ 2147483647 h 326"/>
                  <a:gd name="T10" fmla="*/ 2147483647 w 986"/>
                  <a:gd name="T11" fmla="*/ 2147483647 h 326"/>
                  <a:gd name="T12" fmla="*/ 2147483647 w 986"/>
                  <a:gd name="T13" fmla="*/ 2147483647 h 326"/>
                  <a:gd name="T14" fmla="*/ 2147483647 w 986"/>
                  <a:gd name="T15" fmla="*/ 2147483647 h 326"/>
                  <a:gd name="T16" fmla="*/ 2147483647 w 986"/>
                  <a:gd name="T17" fmla="*/ 2147483647 h 326"/>
                  <a:gd name="T18" fmla="*/ 2147483647 w 986"/>
                  <a:gd name="T19" fmla="*/ 2147483647 h 326"/>
                  <a:gd name="T20" fmla="*/ 2147483647 w 986"/>
                  <a:gd name="T21" fmla="*/ 2147483647 h 326"/>
                  <a:gd name="T22" fmla="*/ 2147483647 w 986"/>
                  <a:gd name="T23" fmla="*/ 2147483647 h 326"/>
                  <a:gd name="T24" fmla="*/ 2147483647 w 986"/>
                  <a:gd name="T25" fmla="*/ 2147483647 h 326"/>
                  <a:gd name="T26" fmla="*/ 2147483647 w 986"/>
                  <a:gd name="T27" fmla="*/ 2147483647 h 326"/>
                  <a:gd name="T28" fmla="*/ 2147483647 w 986"/>
                  <a:gd name="T29" fmla="*/ 2147483647 h 326"/>
                  <a:gd name="T30" fmla="*/ 2147483647 w 986"/>
                  <a:gd name="T31" fmla="*/ 2147483647 h 326"/>
                  <a:gd name="T32" fmla="*/ 0 w 986"/>
                  <a:gd name="T33" fmla="*/ 2147483647 h 326"/>
                  <a:gd name="T34" fmla="*/ 2147483647 w 986"/>
                  <a:gd name="T35" fmla="*/ 2147483647 h 326"/>
                  <a:gd name="T36" fmla="*/ 2147483647 w 986"/>
                  <a:gd name="T37" fmla="*/ 2147483647 h 326"/>
                  <a:gd name="T38" fmla="*/ 2147483647 w 986"/>
                  <a:gd name="T39" fmla="*/ 2147483647 h 326"/>
                  <a:gd name="T40" fmla="*/ 2147483647 w 986"/>
                  <a:gd name="T41" fmla="*/ 2147483647 h 326"/>
                  <a:gd name="T42" fmla="*/ 2147483647 w 986"/>
                  <a:gd name="T43" fmla="*/ 2147483647 h 326"/>
                  <a:gd name="T44" fmla="*/ 2147483647 w 986"/>
                  <a:gd name="T45" fmla="*/ 2147483647 h 326"/>
                  <a:gd name="T46" fmla="*/ 2147483647 w 986"/>
                  <a:gd name="T47" fmla="*/ 2147483647 h 326"/>
                  <a:gd name="T48" fmla="*/ 2147483647 w 986"/>
                  <a:gd name="T49" fmla="*/ 2147483647 h 326"/>
                  <a:gd name="T50" fmla="*/ 2147483647 w 986"/>
                  <a:gd name="T51" fmla="*/ 2147483647 h 326"/>
                  <a:gd name="T52" fmla="*/ 2147483647 w 986"/>
                  <a:gd name="T53" fmla="*/ 2147483647 h 326"/>
                  <a:gd name="T54" fmla="*/ 2147483647 w 986"/>
                  <a:gd name="T55" fmla="*/ 2147483647 h 326"/>
                  <a:gd name="T56" fmla="*/ 2147483647 w 986"/>
                  <a:gd name="T57" fmla="*/ 2147483647 h 326"/>
                  <a:gd name="T58" fmla="*/ 2147483647 w 986"/>
                  <a:gd name="T59" fmla="*/ 2147483647 h 326"/>
                  <a:gd name="T60" fmla="*/ 2147483647 w 986"/>
                  <a:gd name="T61" fmla="*/ 2147483647 h 326"/>
                  <a:gd name="T62" fmla="*/ 2147483647 w 986"/>
                  <a:gd name="T63" fmla="*/ 2147483647 h 326"/>
                  <a:gd name="T64" fmla="*/ 2147483647 w 986"/>
                  <a:gd name="T65" fmla="*/ 2147483647 h 326"/>
                  <a:gd name="T66" fmla="*/ 2147483647 w 986"/>
                  <a:gd name="T67" fmla="*/ 2147483647 h 326"/>
                  <a:gd name="T68" fmla="*/ 2147483647 w 986"/>
                  <a:gd name="T69" fmla="*/ 2147483647 h 326"/>
                  <a:gd name="T70" fmla="*/ 2147483647 w 986"/>
                  <a:gd name="T71" fmla="*/ 2147483647 h 326"/>
                  <a:gd name="T72" fmla="*/ 2147483647 w 986"/>
                  <a:gd name="T73" fmla="*/ 2147483647 h 326"/>
                  <a:gd name="T74" fmla="*/ 2147483647 w 986"/>
                  <a:gd name="T75" fmla="*/ 2147483647 h 326"/>
                  <a:gd name="T76" fmla="*/ 2147483647 w 986"/>
                  <a:gd name="T77" fmla="*/ 2147483647 h 326"/>
                  <a:gd name="T78" fmla="*/ 2147483647 w 986"/>
                  <a:gd name="T79" fmla="*/ 2147483647 h 326"/>
                  <a:gd name="T80" fmla="*/ 2147483647 w 986"/>
                  <a:gd name="T81" fmla="*/ 2147483647 h 326"/>
                  <a:gd name="T82" fmla="*/ 2147483647 w 986"/>
                  <a:gd name="T83" fmla="*/ 2147483647 h 326"/>
                  <a:gd name="T84" fmla="*/ 2147483647 w 986"/>
                  <a:gd name="T85" fmla="*/ 2147483647 h 326"/>
                  <a:gd name="T86" fmla="*/ 2147483647 w 986"/>
                  <a:gd name="T87" fmla="*/ 2147483647 h 326"/>
                  <a:gd name="T88" fmla="*/ 2147483647 w 986"/>
                  <a:gd name="T89" fmla="*/ 2147483647 h 326"/>
                  <a:gd name="T90" fmla="*/ 2147483647 w 986"/>
                  <a:gd name="T91" fmla="*/ 2147483647 h 326"/>
                  <a:gd name="T92" fmla="*/ 2147483647 w 986"/>
                  <a:gd name="T93" fmla="*/ 2147483647 h 326"/>
                  <a:gd name="T94" fmla="*/ 2147483647 w 986"/>
                  <a:gd name="T95" fmla="*/ 2147483647 h 326"/>
                  <a:gd name="T96" fmla="*/ 2147483647 w 986"/>
                  <a:gd name="T97" fmla="*/ 2147483647 h 326"/>
                  <a:gd name="T98" fmla="*/ 2147483647 w 986"/>
                  <a:gd name="T99" fmla="*/ 2147483647 h 326"/>
                  <a:gd name="T100" fmla="*/ 2147483647 w 986"/>
                  <a:gd name="T101" fmla="*/ 2147483647 h 326"/>
                  <a:gd name="T102" fmla="*/ 2147483647 w 986"/>
                  <a:gd name="T103" fmla="*/ 2147483647 h 326"/>
                  <a:gd name="T104" fmla="*/ 2147483647 w 986"/>
                  <a:gd name="T105" fmla="*/ 2147483647 h 326"/>
                  <a:gd name="T106" fmla="*/ 2147483647 w 986"/>
                  <a:gd name="T107" fmla="*/ 2147483647 h 326"/>
                  <a:gd name="T108" fmla="*/ 2147483647 w 986"/>
                  <a:gd name="T109" fmla="*/ 2147483647 h 326"/>
                  <a:gd name="T110" fmla="*/ 2147483647 w 986"/>
                  <a:gd name="T111" fmla="*/ 2147483647 h 326"/>
                  <a:gd name="T112" fmla="*/ 2147483647 w 986"/>
                  <a:gd name="T113" fmla="*/ 2147483647 h 326"/>
                  <a:gd name="T114" fmla="*/ 2147483647 w 986"/>
                  <a:gd name="T115" fmla="*/ 2147483647 h 326"/>
                  <a:gd name="T116" fmla="*/ 2147483647 w 986"/>
                  <a:gd name="T117" fmla="*/ 2147483647 h 3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86"/>
                  <a:gd name="T178" fmla="*/ 0 h 326"/>
                  <a:gd name="T179" fmla="*/ 986 w 986"/>
                  <a:gd name="T180" fmla="*/ 326 h 32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86" h="326">
                    <a:moveTo>
                      <a:pt x="842" y="4"/>
                    </a:moveTo>
                    <a:lnTo>
                      <a:pt x="842" y="4"/>
                    </a:lnTo>
                    <a:lnTo>
                      <a:pt x="788" y="0"/>
                    </a:lnTo>
                    <a:lnTo>
                      <a:pt x="692" y="0"/>
                    </a:lnTo>
                    <a:lnTo>
                      <a:pt x="626" y="4"/>
                    </a:lnTo>
                    <a:lnTo>
                      <a:pt x="560" y="10"/>
                    </a:lnTo>
                    <a:lnTo>
                      <a:pt x="492" y="20"/>
                    </a:lnTo>
                    <a:lnTo>
                      <a:pt x="424" y="32"/>
                    </a:lnTo>
                    <a:lnTo>
                      <a:pt x="358" y="48"/>
                    </a:lnTo>
                    <a:lnTo>
                      <a:pt x="292" y="64"/>
                    </a:lnTo>
                    <a:lnTo>
                      <a:pt x="232" y="84"/>
                    </a:lnTo>
                    <a:lnTo>
                      <a:pt x="172" y="106"/>
                    </a:lnTo>
                    <a:lnTo>
                      <a:pt x="162" y="110"/>
                    </a:lnTo>
                    <a:lnTo>
                      <a:pt x="168" y="110"/>
                    </a:lnTo>
                    <a:lnTo>
                      <a:pt x="178" y="112"/>
                    </a:lnTo>
                    <a:lnTo>
                      <a:pt x="186" y="114"/>
                    </a:lnTo>
                    <a:lnTo>
                      <a:pt x="192" y="118"/>
                    </a:lnTo>
                    <a:lnTo>
                      <a:pt x="194" y="120"/>
                    </a:lnTo>
                    <a:lnTo>
                      <a:pt x="198" y="128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172" y="144"/>
                    </a:lnTo>
                    <a:lnTo>
                      <a:pt x="172" y="136"/>
                    </a:lnTo>
                    <a:lnTo>
                      <a:pt x="170" y="132"/>
                    </a:lnTo>
                    <a:lnTo>
                      <a:pt x="168" y="130"/>
                    </a:lnTo>
                    <a:lnTo>
                      <a:pt x="164" y="128"/>
                    </a:lnTo>
                    <a:lnTo>
                      <a:pt x="162" y="130"/>
                    </a:lnTo>
                    <a:lnTo>
                      <a:pt x="160" y="130"/>
                    </a:lnTo>
                    <a:lnTo>
                      <a:pt x="158" y="132"/>
                    </a:lnTo>
                    <a:lnTo>
                      <a:pt x="156" y="136"/>
                    </a:lnTo>
                    <a:lnTo>
                      <a:pt x="158" y="140"/>
                    </a:lnTo>
                    <a:lnTo>
                      <a:pt x="160" y="144"/>
                    </a:lnTo>
                    <a:lnTo>
                      <a:pt x="170" y="150"/>
                    </a:lnTo>
                    <a:lnTo>
                      <a:pt x="176" y="152"/>
                    </a:lnTo>
                    <a:lnTo>
                      <a:pt x="188" y="158"/>
                    </a:lnTo>
                    <a:lnTo>
                      <a:pt x="192" y="162"/>
                    </a:lnTo>
                    <a:lnTo>
                      <a:pt x="196" y="166"/>
                    </a:lnTo>
                    <a:lnTo>
                      <a:pt x="198" y="174"/>
                    </a:lnTo>
                    <a:lnTo>
                      <a:pt x="200" y="182"/>
                    </a:lnTo>
                    <a:lnTo>
                      <a:pt x="200" y="192"/>
                    </a:lnTo>
                    <a:lnTo>
                      <a:pt x="198" y="200"/>
                    </a:lnTo>
                    <a:lnTo>
                      <a:pt x="194" y="206"/>
                    </a:lnTo>
                    <a:lnTo>
                      <a:pt x="188" y="210"/>
                    </a:lnTo>
                    <a:lnTo>
                      <a:pt x="182" y="212"/>
                    </a:lnTo>
                    <a:lnTo>
                      <a:pt x="170" y="216"/>
                    </a:lnTo>
                    <a:lnTo>
                      <a:pt x="164" y="216"/>
                    </a:lnTo>
                    <a:lnTo>
                      <a:pt x="152" y="214"/>
                    </a:lnTo>
                    <a:lnTo>
                      <a:pt x="144" y="212"/>
                    </a:lnTo>
                    <a:lnTo>
                      <a:pt x="138" y="208"/>
                    </a:lnTo>
                    <a:lnTo>
                      <a:pt x="134" y="204"/>
                    </a:lnTo>
                    <a:lnTo>
                      <a:pt x="130" y="196"/>
                    </a:lnTo>
                    <a:lnTo>
                      <a:pt x="130" y="192"/>
                    </a:lnTo>
                    <a:lnTo>
                      <a:pt x="130" y="180"/>
                    </a:lnTo>
                    <a:lnTo>
                      <a:pt x="158" y="180"/>
                    </a:lnTo>
                    <a:lnTo>
                      <a:pt x="158" y="188"/>
                    </a:lnTo>
                    <a:lnTo>
                      <a:pt x="158" y="192"/>
                    </a:lnTo>
                    <a:lnTo>
                      <a:pt x="160" y="194"/>
                    </a:lnTo>
                    <a:lnTo>
                      <a:pt x="164" y="196"/>
                    </a:lnTo>
                    <a:lnTo>
                      <a:pt x="168" y="194"/>
                    </a:lnTo>
                    <a:lnTo>
                      <a:pt x="170" y="192"/>
                    </a:lnTo>
                    <a:lnTo>
                      <a:pt x="172" y="188"/>
                    </a:lnTo>
                    <a:lnTo>
                      <a:pt x="172" y="184"/>
                    </a:lnTo>
                    <a:lnTo>
                      <a:pt x="170" y="180"/>
                    </a:lnTo>
                    <a:lnTo>
                      <a:pt x="166" y="178"/>
                    </a:lnTo>
                    <a:lnTo>
                      <a:pt x="144" y="166"/>
                    </a:lnTo>
                    <a:lnTo>
                      <a:pt x="138" y="160"/>
                    </a:lnTo>
                    <a:lnTo>
                      <a:pt x="136" y="158"/>
                    </a:lnTo>
                    <a:lnTo>
                      <a:pt x="134" y="154"/>
                    </a:lnTo>
                    <a:lnTo>
                      <a:pt x="132" y="148"/>
                    </a:lnTo>
                    <a:lnTo>
                      <a:pt x="132" y="144"/>
                    </a:lnTo>
                    <a:lnTo>
                      <a:pt x="132" y="136"/>
                    </a:lnTo>
                    <a:lnTo>
                      <a:pt x="132" y="126"/>
                    </a:lnTo>
                    <a:lnTo>
                      <a:pt x="134" y="122"/>
                    </a:lnTo>
                    <a:lnTo>
                      <a:pt x="102" y="138"/>
                    </a:lnTo>
                    <a:lnTo>
                      <a:pt x="72" y="156"/>
                    </a:lnTo>
                    <a:lnTo>
                      <a:pt x="48" y="172"/>
                    </a:lnTo>
                    <a:lnTo>
                      <a:pt x="30" y="188"/>
                    </a:lnTo>
                    <a:lnTo>
                      <a:pt x="16" y="204"/>
                    </a:lnTo>
                    <a:lnTo>
                      <a:pt x="6" y="220"/>
                    </a:lnTo>
                    <a:lnTo>
                      <a:pt x="0" y="234"/>
                    </a:lnTo>
                    <a:lnTo>
                      <a:pt x="0" y="248"/>
                    </a:lnTo>
                    <a:lnTo>
                      <a:pt x="4" y="262"/>
                    </a:lnTo>
                    <a:lnTo>
                      <a:pt x="12" y="274"/>
                    </a:lnTo>
                    <a:lnTo>
                      <a:pt x="24" y="286"/>
                    </a:lnTo>
                    <a:lnTo>
                      <a:pt x="40" y="296"/>
                    </a:lnTo>
                    <a:lnTo>
                      <a:pt x="60" y="304"/>
                    </a:lnTo>
                    <a:lnTo>
                      <a:pt x="84" y="312"/>
                    </a:lnTo>
                    <a:lnTo>
                      <a:pt x="112" y="318"/>
                    </a:lnTo>
                    <a:lnTo>
                      <a:pt x="144" y="322"/>
                    </a:lnTo>
                    <a:lnTo>
                      <a:pt x="180" y="324"/>
                    </a:lnTo>
                    <a:lnTo>
                      <a:pt x="220" y="326"/>
                    </a:lnTo>
                    <a:lnTo>
                      <a:pt x="262" y="326"/>
                    </a:lnTo>
                    <a:lnTo>
                      <a:pt x="306" y="326"/>
                    </a:lnTo>
                    <a:lnTo>
                      <a:pt x="350" y="324"/>
                    </a:lnTo>
                    <a:lnTo>
                      <a:pt x="394" y="320"/>
                    </a:lnTo>
                    <a:lnTo>
                      <a:pt x="440" y="314"/>
                    </a:lnTo>
                    <a:lnTo>
                      <a:pt x="486" y="308"/>
                    </a:lnTo>
                    <a:lnTo>
                      <a:pt x="532" y="302"/>
                    </a:lnTo>
                    <a:lnTo>
                      <a:pt x="578" y="292"/>
                    </a:lnTo>
                    <a:lnTo>
                      <a:pt x="622" y="282"/>
                    </a:lnTo>
                    <a:lnTo>
                      <a:pt x="668" y="272"/>
                    </a:lnTo>
                    <a:lnTo>
                      <a:pt x="710" y="260"/>
                    </a:lnTo>
                    <a:lnTo>
                      <a:pt x="752" y="246"/>
                    </a:lnTo>
                    <a:lnTo>
                      <a:pt x="792" y="230"/>
                    </a:lnTo>
                    <a:lnTo>
                      <a:pt x="830" y="214"/>
                    </a:lnTo>
                    <a:lnTo>
                      <a:pt x="828" y="214"/>
                    </a:lnTo>
                    <a:lnTo>
                      <a:pt x="824" y="214"/>
                    </a:lnTo>
                    <a:lnTo>
                      <a:pt x="812" y="212"/>
                    </a:lnTo>
                    <a:lnTo>
                      <a:pt x="806" y="210"/>
                    </a:lnTo>
                    <a:lnTo>
                      <a:pt x="800" y="206"/>
                    </a:lnTo>
                    <a:lnTo>
                      <a:pt x="796" y="200"/>
                    </a:lnTo>
                    <a:lnTo>
                      <a:pt x="794" y="190"/>
                    </a:lnTo>
                    <a:lnTo>
                      <a:pt x="794" y="138"/>
                    </a:lnTo>
                    <a:lnTo>
                      <a:pt x="794" y="134"/>
                    </a:lnTo>
                    <a:lnTo>
                      <a:pt x="796" y="130"/>
                    </a:lnTo>
                    <a:lnTo>
                      <a:pt x="796" y="124"/>
                    </a:lnTo>
                    <a:lnTo>
                      <a:pt x="800" y="118"/>
                    </a:lnTo>
                    <a:lnTo>
                      <a:pt x="806" y="114"/>
                    </a:lnTo>
                    <a:lnTo>
                      <a:pt x="816" y="110"/>
                    </a:lnTo>
                    <a:lnTo>
                      <a:pt x="828" y="110"/>
                    </a:lnTo>
                    <a:lnTo>
                      <a:pt x="832" y="110"/>
                    </a:lnTo>
                    <a:lnTo>
                      <a:pt x="840" y="110"/>
                    </a:lnTo>
                    <a:lnTo>
                      <a:pt x="852" y="116"/>
                    </a:lnTo>
                    <a:lnTo>
                      <a:pt x="856" y="118"/>
                    </a:lnTo>
                    <a:lnTo>
                      <a:pt x="858" y="124"/>
                    </a:lnTo>
                    <a:lnTo>
                      <a:pt x="860" y="128"/>
                    </a:lnTo>
                    <a:lnTo>
                      <a:pt x="860" y="134"/>
                    </a:lnTo>
                    <a:lnTo>
                      <a:pt x="860" y="144"/>
                    </a:lnTo>
                    <a:lnTo>
                      <a:pt x="834" y="144"/>
                    </a:lnTo>
                    <a:lnTo>
                      <a:pt x="834" y="134"/>
                    </a:lnTo>
                    <a:lnTo>
                      <a:pt x="834" y="132"/>
                    </a:lnTo>
                    <a:lnTo>
                      <a:pt x="832" y="130"/>
                    </a:lnTo>
                    <a:lnTo>
                      <a:pt x="828" y="128"/>
                    </a:lnTo>
                    <a:lnTo>
                      <a:pt x="824" y="130"/>
                    </a:lnTo>
                    <a:lnTo>
                      <a:pt x="822" y="130"/>
                    </a:lnTo>
                    <a:lnTo>
                      <a:pt x="822" y="134"/>
                    </a:lnTo>
                    <a:lnTo>
                      <a:pt x="822" y="188"/>
                    </a:lnTo>
                    <a:lnTo>
                      <a:pt x="822" y="192"/>
                    </a:lnTo>
                    <a:lnTo>
                      <a:pt x="824" y="194"/>
                    </a:lnTo>
                    <a:lnTo>
                      <a:pt x="828" y="196"/>
                    </a:lnTo>
                    <a:lnTo>
                      <a:pt x="832" y="194"/>
                    </a:lnTo>
                    <a:lnTo>
                      <a:pt x="834" y="192"/>
                    </a:lnTo>
                    <a:lnTo>
                      <a:pt x="836" y="188"/>
                    </a:lnTo>
                    <a:lnTo>
                      <a:pt x="836" y="172"/>
                    </a:lnTo>
                    <a:lnTo>
                      <a:pt x="828" y="172"/>
                    </a:lnTo>
                    <a:lnTo>
                      <a:pt x="828" y="158"/>
                    </a:lnTo>
                    <a:lnTo>
                      <a:pt x="862" y="158"/>
                    </a:lnTo>
                    <a:lnTo>
                      <a:pt x="862" y="188"/>
                    </a:lnTo>
                    <a:lnTo>
                      <a:pt x="862" y="192"/>
                    </a:lnTo>
                    <a:lnTo>
                      <a:pt x="858" y="198"/>
                    </a:lnTo>
                    <a:lnTo>
                      <a:pt x="856" y="202"/>
                    </a:lnTo>
                    <a:lnTo>
                      <a:pt x="866" y="198"/>
                    </a:lnTo>
                    <a:lnTo>
                      <a:pt x="898" y="180"/>
                    </a:lnTo>
                    <a:lnTo>
                      <a:pt x="924" y="164"/>
                    </a:lnTo>
                    <a:lnTo>
                      <a:pt x="944" y="148"/>
                    </a:lnTo>
                    <a:lnTo>
                      <a:pt x="962" y="132"/>
                    </a:lnTo>
                    <a:lnTo>
                      <a:pt x="974" y="116"/>
                    </a:lnTo>
                    <a:lnTo>
                      <a:pt x="982" y="102"/>
                    </a:lnTo>
                    <a:lnTo>
                      <a:pt x="986" y="88"/>
                    </a:lnTo>
                    <a:lnTo>
                      <a:pt x="986" y="74"/>
                    </a:lnTo>
                    <a:lnTo>
                      <a:pt x="982" y="60"/>
                    </a:lnTo>
                    <a:lnTo>
                      <a:pt x="974" y="50"/>
                    </a:lnTo>
                    <a:lnTo>
                      <a:pt x="962" y="38"/>
                    </a:lnTo>
                    <a:lnTo>
                      <a:pt x="946" y="28"/>
                    </a:lnTo>
                    <a:lnTo>
                      <a:pt x="924" y="20"/>
                    </a:lnTo>
                    <a:lnTo>
                      <a:pt x="900" y="14"/>
                    </a:lnTo>
                    <a:lnTo>
                      <a:pt x="874" y="8"/>
                    </a:lnTo>
                    <a:lnTo>
                      <a:pt x="842" y="4"/>
                    </a:lnTo>
                    <a:close/>
                    <a:moveTo>
                      <a:pt x="276" y="212"/>
                    </a:moveTo>
                    <a:lnTo>
                      <a:pt x="266" y="136"/>
                    </a:lnTo>
                    <a:lnTo>
                      <a:pt x="262" y="136"/>
                    </a:lnTo>
                    <a:lnTo>
                      <a:pt x="252" y="212"/>
                    </a:lnTo>
                    <a:lnTo>
                      <a:pt x="226" y="212"/>
                    </a:lnTo>
                    <a:lnTo>
                      <a:pt x="242" y="114"/>
                    </a:lnTo>
                    <a:lnTo>
                      <a:pt x="286" y="114"/>
                    </a:lnTo>
                    <a:lnTo>
                      <a:pt x="302" y="212"/>
                    </a:lnTo>
                    <a:lnTo>
                      <a:pt x="276" y="212"/>
                    </a:lnTo>
                    <a:close/>
                    <a:moveTo>
                      <a:pt x="414" y="212"/>
                    </a:moveTo>
                    <a:lnTo>
                      <a:pt x="414" y="138"/>
                    </a:lnTo>
                    <a:lnTo>
                      <a:pt x="412" y="138"/>
                    </a:lnTo>
                    <a:lnTo>
                      <a:pt x="398" y="212"/>
                    </a:lnTo>
                    <a:lnTo>
                      <a:pt x="372" y="212"/>
                    </a:lnTo>
                    <a:lnTo>
                      <a:pt x="358" y="138"/>
                    </a:lnTo>
                    <a:lnTo>
                      <a:pt x="356" y="138"/>
                    </a:lnTo>
                    <a:lnTo>
                      <a:pt x="356" y="212"/>
                    </a:lnTo>
                    <a:lnTo>
                      <a:pt x="330" y="212"/>
                    </a:lnTo>
                    <a:lnTo>
                      <a:pt x="332" y="114"/>
                    </a:lnTo>
                    <a:lnTo>
                      <a:pt x="376" y="114"/>
                    </a:lnTo>
                    <a:lnTo>
                      <a:pt x="384" y="168"/>
                    </a:lnTo>
                    <a:lnTo>
                      <a:pt x="386" y="168"/>
                    </a:lnTo>
                    <a:lnTo>
                      <a:pt x="394" y="112"/>
                    </a:lnTo>
                    <a:lnTo>
                      <a:pt x="438" y="112"/>
                    </a:lnTo>
                    <a:lnTo>
                      <a:pt x="440" y="212"/>
                    </a:lnTo>
                    <a:lnTo>
                      <a:pt x="414" y="212"/>
                    </a:lnTo>
                    <a:close/>
                    <a:moveTo>
                      <a:pt x="540" y="182"/>
                    </a:moveTo>
                    <a:lnTo>
                      <a:pt x="540" y="192"/>
                    </a:lnTo>
                    <a:lnTo>
                      <a:pt x="538" y="200"/>
                    </a:lnTo>
                    <a:lnTo>
                      <a:pt x="534" y="206"/>
                    </a:lnTo>
                    <a:lnTo>
                      <a:pt x="528" y="210"/>
                    </a:lnTo>
                    <a:lnTo>
                      <a:pt x="522" y="212"/>
                    </a:lnTo>
                    <a:lnTo>
                      <a:pt x="510" y="216"/>
                    </a:lnTo>
                    <a:lnTo>
                      <a:pt x="504" y="216"/>
                    </a:lnTo>
                    <a:lnTo>
                      <a:pt x="492" y="214"/>
                    </a:lnTo>
                    <a:lnTo>
                      <a:pt x="484" y="212"/>
                    </a:lnTo>
                    <a:lnTo>
                      <a:pt x="478" y="208"/>
                    </a:lnTo>
                    <a:lnTo>
                      <a:pt x="474" y="204"/>
                    </a:lnTo>
                    <a:lnTo>
                      <a:pt x="470" y="196"/>
                    </a:lnTo>
                    <a:lnTo>
                      <a:pt x="470" y="192"/>
                    </a:lnTo>
                    <a:lnTo>
                      <a:pt x="470" y="180"/>
                    </a:lnTo>
                    <a:lnTo>
                      <a:pt x="498" y="180"/>
                    </a:lnTo>
                    <a:lnTo>
                      <a:pt x="498" y="188"/>
                    </a:lnTo>
                    <a:lnTo>
                      <a:pt x="498" y="192"/>
                    </a:lnTo>
                    <a:lnTo>
                      <a:pt x="500" y="194"/>
                    </a:lnTo>
                    <a:lnTo>
                      <a:pt x="504" y="196"/>
                    </a:lnTo>
                    <a:lnTo>
                      <a:pt x="508" y="194"/>
                    </a:lnTo>
                    <a:lnTo>
                      <a:pt x="510" y="192"/>
                    </a:lnTo>
                    <a:lnTo>
                      <a:pt x="512" y="188"/>
                    </a:lnTo>
                    <a:lnTo>
                      <a:pt x="512" y="184"/>
                    </a:lnTo>
                    <a:lnTo>
                      <a:pt x="510" y="180"/>
                    </a:lnTo>
                    <a:lnTo>
                      <a:pt x="506" y="178"/>
                    </a:lnTo>
                    <a:lnTo>
                      <a:pt x="484" y="166"/>
                    </a:lnTo>
                    <a:lnTo>
                      <a:pt x="478" y="160"/>
                    </a:lnTo>
                    <a:lnTo>
                      <a:pt x="476" y="158"/>
                    </a:lnTo>
                    <a:lnTo>
                      <a:pt x="474" y="154"/>
                    </a:lnTo>
                    <a:lnTo>
                      <a:pt x="472" y="148"/>
                    </a:lnTo>
                    <a:lnTo>
                      <a:pt x="472" y="144"/>
                    </a:lnTo>
                    <a:lnTo>
                      <a:pt x="472" y="136"/>
                    </a:lnTo>
                    <a:lnTo>
                      <a:pt x="472" y="126"/>
                    </a:lnTo>
                    <a:lnTo>
                      <a:pt x="474" y="122"/>
                    </a:lnTo>
                    <a:lnTo>
                      <a:pt x="478" y="118"/>
                    </a:lnTo>
                    <a:lnTo>
                      <a:pt x="482" y="114"/>
                    </a:lnTo>
                    <a:lnTo>
                      <a:pt x="494" y="110"/>
                    </a:lnTo>
                    <a:lnTo>
                      <a:pt x="504" y="110"/>
                    </a:lnTo>
                    <a:lnTo>
                      <a:pt x="508" y="110"/>
                    </a:lnTo>
                    <a:lnTo>
                      <a:pt x="518" y="112"/>
                    </a:lnTo>
                    <a:lnTo>
                      <a:pt x="526" y="114"/>
                    </a:lnTo>
                    <a:lnTo>
                      <a:pt x="532" y="118"/>
                    </a:lnTo>
                    <a:lnTo>
                      <a:pt x="534" y="120"/>
                    </a:lnTo>
                    <a:lnTo>
                      <a:pt x="538" y="128"/>
                    </a:lnTo>
                    <a:lnTo>
                      <a:pt x="538" y="132"/>
                    </a:lnTo>
                    <a:lnTo>
                      <a:pt x="538" y="144"/>
                    </a:lnTo>
                    <a:lnTo>
                      <a:pt x="512" y="144"/>
                    </a:lnTo>
                    <a:lnTo>
                      <a:pt x="512" y="136"/>
                    </a:lnTo>
                    <a:lnTo>
                      <a:pt x="510" y="132"/>
                    </a:lnTo>
                    <a:lnTo>
                      <a:pt x="508" y="130"/>
                    </a:lnTo>
                    <a:lnTo>
                      <a:pt x="504" y="128"/>
                    </a:lnTo>
                    <a:lnTo>
                      <a:pt x="502" y="130"/>
                    </a:lnTo>
                    <a:lnTo>
                      <a:pt x="500" y="130"/>
                    </a:lnTo>
                    <a:lnTo>
                      <a:pt x="498" y="132"/>
                    </a:lnTo>
                    <a:lnTo>
                      <a:pt x="496" y="136"/>
                    </a:lnTo>
                    <a:lnTo>
                      <a:pt x="498" y="140"/>
                    </a:lnTo>
                    <a:lnTo>
                      <a:pt x="500" y="144"/>
                    </a:lnTo>
                    <a:lnTo>
                      <a:pt x="510" y="150"/>
                    </a:lnTo>
                    <a:lnTo>
                      <a:pt x="516" y="152"/>
                    </a:lnTo>
                    <a:lnTo>
                      <a:pt x="528" y="158"/>
                    </a:lnTo>
                    <a:lnTo>
                      <a:pt x="532" y="162"/>
                    </a:lnTo>
                    <a:lnTo>
                      <a:pt x="536" y="166"/>
                    </a:lnTo>
                    <a:lnTo>
                      <a:pt x="538" y="174"/>
                    </a:lnTo>
                    <a:lnTo>
                      <a:pt x="540" y="182"/>
                    </a:lnTo>
                    <a:close/>
                    <a:moveTo>
                      <a:pt x="642" y="188"/>
                    </a:moveTo>
                    <a:lnTo>
                      <a:pt x="642" y="188"/>
                    </a:lnTo>
                    <a:lnTo>
                      <a:pt x="640" y="198"/>
                    </a:lnTo>
                    <a:lnTo>
                      <a:pt x="636" y="204"/>
                    </a:lnTo>
                    <a:lnTo>
                      <a:pt x="630" y="208"/>
                    </a:lnTo>
                    <a:lnTo>
                      <a:pt x="624" y="212"/>
                    </a:lnTo>
                    <a:lnTo>
                      <a:pt x="612" y="214"/>
                    </a:lnTo>
                    <a:lnTo>
                      <a:pt x="606" y="214"/>
                    </a:lnTo>
                    <a:lnTo>
                      <a:pt x="594" y="214"/>
                    </a:lnTo>
                    <a:lnTo>
                      <a:pt x="584" y="210"/>
                    </a:lnTo>
                    <a:lnTo>
                      <a:pt x="578" y="206"/>
                    </a:lnTo>
                    <a:lnTo>
                      <a:pt x="574" y="200"/>
                    </a:lnTo>
                    <a:lnTo>
                      <a:pt x="572" y="196"/>
                    </a:lnTo>
                    <a:lnTo>
                      <a:pt x="570" y="192"/>
                    </a:lnTo>
                    <a:lnTo>
                      <a:pt x="570" y="186"/>
                    </a:lnTo>
                    <a:lnTo>
                      <a:pt x="570" y="114"/>
                    </a:lnTo>
                    <a:lnTo>
                      <a:pt x="598" y="114"/>
                    </a:lnTo>
                    <a:lnTo>
                      <a:pt x="598" y="188"/>
                    </a:lnTo>
                    <a:lnTo>
                      <a:pt x="600" y="192"/>
                    </a:lnTo>
                    <a:lnTo>
                      <a:pt x="602" y="194"/>
                    </a:lnTo>
                    <a:lnTo>
                      <a:pt x="606" y="196"/>
                    </a:lnTo>
                    <a:lnTo>
                      <a:pt x="610" y="194"/>
                    </a:lnTo>
                    <a:lnTo>
                      <a:pt x="612" y="192"/>
                    </a:lnTo>
                    <a:lnTo>
                      <a:pt x="614" y="188"/>
                    </a:lnTo>
                    <a:lnTo>
                      <a:pt x="614" y="114"/>
                    </a:lnTo>
                    <a:lnTo>
                      <a:pt x="642" y="114"/>
                    </a:lnTo>
                    <a:lnTo>
                      <a:pt x="642" y="188"/>
                    </a:lnTo>
                    <a:close/>
                    <a:moveTo>
                      <a:pt x="760" y="212"/>
                    </a:moveTo>
                    <a:lnTo>
                      <a:pt x="730" y="212"/>
                    </a:lnTo>
                    <a:lnTo>
                      <a:pt x="702" y="152"/>
                    </a:lnTo>
                    <a:lnTo>
                      <a:pt x="700" y="152"/>
                    </a:lnTo>
                    <a:lnTo>
                      <a:pt x="702" y="212"/>
                    </a:lnTo>
                    <a:lnTo>
                      <a:pt x="676" y="212"/>
                    </a:lnTo>
                    <a:lnTo>
                      <a:pt x="676" y="112"/>
                    </a:lnTo>
                    <a:lnTo>
                      <a:pt x="708" y="112"/>
                    </a:lnTo>
                    <a:lnTo>
                      <a:pt x="734" y="174"/>
                    </a:lnTo>
                    <a:lnTo>
                      <a:pt x="736" y="174"/>
                    </a:lnTo>
                    <a:lnTo>
                      <a:pt x="734" y="112"/>
                    </a:lnTo>
                    <a:lnTo>
                      <a:pt x="760" y="112"/>
                    </a:lnTo>
                    <a:lnTo>
                      <a:pt x="760" y="212"/>
                    </a:lnTo>
                    <a:close/>
                  </a:path>
                </a:pathLst>
              </a:custGeom>
              <a:solidFill>
                <a:srgbClr val="003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latin typeface="Garamond" pitchFamily="18" charset="0"/>
                  <a:ea typeface="굴림" pitchFamily="34" charset="-127"/>
                </a:endParaRPr>
              </a:p>
            </p:txBody>
          </p:sp>
        </p:grpSp>
        <p:grpSp>
          <p:nvGrpSpPr>
            <p:cNvPr id="3" name="에어컨02"/>
            <p:cNvGrpSpPr>
              <a:grpSpLocks/>
            </p:cNvGrpSpPr>
            <p:nvPr/>
          </p:nvGrpSpPr>
          <p:grpSpPr bwMode="auto">
            <a:xfrm>
              <a:off x="1963" y="867"/>
              <a:ext cx="1065" cy="1291"/>
              <a:chOff x="2719388" y="7008895"/>
              <a:chExt cx="1978025" cy="2481263"/>
            </a:xfrm>
          </p:grpSpPr>
          <p:pic>
            <p:nvPicPr>
              <p:cNvPr id="223287" name="Picture 8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19388" y="7008895"/>
                <a:ext cx="1978025" cy="248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3288" name="Freeform 161"/>
              <p:cNvSpPr>
                <a:spLocks noEditPoints="1"/>
              </p:cNvSpPr>
              <p:nvPr/>
            </p:nvSpPr>
            <p:spPr bwMode="auto">
              <a:xfrm>
                <a:off x="3432313" y="7423236"/>
                <a:ext cx="552175" cy="182565"/>
              </a:xfrm>
              <a:custGeom>
                <a:avLst/>
                <a:gdLst>
                  <a:gd name="T0" fmla="*/ 2147483647 w 986"/>
                  <a:gd name="T1" fmla="*/ 2147483647 h 326"/>
                  <a:gd name="T2" fmla="*/ 2147483647 w 986"/>
                  <a:gd name="T3" fmla="*/ 2147483647 h 326"/>
                  <a:gd name="T4" fmla="*/ 2147483647 w 986"/>
                  <a:gd name="T5" fmla="*/ 2147483647 h 326"/>
                  <a:gd name="T6" fmla="*/ 2147483647 w 986"/>
                  <a:gd name="T7" fmla="*/ 2147483647 h 326"/>
                  <a:gd name="T8" fmla="*/ 2147483647 w 986"/>
                  <a:gd name="T9" fmla="*/ 2147483647 h 326"/>
                  <a:gd name="T10" fmla="*/ 2147483647 w 986"/>
                  <a:gd name="T11" fmla="*/ 2147483647 h 326"/>
                  <a:gd name="T12" fmla="*/ 2147483647 w 986"/>
                  <a:gd name="T13" fmla="*/ 2147483647 h 326"/>
                  <a:gd name="T14" fmla="*/ 2147483647 w 986"/>
                  <a:gd name="T15" fmla="*/ 2147483647 h 326"/>
                  <a:gd name="T16" fmla="*/ 2147483647 w 986"/>
                  <a:gd name="T17" fmla="*/ 2147483647 h 326"/>
                  <a:gd name="T18" fmla="*/ 2147483647 w 986"/>
                  <a:gd name="T19" fmla="*/ 2147483647 h 326"/>
                  <a:gd name="T20" fmla="*/ 2147483647 w 986"/>
                  <a:gd name="T21" fmla="*/ 2147483647 h 326"/>
                  <a:gd name="T22" fmla="*/ 2147483647 w 986"/>
                  <a:gd name="T23" fmla="*/ 2147483647 h 326"/>
                  <a:gd name="T24" fmla="*/ 2147483647 w 986"/>
                  <a:gd name="T25" fmla="*/ 2147483647 h 326"/>
                  <a:gd name="T26" fmla="*/ 2147483647 w 986"/>
                  <a:gd name="T27" fmla="*/ 2147483647 h 326"/>
                  <a:gd name="T28" fmla="*/ 2147483647 w 986"/>
                  <a:gd name="T29" fmla="*/ 2147483647 h 326"/>
                  <a:gd name="T30" fmla="*/ 2147483647 w 986"/>
                  <a:gd name="T31" fmla="*/ 2147483647 h 326"/>
                  <a:gd name="T32" fmla="*/ 0 w 986"/>
                  <a:gd name="T33" fmla="*/ 2147483647 h 326"/>
                  <a:gd name="T34" fmla="*/ 2147483647 w 986"/>
                  <a:gd name="T35" fmla="*/ 2147483647 h 326"/>
                  <a:gd name="T36" fmla="*/ 2147483647 w 986"/>
                  <a:gd name="T37" fmla="*/ 2147483647 h 326"/>
                  <a:gd name="T38" fmla="*/ 2147483647 w 986"/>
                  <a:gd name="T39" fmla="*/ 2147483647 h 326"/>
                  <a:gd name="T40" fmla="*/ 2147483647 w 986"/>
                  <a:gd name="T41" fmla="*/ 2147483647 h 326"/>
                  <a:gd name="T42" fmla="*/ 2147483647 w 986"/>
                  <a:gd name="T43" fmla="*/ 2147483647 h 326"/>
                  <a:gd name="T44" fmla="*/ 2147483647 w 986"/>
                  <a:gd name="T45" fmla="*/ 2147483647 h 326"/>
                  <a:gd name="T46" fmla="*/ 2147483647 w 986"/>
                  <a:gd name="T47" fmla="*/ 2147483647 h 326"/>
                  <a:gd name="T48" fmla="*/ 2147483647 w 986"/>
                  <a:gd name="T49" fmla="*/ 2147483647 h 326"/>
                  <a:gd name="T50" fmla="*/ 2147483647 w 986"/>
                  <a:gd name="T51" fmla="*/ 2147483647 h 326"/>
                  <a:gd name="T52" fmla="*/ 2147483647 w 986"/>
                  <a:gd name="T53" fmla="*/ 2147483647 h 326"/>
                  <a:gd name="T54" fmla="*/ 2147483647 w 986"/>
                  <a:gd name="T55" fmla="*/ 2147483647 h 326"/>
                  <a:gd name="T56" fmla="*/ 2147483647 w 986"/>
                  <a:gd name="T57" fmla="*/ 2147483647 h 326"/>
                  <a:gd name="T58" fmla="*/ 2147483647 w 986"/>
                  <a:gd name="T59" fmla="*/ 2147483647 h 326"/>
                  <a:gd name="T60" fmla="*/ 2147483647 w 986"/>
                  <a:gd name="T61" fmla="*/ 2147483647 h 326"/>
                  <a:gd name="T62" fmla="*/ 2147483647 w 986"/>
                  <a:gd name="T63" fmla="*/ 2147483647 h 326"/>
                  <a:gd name="T64" fmla="*/ 2147483647 w 986"/>
                  <a:gd name="T65" fmla="*/ 2147483647 h 326"/>
                  <a:gd name="T66" fmla="*/ 2147483647 w 986"/>
                  <a:gd name="T67" fmla="*/ 2147483647 h 326"/>
                  <a:gd name="T68" fmla="*/ 2147483647 w 986"/>
                  <a:gd name="T69" fmla="*/ 2147483647 h 326"/>
                  <a:gd name="T70" fmla="*/ 2147483647 w 986"/>
                  <a:gd name="T71" fmla="*/ 2147483647 h 326"/>
                  <a:gd name="T72" fmla="*/ 2147483647 w 986"/>
                  <a:gd name="T73" fmla="*/ 2147483647 h 326"/>
                  <a:gd name="T74" fmla="*/ 2147483647 w 986"/>
                  <a:gd name="T75" fmla="*/ 2147483647 h 326"/>
                  <a:gd name="T76" fmla="*/ 2147483647 w 986"/>
                  <a:gd name="T77" fmla="*/ 2147483647 h 326"/>
                  <a:gd name="T78" fmla="*/ 2147483647 w 986"/>
                  <a:gd name="T79" fmla="*/ 2147483647 h 326"/>
                  <a:gd name="T80" fmla="*/ 2147483647 w 986"/>
                  <a:gd name="T81" fmla="*/ 2147483647 h 326"/>
                  <a:gd name="T82" fmla="*/ 2147483647 w 986"/>
                  <a:gd name="T83" fmla="*/ 2147483647 h 326"/>
                  <a:gd name="T84" fmla="*/ 2147483647 w 986"/>
                  <a:gd name="T85" fmla="*/ 2147483647 h 326"/>
                  <a:gd name="T86" fmla="*/ 2147483647 w 986"/>
                  <a:gd name="T87" fmla="*/ 2147483647 h 326"/>
                  <a:gd name="T88" fmla="*/ 2147483647 w 986"/>
                  <a:gd name="T89" fmla="*/ 2147483647 h 326"/>
                  <a:gd name="T90" fmla="*/ 2147483647 w 986"/>
                  <a:gd name="T91" fmla="*/ 2147483647 h 326"/>
                  <a:gd name="T92" fmla="*/ 2147483647 w 986"/>
                  <a:gd name="T93" fmla="*/ 2147483647 h 326"/>
                  <a:gd name="T94" fmla="*/ 2147483647 w 986"/>
                  <a:gd name="T95" fmla="*/ 2147483647 h 326"/>
                  <a:gd name="T96" fmla="*/ 2147483647 w 986"/>
                  <a:gd name="T97" fmla="*/ 2147483647 h 326"/>
                  <a:gd name="T98" fmla="*/ 2147483647 w 986"/>
                  <a:gd name="T99" fmla="*/ 2147483647 h 326"/>
                  <a:gd name="T100" fmla="*/ 2147483647 w 986"/>
                  <a:gd name="T101" fmla="*/ 2147483647 h 326"/>
                  <a:gd name="T102" fmla="*/ 2147483647 w 986"/>
                  <a:gd name="T103" fmla="*/ 2147483647 h 326"/>
                  <a:gd name="T104" fmla="*/ 2147483647 w 986"/>
                  <a:gd name="T105" fmla="*/ 2147483647 h 326"/>
                  <a:gd name="T106" fmla="*/ 2147483647 w 986"/>
                  <a:gd name="T107" fmla="*/ 2147483647 h 326"/>
                  <a:gd name="T108" fmla="*/ 2147483647 w 986"/>
                  <a:gd name="T109" fmla="*/ 2147483647 h 326"/>
                  <a:gd name="T110" fmla="*/ 2147483647 w 986"/>
                  <a:gd name="T111" fmla="*/ 2147483647 h 326"/>
                  <a:gd name="T112" fmla="*/ 2147483647 w 986"/>
                  <a:gd name="T113" fmla="*/ 2147483647 h 326"/>
                  <a:gd name="T114" fmla="*/ 2147483647 w 986"/>
                  <a:gd name="T115" fmla="*/ 2147483647 h 326"/>
                  <a:gd name="T116" fmla="*/ 2147483647 w 986"/>
                  <a:gd name="T117" fmla="*/ 2147483647 h 3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86"/>
                  <a:gd name="T178" fmla="*/ 0 h 326"/>
                  <a:gd name="T179" fmla="*/ 986 w 986"/>
                  <a:gd name="T180" fmla="*/ 326 h 32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86" h="326">
                    <a:moveTo>
                      <a:pt x="842" y="4"/>
                    </a:moveTo>
                    <a:lnTo>
                      <a:pt x="842" y="4"/>
                    </a:lnTo>
                    <a:lnTo>
                      <a:pt x="788" y="0"/>
                    </a:lnTo>
                    <a:lnTo>
                      <a:pt x="692" y="0"/>
                    </a:lnTo>
                    <a:lnTo>
                      <a:pt x="626" y="4"/>
                    </a:lnTo>
                    <a:lnTo>
                      <a:pt x="560" y="10"/>
                    </a:lnTo>
                    <a:lnTo>
                      <a:pt x="492" y="20"/>
                    </a:lnTo>
                    <a:lnTo>
                      <a:pt x="424" y="32"/>
                    </a:lnTo>
                    <a:lnTo>
                      <a:pt x="358" y="48"/>
                    </a:lnTo>
                    <a:lnTo>
                      <a:pt x="292" y="64"/>
                    </a:lnTo>
                    <a:lnTo>
                      <a:pt x="232" y="84"/>
                    </a:lnTo>
                    <a:lnTo>
                      <a:pt x="172" y="106"/>
                    </a:lnTo>
                    <a:lnTo>
                      <a:pt x="162" y="110"/>
                    </a:lnTo>
                    <a:lnTo>
                      <a:pt x="168" y="110"/>
                    </a:lnTo>
                    <a:lnTo>
                      <a:pt x="178" y="112"/>
                    </a:lnTo>
                    <a:lnTo>
                      <a:pt x="186" y="114"/>
                    </a:lnTo>
                    <a:lnTo>
                      <a:pt x="192" y="118"/>
                    </a:lnTo>
                    <a:lnTo>
                      <a:pt x="194" y="120"/>
                    </a:lnTo>
                    <a:lnTo>
                      <a:pt x="198" y="128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172" y="144"/>
                    </a:lnTo>
                    <a:lnTo>
                      <a:pt x="172" y="136"/>
                    </a:lnTo>
                    <a:lnTo>
                      <a:pt x="170" y="132"/>
                    </a:lnTo>
                    <a:lnTo>
                      <a:pt x="168" y="130"/>
                    </a:lnTo>
                    <a:lnTo>
                      <a:pt x="164" y="128"/>
                    </a:lnTo>
                    <a:lnTo>
                      <a:pt x="162" y="130"/>
                    </a:lnTo>
                    <a:lnTo>
                      <a:pt x="160" y="130"/>
                    </a:lnTo>
                    <a:lnTo>
                      <a:pt x="158" y="132"/>
                    </a:lnTo>
                    <a:lnTo>
                      <a:pt x="156" y="136"/>
                    </a:lnTo>
                    <a:lnTo>
                      <a:pt x="158" y="140"/>
                    </a:lnTo>
                    <a:lnTo>
                      <a:pt x="160" y="144"/>
                    </a:lnTo>
                    <a:lnTo>
                      <a:pt x="170" y="150"/>
                    </a:lnTo>
                    <a:lnTo>
                      <a:pt x="176" y="152"/>
                    </a:lnTo>
                    <a:lnTo>
                      <a:pt x="188" y="158"/>
                    </a:lnTo>
                    <a:lnTo>
                      <a:pt x="192" y="162"/>
                    </a:lnTo>
                    <a:lnTo>
                      <a:pt x="196" y="166"/>
                    </a:lnTo>
                    <a:lnTo>
                      <a:pt x="198" y="174"/>
                    </a:lnTo>
                    <a:lnTo>
                      <a:pt x="200" y="182"/>
                    </a:lnTo>
                    <a:lnTo>
                      <a:pt x="200" y="192"/>
                    </a:lnTo>
                    <a:lnTo>
                      <a:pt x="198" y="200"/>
                    </a:lnTo>
                    <a:lnTo>
                      <a:pt x="194" y="206"/>
                    </a:lnTo>
                    <a:lnTo>
                      <a:pt x="188" y="210"/>
                    </a:lnTo>
                    <a:lnTo>
                      <a:pt x="182" y="212"/>
                    </a:lnTo>
                    <a:lnTo>
                      <a:pt x="170" y="216"/>
                    </a:lnTo>
                    <a:lnTo>
                      <a:pt x="164" y="216"/>
                    </a:lnTo>
                    <a:lnTo>
                      <a:pt x="152" y="214"/>
                    </a:lnTo>
                    <a:lnTo>
                      <a:pt x="144" y="212"/>
                    </a:lnTo>
                    <a:lnTo>
                      <a:pt x="138" y="208"/>
                    </a:lnTo>
                    <a:lnTo>
                      <a:pt x="134" y="204"/>
                    </a:lnTo>
                    <a:lnTo>
                      <a:pt x="130" y="196"/>
                    </a:lnTo>
                    <a:lnTo>
                      <a:pt x="130" y="192"/>
                    </a:lnTo>
                    <a:lnTo>
                      <a:pt x="130" y="180"/>
                    </a:lnTo>
                    <a:lnTo>
                      <a:pt x="158" y="180"/>
                    </a:lnTo>
                    <a:lnTo>
                      <a:pt x="158" y="188"/>
                    </a:lnTo>
                    <a:lnTo>
                      <a:pt x="158" y="192"/>
                    </a:lnTo>
                    <a:lnTo>
                      <a:pt x="160" y="194"/>
                    </a:lnTo>
                    <a:lnTo>
                      <a:pt x="164" y="196"/>
                    </a:lnTo>
                    <a:lnTo>
                      <a:pt x="168" y="194"/>
                    </a:lnTo>
                    <a:lnTo>
                      <a:pt x="170" y="192"/>
                    </a:lnTo>
                    <a:lnTo>
                      <a:pt x="172" y="188"/>
                    </a:lnTo>
                    <a:lnTo>
                      <a:pt x="172" y="184"/>
                    </a:lnTo>
                    <a:lnTo>
                      <a:pt x="170" y="180"/>
                    </a:lnTo>
                    <a:lnTo>
                      <a:pt x="166" y="178"/>
                    </a:lnTo>
                    <a:lnTo>
                      <a:pt x="144" y="166"/>
                    </a:lnTo>
                    <a:lnTo>
                      <a:pt x="138" y="160"/>
                    </a:lnTo>
                    <a:lnTo>
                      <a:pt x="136" y="158"/>
                    </a:lnTo>
                    <a:lnTo>
                      <a:pt x="134" y="154"/>
                    </a:lnTo>
                    <a:lnTo>
                      <a:pt x="132" y="148"/>
                    </a:lnTo>
                    <a:lnTo>
                      <a:pt x="132" y="144"/>
                    </a:lnTo>
                    <a:lnTo>
                      <a:pt x="132" y="136"/>
                    </a:lnTo>
                    <a:lnTo>
                      <a:pt x="132" y="126"/>
                    </a:lnTo>
                    <a:lnTo>
                      <a:pt x="134" y="122"/>
                    </a:lnTo>
                    <a:lnTo>
                      <a:pt x="102" y="138"/>
                    </a:lnTo>
                    <a:lnTo>
                      <a:pt x="72" y="156"/>
                    </a:lnTo>
                    <a:lnTo>
                      <a:pt x="48" y="172"/>
                    </a:lnTo>
                    <a:lnTo>
                      <a:pt x="30" y="188"/>
                    </a:lnTo>
                    <a:lnTo>
                      <a:pt x="16" y="204"/>
                    </a:lnTo>
                    <a:lnTo>
                      <a:pt x="6" y="220"/>
                    </a:lnTo>
                    <a:lnTo>
                      <a:pt x="0" y="234"/>
                    </a:lnTo>
                    <a:lnTo>
                      <a:pt x="0" y="248"/>
                    </a:lnTo>
                    <a:lnTo>
                      <a:pt x="4" y="262"/>
                    </a:lnTo>
                    <a:lnTo>
                      <a:pt x="12" y="274"/>
                    </a:lnTo>
                    <a:lnTo>
                      <a:pt x="24" y="286"/>
                    </a:lnTo>
                    <a:lnTo>
                      <a:pt x="40" y="296"/>
                    </a:lnTo>
                    <a:lnTo>
                      <a:pt x="60" y="304"/>
                    </a:lnTo>
                    <a:lnTo>
                      <a:pt x="84" y="312"/>
                    </a:lnTo>
                    <a:lnTo>
                      <a:pt x="112" y="318"/>
                    </a:lnTo>
                    <a:lnTo>
                      <a:pt x="144" y="322"/>
                    </a:lnTo>
                    <a:lnTo>
                      <a:pt x="180" y="324"/>
                    </a:lnTo>
                    <a:lnTo>
                      <a:pt x="220" y="326"/>
                    </a:lnTo>
                    <a:lnTo>
                      <a:pt x="262" y="326"/>
                    </a:lnTo>
                    <a:lnTo>
                      <a:pt x="306" y="326"/>
                    </a:lnTo>
                    <a:lnTo>
                      <a:pt x="350" y="324"/>
                    </a:lnTo>
                    <a:lnTo>
                      <a:pt x="394" y="320"/>
                    </a:lnTo>
                    <a:lnTo>
                      <a:pt x="440" y="314"/>
                    </a:lnTo>
                    <a:lnTo>
                      <a:pt x="486" y="308"/>
                    </a:lnTo>
                    <a:lnTo>
                      <a:pt x="532" y="302"/>
                    </a:lnTo>
                    <a:lnTo>
                      <a:pt x="578" y="292"/>
                    </a:lnTo>
                    <a:lnTo>
                      <a:pt x="622" y="282"/>
                    </a:lnTo>
                    <a:lnTo>
                      <a:pt x="668" y="272"/>
                    </a:lnTo>
                    <a:lnTo>
                      <a:pt x="710" y="260"/>
                    </a:lnTo>
                    <a:lnTo>
                      <a:pt x="752" y="246"/>
                    </a:lnTo>
                    <a:lnTo>
                      <a:pt x="792" y="230"/>
                    </a:lnTo>
                    <a:lnTo>
                      <a:pt x="830" y="214"/>
                    </a:lnTo>
                    <a:lnTo>
                      <a:pt x="828" y="214"/>
                    </a:lnTo>
                    <a:lnTo>
                      <a:pt x="824" y="214"/>
                    </a:lnTo>
                    <a:lnTo>
                      <a:pt x="812" y="212"/>
                    </a:lnTo>
                    <a:lnTo>
                      <a:pt x="806" y="210"/>
                    </a:lnTo>
                    <a:lnTo>
                      <a:pt x="800" y="206"/>
                    </a:lnTo>
                    <a:lnTo>
                      <a:pt x="796" y="200"/>
                    </a:lnTo>
                    <a:lnTo>
                      <a:pt x="794" y="190"/>
                    </a:lnTo>
                    <a:lnTo>
                      <a:pt x="794" y="138"/>
                    </a:lnTo>
                    <a:lnTo>
                      <a:pt x="794" y="134"/>
                    </a:lnTo>
                    <a:lnTo>
                      <a:pt x="796" y="130"/>
                    </a:lnTo>
                    <a:lnTo>
                      <a:pt x="796" y="124"/>
                    </a:lnTo>
                    <a:lnTo>
                      <a:pt x="800" y="118"/>
                    </a:lnTo>
                    <a:lnTo>
                      <a:pt x="806" y="114"/>
                    </a:lnTo>
                    <a:lnTo>
                      <a:pt x="816" y="110"/>
                    </a:lnTo>
                    <a:lnTo>
                      <a:pt x="828" y="110"/>
                    </a:lnTo>
                    <a:lnTo>
                      <a:pt x="832" y="110"/>
                    </a:lnTo>
                    <a:lnTo>
                      <a:pt x="840" y="110"/>
                    </a:lnTo>
                    <a:lnTo>
                      <a:pt x="852" y="116"/>
                    </a:lnTo>
                    <a:lnTo>
                      <a:pt x="856" y="118"/>
                    </a:lnTo>
                    <a:lnTo>
                      <a:pt x="858" y="124"/>
                    </a:lnTo>
                    <a:lnTo>
                      <a:pt x="860" y="128"/>
                    </a:lnTo>
                    <a:lnTo>
                      <a:pt x="860" y="134"/>
                    </a:lnTo>
                    <a:lnTo>
                      <a:pt x="860" y="144"/>
                    </a:lnTo>
                    <a:lnTo>
                      <a:pt x="834" y="144"/>
                    </a:lnTo>
                    <a:lnTo>
                      <a:pt x="834" y="134"/>
                    </a:lnTo>
                    <a:lnTo>
                      <a:pt x="834" y="132"/>
                    </a:lnTo>
                    <a:lnTo>
                      <a:pt x="832" y="130"/>
                    </a:lnTo>
                    <a:lnTo>
                      <a:pt x="828" y="128"/>
                    </a:lnTo>
                    <a:lnTo>
                      <a:pt x="824" y="130"/>
                    </a:lnTo>
                    <a:lnTo>
                      <a:pt x="822" y="130"/>
                    </a:lnTo>
                    <a:lnTo>
                      <a:pt x="822" y="134"/>
                    </a:lnTo>
                    <a:lnTo>
                      <a:pt x="822" y="188"/>
                    </a:lnTo>
                    <a:lnTo>
                      <a:pt x="822" y="192"/>
                    </a:lnTo>
                    <a:lnTo>
                      <a:pt x="824" y="194"/>
                    </a:lnTo>
                    <a:lnTo>
                      <a:pt x="828" y="196"/>
                    </a:lnTo>
                    <a:lnTo>
                      <a:pt x="832" y="194"/>
                    </a:lnTo>
                    <a:lnTo>
                      <a:pt x="834" y="192"/>
                    </a:lnTo>
                    <a:lnTo>
                      <a:pt x="836" y="188"/>
                    </a:lnTo>
                    <a:lnTo>
                      <a:pt x="836" y="172"/>
                    </a:lnTo>
                    <a:lnTo>
                      <a:pt x="828" y="172"/>
                    </a:lnTo>
                    <a:lnTo>
                      <a:pt x="828" y="158"/>
                    </a:lnTo>
                    <a:lnTo>
                      <a:pt x="862" y="158"/>
                    </a:lnTo>
                    <a:lnTo>
                      <a:pt x="862" y="188"/>
                    </a:lnTo>
                    <a:lnTo>
                      <a:pt x="862" y="192"/>
                    </a:lnTo>
                    <a:lnTo>
                      <a:pt x="858" y="198"/>
                    </a:lnTo>
                    <a:lnTo>
                      <a:pt x="856" y="202"/>
                    </a:lnTo>
                    <a:lnTo>
                      <a:pt x="866" y="198"/>
                    </a:lnTo>
                    <a:lnTo>
                      <a:pt x="898" y="180"/>
                    </a:lnTo>
                    <a:lnTo>
                      <a:pt x="924" y="164"/>
                    </a:lnTo>
                    <a:lnTo>
                      <a:pt x="944" y="148"/>
                    </a:lnTo>
                    <a:lnTo>
                      <a:pt x="962" y="132"/>
                    </a:lnTo>
                    <a:lnTo>
                      <a:pt x="974" y="116"/>
                    </a:lnTo>
                    <a:lnTo>
                      <a:pt x="982" y="102"/>
                    </a:lnTo>
                    <a:lnTo>
                      <a:pt x="986" y="88"/>
                    </a:lnTo>
                    <a:lnTo>
                      <a:pt x="986" y="74"/>
                    </a:lnTo>
                    <a:lnTo>
                      <a:pt x="982" y="60"/>
                    </a:lnTo>
                    <a:lnTo>
                      <a:pt x="974" y="50"/>
                    </a:lnTo>
                    <a:lnTo>
                      <a:pt x="962" y="38"/>
                    </a:lnTo>
                    <a:lnTo>
                      <a:pt x="946" y="28"/>
                    </a:lnTo>
                    <a:lnTo>
                      <a:pt x="924" y="20"/>
                    </a:lnTo>
                    <a:lnTo>
                      <a:pt x="900" y="14"/>
                    </a:lnTo>
                    <a:lnTo>
                      <a:pt x="874" y="8"/>
                    </a:lnTo>
                    <a:lnTo>
                      <a:pt x="842" y="4"/>
                    </a:lnTo>
                    <a:close/>
                    <a:moveTo>
                      <a:pt x="276" y="212"/>
                    </a:moveTo>
                    <a:lnTo>
                      <a:pt x="266" y="136"/>
                    </a:lnTo>
                    <a:lnTo>
                      <a:pt x="262" y="136"/>
                    </a:lnTo>
                    <a:lnTo>
                      <a:pt x="252" y="212"/>
                    </a:lnTo>
                    <a:lnTo>
                      <a:pt x="226" y="212"/>
                    </a:lnTo>
                    <a:lnTo>
                      <a:pt x="242" y="114"/>
                    </a:lnTo>
                    <a:lnTo>
                      <a:pt x="286" y="114"/>
                    </a:lnTo>
                    <a:lnTo>
                      <a:pt x="302" y="212"/>
                    </a:lnTo>
                    <a:lnTo>
                      <a:pt x="276" y="212"/>
                    </a:lnTo>
                    <a:close/>
                    <a:moveTo>
                      <a:pt x="414" y="212"/>
                    </a:moveTo>
                    <a:lnTo>
                      <a:pt x="414" y="138"/>
                    </a:lnTo>
                    <a:lnTo>
                      <a:pt x="412" y="138"/>
                    </a:lnTo>
                    <a:lnTo>
                      <a:pt x="398" y="212"/>
                    </a:lnTo>
                    <a:lnTo>
                      <a:pt x="372" y="212"/>
                    </a:lnTo>
                    <a:lnTo>
                      <a:pt x="358" y="138"/>
                    </a:lnTo>
                    <a:lnTo>
                      <a:pt x="356" y="138"/>
                    </a:lnTo>
                    <a:lnTo>
                      <a:pt x="356" y="212"/>
                    </a:lnTo>
                    <a:lnTo>
                      <a:pt x="330" y="212"/>
                    </a:lnTo>
                    <a:lnTo>
                      <a:pt x="332" y="114"/>
                    </a:lnTo>
                    <a:lnTo>
                      <a:pt x="376" y="114"/>
                    </a:lnTo>
                    <a:lnTo>
                      <a:pt x="384" y="168"/>
                    </a:lnTo>
                    <a:lnTo>
                      <a:pt x="386" y="168"/>
                    </a:lnTo>
                    <a:lnTo>
                      <a:pt x="394" y="112"/>
                    </a:lnTo>
                    <a:lnTo>
                      <a:pt x="438" y="112"/>
                    </a:lnTo>
                    <a:lnTo>
                      <a:pt x="440" y="212"/>
                    </a:lnTo>
                    <a:lnTo>
                      <a:pt x="414" y="212"/>
                    </a:lnTo>
                    <a:close/>
                    <a:moveTo>
                      <a:pt x="540" y="182"/>
                    </a:moveTo>
                    <a:lnTo>
                      <a:pt x="540" y="192"/>
                    </a:lnTo>
                    <a:lnTo>
                      <a:pt x="538" y="200"/>
                    </a:lnTo>
                    <a:lnTo>
                      <a:pt x="534" y="206"/>
                    </a:lnTo>
                    <a:lnTo>
                      <a:pt x="528" y="210"/>
                    </a:lnTo>
                    <a:lnTo>
                      <a:pt x="522" y="212"/>
                    </a:lnTo>
                    <a:lnTo>
                      <a:pt x="510" y="216"/>
                    </a:lnTo>
                    <a:lnTo>
                      <a:pt x="504" y="216"/>
                    </a:lnTo>
                    <a:lnTo>
                      <a:pt x="492" y="214"/>
                    </a:lnTo>
                    <a:lnTo>
                      <a:pt x="484" y="212"/>
                    </a:lnTo>
                    <a:lnTo>
                      <a:pt x="478" y="208"/>
                    </a:lnTo>
                    <a:lnTo>
                      <a:pt x="474" y="204"/>
                    </a:lnTo>
                    <a:lnTo>
                      <a:pt x="470" y="196"/>
                    </a:lnTo>
                    <a:lnTo>
                      <a:pt x="470" y="192"/>
                    </a:lnTo>
                    <a:lnTo>
                      <a:pt x="470" y="180"/>
                    </a:lnTo>
                    <a:lnTo>
                      <a:pt x="498" y="180"/>
                    </a:lnTo>
                    <a:lnTo>
                      <a:pt x="498" y="188"/>
                    </a:lnTo>
                    <a:lnTo>
                      <a:pt x="498" y="192"/>
                    </a:lnTo>
                    <a:lnTo>
                      <a:pt x="500" y="194"/>
                    </a:lnTo>
                    <a:lnTo>
                      <a:pt x="504" y="196"/>
                    </a:lnTo>
                    <a:lnTo>
                      <a:pt x="508" y="194"/>
                    </a:lnTo>
                    <a:lnTo>
                      <a:pt x="510" y="192"/>
                    </a:lnTo>
                    <a:lnTo>
                      <a:pt x="512" y="188"/>
                    </a:lnTo>
                    <a:lnTo>
                      <a:pt x="512" y="184"/>
                    </a:lnTo>
                    <a:lnTo>
                      <a:pt x="510" y="180"/>
                    </a:lnTo>
                    <a:lnTo>
                      <a:pt x="506" y="178"/>
                    </a:lnTo>
                    <a:lnTo>
                      <a:pt x="484" y="166"/>
                    </a:lnTo>
                    <a:lnTo>
                      <a:pt x="478" y="160"/>
                    </a:lnTo>
                    <a:lnTo>
                      <a:pt x="476" y="158"/>
                    </a:lnTo>
                    <a:lnTo>
                      <a:pt x="474" y="154"/>
                    </a:lnTo>
                    <a:lnTo>
                      <a:pt x="472" y="148"/>
                    </a:lnTo>
                    <a:lnTo>
                      <a:pt x="472" y="144"/>
                    </a:lnTo>
                    <a:lnTo>
                      <a:pt x="472" y="136"/>
                    </a:lnTo>
                    <a:lnTo>
                      <a:pt x="472" y="126"/>
                    </a:lnTo>
                    <a:lnTo>
                      <a:pt x="474" y="122"/>
                    </a:lnTo>
                    <a:lnTo>
                      <a:pt x="478" y="118"/>
                    </a:lnTo>
                    <a:lnTo>
                      <a:pt x="482" y="114"/>
                    </a:lnTo>
                    <a:lnTo>
                      <a:pt x="494" y="110"/>
                    </a:lnTo>
                    <a:lnTo>
                      <a:pt x="504" y="110"/>
                    </a:lnTo>
                    <a:lnTo>
                      <a:pt x="508" y="110"/>
                    </a:lnTo>
                    <a:lnTo>
                      <a:pt x="518" y="112"/>
                    </a:lnTo>
                    <a:lnTo>
                      <a:pt x="526" y="114"/>
                    </a:lnTo>
                    <a:lnTo>
                      <a:pt x="532" y="118"/>
                    </a:lnTo>
                    <a:lnTo>
                      <a:pt x="534" y="120"/>
                    </a:lnTo>
                    <a:lnTo>
                      <a:pt x="538" y="128"/>
                    </a:lnTo>
                    <a:lnTo>
                      <a:pt x="538" y="132"/>
                    </a:lnTo>
                    <a:lnTo>
                      <a:pt x="538" y="144"/>
                    </a:lnTo>
                    <a:lnTo>
                      <a:pt x="512" y="144"/>
                    </a:lnTo>
                    <a:lnTo>
                      <a:pt x="512" y="136"/>
                    </a:lnTo>
                    <a:lnTo>
                      <a:pt x="510" y="132"/>
                    </a:lnTo>
                    <a:lnTo>
                      <a:pt x="508" y="130"/>
                    </a:lnTo>
                    <a:lnTo>
                      <a:pt x="504" y="128"/>
                    </a:lnTo>
                    <a:lnTo>
                      <a:pt x="502" y="130"/>
                    </a:lnTo>
                    <a:lnTo>
                      <a:pt x="500" y="130"/>
                    </a:lnTo>
                    <a:lnTo>
                      <a:pt x="498" y="132"/>
                    </a:lnTo>
                    <a:lnTo>
                      <a:pt x="496" y="136"/>
                    </a:lnTo>
                    <a:lnTo>
                      <a:pt x="498" y="140"/>
                    </a:lnTo>
                    <a:lnTo>
                      <a:pt x="500" y="144"/>
                    </a:lnTo>
                    <a:lnTo>
                      <a:pt x="510" y="150"/>
                    </a:lnTo>
                    <a:lnTo>
                      <a:pt x="516" y="152"/>
                    </a:lnTo>
                    <a:lnTo>
                      <a:pt x="528" y="158"/>
                    </a:lnTo>
                    <a:lnTo>
                      <a:pt x="532" y="162"/>
                    </a:lnTo>
                    <a:lnTo>
                      <a:pt x="536" y="166"/>
                    </a:lnTo>
                    <a:lnTo>
                      <a:pt x="538" y="174"/>
                    </a:lnTo>
                    <a:lnTo>
                      <a:pt x="540" y="182"/>
                    </a:lnTo>
                    <a:close/>
                    <a:moveTo>
                      <a:pt x="642" y="188"/>
                    </a:moveTo>
                    <a:lnTo>
                      <a:pt x="642" y="188"/>
                    </a:lnTo>
                    <a:lnTo>
                      <a:pt x="640" y="198"/>
                    </a:lnTo>
                    <a:lnTo>
                      <a:pt x="636" y="204"/>
                    </a:lnTo>
                    <a:lnTo>
                      <a:pt x="630" y="208"/>
                    </a:lnTo>
                    <a:lnTo>
                      <a:pt x="624" y="212"/>
                    </a:lnTo>
                    <a:lnTo>
                      <a:pt x="612" y="214"/>
                    </a:lnTo>
                    <a:lnTo>
                      <a:pt x="606" y="214"/>
                    </a:lnTo>
                    <a:lnTo>
                      <a:pt x="594" y="214"/>
                    </a:lnTo>
                    <a:lnTo>
                      <a:pt x="584" y="210"/>
                    </a:lnTo>
                    <a:lnTo>
                      <a:pt x="578" y="206"/>
                    </a:lnTo>
                    <a:lnTo>
                      <a:pt x="574" y="200"/>
                    </a:lnTo>
                    <a:lnTo>
                      <a:pt x="572" y="196"/>
                    </a:lnTo>
                    <a:lnTo>
                      <a:pt x="570" y="192"/>
                    </a:lnTo>
                    <a:lnTo>
                      <a:pt x="570" y="186"/>
                    </a:lnTo>
                    <a:lnTo>
                      <a:pt x="570" y="114"/>
                    </a:lnTo>
                    <a:lnTo>
                      <a:pt x="598" y="114"/>
                    </a:lnTo>
                    <a:lnTo>
                      <a:pt x="598" y="188"/>
                    </a:lnTo>
                    <a:lnTo>
                      <a:pt x="600" y="192"/>
                    </a:lnTo>
                    <a:lnTo>
                      <a:pt x="602" y="194"/>
                    </a:lnTo>
                    <a:lnTo>
                      <a:pt x="606" y="196"/>
                    </a:lnTo>
                    <a:lnTo>
                      <a:pt x="610" y="194"/>
                    </a:lnTo>
                    <a:lnTo>
                      <a:pt x="612" y="192"/>
                    </a:lnTo>
                    <a:lnTo>
                      <a:pt x="614" y="188"/>
                    </a:lnTo>
                    <a:lnTo>
                      <a:pt x="614" y="114"/>
                    </a:lnTo>
                    <a:lnTo>
                      <a:pt x="642" y="114"/>
                    </a:lnTo>
                    <a:lnTo>
                      <a:pt x="642" y="188"/>
                    </a:lnTo>
                    <a:close/>
                    <a:moveTo>
                      <a:pt x="760" y="212"/>
                    </a:moveTo>
                    <a:lnTo>
                      <a:pt x="730" y="212"/>
                    </a:lnTo>
                    <a:lnTo>
                      <a:pt x="702" y="152"/>
                    </a:lnTo>
                    <a:lnTo>
                      <a:pt x="700" y="152"/>
                    </a:lnTo>
                    <a:lnTo>
                      <a:pt x="702" y="212"/>
                    </a:lnTo>
                    <a:lnTo>
                      <a:pt x="676" y="212"/>
                    </a:lnTo>
                    <a:lnTo>
                      <a:pt x="676" y="112"/>
                    </a:lnTo>
                    <a:lnTo>
                      <a:pt x="708" y="112"/>
                    </a:lnTo>
                    <a:lnTo>
                      <a:pt x="734" y="174"/>
                    </a:lnTo>
                    <a:lnTo>
                      <a:pt x="736" y="174"/>
                    </a:lnTo>
                    <a:lnTo>
                      <a:pt x="734" y="112"/>
                    </a:lnTo>
                    <a:lnTo>
                      <a:pt x="760" y="112"/>
                    </a:lnTo>
                    <a:lnTo>
                      <a:pt x="760" y="212"/>
                    </a:lnTo>
                    <a:close/>
                  </a:path>
                </a:pathLst>
              </a:custGeom>
              <a:solidFill>
                <a:srgbClr val="003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latin typeface="Garamond" pitchFamily="18" charset="0"/>
                  <a:ea typeface="굴림" pitchFamily="34" charset="-127"/>
                </a:endParaRPr>
              </a:p>
            </p:txBody>
          </p:sp>
        </p:grpSp>
        <p:grpSp>
          <p:nvGrpSpPr>
            <p:cNvPr id="4" name="에어컨03"/>
            <p:cNvGrpSpPr>
              <a:grpSpLocks/>
            </p:cNvGrpSpPr>
            <p:nvPr/>
          </p:nvGrpSpPr>
          <p:grpSpPr bwMode="auto">
            <a:xfrm>
              <a:off x="2900" y="867"/>
              <a:ext cx="1065" cy="1291"/>
              <a:chOff x="4459288" y="7008895"/>
              <a:chExt cx="1978025" cy="2481263"/>
            </a:xfrm>
          </p:grpSpPr>
          <p:pic>
            <p:nvPicPr>
              <p:cNvPr id="223290" name="Picture 8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59288" y="7008895"/>
                <a:ext cx="1978025" cy="248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3291" name="Freeform 161"/>
              <p:cNvSpPr>
                <a:spLocks noEditPoints="1"/>
              </p:cNvSpPr>
              <p:nvPr/>
            </p:nvSpPr>
            <p:spPr bwMode="auto">
              <a:xfrm>
                <a:off x="5172213" y="7423236"/>
                <a:ext cx="552175" cy="182565"/>
              </a:xfrm>
              <a:custGeom>
                <a:avLst/>
                <a:gdLst>
                  <a:gd name="T0" fmla="*/ 2147483647 w 986"/>
                  <a:gd name="T1" fmla="*/ 2147483647 h 326"/>
                  <a:gd name="T2" fmla="*/ 2147483647 w 986"/>
                  <a:gd name="T3" fmla="*/ 2147483647 h 326"/>
                  <a:gd name="T4" fmla="*/ 2147483647 w 986"/>
                  <a:gd name="T5" fmla="*/ 2147483647 h 326"/>
                  <a:gd name="T6" fmla="*/ 2147483647 w 986"/>
                  <a:gd name="T7" fmla="*/ 2147483647 h 326"/>
                  <a:gd name="T8" fmla="*/ 2147483647 w 986"/>
                  <a:gd name="T9" fmla="*/ 2147483647 h 326"/>
                  <a:gd name="T10" fmla="*/ 2147483647 w 986"/>
                  <a:gd name="T11" fmla="*/ 2147483647 h 326"/>
                  <a:gd name="T12" fmla="*/ 2147483647 w 986"/>
                  <a:gd name="T13" fmla="*/ 2147483647 h 326"/>
                  <a:gd name="T14" fmla="*/ 2147483647 w 986"/>
                  <a:gd name="T15" fmla="*/ 2147483647 h 326"/>
                  <a:gd name="T16" fmla="*/ 2147483647 w 986"/>
                  <a:gd name="T17" fmla="*/ 2147483647 h 326"/>
                  <a:gd name="T18" fmla="*/ 2147483647 w 986"/>
                  <a:gd name="T19" fmla="*/ 2147483647 h 326"/>
                  <a:gd name="T20" fmla="*/ 2147483647 w 986"/>
                  <a:gd name="T21" fmla="*/ 2147483647 h 326"/>
                  <a:gd name="T22" fmla="*/ 2147483647 w 986"/>
                  <a:gd name="T23" fmla="*/ 2147483647 h 326"/>
                  <a:gd name="T24" fmla="*/ 2147483647 w 986"/>
                  <a:gd name="T25" fmla="*/ 2147483647 h 326"/>
                  <a:gd name="T26" fmla="*/ 2147483647 w 986"/>
                  <a:gd name="T27" fmla="*/ 2147483647 h 326"/>
                  <a:gd name="T28" fmla="*/ 2147483647 w 986"/>
                  <a:gd name="T29" fmla="*/ 2147483647 h 326"/>
                  <a:gd name="T30" fmla="*/ 2147483647 w 986"/>
                  <a:gd name="T31" fmla="*/ 2147483647 h 326"/>
                  <a:gd name="T32" fmla="*/ 0 w 986"/>
                  <a:gd name="T33" fmla="*/ 2147483647 h 326"/>
                  <a:gd name="T34" fmla="*/ 2147483647 w 986"/>
                  <a:gd name="T35" fmla="*/ 2147483647 h 326"/>
                  <a:gd name="T36" fmla="*/ 2147483647 w 986"/>
                  <a:gd name="T37" fmla="*/ 2147483647 h 326"/>
                  <a:gd name="T38" fmla="*/ 2147483647 w 986"/>
                  <a:gd name="T39" fmla="*/ 2147483647 h 326"/>
                  <a:gd name="T40" fmla="*/ 2147483647 w 986"/>
                  <a:gd name="T41" fmla="*/ 2147483647 h 326"/>
                  <a:gd name="T42" fmla="*/ 2147483647 w 986"/>
                  <a:gd name="T43" fmla="*/ 2147483647 h 326"/>
                  <a:gd name="T44" fmla="*/ 2147483647 w 986"/>
                  <a:gd name="T45" fmla="*/ 2147483647 h 326"/>
                  <a:gd name="T46" fmla="*/ 2147483647 w 986"/>
                  <a:gd name="T47" fmla="*/ 2147483647 h 326"/>
                  <a:gd name="T48" fmla="*/ 2147483647 w 986"/>
                  <a:gd name="T49" fmla="*/ 2147483647 h 326"/>
                  <a:gd name="T50" fmla="*/ 2147483647 w 986"/>
                  <a:gd name="T51" fmla="*/ 2147483647 h 326"/>
                  <a:gd name="T52" fmla="*/ 2147483647 w 986"/>
                  <a:gd name="T53" fmla="*/ 2147483647 h 326"/>
                  <a:gd name="T54" fmla="*/ 2147483647 w 986"/>
                  <a:gd name="T55" fmla="*/ 2147483647 h 326"/>
                  <a:gd name="T56" fmla="*/ 2147483647 w 986"/>
                  <a:gd name="T57" fmla="*/ 2147483647 h 326"/>
                  <a:gd name="T58" fmla="*/ 2147483647 w 986"/>
                  <a:gd name="T59" fmla="*/ 2147483647 h 326"/>
                  <a:gd name="T60" fmla="*/ 2147483647 w 986"/>
                  <a:gd name="T61" fmla="*/ 2147483647 h 326"/>
                  <a:gd name="T62" fmla="*/ 2147483647 w 986"/>
                  <a:gd name="T63" fmla="*/ 2147483647 h 326"/>
                  <a:gd name="T64" fmla="*/ 2147483647 w 986"/>
                  <a:gd name="T65" fmla="*/ 2147483647 h 326"/>
                  <a:gd name="T66" fmla="*/ 2147483647 w 986"/>
                  <a:gd name="T67" fmla="*/ 2147483647 h 326"/>
                  <a:gd name="T68" fmla="*/ 2147483647 w 986"/>
                  <a:gd name="T69" fmla="*/ 2147483647 h 326"/>
                  <a:gd name="T70" fmla="*/ 2147483647 w 986"/>
                  <a:gd name="T71" fmla="*/ 2147483647 h 326"/>
                  <a:gd name="T72" fmla="*/ 2147483647 w 986"/>
                  <a:gd name="T73" fmla="*/ 2147483647 h 326"/>
                  <a:gd name="T74" fmla="*/ 2147483647 w 986"/>
                  <a:gd name="T75" fmla="*/ 2147483647 h 326"/>
                  <a:gd name="T76" fmla="*/ 2147483647 w 986"/>
                  <a:gd name="T77" fmla="*/ 2147483647 h 326"/>
                  <a:gd name="T78" fmla="*/ 2147483647 w 986"/>
                  <a:gd name="T79" fmla="*/ 2147483647 h 326"/>
                  <a:gd name="T80" fmla="*/ 2147483647 w 986"/>
                  <a:gd name="T81" fmla="*/ 2147483647 h 326"/>
                  <a:gd name="T82" fmla="*/ 2147483647 w 986"/>
                  <a:gd name="T83" fmla="*/ 2147483647 h 326"/>
                  <a:gd name="T84" fmla="*/ 2147483647 w 986"/>
                  <a:gd name="T85" fmla="*/ 2147483647 h 326"/>
                  <a:gd name="T86" fmla="*/ 2147483647 w 986"/>
                  <a:gd name="T87" fmla="*/ 2147483647 h 326"/>
                  <a:gd name="T88" fmla="*/ 2147483647 w 986"/>
                  <a:gd name="T89" fmla="*/ 2147483647 h 326"/>
                  <a:gd name="T90" fmla="*/ 2147483647 w 986"/>
                  <a:gd name="T91" fmla="*/ 2147483647 h 326"/>
                  <a:gd name="T92" fmla="*/ 2147483647 w 986"/>
                  <a:gd name="T93" fmla="*/ 2147483647 h 326"/>
                  <a:gd name="T94" fmla="*/ 2147483647 w 986"/>
                  <a:gd name="T95" fmla="*/ 2147483647 h 326"/>
                  <a:gd name="T96" fmla="*/ 2147483647 w 986"/>
                  <a:gd name="T97" fmla="*/ 2147483647 h 326"/>
                  <a:gd name="T98" fmla="*/ 2147483647 w 986"/>
                  <a:gd name="T99" fmla="*/ 2147483647 h 326"/>
                  <a:gd name="T100" fmla="*/ 2147483647 w 986"/>
                  <a:gd name="T101" fmla="*/ 2147483647 h 326"/>
                  <a:gd name="T102" fmla="*/ 2147483647 w 986"/>
                  <a:gd name="T103" fmla="*/ 2147483647 h 326"/>
                  <a:gd name="T104" fmla="*/ 2147483647 w 986"/>
                  <a:gd name="T105" fmla="*/ 2147483647 h 326"/>
                  <a:gd name="T106" fmla="*/ 2147483647 w 986"/>
                  <a:gd name="T107" fmla="*/ 2147483647 h 326"/>
                  <a:gd name="T108" fmla="*/ 2147483647 w 986"/>
                  <a:gd name="T109" fmla="*/ 2147483647 h 326"/>
                  <a:gd name="T110" fmla="*/ 2147483647 w 986"/>
                  <a:gd name="T111" fmla="*/ 2147483647 h 326"/>
                  <a:gd name="T112" fmla="*/ 2147483647 w 986"/>
                  <a:gd name="T113" fmla="*/ 2147483647 h 326"/>
                  <a:gd name="T114" fmla="*/ 2147483647 w 986"/>
                  <a:gd name="T115" fmla="*/ 2147483647 h 326"/>
                  <a:gd name="T116" fmla="*/ 2147483647 w 986"/>
                  <a:gd name="T117" fmla="*/ 2147483647 h 3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86"/>
                  <a:gd name="T178" fmla="*/ 0 h 326"/>
                  <a:gd name="T179" fmla="*/ 986 w 986"/>
                  <a:gd name="T180" fmla="*/ 326 h 32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86" h="326">
                    <a:moveTo>
                      <a:pt x="842" y="4"/>
                    </a:moveTo>
                    <a:lnTo>
                      <a:pt x="842" y="4"/>
                    </a:lnTo>
                    <a:lnTo>
                      <a:pt x="788" y="0"/>
                    </a:lnTo>
                    <a:lnTo>
                      <a:pt x="692" y="0"/>
                    </a:lnTo>
                    <a:lnTo>
                      <a:pt x="626" y="4"/>
                    </a:lnTo>
                    <a:lnTo>
                      <a:pt x="560" y="10"/>
                    </a:lnTo>
                    <a:lnTo>
                      <a:pt x="492" y="20"/>
                    </a:lnTo>
                    <a:lnTo>
                      <a:pt x="424" y="32"/>
                    </a:lnTo>
                    <a:lnTo>
                      <a:pt x="358" y="48"/>
                    </a:lnTo>
                    <a:lnTo>
                      <a:pt x="292" y="64"/>
                    </a:lnTo>
                    <a:lnTo>
                      <a:pt x="232" y="84"/>
                    </a:lnTo>
                    <a:lnTo>
                      <a:pt x="172" y="106"/>
                    </a:lnTo>
                    <a:lnTo>
                      <a:pt x="162" y="110"/>
                    </a:lnTo>
                    <a:lnTo>
                      <a:pt x="168" y="110"/>
                    </a:lnTo>
                    <a:lnTo>
                      <a:pt x="178" y="112"/>
                    </a:lnTo>
                    <a:lnTo>
                      <a:pt x="186" y="114"/>
                    </a:lnTo>
                    <a:lnTo>
                      <a:pt x="192" y="118"/>
                    </a:lnTo>
                    <a:lnTo>
                      <a:pt x="194" y="120"/>
                    </a:lnTo>
                    <a:lnTo>
                      <a:pt x="198" y="128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172" y="144"/>
                    </a:lnTo>
                    <a:lnTo>
                      <a:pt x="172" y="136"/>
                    </a:lnTo>
                    <a:lnTo>
                      <a:pt x="170" y="132"/>
                    </a:lnTo>
                    <a:lnTo>
                      <a:pt x="168" y="130"/>
                    </a:lnTo>
                    <a:lnTo>
                      <a:pt x="164" y="128"/>
                    </a:lnTo>
                    <a:lnTo>
                      <a:pt x="162" y="130"/>
                    </a:lnTo>
                    <a:lnTo>
                      <a:pt x="160" y="130"/>
                    </a:lnTo>
                    <a:lnTo>
                      <a:pt x="158" y="132"/>
                    </a:lnTo>
                    <a:lnTo>
                      <a:pt x="156" y="136"/>
                    </a:lnTo>
                    <a:lnTo>
                      <a:pt x="158" y="140"/>
                    </a:lnTo>
                    <a:lnTo>
                      <a:pt x="160" y="144"/>
                    </a:lnTo>
                    <a:lnTo>
                      <a:pt x="170" y="150"/>
                    </a:lnTo>
                    <a:lnTo>
                      <a:pt x="176" y="152"/>
                    </a:lnTo>
                    <a:lnTo>
                      <a:pt x="188" y="158"/>
                    </a:lnTo>
                    <a:lnTo>
                      <a:pt x="192" y="162"/>
                    </a:lnTo>
                    <a:lnTo>
                      <a:pt x="196" y="166"/>
                    </a:lnTo>
                    <a:lnTo>
                      <a:pt x="198" y="174"/>
                    </a:lnTo>
                    <a:lnTo>
                      <a:pt x="200" y="182"/>
                    </a:lnTo>
                    <a:lnTo>
                      <a:pt x="200" y="192"/>
                    </a:lnTo>
                    <a:lnTo>
                      <a:pt x="198" y="200"/>
                    </a:lnTo>
                    <a:lnTo>
                      <a:pt x="194" y="206"/>
                    </a:lnTo>
                    <a:lnTo>
                      <a:pt x="188" y="210"/>
                    </a:lnTo>
                    <a:lnTo>
                      <a:pt x="182" y="212"/>
                    </a:lnTo>
                    <a:lnTo>
                      <a:pt x="170" y="216"/>
                    </a:lnTo>
                    <a:lnTo>
                      <a:pt x="164" y="216"/>
                    </a:lnTo>
                    <a:lnTo>
                      <a:pt x="152" y="214"/>
                    </a:lnTo>
                    <a:lnTo>
                      <a:pt x="144" y="212"/>
                    </a:lnTo>
                    <a:lnTo>
                      <a:pt x="138" y="208"/>
                    </a:lnTo>
                    <a:lnTo>
                      <a:pt x="134" y="204"/>
                    </a:lnTo>
                    <a:lnTo>
                      <a:pt x="130" y="196"/>
                    </a:lnTo>
                    <a:lnTo>
                      <a:pt x="130" y="192"/>
                    </a:lnTo>
                    <a:lnTo>
                      <a:pt x="130" y="180"/>
                    </a:lnTo>
                    <a:lnTo>
                      <a:pt x="158" y="180"/>
                    </a:lnTo>
                    <a:lnTo>
                      <a:pt x="158" y="188"/>
                    </a:lnTo>
                    <a:lnTo>
                      <a:pt x="158" y="192"/>
                    </a:lnTo>
                    <a:lnTo>
                      <a:pt x="160" y="194"/>
                    </a:lnTo>
                    <a:lnTo>
                      <a:pt x="164" y="196"/>
                    </a:lnTo>
                    <a:lnTo>
                      <a:pt x="168" y="194"/>
                    </a:lnTo>
                    <a:lnTo>
                      <a:pt x="170" y="192"/>
                    </a:lnTo>
                    <a:lnTo>
                      <a:pt x="172" y="188"/>
                    </a:lnTo>
                    <a:lnTo>
                      <a:pt x="172" y="184"/>
                    </a:lnTo>
                    <a:lnTo>
                      <a:pt x="170" y="180"/>
                    </a:lnTo>
                    <a:lnTo>
                      <a:pt x="166" y="178"/>
                    </a:lnTo>
                    <a:lnTo>
                      <a:pt x="144" y="166"/>
                    </a:lnTo>
                    <a:lnTo>
                      <a:pt x="138" y="160"/>
                    </a:lnTo>
                    <a:lnTo>
                      <a:pt x="136" y="158"/>
                    </a:lnTo>
                    <a:lnTo>
                      <a:pt x="134" y="154"/>
                    </a:lnTo>
                    <a:lnTo>
                      <a:pt x="132" y="148"/>
                    </a:lnTo>
                    <a:lnTo>
                      <a:pt x="132" y="144"/>
                    </a:lnTo>
                    <a:lnTo>
                      <a:pt x="132" y="136"/>
                    </a:lnTo>
                    <a:lnTo>
                      <a:pt x="132" y="126"/>
                    </a:lnTo>
                    <a:lnTo>
                      <a:pt x="134" y="122"/>
                    </a:lnTo>
                    <a:lnTo>
                      <a:pt x="102" y="138"/>
                    </a:lnTo>
                    <a:lnTo>
                      <a:pt x="72" y="156"/>
                    </a:lnTo>
                    <a:lnTo>
                      <a:pt x="48" y="172"/>
                    </a:lnTo>
                    <a:lnTo>
                      <a:pt x="30" y="188"/>
                    </a:lnTo>
                    <a:lnTo>
                      <a:pt x="16" y="204"/>
                    </a:lnTo>
                    <a:lnTo>
                      <a:pt x="6" y="220"/>
                    </a:lnTo>
                    <a:lnTo>
                      <a:pt x="0" y="234"/>
                    </a:lnTo>
                    <a:lnTo>
                      <a:pt x="0" y="248"/>
                    </a:lnTo>
                    <a:lnTo>
                      <a:pt x="4" y="262"/>
                    </a:lnTo>
                    <a:lnTo>
                      <a:pt x="12" y="274"/>
                    </a:lnTo>
                    <a:lnTo>
                      <a:pt x="24" y="286"/>
                    </a:lnTo>
                    <a:lnTo>
                      <a:pt x="40" y="296"/>
                    </a:lnTo>
                    <a:lnTo>
                      <a:pt x="60" y="304"/>
                    </a:lnTo>
                    <a:lnTo>
                      <a:pt x="84" y="312"/>
                    </a:lnTo>
                    <a:lnTo>
                      <a:pt x="112" y="318"/>
                    </a:lnTo>
                    <a:lnTo>
                      <a:pt x="144" y="322"/>
                    </a:lnTo>
                    <a:lnTo>
                      <a:pt x="180" y="324"/>
                    </a:lnTo>
                    <a:lnTo>
                      <a:pt x="220" y="326"/>
                    </a:lnTo>
                    <a:lnTo>
                      <a:pt x="262" y="326"/>
                    </a:lnTo>
                    <a:lnTo>
                      <a:pt x="306" y="326"/>
                    </a:lnTo>
                    <a:lnTo>
                      <a:pt x="350" y="324"/>
                    </a:lnTo>
                    <a:lnTo>
                      <a:pt x="394" y="320"/>
                    </a:lnTo>
                    <a:lnTo>
                      <a:pt x="440" y="314"/>
                    </a:lnTo>
                    <a:lnTo>
                      <a:pt x="486" y="308"/>
                    </a:lnTo>
                    <a:lnTo>
                      <a:pt x="532" y="302"/>
                    </a:lnTo>
                    <a:lnTo>
                      <a:pt x="578" y="292"/>
                    </a:lnTo>
                    <a:lnTo>
                      <a:pt x="622" y="282"/>
                    </a:lnTo>
                    <a:lnTo>
                      <a:pt x="668" y="272"/>
                    </a:lnTo>
                    <a:lnTo>
                      <a:pt x="710" y="260"/>
                    </a:lnTo>
                    <a:lnTo>
                      <a:pt x="752" y="246"/>
                    </a:lnTo>
                    <a:lnTo>
                      <a:pt x="792" y="230"/>
                    </a:lnTo>
                    <a:lnTo>
                      <a:pt x="830" y="214"/>
                    </a:lnTo>
                    <a:lnTo>
                      <a:pt x="828" y="214"/>
                    </a:lnTo>
                    <a:lnTo>
                      <a:pt x="824" y="214"/>
                    </a:lnTo>
                    <a:lnTo>
                      <a:pt x="812" y="212"/>
                    </a:lnTo>
                    <a:lnTo>
                      <a:pt x="806" y="210"/>
                    </a:lnTo>
                    <a:lnTo>
                      <a:pt x="800" y="206"/>
                    </a:lnTo>
                    <a:lnTo>
                      <a:pt x="796" y="200"/>
                    </a:lnTo>
                    <a:lnTo>
                      <a:pt x="794" y="190"/>
                    </a:lnTo>
                    <a:lnTo>
                      <a:pt x="794" y="138"/>
                    </a:lnTo>
                    <a:lnTo>
                      <a:pt x="794" y="134"/>
                    </a:lnTo>
                    <a:lnTo>
                      <a:pt x="796" y="130"/>
                    </a:lnTo>
                    <a:lnTo>
                      <a:pt x="796" y="124"/>
                    </a:lnTo>
                    <a:lnTo>
                      <a:pt x="800" y="118"/>
                    </a:lnTo>
                    <a:lnTo>
                      <a:pt x="806" y="114"/>
                    </a:lnTo>
                    <a:lnTo>
                      <a:pt x="816" y="110"/>
                    </a:lnTo>
                    <a:lnTo>
                      <a:pt x="828" y="110"/>
                    </a:lnTo>
                    <a:lnTo>
                      <a:pt x="832" y="110"/>
                    </a:lnTo>
                    <a:lnTo>
                      <a:pt x="840" y="110"/>
                    </a:lnTo>
                    <a:lnTo>
                      <a:pt x="852" y="116"/>
                    </a:lnTo>
                    <a:lnTo>
                      <a:pt x="856" y="118"/>
                    </a:lnTo>
                    <a:lnTo>
                      <a:pt x="858" y="124"/>
                    </a:lnTo>
                    <a:lnTo>
                      <a:pt x="860" y="128"/>
                    </a:lnTo>
                    <a:lnTo>
                      <a:pt x="860" y="134"/>
                    </a:lnTo>
                    <a:lnTo>
                      <a:pt x="860" y="144"/>
                    </a:lnTo>
                    <a:lnTo>
                      <a:pt x="834" y="144"/>
                    </a:lnTo>
                    <a:lnTo>
                      <a:pt x="834" y="134"/>
                    </a:lnTo>
                    <a:lnTo>
                      <a:pt x="834" y="132"/>
                    </a:lnTo>
                    <a:lnTo>
                      <a:pt x="832" y="130"/>
                    </a:lnTo>
                    <a:lnTo>
                      <a:pt x="828" y="128"/>
                    </a:lnTo>
                    <a:lnTo>
                      <a:pt x="824" y="130"/>
                    </a:lnTo>
                    <a:lnTo>
                      <a:pt x="822" y="130"/>
                    </a:lnTo>
                    <a:lnTo>
                      <a:pt x="822" y="134"/>
                    </a:lnTo>
                    <a:lnTo>
                      <a:pt x="822" y="188"/>
                    </a:lnTo>
                    <a:lnTo>
                      <a:pt x="822" y="192"/>
                    </a:lnTo>
                    <a:lnTo>
                      <a:pt x="824" y="194"/>
                    </a:lnTo>
                    <a:lnTo>
                      <a:pt x="828" y="196"/>
                    </a:lnTo>
                    <a:lnTo>
                      <a:pt x="832" y="194"/>
                    </a:lnTo>
                    <a:lnTo>
                      <a:pt x="834" y="192"/>
                    </a:lnTo>
                    <a:lnTo>
                      <a:pt x="836" y="188"/>
                    </a:lnTo>
                    <a:lnTo>
                      <a:pt x="836" y="172"/>
                    </a:lnTo>
                    <a:lnTo>
                      <a:pt x="828" y="172"/>
                    </a:lnTo>
                    <a:lnTo>
                      <a:pt x="828" y="158"/>
                    </a:lnTo>
                    <a:lnTo>
                      <a:pt x="862" y="158"/>
                    </a:lnTo>
                    <a:lnTo>
                      <a:pt x="862" y="188"/>
                    </a:lnTo>
                    <a:lnTo>
                      <a:pt x="862" y="192"/>
                    </a:lnTo>
                    <a:lnTo>
                      <a:pt x="858" y="198"/>
                    </a:lnTo>
                    <a:lnTo>
                      <a:pt x="856" y="202"/>
                    </a:lnTo>
                    <a:lnTo>
                      <a:pt x="866" y="198"/>
                    </a:lnTo>
                    <a:lnTo>
                      <a:pt x="898" y="180"/>
                    </a:lnTo>
                    <a:lnTo>
                      <a:pt x="924" y="164"/>
                    </a:lnTo>
                    <a:lnTo>
                      <a:pt x="944" y="148"/>
                    </a:lnTo>
                    <a:lnTo>
                      <a:pt x="962" y="132"/>
                    </a:lnTo>
                    <a:lnTo>
                      <a:pt x="974" y="116"/>
                    </a:lnTo>
                    <a:lnTo>
                      <a:pt x="982" y="102"/>
                    </a:lnTo>
                    <a:lnTo>
                      <a:pt x="986" y="88"/>
                    </a:lnTo>
                    <a:lnTo>
                      <a:pt x="986" y="74"/>
                    </a:lnTo>
                    <a:lnTo>
                      <a:pt x="982" y="60"/>
                    </a:lnTo>
                    <a:lnTo>
                      <a:pt x="974" y="50"/>
                    </a:lnTo>
                    <a:lnTo>
                      <a:pt x="962" y="38"/>
                    </a:lnTo>
                    <a:lnTo>
                      <a:pt x="946" y="28"/>
                    </a:lnTo>
                    <a:lnTo>
                      <a:pt x="924" y="20"/>
                    </a:lnTo>
                    <a:lnTo>
                      <a:pt x="900" y="14"/>
                    </a:lnTo>
                    <a:lnTo>
                      <a:pt x="874" y="8"/>
                    </a:lnTo>
                    <a:lnTo>
                      <a:pt x="842" y="4"/>
                    </a:lnTo>
                    <a:close/>
                    <a:moveTo>
                      <a:pt x="276" y="212"/>
                    </a:moveTo>
                    <a:lnTo>
                      <a:pt x="266" y="136"/>
                    </a:lnTo>
                    <a:lnTo>
                      <a:pt x="262" y="136"/>
                    </a:lnTo>
                    <a:lnTo>
                      <a:pt x="252" y="212"/>
                    </a:lnTo>
                    <a:lnTo>
                      <a:pt x="226" y="212"/>
                    </a:lnTo>
                    <a:lnTo>
                      <a:pt x="242" y="114"/>
                    </a:lnTo>
                    <a:lnTo>
                      <a:pt x="286" y="114"/>
                    </a:lnTo>
                    <a:lnTo>
                      <a:pt x="302" y="212"/>
                    </a:lnTo>
                    <a:lnTo>
                      <a:pt x="276" y="212"/>
                    </a:lnTo>
                    <a:close/>
                    <a:moveTo>
                      <a:pt x="414" y="212"/>
                    </a:moveTo>
                    <a:lnTo>
                      <a:pt x="414" y="138"/>
                    </a:lnTo>
                    <a:lnTo>
                      <a:pt x="412" y="138"/>
                    </a:lnTo>
                    <a:lnTo>
                      <a:pt x="398" y="212"/>
                    </a:lnTo>
                    <a:lnTo>
                      <a:pt x="372" y="212"/>
                    </a:lnTo>
                    <a:lnTo>
                      <a:pt x="358" y="138"/>
                    </a:lnTo>
                    <a:lnTo>
                      <a:pt x="356" y="138"/>
                    </a:lnTo>
                    <a:lnTo>
                      <a:pt x="356" y="212"/>
                    </a:lnTo>
                    <a:lnTo>
                      <a:pt x="330" y="212"/>
                    </a:lnTo>
                    <a:lnTo>
                      <a:pt x="332" y="114"/>
                    </a:lnTo>
                    <a:lnTo>
                      <a:pt x="376" y="114"/>
                    </a:lnTo>
                    <a:lnTo>
                      <a:pt x="384" y="168"/>
                    </a:lnTo>
                    <a:lnTo>
                      <a:pt x="386" y="168"/>
                    </a:lnTo>
                    <a:lnTo>
                      <a:pt x="394" y="112"/>
                    </a:lnTo>
                    <a:lnTo>
                      <a:pt x="438" y="112"/>
                    </a:lnTo>
                    <a:lnTo>
                      <a:pt x="440" y="212"/>
                    </a:lnTo>
                    <a:lnTo>
                      <a:pt x="414" y="212"/>
                    </a:lnTo>
                    <a:close/>
                    <a:moveTo>
                      <a:pt x="540" y="182"/>
                    </a:moveTo>
                    <a:lnTo>
                      <a:pt x="540" y="192"/>
                    </a:lnTo>
                    <a:lnTo>
                      <a:pt x="538" y="200"/>
                    </a:lnTo>
                    <a:lnTo>
                      <a:pt x="534" y="206"/>
                    </a:lnTo>
                    <a:lnTo>
                      <a:pt x="528" y="210"/>
                    </a:lnTo>
                    <a:lnTo>
                      <a:pt x="522" y="212"/>
                    </a:lnTo>
                    <a:lnTo>
                      <a:pt x="510" y="216"/>
                    </a:lnTo>
                    <a:lnTo>
                      <a:pt x="504" y="216"/>
                    </a:lnTo>
                    <a:lnTo>
                      <a:pt x="492" y="214"/>
                    </a:lnTo>
                    <a:lnTo>
                      <a:pt x="484" y="212"/>
                    </a:lnTo>
                    <a:lnTo>
                      <a:pt x="478" y="208"/>
                    </a:lnTo>
                    <a:lnTo>
                      <a:pt x="474" y="204"/>
                    </a:lnTo>
                    <a:lnTo>
                      <a:pt x="470" y="196"/>
                    </a:lnTo>
                    <a:lnTo>
                      <a:pt x="470" y="192"/>
                    </a:lnTo>
                    <a:lnTo>
                      <a:pt x="470" y="180"/>
                    </a:lnTo>
                    <a:lnTo>
                      <a:pt x="498" y="180"/>
                    </a:lnTo>
                    <a:lnTo>
                      <a:pt x="498" y="188"/>
                    </a:lnTo>
                    <a:lnTo>
                      <a:pt x="498" y="192"/>
                    </a:lnTo>
                    <a:lnTo>
                      <a:pt x="500" y="194"/>
                    </a:lnTo>
                    <a:lnTo>
                      <a:pt x="504" y="196"/>
                    </a:lnTo>
                    <a:lnTo>
                      <a:pt x="508" y="194"/>
                    </a:lnTo>
                    <a:lnTo>
                      <a:pt x="510" y="192"/>
                    </a:lnTo>
                    <a:lnTo>
                      <a:pt x="512" y="188"/>
                    </a:lnTo>
                    <a:lnTo>
                      <a:pt x="512" y="184"/>
                    </a:lnTo>
                    <a:lnTo>
                      <a:pt x="510" y="180"/>
                    </a:lnTo>
                    <a:lnTo>
                      <a:pt x="506" y="178"/>
                    </a:lnTo>
                    <a:lnTo>
                      <a:pt x="484" y="166"/>
                    </a:lnTo>
                    <a:lnTo>
                      <a:pt x="478" y="160"/>
                    </a:lnTo>
                    <a:lnTo>
                      <a:pt x="476" y="158"/>
                    </a:lnTo>
                    <a:lnTo>
                      <a:pt x="474" y="154"/>
                    </a:lnTo>
                    <a:lnTo>
                      <a:pt x="472" y="148"/>
                    </a:lnTo>
                    <a:lnTo>
                      <a:pt x="472" y="144"/>
                    </a:lnTo>
                    <a:lnTo>
                      <a:pt x="472" y="136"/>
                    </a:lnTo>
                    <a:lnTo>
                      <a:pt x="472" y="126"/>
                    </a:lnTo>
                    <a:lnTo>
                      <a:pt x="474" y="122"/>
                    </a:lnTo>
                    <a:lnTo>
                      <a:pt x="478" y="118"/>
                    </a:lnTo>
                    <a:lnTo>
                      <a:pt x="482" y="114"/>
                    </a:lnTo>
                    <a:lnTo>
                      <a:pt x="494" y="110"/>
                    </a:lnTo>
                    <a:lnTo>
                      <a:pt x="504" y="110"/>
                    </a:lnTo>
                    <a:lnTo>
                      <a:pt x="508" y="110"/>
                    </a:lnTo>
                    <a:lnTo>
                      <a:pt x="518" y="112"/>
                    </a:lnTo>
                    <a:lnTo>
                      <a:pt x="526" y="114"/>
                    </a:lnTo>
                    <a:lnTo>
                      <a:pt x="532" y="118"/>
                    </a:lnTo>
                    <a:lnTo>
                      <a:pt x="534" y="120"/>
                    </a:lnTo>
                    <a:lnTo>
                      <a:pt x="538" y="128"/>
                    </a:lnTo>
                    <a:lnTo>
                      <a:pt x="538" y="132"/>
                    </a:lnTo>
                    <a:lnTo>
                      <a:pt x="538" y="144"/>
                    </a:lnTo>
                    <a:lnTo>
                      <a:pt x="512" y="144"/>
                    </a:lnTo>
                    <a:lnTo>
                      <a:pt x="512" y="136"/>
                    </a:lnTo>
                    <a:lnTo>
                      <a:pt x="510" y="132"/>
                    </a:lnTo>
                    <a:lnTo>
                      <a:pt x="508" y="130"/>
                    </a:lnTo>
                    <a:lnTo>
                      <a:pt x="504" y="128"/>
                    </a:lnTo>
                    <a:lnTo>
                      <a:pt x="502" y="130"/>
                    </a:lnTo>
                    <a:lnTo>
                      <a:pt x="500" y="130"/>
                    </a:lnTo>
                    <a:lnTo>
                      <a:pt x="498" y="132"/>
                    </a:lnTo>
                    <a:lnTo>
                      <a:pt x="496" y="136"/>
                    </a:lnTo>
                    <a:lnTo>
                      <a:pt x="498" y="140"/>
                    </a:lnTo>
                    <a:lnTo>
                      <a:pt x="500" y="144"/>
                    </a:lnTo>
                    <a:lnTo>
                      <a:pt x="510" y="150"/>
                    </a:lnTo>
                    <a:lnTo>
                      <a:pt x="516" y="152"/>
                    </a:lnTo>
                    <a:lnTo>
                      <a:pt x="528" y="158"/>
                    </a:lnTo>
                    <a:lnTo>
                      <a:pt x="532" y="162"/>
                    </a:lnTo>
                    <a:lnTo>
                      <a:pt x="536" y="166"/>
                    </a:lnTo>
                    <a:lnTo>
                      <a:pt x="538" y="174"/>
                    </a:lnTo>
                    <a:lnTo>
                      <a:pt x="540" y="182"/>
                    </a:lnTo>
                    <a:close/>
                    <a:moveTo>
                      <a:pt x="642" y="188"/>
                    </a:moveTo>
                    <a:lnTo>
                      <a:pt x="642" y="188"/>
                    </a:lnTo>
                    <a:lnTo>
                      <a:pt x="640" y="198"/>
                    </a:lnTo>
                    <a:lnTo>
                      <a:pt x="636" y="204"/>
                    </a:lnTo>
                    <a:lnTo>
                      <a:pt x="630" y="208"/>
                    </a:lnTo>
                    <a:lnTo>
                      <a:pt x="624" y="212"/>
                    </a:lnTo>
                    <a:lnTo>
                      <a:pt x="612" y="214"/>
                    </a:lnTo>
                    <a:lnTo>
                      <a:pt x="606" y="214"/>
                    </a:lnTo>
                    <a:lnTo>
                      <a:pt x="594" y="214"/>
                    </a:lnTo>
                    <a:lnTo>
                      <a:pt x="584" y="210"/>
                    </a:lnTo>
                    <a:lnTo>
                      <a:pt x="578" y="206"/>
                    </a:lnTo>
                    <a:lnTo>
                      <a:pt x="574" y="200"/>
                    </a:lnTo>
                    <a:lnTo>
                      <a:pt x="572" y="196"/>
                    </a:lnTo>
                    <a:lnTo>
                      <a:pt x="570" y="192"/>
                    </a:lnTo>
                    <a:lnTo>
                      <a:pt x="570" y="186"/>
                    </a:lnTo>
                    <a:lnTo>
                      <a:pt x="570" y="114"/>
                    </a:lnTo>
                    <a:lnTo>
                      <a:pt x="598" y="114"/>
                    </a:lnTo>
                    <a:lnTo>
                      <a:pt x="598" y="188"/>
                    </a:lnTo>
                    <a:lnTo>
                      <a:pt x="600" y="192"/>
                    </a:lnTo>
                    <a:lnTo>
                      <a:pt x="602" y="194"/>
                    </a:lnTo>
                    <a:lnTo>
                      <a:pt x="606" y="196"/>
                    </a:lnTo>
                    <a:lnTo>
                      <a:pt x="610" y="194"/>
                    </a:lnTo>
                    <a:lnTo>
                      <a:pt x="612" y="192"/>
                    </a:lnTo>
                    <a:lnTo>
                      <a:pt x="614" y="188"/>
                    </a:lnTo>
                    <a:lnTo>
                      <a:pt x="614" y="114"/>
                    </a:lnTo>
                    <a:lnTo>
                      <a:pt x="642" y="114"/>
                    </a:lnTo>
                    <a:lnTo>
                      <a:pt x="642" y="188"/>
                    </a:lnTo>
                    <a:close/>
                    <a:moveTo>
                      <a:pt x="760" y="212"/>
                    </a:moveTo>
                    <a:lnTo>
                      <a:pt x="730" y="212"/>
                    </a:lnTo>
                    <a:lnTo>
                      <a:pt x="702" y="152"/>
                    </a:lnTo>
                    <a:lnTo>
                      <a:pt x="700" y="152"/>
                    </a:lnTo>
                    <a:lnTo>
                      <a:pt x="702" y="212"/>
                    </a:lnTo>
                    <a:lnTo>
                      <a:pt x="676" y="212"/>
                    </a:lnTo>
                    <a:lnTo>
                      <a:pt x="676" y="112"/>
                    </a:lnTo>
                    <a:lnTo>
                      <a:pt x="708" y="112"/>
                    </a:lnTo>
                    <a:lnTo>
                      <a:pt x="734" y="174"/>
                    </a:lnTo>
                    <a:lnTo>
                      <a:pt x="736" y="174"/>
                    </a:lnTo>
                    <a:lnTo>
                      <a:pt x="734" y="112"/>
                    </a:lnTo>
                    <a:lnTo>
                      <a:pt x="760" y="112"/>
                    </a:lnTo>
                    <a:lnTo>
                      <a:pt x="760" y="212"/>
                    </a:lnTo>
                    <a:close/>
                  </a:path>
                </a:pathLst>
              </a:custGeom>
              <a:solidFill>
                <a:srgbClr val="003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latin typeface="Garamond" pitchFamily="18" charset="0"/>
                  <a:ea typeface="굴림" pitchFamily="34" charset="-127"/>
                </a:endParaRPr>
              </a:p>
            </p:txBody>
          </p:sp>
        </p:grpSp>
        <p:grpSp>
          <p:nvGrpSpPr>
            <p:cNvPr id="5" name="에어컨04"/>
            <p:cNvGrpSpPr>
              <a:grpSpLocks/>
            </p:cNvGrpSpPr>
            <p:nvPr/>
          </p:nvGrpSpPr>
          <p:grpSpPr bwMode="auto">
            <a:xfrm>
              <a:off x="3836" y="867"/>
              <a:ext cx="1065" cy="1291"/>
              <a:chOff x="6197600" y="7008895"/>
              <a:chExt cx="1978025" cy="2481263"/>
            </a:xfrm>
          </p:grpSpPr>
          <p:pic>
            <p:nvPicPr>
              <p:cNvPr id="223293" name="Picture 8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97600" y="7008895"/>
                <a:ext cx="1978025" cy="248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3294" name="Freeform 161"/>
              <p:cNvSpPr>
                <a:spLocks noEditPoints="1"/>
              </p:cNvSpPr>
              <p:nvPr/>
            </p:nvSpPr>
            <p:spPr bwMode="auto">
              <a:xfrm>
                <a:off x="6910525" y="7423236"/>
                <a:ext cx="552175" cy="182565"/>
              </a:xfrm>
              <a:custGeom>
                <a:avLst/>
                <a:gdLst>
                  <a:gd name="T0" fmla="*/ 2147483647 w 986"/>
                  <a:gd name="T1" fmla="*/ 2147483647 h 326"/>
                  <a:gd name="T2" fmla="*/ 2147483647 w 986"/>
                  <a:gd name="T3" fmla="*/ 2147483647 h 326"/>
                  <a:gd name="T4" fmla="*/ 2147483647 w 986"/>
                  <a:gd name="T5" fmla="*/ 2147483647 h 326"/>
                  <a:gd name="T6" fmla="*/ 2147483647 w 986"/>
                  <a:gd name="T7" fmla="*/ 2147483647 h 326"/>
                  <a:gd name="T8" fmla="*/ 2147483647 w 986"/>
                  <a:gd name="T9" fmla="*/ 2147483647 h 326"/>
                  <a:gd name="T10" fmla="*/ 2147483647 w 986"/>
                  <a:gd name="T11" fmla="*/ 2147483647 h 326"/>
                  <a:gd name="T12" fmla="*/ 2147483647 w 986"/>
                  <a:gd name="T13" fmla="*/ 2147483647 h 326"/>
                  <a:gd name="T14" fmla="*/ 2147483647 w 986"/>
                  <a:gd name="T15" fmla="*/ 2147483647 h 326"/>
                  <a:gd name="T16" fmla="*/ 2147483647 w 986"/>
                  <a:gd name="T17" fmla="*/ 2147483647 h 326"/>
                  <a:gd name="T18" fmla="*/ 2147483647 w 986"/>
                  <a:gd name="T19" fmla="*/ 2147483647 h 326"/>
                  <a:gd name="T20" fmla="*/ 2147483647 w 986"/>
                  <a:gd name="T21" fmla="*/ 2147483647 h 326"/>
                  <a:gd name="T22" fmla="*/ 2147483647 w 986"/>
                  <a:gd name="T23" fmla="*/ 2147483647 h 326"/>
                  <a:gd name="T24" fmla="*/ 2147483647 w 986"/>
                  <a:gd name="T25" fmla="*/ 2147483647 h 326"/>
                  <a:gd name="T26" fmla="*/ 2147483647 w 986"/>
                  <a:gd name="T27" fmla="*/ 2147483647 h 326"/>
                  <a:gd name="T28" fmla="*/ 2147483647 w 986"/>
                  <a:gd name="T29" fmla="*/ 2147483647 h 326"/>
                  <a:gd name="T30" fmla="*/ 2147483647 w 986"/>
                  <a:gd name="T31" fmla="*/ 2147483647 h 326"/>
                  <a:gd name="T32" fmla="*/ 0 w 986"/>
                  <a:gd name="T33" fmla="*/ 2147483647 h 326"/>
                  <a:gd name="T34" fmla="*/ 2147483647 w 986"/>
                  <a:gd name="T35" fmla="*/ 2147483647 h 326"/>
                  <a:gd name="T36" fmla="*/ 2147483647 w 986"/>
                  <a:gd name="T37" fmla="*/ 2147483647 h 326"/>
                  <a:gd name="T38" fmla="*/ 2147483647 w 986"/>
                  <a:gd name="T39" fmla="*/ 2147483647 h 326"/>
                  <a:gd name="T40" fmla="*/ 2147483647 w 986"/>
                  <a:gd name="T41" fmla="*/ 2147483647 h 326"/>
                  <a:gd name="T42" fmla="*/ 2147483647 w 986"/>
                  <a:gd name="T43" fmla="*/ 2147483647 h 326"/>
                  <a:gd name="T44" fmla="*/ 2147483647 w 986"/>
                  <a:gd name="T45" fmla="*/ 2147483647 h 326"/>
                  <a:gd name="T46" fmla="*/ 2147483647 w 986"/>
                  <a:gd name="T47" fmla="*/ 2147483647 h 326"/>
                  <a:gd name="T48" fmla="*/ 2147483647 w 986"/>
                  <a:gd name="T49" fmla="*/ 2147483647 h 326"/>
                  <a:gd name="T50" fmla="*/ 2147483647 w 986"/>
                  <a:gd name="T51" fmla="*/ 2147483647 h 326"/>
                  <a:gd name="T52" fmla="*/ 2147483647 w 986"/>
                  <a:gd name="T53" fmla="*/ 2147483647 h 326"/>
                  <a:gd name="T54" fmla="*/ 2147483647 w 986"/>
                  <a:gd name="T55" fmla="*/ 2147483647 h 326"/>
                  <a:gd name="T56" fmla="*/ 2147483647 w 986"/>
                  <a:gd name="T57" fmla="*/ 2147483647 h 326"/>
                  <a:gd name="T58" fmla="*/ 2147483647 w 986"/>
                  <a:gd name="T59" fmla="*/ 2147483647 h 326"/>
                  <a:gd name="T60" fmla="*/ 2147483647 w 986"/>
                  <a:gd name="T61" fmla="*/ 2147483647 h 326"/>
                  <a:gd name="T62" fmla="*/ 2147483647 w 986"/>
                  <a:gd name="T63" fmla="*/ 2147483647 h 326"/>
                  <a:gd name="T64" fmla="*/ 2147483647 w 986"/>
                  <a:gd name="T65" fmla="*/ 2147483647 h 326"/>
                  <a:gd name="T66" fmla="*/ 2147483647 w 986"/>
                  <a:gd name="T67" fmla="*/ 2147483647 h 326"/>
                  <a:gd name="T68" fmla="*/ 2147483647 w 986"/>
                  <a:gd name="T69" fmla="*/ 2147483647 h 326"/>
                  <a:gd name="T70" fmla="*/ 2147483647 w 986"/>
                  <a:gd name="T71" fmla="*/ 2147483647 h 326"/>
                  <a:gd name="T72" fmla="*/ 2147483647 w 986"/>
                  <a:gd name="T73" fmla="*/ 2147483647 h 326"/>
                  <a:gd name="T74" fmla="*/ 2147483647 w 986"/>
                  <a:gd name="T75" fmla="*/ 2147483647 h 326"/>
                  <a:gd name="T76" fmla="*/ 2147483647 w 986"/>
                  <a:gd name="T77" fmla="*/ 2147483647 h 326"/>
                  <a:gd name="T78" fmla="*/ 2147483647 w 986"/>
                  <a:gd name="T79" fmla="*/ 2147483647 h 326"/>
                  <a:gd name="T80" fmla="*/ 2147483647 w 986"/>
                  <a:gd name="T81" fmla="*/ 2147483647 h 326"/>
                  <a:gd name="T82" fmla="*/ 2147483647 w 986"/>
                  <a:gd name="T83" fmla="*/ 2147483647 h 326"/>
                  <a:gd name="T84" fmla="*/ 2147483647 w 986"/>
                  <a:gd name="T85" fmla="*/ 2147483647 h 326"/>
                  <a:gd name="T86" fmla="*/ 2147483647 w 986"/>
                  <a:gd name="T87" fmla="*/ 2147483647 h 326"/>
                  <a:gd name="T88" fmla="*/ 2147483647 w 986"/>
                  <a:gd name="T89" fmla="*/ 2147483647 h 326"/>
                  <a:gd name="T90" fmla="*/ 2147483647 w 986"/>
                  <a:gd name="T91" fmla="*/ 2147483647 h 326"/>
                  <a:gd name="T92" fmla="*/ 2147483647 w 986"/>
                  <a:gd name="T93" fmla="*/ 2147483647 h 326"/>
                  <a:gd name="T94" fmla="*/ 2147483647 w 986"/>
                  <a:gd name="T95" fmla="*/ 2147483647 h 326"/>
                  <a:gd name="T96" fmla="*/ 2147483647 w 986"/>
                  <a:gd name="T97" fmla="*/ 2147483647 h 326"/>
                  <a:gd name="T98" fmla="*/ 2147483647 w 986"/>
                  <a:gd name="T99" fmla="*/ 2147483647 h 326"/>
                  <a:gd name="T100" fmla="*/ 2147483647 w 986"/>
                  <a:gd name="T101" fmla="*/ 2147483647 h 326"/>
                  <a:gd name="T102" fmla="*/ 2147483647 w 986"/>
                  <a:gd name="T103" fmla="*/ 2147483647 h 326"/>
                  <a:gd name="T104" fmla="*/ 2147483647 w 986"/>
                  <a:gd name="T105" fmla="*/ 2147483647 h 326"/>
                  <a:gd name="T106" fmla="*/ 2147483647 w 986"/>
                  <a:gd name="T107" fmla="*/ 2147483647 h 326"/>
                  <a:gd name="T108" fmla="*/ 2147483647 w 986"/>
                  <a:gd name="T109" fmla="*/ 2147483647 h 326"/>
                  <a:gd name="T110" fmla="*/ 2147483647 w 986"/>
                  <a:gd name="T111" fmla="*/ 2147483647 h 326"/>
                  <a:gd name="T112" fmla="*/ 2147483647 w 986"/>
                  <a:gd name="T113" fmla="*/ 2147483647 h 326"/>
                  <a:gd name="T114" fmla="*/ 2147483647 w 986"/>
                  <a:gd name="T115" fmla="*/ 2147483647 h 326"/>
                  <a:gd name="T116" fmla="*/ 2147483647 w 986"/>
                  <a:gd name="T117" fmla="*/ 2147483647 h 3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86"/>
                  <a:gd name="T178" fmla="*/ 0 h 326"/>
                  <a:gd name="T179" fmla="*/ 986 w 986"/>
                  <a:gd name="T180" fmla="*/ 326 h 32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86" h="326">
                    <a:moveTo>
                      <a:pt x="842" y="4"/>
                    </a:moveTo>
                    <a:lnTo>
                      <a:pt x="842" y="4"/>
                    </a:lnTo>
                    <a:lnTo>
                      <a:pt x="788" y="0"/>
                    </a:lnTo>
                    <a:lnTo>
                      <a:pt x="692" y="0"/>
                    </a:lnTo>
                    <a:lnTo>
                      <a:pt x="626" y="4"/>
                    </a:lnTo>
                    <a:lnTo>
                      <a:pt x="560" y="10"/>
                    </a:lnTo>
                    <a:lnTo>
                      <a:pt x="492" y="20"/>
                    </a:lnTo>
                    <a:lnTo>
                      <a:pt x="424" y="32"/>
                    </a:lnTo>
                    <a:lnTo>
                      <a:pt x="358" y="48"/>
                    </a:lnTo>
                    <a:lnTo>
                      <a:pt x="292" y="64"/>
                    </a:lnTo>
                    <a:lnTo>
                      <a:pt x="232" y="84"/>
                    </a:lnTo>
                    <a:lnTo>
                      <a:pt x="172" y="106"/>
                    </a:lnTo>
                    <a:lnTo>
                      <a:pt x="162" y="110"/>
                    </a:lnTo>
                    <a:lnTo>
                      <a:pt x="168" y="110"/>
                    </a:lnTo>
                    <a:lnTo>
                      <a:pt x="178" y="112"/>
                    </a:lnTo>
                    <a:lnTo>
                      <a:pt x="186" y="114"/>
                    </a:lnTo>
                    <a:lnTo>
                      <a:pt x="192" y="118"/>
                    </a:lnTo>
                    <a:lnTo>
                      <a:pt x="194" y="120"/>
                    </a:lnTo>
                    <a:lnTo>
                      <a:pt x="198" y="128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172" y="144"/>
                    </a:lnTo>
                    <a:lnTo>
                      <a:pt x="172" y="136"/>
                    </a:lnTo>
                    <a:lnTo>
                      <a:pt x="170" y="132"/>
                    </a:lnTo>
                    <a:lnTo>
                      <a:pt x="168" y="130"/>
                    </a:lnTo>
                    <a:lnTo>
                      <a:pt x="164" y="128"/>
                    </a:lnTo>
                    <a:lnTo>
                      <a:pt x="162" y="130"/>
                    </a:lnTo>
                    <a:lnTo>
                      <a:pt x="160" y="130"/>
                    </a:lnTo>
                    <a:lnTo>
                      <a:pt x="158" y="132"/>
                    </a:lnTo>
                    <a:lnTo>
                      <a:pt x="156" y="136"/>
                    </a:lnTo>
                    <a:lnTo>
                      <a:pt x="158" y="140"/>
                    </a:lnTo>
                    <a:lnTo>
                      <a:pt x="160" y="144"/>
                    </a:lnTo>
                    <a:lnTo>
                      <a:pt x="170" y="150"/>
                    </a:lnTo>
                    <a:lnTo>
                      <a:pt x="176" y="152"/>
                    </a:lnTo>
                    <a:lnTo>
                      <a:pt x="188" y="158"/>
                    </a:lnTo>
                    <a:lnTo>
                      <a:pt x="192" y="162"/>
                    </a:lnTo>
                    <a:lnTo>
                      <a:pt x="196" y="166"/>
                    </a:lnTo>
                    <a:lnTo>
                      <a:pt x="198" y="174"/>
                    </a:lnTo>
                    <a:lnTo>
                      <a:pt x="200" y="182"/>
                    </a:lnTo>
                    <a:lnTo>
                      <a:pt x="200" y="192"/>
                    </a:lnTo>
                    <a:lnTo>
                      <a:pt x="198" y="200"/>
                    </a:lnTo>
                    <a:lnTo>
                      <a:pt x="194" y="206"/>
                    </a:lnTo>
                    <a:lnTo>
                      <a:pt x="188" y="210"/>
                    </a:lnTo>
                    <a:lnTo>
                      <a:pt x="182" y="212"/>
                    </a:lnTo>
                    <a:lnTo>
                      <a:pt x="170" y="216"/>
                    </a:lnTo>
                    <a:lnTo>
                      <a:pt x="164" y="216"/>
                    </a:lnTo>
                    <a:lnTo>
                      <a:pt x="152" y="214"/>
                    </a:lnTo>
                    <a:lnTo>
                      <a:pt x="144" y="212"/>
                    </a:lnTo>
                    <a:lnTo>
                      <a:pt x="138" y="208"/>
                    </a:lnTo>
                    <a:lnTo>
                      <a:pt x="134" y="204"/>
                    </a:lnTo>
                    <a:lnTo>
                      <a:pt x="130" y="196"/>
                    </a:lnTo>
                    <a:lnTo>
                      <a:pt x="130" y="192"/>
                    </a:lnTo>
                    <a:lnTo>
                      <a:pt x="130" y="180"/>
                    </a:lnTo>
                    <a:lnTo>
                      <a:pt x="158" y="180"/>
                    </a:lnTo>
                    <a:lnTo>
                      <a:pt x="158" y="188"/>
                    </a:lnTo>
                    <a:lnTo>
                      <a:pt x="158" y="192"/>
                    </a:lnTo>
                    <a:lnTo>
                      <a:pt x="160" y="194"/>
                    </a:lnTo>
                    <a:lnTo>
                      <a:pt x="164" y="196"/>
                    </a:lnTo>
                    <a:lnTo>
                      <a:pt x="168" y="194"/>
                    </a:lnTo>
                    <a:lnTo>
                      <a:pt x="170" y="192"/>
                    </a:lnTo>
                    <a:lnTo>
                      <a:pt x="172" y="188"/>
                    </a:lnTo>
                    <a:lnTo>
                      <a:pt x="172" y="184"/>
                    </a:lnTo>
                    <a:lnTo>
                      <a:pt x="170" y="180"/>
                    </a:lnTo>
                    <a:lnTo>
                      <a:pt x="166" y="178"/>
                    </a:lnTo>
                    <a:lnTo>
                      <a:pt x="144" y="166"/>
                    </a:lnTo>
                    <a:lnTo>
                      <a:pt x="138" y="160"/>
                    </a:lnTo>
                    <a:lnTo>
                      <a:pt x="136" y="158"/>
                    </a:lnTo>
                    <a:lnTo>
                      <a:pt x="134" y="154"/>
                    </a:lnTo>
                    <a:lnTo>
                      <a:pt x="132" y="148"/>
                    </a:lnTo>
                    <a:lnTo>
                      <a:pt x="132" y="144"/>
                    </a:lnTo>
                    <a:lnTo>
                      <a:pt x="132" y="136"/>
                    </a:lnTo>
                    <a:lnTo>
                      <a:pt x="132" y="126"/>
                    </a:lnTo>
                    <a:lnTo>
                      <a:pt x="134" y="122"/>
                    </a:lnTo>
                    <a:lnTo>
                      <a:pt x="102" y="138"/>
                    </a:lnTo>
                    <a:lnTo>
                      <a:pt x="72" y="156"/>
                    </a:lnTo>
                    <a:lnTo>
                      <a:pt x="48" y="172"/>
                    </a:lnTo>
                    <a:lnTo>
                      <a:pt x="30" y="188"/>
                    </a:lnTo>
                    <a:lnTo>
                      <a:pt x="16" y="204"/>
                    </a:lnTo>
                    <a:lnTo>
                      <a:pt x="6" y="220"/>
                    </a:lnTo>
                    <a:lnTo>
                      <a:pt x="0" y="234"/>
                    </a:lnTo>
                    <a:lnTo>
                      <a:pt x="0" y="248"/>
                    </a:lnTo>
                    <a:lnTo>
                      <a:pt x="4" y="262"/>
                    </a:lnTo>
                    <a:lnTo>
                      <a:pt x="12" y="274"/>
                    </a:lnTo>
                    <a:lnTo>
                      <a:pt x="24" y="286"/>
                    </a:lnTo>
                    <a:lnTo>
                      <a:pt x="40" y="296"/>
                    </a:lnTo>
                    <a:lnTo>
                      <a:pt x="60" y="304"/>
                    </a:lnTo>
                    <a:lnTo>
                      <a:pt x="84" y="312"/>
                    </a:lnTo>
                    <a:lnTo>
                      <a:pt x="112" y="318"/>
                    </a:lnTo>
                    <a:lnTo>
                      <a:pt x="144" y="322"/>
                    </a:lnTo>
                    <a:lnTo>
                      <a:pt x="180" y="324"/>
                    </a:lnTo>
                    <a:lnTo>
                      <a:pt x="220" y="326"/>
                    </a:lnTo>
                    <a:lnTo>
                      <a:pt x="262" y="326"/>
                    </a:lnTo>
                    <a:lnTo>
                      <a:pt x="306" y="326"/>
                    </a:lnTo>
                    <a:lnTo>
                      <a:pt x="350" y="324"/>
                    </a:lnTo>
                    <a:lnTo>
                      <a:pt x="394" y="320"/>
                    </a:lnTo>
                    <a:lnTo>
                      <a:pt x="440" y="314"/>
                    </a:lnTo>
                    <a:lnTo>
                      <a:pt x="486" y="308"/>
                    </a:lnTo>
                    <a:lnTo>
                      <a:pt x="532" y="302"/>
                    </a:lnTo>
                    <a:lnTo>
                      <a:pt x="578" y="292"/>
                    </a:lnTo>
                    <a:lnTo>
                      <a:pt x="622" y="282"/>
                    </a:lnTo>
                    <a:lnTo>
                      <a:pt x="668" y="272"/>
                    </a:lnTo>
                    <a:lnTo>
                      <a:pt x="710" y="260"/>
                    </a:lnTo>
                    <a:lnTo>
                      <a:pt x="752" y="246"/>
                    </a:lnTo>
                    <a:lnTo>
                      <a:pt x="792" y="230"/>
                    </a:lnTo>
                    <a:lnTo>
                      <a:pt x="830" y="214"/>
                    </a:lnTo>
                    <a:lnTo>
                      <a:pt x="828" y="214"/>
                    </a:lnTo>
                    <a:lnTo>
                      <a:pt x="824" y="214"/>
                    </a:lnTo>
                    <a:lnTo>
                      <a:pt x="812" y="212"/>
                    </a:lnTo>
                    <a:lnTo>
                      <a:pt x="806" y="210"/>
                    </a:lnTo>
                    <a:lnTo>
                      <a:pt x="800" y="206"/>
                    </a:lnTo>
                    <a:lnTo>
                      <a:pt x="796" y="200"/>
                    </a:lnTo>
                    <a:lnTo>
                      <a:pt x="794" y="190"/>
                    </a:lnTo>
                    <a:lnTo>
                      <a:pt x="794" y="138"/>
                    </a:lnTo>
                    <a:lnTo>
                      <a:pt x="794" y="134"/>
                    </a:lnTo>
                    <a:lnTo>
                      <a:pt x="796" y="130"/>
                    </a:lnTo>
                    <a:lnTo>
                      <a:pt x="796" y="124"/>
                    </a:lnTo>
                    <a:lnTo>
                      <a:pt x="800" y="118"/>
                    </a:lnTo>
                    <a:lnTo>
                      <a:pt x="806" y="114"/>
                    </a:lnTo>
                    <a:lnTo>
                      <a:pt x="816" y="110"/>
                    </a:lnTo>
                    <a:lnTo>
                      <a:pt x="828" y="110"/>
                    </a:lnTo>
                    <a:lnTo>
                      <a:pt x="832" y="110"/>
                    </a:lnTo>
                    <a:lnTo>
                      <a:pt x="840" y="110"/>
                    </a:lnTo>
                    <a:lnTo>
                      <a:pt x="852" y="116"/>
                    </a:lnTo>
                    <a:lnTo>
                      <a:pt x="856" y="118"/>
                    </a:lnTo>
                    <a:lnTo>
                      <a:pt x="858" y="124"/>
                    </a:lnTo>
                    <a:lnTo>
                      <a:pt x="860" y="128"/>
                    </a:lnTo>
                    <a:lnTo>
                      <a:pt x="860" y="134"/>
                    </a:lnTo>
                    <a:lnTo>
                      <a:pt x="860" y="144"/>
                    </a:lnTo>
                    <a:lnTo>
                      <a:pt x="834" y="144"/>
                    </a:lnTo>
                    <a:lnTo>
                      <a:pt x="834" y="134"/>
                    </a:lnTo>
                    <a:lnTo>
                      <a:pt x="834" y="132"/>
                    </a:lnTo>
                    <a:lnTo>
                      <a:pt x="832" y="130"/>
                    </a:lnTo>
                    <a:lnTo>
                      <a:pt x="828" y="128"/>
                    </a:lnTo>
                    <a:lnTo>
                      <a:pt x="824" y="130"/>
                    </a:lnTo>
                    <a:lnTo>
                      <a:pt x="822" y="130"/>
                    </a:lnTo>
                    <a:lnTo>
                      <a:pt x="822" y="134"/>
                    </a:lnTo>
                    <a:lnTo>
                      <a:pt x="822" y="188"/>
                    </a:lnTo>
                    <a:lnTo>
                      <a:pt x="822" y="192"/>
                    </a:lnTo>
                    <a:lnTo>
                      <a:pt x="824" y="194"/>
                    </a:lnTo>
                    <a:lnTo>
                      <a:pt x="828" y="196"/>
                    </a:lnTo>
                    <a:lnTo>
                      <a:pt x="832" y="194"/>
                    </a:lnTo>
                    <a:lnTo>
                      <a:pt x="834" y="192"/>
                    </a:lnTo>
                    <a:lnTo>
                      <a:pt x="836" y="188"/>
                    </a:lnTo>
                    <a:lnTo>
                      <a:pt x="836" y="172"/>
                    </a:lnTo>
                    <a:lnTo>
                      <a:pt x="828" y="172"/>
                    </a:lnTo>
                    <a:lnTo>
                      <a:pt x="828" y="158"/>
                    </a:lnTo>
                    <a:lnTo>
                      <a:pt x="862" y="158"/>
                    </a:lnTo>
                    <a:lnTo>
                      <a:pt x="862" y="188"/>
                    </a:lnTo>
                    <a:lnTo>
                      <a:pt x="862" y="192"/>
                    </a:lnTo>
                    <a:lnTo>
                      <a:pt x="858" y="198"/>
                    </a:lnTo>
                    <a:lnTo>
                      <a:pt x="856" y="202"/>
                    </a:lnTo>
                    <a:lnTo>
                      <a:pt x="866" y="198"/>
                    </a:lnTo>
                    <a:lnTo>
                      <a:pt x="898" y="180"/>
                    </a:lnTo>
                    <a:lnTo>
                      <a:pt x="924" y="164"/>
                    </a:lnTo>
                    <a:lnTo>
                      <a:pt x="944" y="148"/>
                    </a:lnTo>
                    <a:lnTo>
                      <a:pt x="962" y="132"/>
                    </a:lnTo>
                    <a:lnTo>
                      <a:pt x="974" y="116"/>
                    </a:lnTo>
                    <a:lnTo>
                      <a:pt x="982" y="102"/>
                    </a:lnTo>
                    <a:lnTo>
                      <a:pt x="986" y="88"/>
                    </a:lnTo>
                    <a:lnTo>
                      <a:pt x="986" y="74"/>
                    </a:lnTo>
                    <a:lnTo>
                      <a:pt x="982" y="60"/>
                    </a:lnTo>
                    <a:lnTo>
                      <a:pt x="974" y="50"/>
                    </a:lnTo>
                    <a:lnTo>
                      <a:pt x="962" y="38"/>
                    </a:lnTo>
                    <a:lnTo>
                      <a:pt x="946" y="28"/>
                    </a:lnTo>
                    <a:lnTo>
                      <a:pt x="924" y="20"/>
                    </a:lnTo>
                    <a:lnTo>
                      <a:pt x="900" y="14"/>
                    </a:lnTo>
                    <a:lnTo>
                      <a:pt x="874" y="8"/>
                    </a:lnTo>
                    <a:lnTo>
                      <a:pt x="842" y="4"/>
                    </a:lnTo>
                    <a:close/>
                    <a:moveTo>
                      <a:pt x="276" y="212"/>
                    </a:moveTo>
                    <a:lnTo>
                      <a:pt x="266" y="136"/>
                    </a:lnTo>
                    <a:lnTo>
                      <a:pt x="262" y="136"/>
                    </a:lnTo>
                    <a:lnTo>
                      <a:pt x="252" y="212"/>
                    </a:lnTo>
                    <a:lnTo>
                      <a:pt x="226" y="212"/>
                    </a:lnTo>
                    <a:lnTo>
                      <a:pt x="242" y="114"/>
                    </a:lnTo>
                    <a:lnTo>
                      <a:pt x="286" y="114"/>
                    </a:lnTo>
                    <a:lnTo>
                      <a:pt x="302" y="212"/>
                    </a:lnTo>
                    <a:lnTo>
                      <a:pt x="276" y="212"/>
                    </a:lnTo>
                    <a:close/>
                    <a:moveTo>
                      <a:pt x="414" y="212"/>
                    </a:moveTo>
                    <a:lnTo>
                      <a:pt x="414" y="138"/>
                    </a:lnTo>
                    <a:lnTo>
                      <a:pt x="412" y="138"/>
                    </a:lnTo>
                    <a:lnTo>
                      <a:pt x="398" y="212"/>
                    </a:lnTo>
                    <a:lnTo>
                      <a:pt x="372" y="212"/>
                    </a:lnTo>
                    <a:lnTo>
                      <a:pt x="358" y="138"/>
                    </a:lnTo>
                    <a:lnTo>
                      <a:pt x="356" y="138"/>
                    </a:lnTo>
                    <a:lnTo>
                      <a:pt x="356" y="212"/>
                    </a:lnTo>
                    <a:lnTo>
                      <a:pt x="330" y="212"/>
                    </a:lnTo>
                    <a:lnTo>
                      <a:pt x="332" y="114"/>
                    </a:lnTo>
                    <a:lnTo>
                      <a:pt x="376" y="114"/>
                    </a:lnTo>
                    <a:lnTo>
                      <a:pt x="384" y="168"/>
                    </a:lnTo>
                    <a:lnTo>
                      <a:pt x="386" y="168"/>
                    </a:lnTo>
                    <a:lnTo>
                      <a:pt x="394" y="112"/>
                    </a:lnTo>
                    <a:lnTo>
                      <a:pt x="438" y="112"/>
                    </a:lnTo>
                    <a:lnTo>
                      <a:pt x="440" y="212"/>
                    </a:lnTo>
                    <a:lnTo>
                      <a:pt x="414" y="212"/>
                    </a:lnTo>
                    <a:close/>
                    <a:moveTo>
                      <a:pt x="540" y="182"/>
                    </a:moveTo>
                    <a:lnTo>
                      <a:pt x="540" y="192"/>
                    </a:lnTo>
                    <a:lnTo>
                      <a:pt x="538" y="200"/>
                    </a:lnTo>
                    <a:lnTo>
                      <a:pt x="534" y="206"/>
                    </a:lnTo>
                    <a:lnTo>
                      <a:pt x="528" y="210"/>
                    </a:lnTo>
                    <a:lnTo>
                      <a:pt x="522" y="212"/>
                    </a:lnTo>
                    <a:lnTo>
                      <a:pt x="510" y="216"/>
                    </a:lnTo>
                    <a:lnTo>
                      <a:pt x="504" y="216"/>
                    </a:lnTo>
                    <a:lnTo>
                      <a:pt x="492" y="214"/>
                    </a:lnTo>
                    <a:lnTo>
                      <a:pt x="484" y="212"/>
                    </a:lnTo>
                    <a:lnTo>
                      <a:pt x="478" y="208"/>
                    </a:lnTo>
                    <a:lnTo>
                      <a:pt x="474" y="204"/>
                    </a:lnTo>
                    <a:lnTo>
                      <a:pt x="470" y="196"/>
                    </a:lnTo>
                    <a:lnTo>
                      <a:pt x="470" y="192"/>
                    </a:lnTo>
                    <a:lnTo>
                      <a:pt x="470" y="180"/>
                    </a:lnTo>
                    <a:lnTo>
                      <a:pt x="498" y="180"/>
                    </a:lnTo>
                    <a:lnTo>
                      <a:pt x="498" y="188"/>
                    </a:lnTo>
                    <a:lnTo>
                      <a:pt x="498" y="192"/>
                    </a:lnTo>
                    <a:lnTo>
                      <a:pt x="500" y="194"/>
                    </a:lnTo>
                    <a:lnTo>
                      <a:pt x="504" y="196"/>
                    </a:lnTo>
                    <a:lnTo>
                      <a:pt x="508" y="194"/>
                    </a:lnTo>
                    <a:lnTo>
                      <a:pt x="510" y="192"/>
                    </a:lnTo>
                    <a:lnTo>
                      <a:pt x="512" y="188"/>
                    </a:lnTo>
                    <a:lnTo>
                      <a:pt x="512" y="184"/>
                    </a:lnTo>
                    <a:lnTo>
                      <a:pt x="510" y="180"/>
                    </a:lnTo>
                    <a:lnTo>
                      <a:pt x="506" y="178"/>
                    </a:lnTo>
                    <a:lnTo>
                      <a:pt x="484" y="166"/>
                    </a:lnTo>
                    <a:lnTo>
                      <a:pt x="478" y="160"/>
                    </a:lnTo>
                    <a:lnTo>
                      <a:pt x="476" y="158"/>
                    </a:lnTo>
                    <a:lnTo>
                      <a:pt x="474" y="154"/>
                    </a:lnTo>
                    <a:lnTo>
                      <a:pt x="472" y="148"/>
                    </a:lnTo>
                    <a:lnTo>
                      <a:pt x="472" y="144"/>
                    </a:lnTo>
                    <a:lnTo>
                      <a:pt x="472" y="136"/>
                    </a:lnTo>
                    <a:lnTo>
                      <a:pt x="472" y="126"/>
                    </a:lnTo>
                    <a:lnTo>
                      <a:pt x="474" y="122"/>
                    </a:lnTo>
                    <a:lnTo>
                      <a:pt x="478" y="118"/>
                    </a:lnTo>
                    <a:lnTo>
                      <a:pt x="482" y="114"/>
                    </a:lnTo>
                    <a:lnTo>
                      <a:pt x="494" y="110"/>
                    </a:lnTo>
                    <a:lnTo>
                      <a:pt x="504" y="110"/>
                    </a:lnTo>
                    <a:lnTo>
                      <a:pt x="508" y="110"/>
                    </a:lnTo>
                    <a:lnTo>
                      <a:pt x="518" y="112"/>
                    </a:lnTo>
                    <a:lnTo>
                      <a:pt x="526" y="114"/>
                    </a:lnTo>
                    <a:lnTo>
                      <a:pt x="532" y="118"/>
                    </a:lnTo>
                    <a:lnTo>
                      <a:pt x="534" y="120"/>
                    </a:lnTo>
                    <a:lnTo>
                      <a:pt x="538" y="128"/>
                    </a:lnTo>
                    <a:lnTo>
                      <a:pt x="538" y="132"/>
                    </a:lnTo>
                    <a:lnTo>
                      <a:pt x="538" y="144"/>
                    </a:lnTo>
                    <a:lnTo>
                      <a:pt x="512" y="144"/>
                    </a:lnTo>
                    <a:lnTo>
                      <a:pt x="512" y="136"/>
                    </a:lnTo>
                    <a:lnTo>
                      <a:pt x="510" y="132"/>
                    </a:lnTo>
                    <a:lnTo>
                      <a:pt x="508" y="130"/>
                    </a:lnTo>
                    <a:lnTo>
                      <a:pt x="504" y="128"/>
                    </a:lnTo>
                    <a:lnTo>
                      <a:pt x="502" y="130"/>
                    </a:lnTo>
                    <a:lnTo>
                      <a:pt x="500" y="130"/>
                    </a:lnTo>
                    <a:lnTo>
                      <a:pt x="498" y="132"/>
                    </a:lnTo>
                    <a:lnTo>
                      <a:pt x="496" y="136"/>
                    </a:lnTo>
                    <a:lnTo>
                      <a:pt x="498" y="140"/>
                    </a:lnTo>
                    <a:lnTo>
                      <a:pt x="500" y="144"/>
                    </a:lnTo>
                    <a:lnTo>
                      <a:pt x="510" y="150"/>
                    </a:lnTo>
                    <a:lnTo>
                      <a:pt x="516" y="152"/>
                    </a:lnTo>
                    <a:lnTo>
                      <a:pt x="528" y="158"/>
                    </a:lnTo>
                    <a:lnTo>
                      <a:pt x="532" y="162"/>
                    </a:lnTo>
                    <a:lnTo>
                      <a:pt x="536" y="166"/>
                    </a:lnTo>
                    <a:lnTo>
                      <a:pt x="538" y="174"/>
                    </a:lnTo>
                    <a:lnTo>
                      <a:pt x="540" y="182"/>
                    </a:lnTo>
                    <a:close/>
                    <a:moveTo>
                      <a:pt x="642" y="188"/>
                    </a:moveTo>
                    <a:lnTo>
                      <a:pt x="642" y="188"/>
                    </a:lnTo>
                    <a:lnTo>
                      <a:pt x="640" y="198"/>
                    </a:lnTo>
                    <a:lnTo>
                      <a:pt x="636" y="204"/>
                    </a:lnTo>
                    <a:lnTo>
                      <a:pt x="630" y="208"/>
                    </a:lnTo>
                    <a:lnTo>
                      <a:pt x="624" y="212"/>
                    </a:lnTo>
                    <a:lnTo>
                      <a:pt x="612" y="214"/>
                    </a:lnTo>
                    <a:lnTo>
                      <a:pt x="606" y="214"/>
                    </a:lnTo>
                    <a:lnTo>
                      <a:pt x="594" y="214"/>
                    </a:lnTo>
                    <a:lnTo>
                      <a:pt x="584" y="210"/>
                    </a:lnTo>
                    <a:lnTo>
                      <a:pt x="578" y="206"/>
                    </a:lnTo>
                    <a:lnTo>
                      <a:pt x="574" y="200"/>
                    </a:lnTo>
                    <a:lnTo>
                      <a:pt x="572" y="196"/>
                    </a:lnTo>
                    <a:lnTo>
                      <a:pt x="570" y="192"/>
                    </a:lnTo>
                    <a:lnTo>
                      <a:pt x="570" y="186"/>
                    </a:lnTo>
                    <a:lnTo>
                      <a:pt x="570" y="114"/>
                    </a:lnTo>
                    <a:lnTo>
                      <a:pt x="598" y="114"/>
                    </a:lnTo>
                    <a:lnTo>
                      <a:pt x="598" y="188"/>
                    </a:lnTo>
                    <a:lnTo>
                      <a:pt x="600" y="192"/>
                    </a:lnTo>
                    <a:lnTo>
                      <a:pt x="602" y="194"/>
                    </a:lnTo>
                    <a:lnTo>
                      <a:pt x="606" y="196"/>
                    </a:lnTo>
                    <a:lnTo>
                      <a:pt x="610" y="194"/>
                    </a:lnTo>
                    <a:lnTo>
                      <a:pt x="612" y="192"/>
                    </a:lnTo>
                    <a:lnTo>
                      <a:pt x="614" y="188"/>
                    </a:lnTo>
                    <a:lnTo>
                      <a:pt x="614" y="114"/>
                    </a:lnTo>
                    <a:lnTo>
                      <a:pt x="642" y="114"/>
                    </a:lnTo>
                    <a:lnTo>
                      <a:pt x="642" y="188"/>
                    </a:lnTo>
                    <a:close/>
                    <a:moveTo>
                      <a:pt x="760" y="212"/>
                    </a:moveTo>
                    <a:lnTo>
                      <a:pt x="730" y="212"/>
                    </a:lnTo>
                    <a:lnTo>
                      <a:pt x="702" y="152"/>
                    </a:lnTo>
                    <a:lnTo>
                      <a:pt x="700" y="152"/>
                    </a:lnTo>
                    <a:lnTo>
                      <a:pt x="702" y="212"/>
                    </a:lnTo>
                    <a:lnTo>
                      <a:pt x="676" y="212"/>
                    </a:lnTo>
                    <a:lnTo>
                      <a:pt x="676" y="112"/>
                    </a:lnTo>
                    <a:lnTo>
                      <a:pt x="708" y="112"/>
                    </a:lnTo>
                    <a:lnTo>
                      <a:pt x="734" y="174"/>
                    </a:lnTo>
                    <a:lnTo>
                      <a:pt x="736" y="174"/>
                    </a:lnTo>
                    <a:lnTo>
                      <a:pt x="734" y="112"/>
                    </a:lnTo>
                    <a:lnTo>
                      <a:pt x="760" y="112"/>
                    </a:lnTo>
                    <a:lnTo>
                      <a:pt x="760" y="212"/>
                    </a:lnTo>
                    <a:close/>
                  </a:path>
                </a:pathLst>
              </a:custGeom>
              <a:solidFill>
                <a:srgbClr val="003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latin typeface="Garamond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223295" name="Oval 63"/>
            <p:cNvSpPr>
              <a:spLocks noChangeArrowheads="1"/>
            </p:cNvSpPr>
            <p:nvPr/>
          </p:nvSpPr>
          <p:spPr bwMode="auto">
            <a:xfrm>
              <a:off x="1276" y="1235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223296" name="Oval 64"/>
            <p:cNvSpPr>
              <a:spLocks noChangeArrowheads="1"/>
            </p:cNvSpPr>
            <p:nvPr/>
          </p:nvSpPr>
          <p:spPr bwMode="auto">
            <a:xfrm>
              <a:off x="2231" y="1235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223297" name="Oval 65"/>
            <p:cNvSpPr>
              <a:spLocks noChangeArrowheads="1"/>
            </p:cNvSpPr>
            <p:nvPr/>
          </p:nvSpPr>
          <p:spPr bwMode="auto">
            <a:xfrm>
              <a:off x="3147" y="1229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223298" name="Oval 66"/>
            <p:cNvSpPr>
              <a:spLocks noChangeArrowheads="1"/>
            </p:cNvSpPr>
            <p:nvPr/>
          </p:nvSpPr>
          <p:spPr bwMode="auto">
            <a:xfrm>
              <a:off x="4095" y="1223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4</a:t>
              </a:r>
            </a:p>
          </p:txBody>
        </p:sp>
        <p:sp>
          <p:nvSpPr>
            <p:cNvPr id="223299" name="Oval 67"/>
            <p:cNvSpPr>
              <a:spLocks noChangeArrowheads="1"/>
            </p:cNvSpPr>
            <p:nvPr/>
          </p:nvSpPr>
          <p:spPr bwMode="auto">
            <a:xfrm>
              <a:off x="1474" y="1235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5</a:t>
              </a:r>
            </a:p>
          </p:txBody>
        </p:sp>
        <p:sp>
          <p:nvSpPr>
            <p:cNvPr id="223300" name="Oval 68"/>
            <p:cNvSpPr>
              <a:spLocks noChangeArrowheads="1"/>
            </p:cNvSpPr>
            <p:nvPr/>
          </p:nvSpPr>
          <p:spPr bwMode="auto">
            <a:xfrm>
              <a:off x="2430" y="1235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6</a:t>
              </a:r>
            </a:p>
          </p:txBody>
        </p:sp>
        <p:sp>
          <p:nvSpPr>
            <p:cNvPr id="223301" name="Oval 69"/>
            <p:cNvSpPr>
              <a:spLocks noChangeArrowheads="1"/>
            </p:cNvSpPr>
            <p:nvPr/>
          </p:nvSpPr>
          <p:spPr bwMode="auto">
            <a:xfrm>
              <a:off x="3362" y="1229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7</a:t>
              </a:r>
            </a:p>
          </p:txBody>
        </p:sp>
        <p:sp>
          <p:nvSpPr>
            <p:cNvPr id="223302" name="Oval 70"/>
            <p:cNvSpPr>
              <a:spLocks noChangeArrowheads="1"/>
            </p:cNvSpPr>
            <p:nvPr/>
          </p:nvSpPr>
          <p:spPr bwMode="auto">
            <a:xfrm>
              <a:off x="4294" y="1223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8</a:t>
              </a:r>
            </a:p>
          </p:txBody>
        </p:sp>
        <p:sp>
          <p:nvSpPr>
            <p:cNvPr id="223303" name="Oval 71"/>
            <p:cNvSpPr>
              <a:spLocks noChangeArrowheads="1"/>
            </p:cNvSpPr>
            <p:nvPr/>
          </p:nvSpPr>
          <p:spPr bwMode="auto">
            <a:xfrm>
              <a:off x="1672" y="1235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9</a:t>
              </a:r>
            </a:p>
          </p:txBody>
        </p:sp>
        <p:sp>
          <p:nvSpPr>
            <p:cNvPr id="223304" name="Oval 72"/>
            <p:cNvSpPr>
              <a:spLocks noChangeArrowheads="1"/>
            </p:cNvSpPr>
            <p:nvPr/>
          </p:nvSpPr>
          <p:spPr bwMode="auto">
            <a:xfrm>
              <a:off x="2628" y="1235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10</a:t>
              </a:r>
            </a:p>
          </p:txBody>
        </p:sp>
        <p:sp>
          <p:nvSpPr>
            <p:cNvPr id="223305" name="Oval 73"/>
            <p:cNvSpPr>
              <a:spLocks noChangeArrowheads="1"/>
            </p:cNvSpPr>
            <p:nvPr/>
          </p:nvSpPr>
          <p:spPr bwMode="auto">
            <a:xfrm>
              <a:off x="3567" y="1229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11</a:t>
              </a:r>
            </a:p>
          </p:txBody>
        </p:sp>
        <p:sp>
          <p:nvSpPr>
            <p:cNvPr id="223306" name="Oval 74"/>
            <p:cNvSpPr>
              <a:spLocks noChangeArrowheads="1"/>
            </p:cNvSpPr>
            <p:nvPr/>
          </p:nvSpPr>
          <p:spPr bwMode="auto">
            <a:xfrm>
              <a:off x="4504" y="1223"/>
              <a:ext cx="137" cy="137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12</a:t>
              </a:r>
            </a:p>
          </p:txBody>
        </p:sp>
        <p:sp>
          <p:nvSpPr>
            <p:cNvPr id="223307" name="Oval 75"/>
            <p:cNvSpPr>
              <a:spLocks noChangeArrowheads="1"/>
            </p:cNvSpPr>
            <p:nvPr/>
          </p:nvSpPr>
          <p:spPr bwMode="auto">
            <a:xfrm>
              <a:off x="2231" y="1433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223308" name="Oval 76"/>
            <p:cNvSpPr>
              <a:spLocks noChangeArrowheads="1"/>
            </p:cNvSpPr>
            <p:nvPr/>
          </p:nvSpPr>
          <p:spPr bwMode="auto">
            <a:xfrm>
              <a:off x="2429" y="1433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5</a:t>
              </a:r>
            </a:p>
          </p:txBody>
        </p:sp>
        <p:sp>
          <p:nvSpPr>
            <p:cNvPr id="223309" name="Oval 77"/>
            <p:cNvSpPr>
              <a:spLocks noChangeArrowheads="1"/>
            </p:cNvSpPr>
            <p:nvPr/>
          </p:nvSpPr>
          <p:spPr bwMode="auto">
            <a:xfrm>
              <a:off x="2627" y="1433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9</a:t>
              </a:r>
            </a:p>
          </p:txBody>
        </p:sp>
        <p:sp>
          <p:nvSpPr>
            <p:cNvPr id="223310" name="Oval 78"/>
            <p:cNvSpPr>
              <a:spLocks noChangeArrowheads="1"/>
            </p:cNvSpPr>
            <p:nvPr/>
          </p:nvSpPr>
          <p:spPr bwMode="auto">
            <a:xfrm>
              <a:off x="3164" y="1427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223311" name="Oval 79"/>
            <p:cNvSpPr>
              <a:spLocks noChangeArrowheads="1"/>
            </p:cNvSpPr>
            <p:nvPr/>
          </p:nvSpPr>
          <p:spPr bwMode="auto">
            <a:xfrm>
              <a:off x="3363" y="1427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6</a:t>
              </a:r>
            </a:p>
          </p:txBody>
        </p:sp>
        <p:sp>
          <p:nvSpPr>
            <p:cNvPr id="223312" name="Oval 80"/>
            <p:cNvSpPr>
              <a:spLocks noChangeArrowheads="1"/>
            </p:cNvSpPr>
            <p:nvPr/>
          </p:nvSpPr>
          <p:spPr bwMode="auto">
            <a:xfrm>
              <a:off x="3561" y="1427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10</a:t>
              </a:r>
            </a:p>
          </p:txBody>
        </p:sp>
        <p:sp>
          <p:nvSpPr>
            <p:cNvPr id="223313" name="Oval 81"/>
            <p:cNvSpPr>
              <a:spLocks noChangeArrowheads="1"/>
            </p:cNvSpPr>
            <p:nvPr/>
          </p:nvSpPr>
          <p:spPr bwMode="auto">
            <a:xfrm>
              <a:off x="4097" y="1421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223314" name="Oval 82"/>
            <p:cNvSpPr>
              <a:spLocks noChangeArrowheads="1"/>
            </p:cNvSpPr>
            <p:nvPr/>
          </p:nvSpPr>
          <p:spPr bwMode="auto">
            <a:xfrm>
              <a:off x="4312" y="1421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7</a:t>
              </a:r>
            </a:p>
          </p:txBody>
        </p:sp>
        <p:sp>
          <p:nvSpPr>
            <p:cNvPr id="223315" name="Oval 83"/>
            <p:cNvSpPr>
              <a:spLocks noChangeArrowheads="1"/>
            </p:cNvSpPr>
            <p:nvPr/>
          </p:nvSpPr>
          <p:spPr bwMode="auto">
            <a:xfrm>
              <a:off x="4517" y="1421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11</a:t>
              </a:r>
            </a:p>
          </p:txBody>
        </p:sp>
        <p:sp>
          <p:nvSpPr>
            <p:cNvPr id="223316" name="Oval 84"/>
            <p:cNvSpPr>
              <a:spLocks noChangeArrowheads="1"/>
            </p:cNvSpPr>
            <p:nvPr/>
          </p:nvSpPr>
          <p:spPr bwMode="auto">
            <a:xfrm>
              <a:off x="1274" y="1433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4</a:t>
              </a:r>
            </a:p>
          </p:txBody>
        </p:sp>
        <p:sp>
          <p:nvSpPr>
            <p:cNvPr id="223317" name="Oval 85"/>
            <p:cNvSpPr>
              <a:spLocks noChangeArrowheads="1"/>
            </p:cNvSpPr>
            <p:nvPr/>
          </p:nvSpPr>
          <p:spPr bwMode="auto">
            <a:xfrm>
              <a:off x="1473" y="1433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8</a:t>
              </a:r>
            </a:p>
          </p:txBody>
        </p:sp>
        <p:sp>
          <p:nvSpPr>
            <p:cNvPr id="223318" name="Oval 86"/>
            <p:cNvSpPr>
              <a:spLocks noChangeArrowheads="1"/>
            </p:cNvSpPr>
            <p:nvPr/>
          </p:nvSpPr>
          <p:spPr bwMode="auto">
            <a:xfrm>
              <a:off x="1671" y="1433"/>
              <a:ext cx="137" cy="137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12</a:t>
              </a:r>
            </a:p>
          </p:txBody>
        </p:sp>
        <p:sp>
          <p:nvSpPr>
            <p:cNvPr id="223319" name="Oval 87"/>
            <p:cNvSpPr>
              <a:spLocks noChangeArrowheads="1"/>
            </p:cNvSpPr>
            <p:nvPr/>
          </p:nvSpPr>
          <p:spPr bwMode="auto">
            <a:xfrm>
              <a:off x="3165" y="1626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223320" name="Oval 88"/>
            <p:cNvSpPr>
              <a:spLocks noChangeArrowheads="1"/>
            </p:cNvSpPr>
            <p:nvPr/>
          </p:nvSpPr>
          <p:spPr bwMode="auto">
            <a:xfrm>
              <a:off x="3363" y="1626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5</a:t>
              </a:r>
            </a:p>
          </p:txBody>
        </p:sp>
        <p:sp>
          <p:nvSpPr>
            <p:cNvPr id="223321" name="Oval 89"/>
            <p:cNvSpPr>
              <a:spLocks noChangeArrowheads="1"/>
            </p:cNvSpPr>
            <p:nvPr/>
          </p:nvSpPr>
          <p:spPr bwMode="auto">
            <a:xfrm>
              <a:off x="3561" y="1626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9</a:t>
              </a:r>
            </a:p>
          </p:txBody>
        </p:sp>
        <p:sp>
          <p:nvSpPr>
            <p:cNvPr id="223322" name="Oval 90"/>
            <p:cNvSpPr>
              <a:spLocks noChangeArrowheads="1"/>
            </p:cNvSpPr>
            <p:nvPr/>
          </p:nvSpPr>
          <p:spPr bwMode="auto">
            <a:xfrm>
              <a:off x="4111" y="1620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223323" name="Oval 91"/>
            <p:cNvSpPr>
              <a:spLocks noChangeArrowheads="1"/>
            </p:cNvSpPr>
            <p:nvPr/>
          </p:nvSpPr>
          <p:spPr bwMode="auto">
            <a:xfrm>
              <a:off x="4316" y="1620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6</a:t>
              </a:r>
            </a:p>
          </p:txBody>
        </p:sp>
        <p:sp>
          <p:nvSpPr>
            <p:cNvPr id="223324" name="Oval 92"/>
            <p:cNvSpPr>
              <a:spLocks noChangeArrowheads="1"/>
            </p:cNvSpPr>
            <p:nvPr/>
          </p:nvSpPr>
          <p:spPr bwMode="auto">
            <a:xfrm>
              <a:off x="4520" y="1620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10</a:t>
              </a:r>
            </a:p>
          </p:txBody>
        </p:sp>
        <p:sp>
          <p:nvSpPr>
            <p:cNvPr id="223325" name="Oval 93"/>
            <p:cNvSpPr>
              <a:spLocks noChangeArrowheads="1"/>
            </p:cNvSpPr>
            <p:nvPr/>
          </p:nvSpPr>
          <p:spPr bwMode="auto">
            <a:xfrm>
              <a:off x="1270" y="1632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223326" name="Oval 94"/>
            <p:cNvSpPr>
              <a:spLocks noChangeArrowheads="1"/>
            </p:cNvSpPr>
            <p:nvPr/>
          </p:nvSpPr>
          <p:spPr bwMode="auto">
            <a:xfrm>
              <a:off x="1473" y="1632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7</a:t>
              </a:r>
            </a:p>
          </p:txBody>
        </p:sp>
        <p:sp>
          <p:nvSpPr>
            <p:cNvPr id="223327" name="Oval 95"/>
            <p:cNvSpPr>
              <a:spLocks noChangeArrowheads="1"/>
            </p:cNvSpPr>
            <p:nvPr/>
          </p:nvSpPr>
          <p:spPr bwMode="auto">
            <a:xfrm>
              <a:off x="1678" y="1632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11</a:t>
              </a:r>
            </a:p>
          </p:txBody>
        </p:sp>
        <p:sp>
          <p:nvSpPr>
            <p:cNvPr id="223328" name="Oval 96"/>
            <p:cNvSpPr>
              <a:spLocks noChangeArrowheads="1"/>
            </p:cNvSpPr>
            <p:nvPr/>
          </p:nvSpPr>
          <p:spPr bwMode="auto">
            <a:xfrm>
              <a:off x="2230" y="1632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4</a:t>
              </a:r>
            </a:p>
          </p:txBody>
        </p:sp>
        <p:sp>
          <p:nvSpPr>
            <p:cNvPr id="223329" name="Oval 97"/>
            <p:cNvSpPr>
              <a:spLocks noChangeArrowheads="1"/>
            </p:cNvSpPr>
            <p:nvPr/>
          </p:nvSpPr>
          <p:spPr bwMode="auto">
            <a:xfrm>
              <a:off x="2429" y="1632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8</a:t>
              </a:r>
            </a:p>
          </p:txBody>
        </p:sp>
        <p:sp>
          <p:nvSpPr>
            <p:cNvPr id="223330" name="Oval 98"/>
            <p:cNvSpPr>
              <a:spLocks noChangeArrowheads="1"/>
            </p:cNvSpPr>
            <p:nvPr/>
          </p:nvSpPr>
          <p:spPr bwMode="auto">
            <a:xfrm>
              <a:off x="2627" y="1632"/>
              <a:ext cx="137" cy="137"/>
            </a:xfrm>
            <a:prstGeom prst="ellipse">
              <a:avLst/>
            </a:prstGeom>
            <a:solidFill>
              <a:srgbClr val="FF66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12</a:t>
              </a:r>
            </a:p>
          </p:txBody>
        </p:sp>
        <p:sp>
          <p:nvSpPr>
            <p:cNvPr id="223331" name="Text Box 99"/>
            <p:cNvSpPr txBox="1">
              <a:spLocks noChangeArrowheads="1"/>
            </p:cNvSpPr>
            <p:nvPr/>
          </p:nvSpPr>
          <p:spPr bwMode="auto">
            <a:xfrm>
              <a:off x="1310" y="731"/>
              <a:ext cx="4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Блок</a:t>
              </a:r>
              <a:r>
                <a:rPr lang="en-US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r>
                <a:rPr lang="en-US" altLang="ko-KR" sz="1400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223332" name="Text Box 100"/>
            <p:cNvSpPr txBox="1">
              <a:spLocks noChangeArrowheads="1"/>
            </p:cNvSpPr>
            <p:nvPr/>
          </p:nvSpPr>
          <p:spPr bwMode="auto">
            <a:xfrm>
              <a:off x="2240" y="754"/>
              <a:ext cx="4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Блок </a:t>
              </a:r>
              <a:r>
                <a:rPr lang="en-US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2</a:t>
              </a:r>
              <a:endParaRPr lang="en-US" altLang="ko-KR" sz="1400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23333" name="Text Box 101"/>
            <p:cNvSpPr txBox="1">
              <a:spLocks noChangeArrowheads="1"/>
            </p:cNvSpPr>
            <p:nvPr/>
          </p:nvSpPr>
          <p:spPr bwMode="auto">
            <a:xfrm>
              <a:off x="3193" y="731"/>
              <a:ext cx="4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Блок</a:t>
              </a:r>
              <a:r>
                <a:rPr lang="en-US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r>
                <a:rPr lang="en-US" altLang="ko-KR" sz="1400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223334" name="Text Box 102"/>
            <p:cNvSpPr txBox="1">
              <a:spLocks noChangeArrowheads="1"/>
            </p:cNvSpPr>
            <p:nvPr/>
          </p:nvSpPr>
          <p:spPr bwMode="auto">
            <a:xfrm>
              <a:off x="4145" y="731"/>
              <a:ext cx="4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Блок </a:t>
              </a:r>
              <a:r>
                <a:rPr lang="en-US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4</a:t>
              </a:r>
              <a:endParaRPr lang="en-US" altLang="ko-KR" sz="1400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</p:grpSp>
      <p:sp>
        <p:nvSpPr>
          <p:cNvPr id="223335" name="Text Box 103"/>
          <p:cNvSpPr txBox="1">
            <a:spLocks noChangeArrowheads="1"/>
          </p:cNvSpPr>
          <p:nvPr/>
        </p:nvSpPr>
        <p:spPr bwMode="auto">
          <a:xfrm>
            <a:off x="271463" y="6075363"/>
            <a:ext cx="8172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GulimChe" pitchFamily="49" charset="-127"/>
              </a:rPr>
              <a:t>■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GulimChe" pitchFamily="49" charset="-127"/>
              </a:rPr>
              <a:t>Приоритет включения компрессора меняется после каждого завершения режима возврата масла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GulimChe" pitchFamily="49" charset="-127"/>
              </a:rPr>
              <a:t>. (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GulimChe" pitchFamily="49" charset="-127"/>
              </a:rPr>
              <a:t>каждые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GulimChe" pitchFamily="49" charset="-127"/>
              </a:rPr>
              <a:t> </a:t>
            </a: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GulimChe" pitchFamily="49" charset="-127"/>
              </a:rPr>
              <a:t>7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GulimChe" pitchFamily="49" charset="-127"/>
              </a:rPr>
              <a:t>часов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GulimChe" pitchFamily="49" charset="-127"/>
              </a:rPr>
              <a:t>)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GulimChe" pitchFamily="49" charset="-127"/>
            </a:endParaRPr>
          </a:p>
        </p:txBody>
      </p:sp>
      <p:sp>
        <p:nvSpPr>
          <p:cNvPr id="223336" name="Text Box 104"/>
          <p:cNvSpPr txBox="1">
            <a:spLocks noChangeArrowheads="1"/>
          </p:cNvSpPr>
          <p:nvPr/>
        </p:nvSpPr>
        <p:spPr bwMode="auto">
          <a:xfrm>
            <a:off x="71438" y="188913"/>
            <a:ext cx="651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5.3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Приоритетность работы компрессоров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60" name="Group 4"/>
          <p:cNvGrpSpPr>
            <a:grpSpLocks/>
          </p:cNvGrpSpPr>
          <p:nvPr/>
        </p:nvGrpSpPr>
        <p:grpSpPr bwMode="auto">
          <a:xfrm>
            <a:off x="5327650" y="1196975"/>
            <a:ext cx="3457575" cy="1689100"/>
            <a:chOff x="3470" y="867"/>
            <a:chExt cx="2178" cy="1064"/>
          </a:xfrm>
        </p:grpSpPr>
        <p:pic>
          <p:nvPicPr>
            <p:cNvPr id="224261" name="Picture 8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0" y="968"/>
              <a:ext cx="635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4262" name="Freeform 161"/>
            <p:cNvSpPr>
              <a:spLocks noEditPoints="1"/>
            </p:cNvSpPr>
            <p:nvPr/>
          </p:nvSpPr>
          <p:spPr bwMode="auto">
            <a:xfrm>
              <a:off x="4469" y="1126"/>
              <a:ext cx="177" cy="69"/>
            </a:xfrm>
            <a:custGeom>
              <a:avLst/>
              <a:gdLst>
                <a:gd name="T0" fmla="*/ 2147483647 w 986"/>
                <a:gd name="T1" fmla="*/ 2147483647 h 326"/>
                <a:gd name="T2" fmla="*/ 2147483647 w 986"/>
                <a:gd name="T3" fmla="*/ 2147483647 h 326"/>
                <a:gd name="T4" fmla="*/ 2147483647 w 986"/>
                <a:gd name="T5" fmla="*/ 2147483647 h 326"/>
                <a:gd name="T6" fmla="*/ 2147483647 w 986"/>
                <a:gd name="T7" fmla="*/ 2147483647 h 326"/>
                <a:gd name="T8" fmla="*/ 2147483647 w 986"/>
                <a:gd name="T9" fmla="*/ 2147483647 h 326"/>
                <a:gd name="T10" fmla="*/ 2147483647 w 986"/>
                <a:gd name="T11" fmla="*/ 2147483647 h 326"/>
                <a:gd name="T12" fmla="*/ 2147483647 w 986"/>
                <a:gd name="T13" fmla="*/ 2147483647 h 326"/>
                <a:gd name="T14" fmla="*/ 2147483647 w 986"/>
                <a:gd name="T15" fmla="*/ 2147483647 h 326"/>
                <a:gd name="T16" fmla="*/ 2147483647 w 986"/>
                <a:gd name="T17" fmla="*/ 2147483647 h 326"/>
                <a:gd name="T18" fmla="*/ 2147483647 w 986"/>
                <a:gd name="T19" fmla="*/ 2147483647 h 326"/>
                <a:gd name="T20" fmla="*/ 2147483647 w 986"/>
                <a:gd name="T21" fmla="*/ 2147483647 h 326"/>
                <a:gd name="T22" fmla="*/ 2147483647 w 986"/>
                <a:gd name="T23" fmla="*/ 2147483647 h 326"/>
                <a:gd name="T24" fmla="*/ 2147483647 w 986"/>
                <a:gd name="T25" fmla="*/ 2147483647 h 326"/>
                <a:gd name="T26" fmla="*/ 2147483647 w 986"/>
                <a:gd name="T27" fmla="*/ 2147483647 h 326"/>
                <a:gd name="T28" fmla="*/ 2147483647 w 986"/>
                <a:gd name="T29" fmla="*/ 2147483647 h 326"/>
                <a:gd name="T30" fmla="*/ 2147483647 w 986"/>
                <a:gd name="T31" fmla="*/ 2147483647 h 326"/>
                <a:gd name="T32" fmla="*/ 0 w 986"/>
                <a:gd name="T33" fmla="*/ 2147483647 h 326"/>
                <a:gd name="T34" fmla="*/ 2147483647 w 986"/>
                <a:gd name="T35" fmla="*/ 2147483647 h 326"/>
                <a:gd name="T36" fmla="*/ 2147483647 w 986"/>
                <a:gd name="T37" fmla="*/ 2147483647 h 326"/>
                <a:gd name="T38" fmla="*/ 2147483647 w 986"/>
                <a:gd name="T39" fmla="*/ 2147483647 h 326"/>
                <a:gd name="T40" fmla="*/ 2147483647 w 986"/>
                <a:gd name="T41" fmla="*/ 2147483647 h 326"/>
                <a:gd name="T42" fmla="*/ 2147483647 w 986"/>
                <a:gd name="T43" fmla="*/ 2147483647 h 326"/>
                <a:gd name="T44" fmla="*/ 2147483647 w 986"/>
                <a:gd name="T45" fmla="*/ 2147483647 h 326"/>
                <a:gd name="T46" fmla="*/ 2147483647 w 986"/>
                <a:gd name="T47" fmla="*/ 2147483647 h 326"/>
                <a:gd name="T48" fmla="*/ 2147483647 w 986"/>
                <a:gd name="T49" fmla="*/ 2147483647 h 326"/>
                <a:gd name="T50" fmla="*/ 2147483647 w 986"/>
                <a:gd name="T51" fmla="*/ 2147483647 h 326"/>
                <a:gd name="T52" fmla="*/ 2147483647 w 986"/>
                <a:gd name="T53" fmla="*/ 2147483647 h 326"/>
                <a:gd name="T54" fmla="*/ 2147483647 w 986"/>
                <a:gd name="T55" fmla="*/ 2147483647 h 326"/>
                <a:gd name="T56" fmla="*/ 2147483647 w 986"/>
                <a:gd name="T57" fmla="*/ 2147483647 h 326"/>
                <a:gd name="T58" fmla="*/ 2147483647 w 986"/>
                <a:gd name="T59" fmla="*/ 2147483647 h 326"/>
                <a:gd name="T60" fmla="*/ 2147483647 w 986"/>
                <a:gd name="T61" fmla="*/ 2147483647 h 326"/>
                <a:gd name="T62" fmla="*/ 2147483647 w 986"/>
                <a:gd name="T63" fmla="*/ 2147483647 h 326"/>
                <a:gd name="T64" fmla="*/ 2147483647 w 986"/>
                <a:gd name="T65" fmla="*/ 2147483647 h 326"/>
                <a:gd name="T66" fmla="*/ 2147483647 w 986"/>
                <a:gd name="T67" fmla="*/ 2147483647 h 326"/>
                <a:gd name="T68" fmla="*/ 2147483647 w 986"/>
                <a:gd name="T69" fmla="*/ 2147483647 h 326"/>
                <a:gd name="T70" fmla="*/ 2147483647 w 986"/>
                <a:gd name="T71" fmla="*/ 2147483647 h 326"/>
                <a:gd name="T72" fmla="*/ 2147483647 w 986"/>
                <a:gd name="T73" fmla="*/ 2147483647 h 326"/>
                <a:gd name="T74" fmla="*/ 2147483647 w 986"/>
                <a:gd name="T75" fmla="*/ 2147483647 h 326"/>
                <a:gd name="T76" fmla="*/ 2147483647 w 986"/>
                <a:gd name="T77" fmla="*/ 2147483647 h 326"/>
                <a:gd name="T78" fmla="*/ 2147483647 w 986"/>
                <a:gd name="T79" fmla="*/ 2147483647 h 326"/>
                <a:gd name="T80" fmla="*/ 2147483647 w 986"/>
                <a:gd name="T81" fmla="*/ 2147483647 h 326"/>
                <a:gd name="T82" fmla="*/ 2147483647 w 986"/>
                <a:gd name="T83" fmla="*/ 2147483647 h 326"/>
                <a:gd name="T84" fmla="*/ 2147483647 w 986"/>
                <a:gd name="T85" fmla="*/ 2147483647 h 326"/>
                <a:gd name="T86" fmla="*/ 2147483647 w 986"/>
                <a:gd name="T87" fmla="*/ 2147483647 h 326"/>
                <a:gd name="T88" fmla="*/ 2147483647 w 986"/>
                <a:gd name="T89" fmla="*/ 2147483647 h 326"/>
                <a:gd name="T90" fmla="*/ 2147483647 w 986"/>
                <a:gd name="T91" fmla="*/ 2147483647 h 326"/>
                <a:gd name="T92" fmla="*/ 2147483647 w 986"/>
                <a:gd name="T93" fmla="*/ 2147483647 h 326"/>
                <a:gd name="T94" fmla="*/ 2147483647 w 986"/>
                <a:gd name="T95" fmla="*/ 2147483647 h 326"/>
                <a:gd name="T96" fmla="*/ 2147483647 w 986"/>
                <a:gd name="T97" fmla="*/ 2147483647 h 326"/>
                <a:gd name="T98" fmla="*/ 2147483647 w 986"/>
                <a:gd name="T99" fmla="*/ 2147483647 h 326"/>
                <a:gd name="T100" fmla="*/ 2147483647 w 986"/>
                <a:gd name="T101" fmla="*/ 2147483647 h 326"/>
                <a:gd name="T102" fmla="*/ 2147483647 w 986"/>
                <a:gd name="T103" fmla="*/ 2147483647 h 326"/>
                <a:gd name="T104" fmla="*/ 2147483647 w 986"/>
                <a:gd name="T105" fmla="*/ 2147483647 h 326"/>
                <a:gd name="T106" fmla="*/ 2147483647 w 986"/>
                <a:gd name="T107" fmla="*/ 2147483647 h 326"/>
                <a:gd name="T108" fmla="*/ 2147483647 w 986"/>
                <a:gd name="T109" fmla="*/ 2147483647 h 326"/>
                <a:gd name="T110" fmla="*/ 2147483647 w 986"/>
                <a:gd name="T111" fmla="*/ 2147483647 h 326"/>
                <a:gd name="T112" fmla="*/ 2147483647 w 986"/>
                <a:gd name="T113" fmla="*/ 2147483647 h 326"/>
                <a:gd name="T114" fmla="*/ 2147483647 w 986"/>
                <a:gd name="T115" fmla="*/ 2147483647 h 326"/>
                <a:gd name="T116" fmla="*/ 2147483647 w 986"/>
                <a:gd name="T117" fmla="*/ 2147483647 h 3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6"/>
                <a:gd name="T178" fmla="*/ 0 h 326"/>
                <a:gd name="T179" fmla="*/ 986 w 986"/>
                <a:gd name="T180" fmla="*/ 326 h 3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6" h="326">
                  <a:moveTo>
                    <a:pt x="842" y="4"/>
                  </a:moveTo>
                  <a:lnTo>
                    <a:pt x="842" y="4"/>
                  </a:lnTo>
                  <a:lnTo>
                    <a:pt x="788" y="0"/>
                  </a:lnTo>
                  <a:lnTo>
                    <a:pt x="692" y="0"/>
                  </a:lnTo>
                  <a:lnTo>
                    <a:pt x="626" y="4"/>
                  </a:lnTo>
                  <a:lnTo>
                    <a:pt x="560" y="10"/>
                  </a:lnTo>
                  <a:lnTo>
                    <a:pt x="492" y="20"/>
                  </a:lnTo>
                  <a:lnTo>
                    <a:pt x="424" y="32"/>
                  </a:lnTo>
                  <a:lnTo>
                    <a:pt x="358" y="48"/>
                  </a:lnTo>
                  <a:lnTo>
                    <a:pt x="292" y="64"/>
                  </a:lnTo>
                  <a:lnTo>
                    <a:pt x="232" y="84"/>
                  </a:lnTo>
                  <a:lnTo>
                    <a:pt x="172" y="106"/>
                  </a:lnTo>
                  <a:lnTo>
                    <a:pt x="162" y="110"/>
                  </a:lnTo>
                  <a:lnTo>
                    <a:pt x="168" y="110"/>
                  </a:lnTo>
                  <a:lnTo>
                    <a:pt x="178" y="112"/>
                  </a:lnTo>
                  <a:lnTo>
                    <a:pt x="186" y="114"/>
                  </a:lnTo>
                  <a:lnTo>
                    <a:pt x="192" y="118"/>
                  </a:lnTo>
                  <a:lnTo>
                    <a:pt x="194" y="120"/>
                  </a:lnTo>
                  <a:lnTo>
                    <a:pt x="198" y="128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172" y="144"/>
                  </a:lnTo>
                  <a:lnTo>
                    <a:pt x="172" y="136"/>
                  </a:lnTo>
                  <a:lnTo>
                    <a:pt x="170" y="132"/>
                  </a:lnTo>
                  <a:lnTo>
                    <a:pt x="168" y="130"/>
                  </a:lnTo>
                  <a:lnTo>
                    <a:pt x="164" y="128"/>
                  </a:lnTo>
                  <a:lnTo>
                    <a:pt x="162" y="130"/>
                  </a:lnTo>
                  <a:lnTo>
                    <a:pt x="160" y="130"/>
                  </a:lnTo>
                  <a:lnTo>
                    <a:pt x="158" y="132"/>
                  </a:lnTo>
                  <a:lnTo>
                    <a:pt x="156" y="136"/>
                  </a:lnTo>
                  <a:lnTo>
                    <a:pt x="158" y="140"/>
                  </a:lnTo>
                  <a:lnTo>
                    <a:pt x="160" y="144"/>
                  </a:lnTo>
                  <a:lnTo>
                    <a:pt x="170" y="150"/>
                  </a:lnTo>
                  <a:lnTo>
                    <a:pt x="176" y="152"/>
                  </a:lnTo>
                  <a:lnTo>
                    <a:pt x="188" y="158"/>
                  </a:lnTo>
                  <a:lnTo>
                    <a:pt x="192" y="162"/>
                  </a:lnTo>
                  <a:lnTo>
                    <a:pt x="196" y="166"/>
                  </a:lnTo>
                  <a:lnTo>
                    <a:pt x="198" y="174"/>
                  </a:lnTo>
                  <a:lnTo>
                    <a:pt x="200" y="182"/>
                  </a:lnTo>
                  <a:lnTo>
                    <a:pt x="200" y="192"/>
                  </a:lnTo>
                  <a:lnTo>
                    <a:pt x="198" y="200"/>
                  </a:lnTo>
                  <a:lnTo>
                    <a:pt x="194" y="206"/>
                  </a:lnTo>
                  <a:lnTo>
                    <a:pt x="188" y="210"/>
                  </a:lnTo>
                  <a:lnTo>
                    <a:pt x="182" y="212"/>
                  </a:lnTo>
                  <a:lnTo>
                    <a:pt x="170" y="216"/>
                  </a:lnTo>
                  <a:lnTo>
                    <a:pt x="164" y="216"/>
                  </a:lnTo>
                  <a:lnTo>
                    <a:pt x="152" y="214"/>
                  </a:lnTo>
                  <a:lnTo>
                    <a:pt x="144" y="212"/>
                  </a:lnTo>
                  <a:lnTo>
                    <a:pt x="138" y="208"/>
                  </a:lnTo>
                  <a:lnTo>
                    <a:pt x="134" y="204"/>
                  </a:lnTo>
                  <a:lnTo>
                    <a:pt x="130" y="196"/>
                  </a:lnTo>
                  <a:lnTo>
                    <a:pt x="130" y="192"/>
                  </a:lnTo>
                  <a:lnTo>
                    <a:pt x="130" y="180"/>
                  </a:lnTo>
                  <a:lnTo>
                    <a:pt x="158" y="180"/>
                  </a:lnTo>
                  <a:lnTo>
                    <a:pt x="158" y="188"/>
                  </a:lnTo>
                  <a:lnTo>
                    <a:pt x="158" y="192"/>
                  </a:lnTo>
                  <a:lnTo>
                    <a:pt x="160" y="194"/>
                  </a:lnTo>
                  <a:lnTo>
                    <a:pt x="164" y="196"/>
                  </a:lnTo>
                  <a:lnTo>
                    <a:pt x="168" y="194"/>
                  </a:lnTo>
                  <a:lnTo>
                    <a:pt x="170" y="192"/>
                  </a:lnTo>
                  <a:lnTo>
                    <a:pt x="172" y="188"/>
                  </a:lnTo>
                  <a:lnTo>
                    <a:pt x="172" y="184"/>
                  </a:lnTo>
                  <a:lnTo>
                    <a:pt x="170" y="180"/>
                  </a:lnTo>
                  <a:lnTo>
                    <a:pt x="166" y="178"/>
                  </a:lnTo>
                  <a:lnTo>
                    <a:pt x="144" y="166"/>
                  </a:lnTo>
                  <a:lnTo>
                    <a:pt x="138" y="160"/>
                  </a:lnTo>
                  <a:lnTo>
                    <a:pt x="136" y="158"/>
                  </a:lnTo>
                  <a:lnTo>
                    <a:pt x="134" y="154"/>
                  </a:lnTo>
                  <a:lnTo>
                    <a:pt x="132" y="148"/>
                  </a:lnTo>
                  <a:lnTo>
                    <a:pt x="132" y="144"/>
                  </a:lnTo>
                  <a:lnTo>
                    <a:pt x="132" y="136"/>
                  </a:lnTo>
                  <a:lnTo>
                    <a:pt x="132" y="126"/>
                  </a:lnTo>
                  <a:lnTo>
                    <a:pt x="134" y="122"/>
                  </a:lnTo>
                  <a:lnTo>
                    <a:pt x="102" y="138"/>
                  </a:lnTo>
                  <a:lnTo>
                    <a:pt x="72" y="156"/>
                  </a:lnTo>
                  <a:lnTo>
                    <a:pt x="48" y="172"/>
                  </a:lnTo>
                  <a:lnTo>
                    <a:pt x="30" y="188"/>
                  </a:lnTo>
                  <a:lnTo>
                    <a:pt x="16" y="204"/>
                  </a:lnTo>
                  <a:lnTo>
                    <a:pt x="6" y="220"/>
                  </a:lnTo>
                  <a:lnTo>
                    <a:pt x="0" y="234"/>
                  </a:lnTo>
                  <a:lnTo>
                    <a:pt x="0" y="248"/>
                  </a:lnTo>
                  <a:lnTo>
                    <a:pt x="4" y="262"/>
                  </a:lnTo>
                  <a:lnTo>
                    <a:pt x="12" y="274"/>
                  </a:lnTo>
                  <a:lnTo>
                    <a:pt x="24" y="286"/>
                  </a:lnTo>
                  <a:lnTo>
                    <a:pt x="40" y="296"/>
                  </a:lnTo>
                  <a:lnTo>
                    <a:pt x="60" y="304"/>
                  </a:lnTo>
                  <a:lnTo>
                    <a:pt x="84" y="312"/>
                  </a:lnTo>
                  <a:lnTo>
                    <a:pt x="112" y="318"/>
                  </a:lnTo>
                  <a:lnTo>
                    <a:pt x="144" y="322"/>
                  </a:lnTo>
                  <a:lnTo>
                    <a:pt x="180" y="324"/>
                  </a:lnTo>
                  <a:lnTo>
                    <a:pt x="220" y="326"/>
                  </a:lnTo>
                  <a:lnTo>
                    <a:pt x="262" y="326"/>
                  </a:lnTo>
                  <a:lnTo>
                    <a:pt x="306" y="326"/>
                  </a:lnTo>
                  <a:lnTo>
                    <a:pt x="350" y="324"/>
                  </a:lnTo>
                  <a:lnTo>
                    <a:pt x="394" y="320"/>
                  </a:lnTo>
                  <a:lnTo>
                    <a:pt x="440" y="314"/>
                  </a:lnTo>
                  <a:lnTo>
                    <a:pt x="486" y="308"/>
                  </a:lnTo>
                  <a:lnTo>
                    <a:pt x="532" y="302"/>
                  </a:lnTo>
                  <a:lnTo>
                    <a:pt x="578" y="292"/>
                  </a:lnTo>
                  <a:lnTo>
                    <a:pt x="622" y="282"/>
                  </a:lnTo>
                  <a:lnTo>
                    <a:pt x="668" y="272"/>
                  </a:lnTo>
                  <a:lnTo>
                    <a:pt x="710" y="260"/>
                  </a:lnTo>
                  <a:lnTo>
                    <a:pt x="752" y="246"/>
                  </a:lnTo>
                  <a:lnTo>
                    <a:pt x="792" y="230"/>
                  </a:lnTo>
                  <a:lnTo>
                    <a:pt x="830" y="214"/>
                  </a:lnTo>
                  <a:lnTo>
                    <a:pt x="828" y="214"/>
                  </a:lnTo>
                  <a:lnTo>
                    <a:pt x="824" y="214"/>
                  </a:lnTo>
                  <a:lnTo>
                    <a:pt x="812" y="212"/>
                  </a:lnTo>
                  <a:lnTo>
                    <a:pt x="806" y="210"/>
                  </a:lnTo>
                  <a:lnTo>
                    <a:pt x="800" y="206"/>
                  </a:lnTo>
                  <a:lnTo>
                    <a:pt x="796" y="200"/>
                  </a:lnTo>
                  <a:lnTo>
                    <a:pt x="794" y="190"/>
                  </a:lnTo>
                  <a:lnTo>
                    <a:pt x="794" y="138"/>
                  </a:lnTo>
                  <a:lnTo>
                    <a:pt x="794" y="134"/>
                  </a:lnTo>
                  <a:lnTo>
                    <a:pt x="796" y="130"/>
                  </a:lnTo>
                  <a:lnTo>
                    <a:pt x="796" y="124"/>
                  </a:lnTo>
                  <a:lnTo>
                    <a:pt x="800" y="118"/>
                  </a:lnTo>
                  <a:lnTo>
                    <a:pt x="806" y="114"/>
                  </a:lnTo>
                  <a:lnTo>
                    <a:pt x="816" y="110"/>
                  </a:lnTo>
                  <a:lnTo>
                    <a:pt x="828" y="110"/>
                  </a:lnTo>
                  <a:lnTo>
                    <a:pt x="832" y="110"/>
                  </a:lnTo>
                  <a:lnTo>
                    <a:pt x="840" y="110"/>
                  </a:lnTo>
                  <a:lnTo>
                    <a:pt x="852" y="116"/>
                  </a:lnTo>
                  <a:lnTo>
                    <a:pt x="856" y="118"/>
                  </a:lnTo>
                  <a:lnTo>
                    <a:pt x="858" y="124"/>
                  </a:lnTo>
                  <a:lnTo>
                    <a:pt x="860" y="128"/>
                  </a:lnTo>
                  <a:lnTo>
                    <a:pt x="860" y="134"/>
                  </a:lnTo>
                  <a:lnTo>
                    <a:pt x="860" y="144"/>
                  </a:lnTo>
                  <a:lnTo>
                    <a:pt x="834" y="144"/>
                  </a:lnTo>
                  <a:lnTo>
                    <a:pt x="834" y="134"/>
                  </a:lnTo>
                  <a:lnTo>
                    <a:pt x="834" y="132"/>
                  </a:lnTo>
                  <a:lnTo>
                    <a:pt x="832" y="130"/>
                  </a:lnTo>
                  <a:lnTo>
                    <a:pt x="828" y="128"/>
                  </a:lnTo>
                  <a:lnTo>
                    <a:pt x="824" y="130"/>
                  </a:lnTo>
                  <a:lnTo>
                    <a:pt x="822" y="130"/>
                  </a:lnTo>
                  <a:lnTo>
                    <a:pt x="822" y="134"/>
                  </a:lnTo>
                  <a:lnTo>
                    <a:pt x="822" y="188"/>
                  </a:lnTo>
                  <a:lnTo>
                    <a:pt x="822" y="192"/>
                  </a:lnTo>
                  <a:lnTo>
                    <a:pt x="824" y="194"/>
                  </a:lnTo>
                  <a:lnTo>
                    <a:pt x="828" y="196"/>
                  </a:lnTo>
                  <a:lnTo>
                    <a:pt x="832" y="194"/>
                  </a:lnTo>
                  <a:lnTo>
                    <a:pt x="834" y="192"/>
                  </a:lnTo>
                  <a:lnTo>
                    <a:pt x="836" y="188"/>
                  </a:lnTo>
                  <a:lnTo>
                    <a:pt x="836" y="172"/>
                  </a:lnTo>
                  <a:lnTo>
                    <a:pt x="828" y="172"/>
                  </a:lnTo>
                  <a:lnTo>
                    <a:pt x="828" y="158"/>
                  </a:lnTo>
                  <a:lnTo>
                    <a:pt x="862" y="158"/>
                  </a:lnTo>
                  <a:lnTo>
                    <a:pt x="862" y="188"/>
                  </a:lnTo>
                  <a:lnTo>
                    <a:pt x="862" y="192"/>
                  </a:lnTo>
                  <a:lnTo>
                    <a:pt x="858" y="198"/>
                  </a:lnTo>
                  <a:lnTo>
                    <a:pt x="856" y="202"/>
                  </a:lnTo>
                  <a:lnTo>
                    <a:pt x="866" y="198"/>
                  </a:lnTo>
                  <a:lnTo>
                    <a:pt x="898" y="180"/>
                  </a:lnTo>
                  <a:lnTo>
                    <a:pt x="924" y="164"/>
                  </a:lnTo>
                  <a:lnTo>
                    <a:pt x="944" y="148"/>
                  </a:lnTo>
                  <a:lnTo>
                    <a:pt x="962" y="132"/>
                  </a:lnTo>
                  <a:lnTo>
                    <a:pt x="974" y="116"/>
                  </a:lnTo>
                  <a:lnTo>
                    <a:pt x="982" y="102"/>
                  </a:lnTo>
                  <a:lnTo>
                    <a:pt x="986" y="88"/>
                  </a:lnTo>
                  <a:lnTo>
                    <a:pt x="986" y="74"/>
                  </a:lnTo>
                  <a:lnTo>
                    <a:pt x="982" y="60"/>
                  </a:lnTo>
                  <a:lnTo>
                    <a:pt x="974" y="50"/>
                  </a:lnTo>
                  <a:lnTo>
                    <a:pt x="962" y="38"/>
                  </a:lnTo>
                  <a:lnTo>
                    <a:pt x="946" y="28"/>
                  </a:lnTo>
                  <a:lnTo>
                    <a:pt x="924" y="20"/>
                  </a:lnTo>
                  <a:lnTo>
                    <a:pt x="900" y="14"/>
                  </a:lnTo>
                  <a:lnTo>
                    <a:pt x="874" y="8"/>
                  </a:lnTo>
                  <a:lnTo>
                    <a:pt x="842" y="4"/>
                  </a:lnTo>
                  <a:close/>
                  <a:moveTo>
                    <a:pt x="276" y="212"/>
                  </a:moveTo>
                  <a:lnTo>
                    <a:pt x="266" y="136"/>
                  </a:lnTo>
                  <a:lnTo>
                    <a:pt x="262" y="136"/>
                  </a:lnTo>
                  <a:lnTo>
                    <a:pt x="252" y="212"/>
                  </a:lnTo>
                  <a:lnTo>
                    <a:pt x="226" y="212"/>
                  </a:lnTo>
                  <a:lnTo>
                    <a:pt x="242" y="114"/>
                  </a:lnTo>
                  <a:lnTo>
                    <a:pt x="286" y="114"/>
                  </a:lnTo>
                  <a:lnTo>
                    <a:pt x="302" y="212"/>
                  </a:lnTo>
                  <a:lnTo>
                    <a:pt x="276" y="212"/>
                  </a:lnTo>
                  <a:close/>
                  <a:moveTo>
                    <a:pt x="414" y="212"/>
                  </a:moveTo>
                  <a:lnTo>
                    <a:pt x="414" y="138"/>
                  </a:lnTo>
                  <a:lnTo>
                    <a:pt x="412" y="138"/>
                  </a:lnTo>
                  <a:lnTo>
                    <a:pt x="398" y="212"/>
                  </a:lnTo>
                  <a:lnTo>
                    <a:pt x="372" y="212"/>
                  </a:lnTo>
                  <a:lnTo>
                    <a:pt x="358" y="138"/>
                  </a:lnTo>
                  <a:lnTo>
                    <a:pt x="356" y="138"/>
                  </a:lnTo>
                  <a:lnTo>
                    <a:pt x="356" y="212"/>
                  </a:lnTo>
                  <a:lnTo>
                    <a:pt x="330" y="212"/>
                  </a:lnTo>
                  <a:lnTo>
                    <a:pt x="332" y="114"/>
                  </a:lnTo>
                  <a:lnTo>
                    <a:pt x="376" y="114"/>
                  </a:lnTo>
                  <a:lnTo>
                    <a:pt x="384" y="168"/>
                  </a:lnTo>
                  <a:lnTo>
                    <a:pt x="386" y="168"/>
                  </a:lnTo>
                  <a:lnTo>
                    <a:pt x="394" y="112"/>
                  </a:lnTo>
                  <a:lnTo>
                    <a:pt x="438" y="112"/>
                  </a:lnTo>
                  <a:lnTo>
                    <a:pt x="440" y="212"/>
                  </a:lnTo>
                  <a:lnTo>
                    <a:pt x="414" y="212"/>
                  </a:lnTo>
                  <a:close/>
                  <a:moveTo>
                    <a:pt x="540" y="182"/>
                  </a:moveTo>
                  <a:lnTo>
                    <a:pt x="540" y="192"/>
                  </a:lnTo>
                  <a:lnTo>
                    <a:pt x="538" y="200"/>
                  </a:lnTo>
                  <a:lnTo>
                    <a:pt x="534" y="206"/>
                  </a:lnTo>
                  <a:lnTo>
                    <a:pt x="528" y="210"/>
                  </a:lnTo>
                  <a:lnTo>
                    <a:pt x="522" y="212"/>
                  </a:lnTo>
                  <a:lnTo>
                    <a:pt x="510" y="216"/>
                  </a:lnTo>
                  <a:lnTo>
                    <a:pt x="504" y="216"/>
                  </a:lnTo>
                  <a:lnTo>
                    <a:pt x="492" y="214"/>
                  </a:lnTo>
                  <a:lnTo>
                    <a:pt x="484" y="212"/>
                  </a:lnTo>
                  <a:lnTo>
                    <a:pt x="478" y="208"/>
                  </a:lnTo>
                  <a:lnTo>
                    <a:pt x="474" y="204"/>
                  </a:lnTo>
                  <a:lnTo>
                    <a:pt x="470" y="196"/>
                  </a:lnTo>
                  <a:lnTo>
                    <a:pt x="470" y="192"/>
                  </a:lnTo>
                  <a:lnTo>
                    <a:pt x="470" y="180"/>
                  </a:lnTo>
                  <a:lnTo>
                    <a:pt x="498" y="180"/>
                  </a:lnTo>
                  <a:lnTo>
                    <a:pt x="498" y="188"/>
                  </a:lnTo>
                  <a:lnTo>
                    <a:pt x="498" y="192"/>
                  </a:lnTo>
                  <a:lnTo>
                    <a:pt x="500" y="194"/>
                  </a:lnTo>
                  <a:lnTo>
                    <a:pt x="504" y="196"/>
                  </a:lnTo>
                  <a:lnTo>
                    <a:pt x="508" y="194"/>
                  </a:lnTo>
                  <a:lnTo>
                    <a:pt x="510" y="192"/>
                  </a:lnTo>
                  <a:lnTo>
                    <a:pt x="512" y="188"/>
                  </a:lnTo>
                  <a:lnTo>
                    <a:pt x="512" y="184"/>
                  </a:lnTo>
                  <a:lnTo>
                    <a:pt x="510" y="180"/>
                  </a:lnTo>
                  <a:lnTo>
                    <a:pt x="506" y="178"/>
                  </a:lnTo>
                  <a:lnTo>
                    <a:pt x="484" y="166"/>
                  </a:lnTo>
                  <a:lnTo>
                    <a:pt x="478" y="160"/>
                  </a:lnTo>
                  <a:lnTo>
                    <a:pt x="476" y="158"/>
                  </a:lnTo>
                  <a:lnTo>
                    <a:pt x="474" y="154"/>
                  </a:lnTo>
                  <a:lnTo>
                    <a:pt x="472" y="148"/>
                  </a:lnTo>
                  <a:lnTo>
                    <a:pt x="472" y="144"/>
                  </a:lnTo>
                  <a:lnTo>
                    <a:pt x="472" y="136"/>
                  </a:lnTo>
                  <a:lnTo>
                    <a:pt x="472" y="126"/>
                  </a:lnTo>
                  <a:lnTo>
                    <a:pt x="474" y="122"/>
                  </a:lnTo>
                  <a:lnTo>
                    <a:pt x="478" y="118"/>
                  </a:lnTo>
                  <a:lnTo>
                    <a:pt x="482" y="114"/>
                  </a:lnTo>
                  <a:lnTo>
                    <a:pt x="494" y="110"/>
                  </a:lnTo>
                  <a:lnTo>
                    <a:pt x="504" y="110"/>
                  </a:lnTo>
                  <a:lnTo>
                    <a:pt x="508" y="110"/>
                  </a:lnTo>
                  <a:lnTo>
                    <a:pt x="518" y="112"/>
                  </a:lnTo>
                  <a:lnTo>
                    <a:pt x="526" y="114"/>
                  </a:lnTo>
                  <a:lnTo>
                    <a:pt x="532" y="118"/>
                  </a:lnTo>
                  <a:lnTo>
                    <a:pt x="534" y="120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38" y="144"/>
                  </a:lnTo>
                  <a:lnTo>
                    <a:pt x="512" y="144"/>
                  </a:lnTo>
                  <a:lnTo>
                    <a:pt x="512" y="136"/>
                  </a:lnTo>
                  <a:lnTo>
                    <a:pt x="510" y="132"/>
                  </a:lnTo>
                  <a:lnTo>
                    <a:pt x="508" y="130"/>
                  </a:lnTo>
                  <a:lnTo>
                    <a:pt x="504" y="128"/>
                  </a:lnTo>
                  <a:lnTo>
                    <a:pt x="502" y="130"/>
                  </a:lnTo>
                  <a:lnTo>
                    <a:pt x="500" y="130"/>
                  </a:lnTo>
                  <a:lnTo>
                    <a:pt x="498" y="132"/>
                  </a:lnTo>
                  <a:lnTo>
                    <a:pt x="496" y="136"/>
                  </a:lnTo>
                  <a:lnTo>
                    <a:pt x="498" y="140"/>
                  </a:lnTo>
                  <a:lnTo>
                    <a:pt x="500" y="144"/>
                  </a:lnTo>
                  <a:lnTo>
                    <a:pt x="510" y="150"/>
                  </a:lnTo>
                  <a:lnTo>
                    <a:pt x="516" y="152"/>
                  </a:lnTo>
                  <a:lnTo>
                    <a:pt x="528" y="158"/>
                  </a:lnTo>
                  <a:lnTo>
                    <a:pt x="532" y="162"/>
                  </a:lnTo>
                  <a:lnTo>
                    <a:pt x="536" y="166"/>
                  </a:lnTo>
                  <a:lnTo>
                    <a:pt x="538" y="174"/>
                  </a:lnTo>
                  <a:lnTo>
                    <a:pt x="540" y="182"/>
                  </a:lnTo>
                  <a:close/>
                  <a:moveTo>
                    <a:pt x="642" y="188"/>
                  </a:moveTo>
                  <a:lnTo>
                    <a:pt x="642" y="188"/>
                  </a:lnTo>
                  <a:lnTo>
                    <a:pt x="640" y="198"/>
                  </a:lnTo>
                  <a:lnTo>
                    <a:pt x="636" y="204"/>
                  </a:lnTo>
                  <a:lnTo>
                    <a:pt x="630" y="208"/>
                  </a:lnTo>
                  <a:lnTo>
                    <a:pt x="624" y="212"/>
                  </a:lnTo>
                  <a:lnTo>
                    <a:pt x="612" y="214"/>
                  </a:lnTo>
                  <a:lnTo>
                    <a:pt x="606" y="214"/>
                  </a:lnTo>
                  <a:lnTo>
                    <a:pt x="594" y="214"/>
                  </a:lnTo>
                  <a:lnTo>
                    <a:pt x="584" y="210"/>
                  </a:lnTo>
                  <a:lnTo>
                    <a:pt x="578" y="206"/>
                  </a:lnTo>
                  <a:lnTo>
                    <a:pt x="574" y="200"/>
                  </a:lnTo>
                  <a:lnTo>
                    <a:pt x="572" y="196"/>
                  </a:lnTo>
                  <a:lnTo>
                    <a:pt x="570" y="192"/>
                  </a:lnTo>
                  <a:lnTo>
                    <a:pt x="570" y="186"/>
                  </a:lnTo>
                  <a:lnTo>
                    <a:pt x="570" y="114"/>
                  </a:lnTo>
                  <a:lnTo>
                    <a:pt x="598" y="114"/>
                  </a:lnTo>
                  <a:lnTo>
                    <a:pt x="598" y="188"/>
                  </a:lnTo>
                  <a:lnTo>
                    <a:pt x="600" y="192"/>
                  </a:lnTo>
                  <a:lnTo>
                    <a:pt x="602" y="194"/>
                  </a:lnTo>
                  <a:lnTo>
                    <a:pt x="606" y="196"/>
                  </a:lnTo>
                  <a:lnTo>
                    <a:pt x="610" y="194"/>
                  </a:lnTo>
                  <a:lnTo>
                    <a:pt x="612" y="192"/>
                  </a:lnTo>
                  <a:lnTo>
                    <a:pt x="614" y="188"/>
                  </a:lnTo>
                  <a:lnTo>
                    <a:pt x="614" y="114"/>
                  </a:lnTo>
                  <a:lnTo>
                    <a:pt x="642" y="114"/>
                  </a:lnTo>
                  <a:lnTo>
                    <a:pt x="642" y="188"/>
                  </a:lnTo>
                  <a:close/>
                  <a:moveTo>
                    <a:pt x="760" y="212"/>
                  </a:moveTo>
                  <a:lnTo>
                    <a:pt x="730" y="212"/>
                  </a:lnTo>
                  <a:lnTo>
                    <a:pt x="702" y="152"/>
                  </a:lnTo>
                  <a:lnTo>
                    <a:pt x="700" y="152"/>
                  </a:lnTo>
                  <a:lnTo>
                    <a:pt x="702" y="212"/>
                  </a:lnTo>
                  <a:lnTo>
                    <a:pt x="676" y="212"/>
                  </a:lnTo>
                  <a:lnTo>
                    <a:pt x="676" y="112"/>
                  </a:lnTo>
                  <a:lnTo>
                    <a:pt x="708" y="112"/>
                  </a:lnTo>
                  <a:lnTo>
                    <a:pt x="734" y="174"/>
                  </a:lnTo>
                  <a:lnTo>
                    <a:pt x="736" y="174"/>
                  </a:lnTo>
                  <a:lnTo>
                    <a:pt x="734" y="112"/>
                  </a:lnTo>
                  <a:lnTo>
                    <a:pt x="760" y="112"/>
                  </a:lnTo>
                  <a:lnTo>
                    <a:pt x="760" y="212"/>
                  </a:lnTo>
                  <a:close/>
                </a:path>
              </a:pathLst>
            </a:custGeom>
            <a:solidFill>
              <a:srgbClr val="003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Garamond" pitchFamily="18" charset="0"/>
                <a:ea typeface="굴림" pitchFamily="34" charset="-127"/>
              </a:endParaRPr>
            </a:p>
          </p:txBody>
        </p:sp>
        <p:grpSp>
          <p:nvGrpSpPr>
            <p:cNvPr id="2" name="에어컨01"/>
            <p:cNvGrpSpPr>
              <a:grpSpLocks/>
            </p:cNvGrpSpPr>
            <p:nvPr/>
          </p:nvGrpSpPr>
          <p:grpSpPr bwMode="auto">
            <a:xfrm>
              <a:off x="4852" y="964"/>
              <a:ext cx="796" cy="945"/>
              <a:chOff x="981075" y="7008895"/>
              <a:chExt cx="1978025" cy="2481263"/>
            </a:xfrm>
          </p:grpSpPr>
          <p:pic>
            <p:nvPicPr>
              <p:cNvPr id="224264" name="Picture 8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81075" y="7008895"/>
                <a:ext cx="1978025" cy="248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4265" name="Freeform 161"/>
              <p:cNvSpPr>
                <a:spLocks noEditPoints="1"/>
              </p:cNvSpPr>
              <p:nvPr/>
            </p:nvSpPr>
            <p:spPr bwMode="auto">
              <a:xfrm>
                <a:off x="1694000" y="7423236"/>
                <a:ext cx="552175" cy="182565"/>
              </a:xfrm>
              <a:custGeom>
                <a:avLst/>
                <a:gdLst>
                  <a:gd name="T0" fmla="*/ 2147483647 w 986"/>
                  <a:gd name="T1" fmla="*/ 2147483647 h 326"/>
                  <a:gd name="T2" fmla="*/ 2147483647 w 986"/>
                  <a:gd name="T3" fmla="*/ 2147483647 h 326"/>
                  <a:gd name="T4" fmla="*/ 2147483647 w 986"/>
                  <a:gd name="T5" fmla="*/ 2147483647 h 326"/>
                  <a:gd name="T6" fmla="*/ 2147483647 w 986"/>
                  <a:gd name="T7" fmla="*/ 2147483647 h 326"/>
                  <a:gd name="T8" fmla="*/ 2147483647 w 986"/>
                  <a:gd name="T9" fmla="*/ 2147483647 h 326"/>
                  <a:gd name="T10" fmla="*/ 2147483647 w 986"/>
                  <a:gd name="T11" fmla="*/ 2147483647 h 326"/>
                  <a:gd name="T12" fmla="*/ 2147483647 w 986"/>
                  <a:gd name="T13" fmla="*/ 2147483647 h 326"/>
                  <a:gd name="T14" fmla="*/ 2147483647 w 986"/>
                  <a:gd name="T15" fmla="*/ 2147483647 h 326"/>
                  <a:gd name="T16" fmla="*/ 2147483647 w 986"/>
                  <a:gd name="T17" fmla="*/ 2147483647 h 326"/>
                  <a:gd name="T18" fmla="*/ 2147483647 w 986"/>
                  <a:gd name="T19" fmla="*/ 2147483647 h 326"/>
                  <a:gd name="T20" fmla="*/ 2147483647 w 986"/>
                  <a:gd name="T21" fmla="*/ 2147483647 h 326"/>
                  <a:gd name="T22" fmla="*/ 2147483647 w 986"/>
                  <a:gd name="T23" fmla="*/ 2147483647 h 326"/>
                  <a:gd name="T24" fmla="*/ 2147483647 w 986"/>
                  <a:gd name="T25" fmla="*/ 2147483647 h 326"/>
                  <a:gd name="T26" fmla="*/ 2147483647 w 986"/>
                  <a:gd name="T27" fmla="*/ 2147483647 h 326"/>
                  <a:gd name="T28" fmla="*/ 2147483647 w 986"/>
                  <a:gd name="T29" fmla="*/ 2147483647 h 326"/>
                  <a:gd name="T30" fmla="*/ 2147483647 w 986"/>
                  <a:gd name="T31" fmla="*/ 2147483647 h 326"/>
                  <a:gd name="T32" fmla="*/ 0 w 986"/>
                  <a:gd name="T33" fmla="*/ 2147483647 h 326"/>
                  <a:gd name="T34" fmla="*/ 2147483647 w 986"/>
                  <a:gd name="T35" fmla="*/ 2147483647 h 326"/>
                  <a:gd name="T36" fmla="*/ 2147483647 w 986"/>
                  <a:gd name="T37" fmla="*/ 2147483647 h 326"/>
                  <a:gd name="T38" fmla="*/ 2147483647 w 986"/>
                  <a:gd name="T39" fmla="*/ 2147483647 h 326"/>
                  <a:gd name="T40" fmla="*/ 2147483647 w 986"/>
                  <a:gd name="T41" fmla="*/ 2147483647 h 326"/>
                  <a:gd name="T42" fmla="*/ 2147483647 w 986"/>
                  <a:gd name="T43" fmla="*/ 2147483647 h 326"/>
                  <a:gd name="T44" fmla="*/ 2147483647 w 986"/>
                  <a:gd name="T45" fmla="*/ 2147483647 h 326"/>
                  <a:gd name="T46" fmla="*/ 2147483647 w 986"/>
                  <a:gd name="T47" fmla="*/ 2147483647 h 326"/>
                  <a:gd name="T48" fmla="*/ 2147483647 w 986"/>
                  <a:gd name="T49" fmla="*/ 2147483647 h 326"/>
                  <a:gd name="T50" fmla="*/ 2147483647 w 986"/>
                  <a:gd name="T51" fmla="*/ 2147483647 h 326"/>
                  <a:gd name="T52" fmla="*/ 2147483647 w 986"/>
                  <a:gd name="T53" fmla="*/ 2147483647 h 326"/>
                  <a:gd name="T54" fmla="*/ 2147483647 w 986"/>
                  <a:gd name="T55" fmla="*/ 2147483647 h 326"/>
                  <a:gd name="T56" fmla="*/ 2147483647 w 986"/>
                  <a:gd name="T57" fmla="*/ 2147483647 h 326"/>
                  <a:gd name="T58" fmla="*/ 2147483647 w 986"/>
                  <a:gd name="T59" fmla="*/ 2147483647 h 326"/>
                  <a:gd name="T60" fmla="*/ 2147483647 w 986"/>
                  <a:gd name="T61" fmla="*/ 2147483647 h 326"/>
                  <a:gd name="T62" fmla="*/ 2147483647 w 986"/>
                  <a:gd name="T63" fmla="*/ 2147483647 h 326"/>
                  <a:gd name="T64" fmla="*/ 2147483647 w 986"/>
                  <a:gd name="T65" fmla="*/ 2147483647 h 326"/>
                  <a:gd name="T66" fmla="*/ 2147483647 w 986"/>
                  <a:gd name="T67" fmla="*/ 2147483647 h 326"/>
                  <a:gd name="T68" fmla="*/ 2147483647 w 986"/>
                  <a:gd name="T69" fmla="*/ 2147483647 h 326"/>
                  <a:gd name="T70" fmla="*/ 2147483647 w 986"/>
                  <a:gd name="T71" fmla="*/ 2147483647 h 326"/>
                  <a:gd name="T72" fmla="*/ 2147483647 w 986"/>
                  <a:gd name="T73" fmla="*/ 2147483647 h 326"/>
                  <a:gd name="T74" fmla="*/ 2147483647 w 986"/>
                  <a:gd name="T75" fmla="*/ 2147483647 h 326"/>
                  <a:gd name="T76" fmla="*/ 2147483647 w 986"/>
                  <a:gd name="T77" fmla="*/ 2147483647 h 326"/>
                  <a:gd name="T78" fmla="*/ 2147483647 w 986"/>
                  <a:gd name="T79" fmla="*/ 2147483647 h 326"/>
                  <a:gd name="T80" fmla="*/ 2147483647 w 986"/>
                  <a:gd name="T81" fmla="*/ 2147483647 h 326"/>
                  <a:gd name="T82" fmla="*/ 2147483647 w 986"/>
                  <a:gd name="T83" fmla="*/ 2147483647 h 326"/>
                  <a:gd name="T84" fmla="*/ 2147483647 w 986"/>
                  <a:gd name="T85" fmla="*/ 2147483647 h 326"/>
                  <a:gd name="T86" fmla="*/ 2147483647 w 986"/>
                  <a:gd name="T87" fmla="*/ 2147483647 h 326"/>
                  <a:gd name="T88" fmla="*/ 2147483647 w 986"/>
                  <a:gd name="T89" fmla="*/ 2147483647 h 326"/>
                  <a:gd name="T90" fmla="*/ 2147483647 w 986"/>
                  <a:gd name="T91" fmla="*/ 2147483647 h 326"/>
                  <a:gd name="T92" fmla="*/ 2147483647 w 986"/>
                  <a:gd name="T93" fmla="*/ 2147483647 h 326"/>
                  <a:gd name="T94" fmla="*/ 2147483647 w 986"/>
                  <a:gd name="T95" fmla="*/ 2147483647 h 326"/>
                  <a:gd name="T96" fmla="*/ 2147483647 w 986"/>
                  <a:gd name="T97" fmla="*/ 2147483647 h 326"/>
                  <a:gd name="T98" fmla="*/ 2147483647 w 986"/>
                  <a:gd name="T99" fmla="*/ 2147483647 h 326"/>
                  <a:gd name="T100" fmla="*/ 2147483647 w 986"/>
                  <a:gd name="T101" fmla="*/ 2147483647 h 326"/>
                  <a:gd name="T102" fmla="*/ 2147483647 w 986"/>
                  <a:gd name="T103" fmla="*/ 2147483647 h 326"/>
                  <a:gd name="T104" fmla="*/ 2147483647 w 986"/>
                  <a:gd name="T105" fmla="*/ 2147483647 h 326"/>
                  <a:gd name="T106" fmla="*/ 2147483647 w 986"/>
                  <a:gd name="T107" fmla="*/ 2147483647 h 326"/>
                  <a:gd name="T108" fmla="*/ 2147483647 w 986"/>
                  <a:gd name="T109" fmla="*/ 2147483647 h 326"/>
                  <a:gd name="T110" fmla="*/ 2147483647 w 986"/>
                  <a:gd name="T111" fmla="*/ 2147483647 h 326"/>
                  <a:gd name="T112" fmla="*/ 2147483647 w 986"/>
                  <a:gd name="T113" fmla="*/ 2147483647 h 326"/>
                  <a:gd name="T114" fmla="*/ 2147483647 w 986"/>
                  <a:gd name="T115" fmla="*/ 2147483647 h 326"/>
                  <a:gd name="T116" fmla="*/ 2147483647 w 986"/>
                  <a:gd name="T117" fmla="*/ 2147483647 h 3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86"/>
                  <a:gd name="T178" fmla="*/ 0 h 326"/>
                  <a:gd name="T179" fmla="*/ 986 w 986"/>
                  <a:gd name="T180" fmla="*/ 326 h 32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86" h="326">
                    <a:moveTo>
                      <a:pt x="842" y="4"/>
                    </a:moveTo>
                    <a:lnTo>
                      <a:pt x="842" y="4"/>
                    </a:lnTo>
                    <a:lnTo>
                      <a:pt x="788" y="0"/>
                    </a:lnTo>
                    <a:lnTo>
                      <a:pt x="692" y="0"/>
                    </a:lnTo>
                    <a:lnTo>
                      <a:pt x="626" y="4"/>
                    </a:lnTo>
                    <a:lnTo>
                      <a:pt x="560" y="10"/>
                    </a:lnTo>
                    <a:lnTo>
                      <a:pt x="492" y="20"/>
                    </a:lnTo>
                    <a:lnTo>
                      <a:pt x="424" y="32"/>
                    </a:lnTo>
                    <a:lnTo>
                      <a:pt x="358" y="48"/>
                    </a:lnTo>
                    <a:lnTo>
                      <a:pt x="292" y="64"/>
                    </a:lnTo>
                    <a:lnTo>
                      <a:pt x="232" y="84"/>
                    </a:lnTo>
                    <a:lnTo>
                      <a:pt x="172" y="106"/>
                    </a:lnTo>
                    <a:lnTo>
                      <a:pt x="162" y="110"/>
                    </a:lnTo>
                    <a:lnTo>
                      <a:pt x="168" y="110"/>
                    </a:lnTo>
                    <a:lnTo>
                      <a:pt x="178" y="112"/>
                    </a:lnTo>
                    <a:lnTo>
                      <a:pt x="186" y="114"/>
                    </a:lnTo>
                    <a:lnTo>
                      <a:pt x="192" y="118"/>
                    </a:lnTo>
                    <a:lnTo>
                      <a:pt x="194" y="120"/>
                    </a:lnTo>
                    <a:lnTo>
                      <a:pt x="198" y="128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172" y="144"/>
                    </a:lnTo>
                    <a:lnTo>
                      <a:pt x="172" y="136"/>
                    </a:lnTo>
                    <a:lnTo>
                      <a:pt x="170" y="132"/>
                    </a:lnTo>
                    <a:lnTo>
                      <a:pt x="168" y="130"/>
                    </a:lnTo>
                    <a:lnTo>
                      <a:pt x="164" y="128"/>
                    </a:lnTo>
                    <a:lnTo>
                      <a:pt x="162" y="130"/>
                    </a:lnTo>
                    <a:lnTo>
                      <a:pt x="160" y="130"/>
                    </a:lnTo>
                    <a:lnTo>
                      <a:pt x="158" y="132"/>
                    </a:lnTo>
                    <a:lnTo>
                      <a:pt x="156" y="136"/>
                    </a:lnTo>
                    <a:lnTo>
                      <a:pt x="158" y="140"/>
                    </a:lnTo>
                    <a:lnTo>
                      <a:pt x="160" y="144"/>
                    </a:lnTo>
                    <a:lnTo>
                      <a:pt x="170" y="150"/>
                    </a:lnTo>
                    <a:lnTo>
                      <a:pt x="176" y="152"/>
                    </a:lnTo>
                    <a:lnTo>
                      <a:pt x="188" y="158"/>
                    </a:lnTo>
                    <a:lnTo>
                      <a:pt x="192" y="162"/>
                    </a:lnTo>
                    <a:lnTo>
                      <a:pt x="196" y="166"/>
                    </a:lnTo>
                    <a:lnTo>
                      <a:pt x="198" y="174"/>
                    </a:lnTo>
                    <a:lnTo>
                      <a:pt x="200" y="182"/>
                    </a:lnTo>
                    <a:lnTo>
                      <a:pt x="200" y="192"/>
                    </a:lnTo>
                    <a:lnTo>
                      <a:pt x="198" y="200"/>
                    </a:lnTo>
                    <a:lnTo>
                      <a:pt x="194" y="206"/>
                    </a:lnTo>
                    <a:lnTo>
                      <a:pt x="188" y="210"/>
                    </a:lnTo>
                    <a:lnTo>
                      <a:pt x="182" y="212"/>
                    </a:lnTo>
                    <a:lnTo>
                      <a:pt x="170" y="216"/>
                    </a:lnTo>
                    <a:lnTo>
                      <a:pt x="164" y="216"/>
                    </a:lnTo>
                    <a:lnTo>
                      <a:pt x="152" y="214"/>
                    </a:lnTo>
                    <a:lnTo>
                      <a:pt x="144" y="212"/>
                    </a:lnTo>
                    <a:lnTo>
                      <a:pt x="138" y="208"/>
                    </a:lnTo>
                    <a:lnTo>
                      <a:pt x="134" y="204"/>
                    </a:lnTo>
                    <a:lnTo>
                      <a:pt x="130" y="196"/>
                    </a:lnTo>
                    <a:lnTo>
                      <a:pt x="130" y="192"/>
                    </a:lnTo>
                    <a:lnTo>
                      <a:pt x="130" y="180"/>
                    </a:lnTo>
                    <a:lnTo>
                      <a:pt x="158" y="180"/>
                    </a:lnTo>
                    <a:lnTo>
                      <a:pt x="158" y="188"/>
                    </a:lnTo>
                    <a:lnTo>
                      <a:pt x="158" y="192"/>
                    </a:lnTo>
                    <a:lnTo>
                      <a:pt x="160" y="194"/>
                    </a:lnTo>
                    <a:lnTo>
                      <a:pt x="164" y="196"/>
                    </a:lnTo>
                    <a:lnTo>
                      <a:pt x="168" y="194"/>
                    </a:lnTo>
                    <a:lnTo>
                      <a:pt x="170" y="192"/>
                    </a:lnTo>
                    <a:lnTo>
                      <a:pt x="172" y="188"/>
                    </a:lnTo>
                    <a:lnTo>
                      <a:pt x="172" y="184"/>
                    </a:lnTo>
                    <a:lnTo>
                      <a:pt x="170" y="180"/>
                    </a:lnTo>
                    <a:lnTo>
                      <a:pt x="166" y="178"/>
                    </a:lnTo>
                    <a:lnTo>
                      <a:pt x="144" y="166"/>
                    </a:lnTo>
                    <a:lnTo>
                      <a:pt x="138" y="160"/>
                    </a:lnTo>
                    <a:lnTo>
                      <a:pt x="136" y="158"/>
                    </a:lnTo>
                    <a:lnTo>
                      <a:pt x="134" y="154"/>
                    </a:lnTo>
                    <a:lnTo>
                      <a:pt x="132" y="148"/>
                    </a:lnTo>
                    <a:lnTo>
                      <a:pt x="132" y="144"/>
                    </a:lnTo>
                    <a:lnTo>
                      <a:pt x="132" y="136"/>
                    </a:lnTo>
                    <a:lnTo>
                      <a:pt x="132" y="126"/>
                    </a:lnTo>
                    <a:lnTo>
                      <a:pt x="134" y="122"/>
                    </a:lnTo>
                    <a:lnTo>
                      <a:pt x="102" y="138"/>
                    </a:lnTo>
                    <a:lnTo>
                      <a:pt x="72" y="156"/>
                    </a:lnTo>
                    <a:lnTo>
                      <a:pt x="48" y="172"/>
                    </a:lnTo>
                    <a:lnTo>
                      <a:pt x="30" y="188"/>
                    </a:lnTo>
                    <a:lnTo>
                      <a:pt x="16" y="204"/>
                    </a:lnTo>
                    <a:lnTo>
                      <a:pt x="6" y="220"/>
                    </a:lnTo>
                    <a:lnTo>
                      <a:pt x="0" y="234"/>
                    </a:lnTo>
                    <a:lnTo>
                      <a:pt x="0" y="248"/>
                    </a:lnTo>
                    <a:lnTo>
                      <a:pt x="4" y="262"/>
                    </a:lnTo>
                    <a:lnTo>
                      <a:pt x="12" y="274"/>
                    </a:lnTo>
                    <a:lnTo>
                      <a:pt x="24" y="286"/>
                    </a:lnTo>
                    <a:lnTo>
                      <a:pt x="40" y="296"/>
                    </a:lnTo>
                    <a:lnTo>
                      <a:pt x="60" y="304"/>
                    </a:lnTo>
                    <a:lnTo>
                      <a:pt x="84" y="312"/>
                    </a:lnTo>
                    <a:lnTo>
                      <a:pt x="112" y="318"/>
                    </a:lnTo>
                    <a:lnTo>
                      <a:pt x="144" y="322"/>
                    </a:lnTo>
                    <a:lnTo>
                      <a:pt x="180" y="324"/>
                    </a:lnTo>
                    <a:lnTo>
                      <a:pt x="220" y="326"/>
                    </a:lnTo>
                    <a:lnTo>
                      <a:pt x="262" y="326"/>
                    </a:lnTo>
                    <a:lnTo>
                      <a:pt x="306" y="326"/>
                    </a:lnTo>
                    <a:lnTo>
                      <a:pt x="350" y="324"/>
                    </a:lnTo>
                    <a:lnTo>
                      <a:pt x="394" y="320"/>
                    </a:lnTo>
                    <a:lnTo>
                      <a:pt x="440" y="314"/>
                    </a:lnTo>
                    <a:lnTo>
                      <a:pt x="486" y="308"/>
                    </a:lnTo>
                    <a:lnTo>
                      <a:pt x="532" y="302"/>
                    </a:lnTo>
                    <a:lnTo>
                      <a:pt x="578" y="292"/>
                    </a:lnTo>
                    <a:lnTo>
                      <a:pt x="622" y="282"/>
                    </a:lnTo>
                    <a:lnTo>
                      <a:pt x="668" y="272"/>
                    </a:lnTo>
                    <a:lnTo>
                      <a:pt x="710" y="260"/>
                    </a:lnTo>
                    <a:lnTo>
                      <a:pt x="752" y="246"/>
                    </a:lnTo>
                    <a:lnTo>
                      <a:pt x="792" y="230"/>
                    </a:lnTo>
                    <a:lnTo>
                      <a:pt x="830" y="214"/>
                    </a:lnTo>
                    <a:lnTo>
                      <a:pt x="828" y="214"/>
                    </a:lnTo>
                    <a:lnTo>
                      <a:pt x="824" y="214"/>
                    </a:lnTo>
                    <a:lnTo>
                      <a:pt x="812" y="212"/>
                    </a:lnTo>
                    <a:lnTo>
                      <a:pt x="806" y="210"/>
                    </a:lnTo>
                    <a:lnTo>
                      <a:pt x="800" y="206"/>
                    </a:lnTo>
                    <a:lnTo>
                      <a:pt x="796" y="200"/>
                    </a:lnTo>
                    <a:lnTo>
                      <a:pt x="794" y="190"/>
                    </a:lnTo>
                    <a:lnTo>
                      <a:pt x="794" y="138"/>
                    </a:lnTo>
                    <a:lnTo>
                      <a:pt x="794" y="134"/>
                    </a:lnTo>
                    <a:lnTo>
                      <a:pt x="796" y="130"/>
                    </a:lnTo>
                    <a:lnTo>
                      <a:pt x="796" y="124"/>
                    </a:lnTo>
                    <a:lnTo>
                      <a:pt x="800" y="118"/>
                    </a:lnTo>
                    <a:lnTo>
                      <a:pt x="806" y="114"/>
                    </a:lnTo>
                    <a:lnTo>
                      <a:pt x="816" y="110"/>
                    </a:lnTo>
                    <a:lnTo>
                      <a:pt x="828" y="110"/>
                    </a:lnTo>
                    <a:lnTo>
                      <a:pt x="832" y="110"/>
                    </a:lnTo>
                    <a:lnTo>
                      <a:pt x="840" y="110"/>
                    </a:lnTo>
                    <a:lnTo>
                      <a:pt x="852" y="116"/>
                    </a:lnTo>
                    <a:lnTo>
                      <a:pt x="856" y="118"/>
                    </a:lnTo>
                    <a:lnTo>
                      <a:pt x="858" y="124"/>
                    </a:lnTo>
                    <a:lnTo>
                      <a:pt x="860" y="128"/>
                    </a:lnTo>
                    <a:lnTo>
                      <a:pt x="860" y="134"/>
                    </a:lnTo>
                    <a:lnTo>
                      <a:pt x="860" y="144"/>
                    </a:lnTo>
                    <a:lnTo>
                      <a:pt x="834" y="144"/>
                    </a:lnTo>
                    <a:lnTo>
                      <a:pt x="834" y="134"/>
                    </a:lnTo>
                    <a:lnTo>
                      <a:pt x="834" y="132"/>
                    </a:lnTo>
                    <a:lnTo>
                      <a:pt x="832" y="130"/>
                    </a:lnTo>
                    <a:lnTo>
                      <a:pt x="828" y="128"/>
                    </a:lnTo>
                    <a:lnTo>
                      <a:pt x="824" y="130"/>
                    </a:lnTo>
                    <a:lnTo>
                      <a:pt x="822" y="130"/>
                    </a:lnTo>
                    <a:lnTo>
                      <a:pt x="822" y="134"/>
                    </a:lnTo>
                    <a:lnTo>
                      <a:pt x="822" y="188"/>
                    </a:lnTo>
                    <a:lnTo>
                      <a:pt x="822" y="192"/>
                    </a:lnTo>
                    <a:lnTo>
                      <a:pt x="824" y="194"/>
                    </a:lnTo>
                    <a:lnTo>
                      <a:pt x="828" y="196"/>
                    </a:lnTo>
                    <a:lnTo>
                      <a:pt x="832" y="194"/>
                    </a:lnTo>
                    <a:lnTo>
                      <a:pt x="834" y="192"/>
                    </a:lnTo>
                    <a:lnTo>
                      <a:pt x="836" y="188"/>
                    </a:lnTo>
                    <a:lnTo>
                      <a:pt x="836" y="172"/>
                    </a:lnTo>
                    <a:lnTo>
                      <a:pt x="828" y="172"/>
                    </a:lnTo>
                    <a:lnTo>
                      <a:pt x="828" y="158"/>
                    </a:lnTo>
                    <a:lnTo>
                      <a:pt x="862" y="158"/>
                    </a:lnTo>
                    <a:lnTo>
                      <a:pt x="862" y="188"/>
                    </a:lnTo>
                    <a:lnTo>
                      <a:pt x="862" y="192"/>
                    </a:lnTo>
                    <a:lnTo>
                      <a:pt x="858" y="198"/>
                    </a:lnTo>
                    <a:lnTo>
                      <a:pt x="856" y="202"/>
                    </a:lnTo>
                    <a:lnTo>
                      <a:pt x="866" y="198"/>
                    </a:lnTo>
                    <a:lnTo>
                      <a:pt x="898" y="180"/>
                    </a:lnTo>
                    <a:lnTo>
                      <a:pt x="924" y="164"/>
                    </a:lnTo>
                    <a:lnTo>
                      <a:pt x="944" y="148"/>
                    </a:lnTo>
                    <a:lnTo>
                      <a:pt x="962" y="132"/>
                    </a:lnTo>
                    <a:lnTo>
                      <a:pt x="974" y="116"/>
                    </a:lnTo>
                    <a:lnTo>
                      <a:pt x="982" y="102"/>
                    </a:lnTo>
                    <a:lnTo>
                      <a:pt x="986" y="88"/>
                    </a:lnTo>
                    <a:lnTo>
                      <a:pt x="986" y="74"/>
                    </a:lnTo>
                    <a:lnTo>
                      <a:pt x="982" y="60"/>
                    </a:lnTo>
                    <a:lnTo>
                      <a:pt x="974" y="50"/>
                    </a:lnTo>
                    <a:lnTo>
                      <a:pt x="962" y="38"/>
                    </a:lnTo>
                    <a:lnTo>
                      <a:pt x="946" y="28"/>
                    </a:lnTo>
                    <a:lnTo>
                      <a:pt x="924" y="20"/>
                    </a:lnTo>
                    <a:lnTo>
                      <a:pt x="900" y="14"/>
                    </a:lnTo>
                    <a:lnTo>
                      <a:pt x="874" y="8"/>
                    </a:lnTo>
                    <a:lnTo>
                      <a:pt x="842" y="4"/>
                    </a:lnTo>
                    <a:close/>
                    <a:moveTo>
                      <a:pt x="276" y="212"/>
                    </a:moveTo>
                    <a:lnTo>
                      <a:pt x="266" y="136"/>
                    </a:lnTo>
                    <a:lnTo>
                      <a:pt x="262" y="136"/>
                    </a:lnTo>
                    <a:lnTo>
                      <a:pt x="252" y="212"/>
                    </a:lnTo>
                    <a:lnTo>
                      <a:pt x="226" y="212"/>
                    </a:lnTo>
                    <a:lnTo>
                      <a:pt x="242" y="114"/>
                    </a:lnTo>
                    <a:lnTo>
                      <a:pt x="286" y="114"/>
                    </a:lnTo>
                    <a:lnTo>
                      <a:pt x="302" y="212"/>
                    </a:lnTo>
                    <a:lnTo>
                      <a:pt x="276" y="212"/>
                    </a:lnTo>
                    <a:close/>
                    <a:moveTo>
                      <a:pt x="414" y="212"/>
                    </a:moveTo>
                    <a:lnTo>
                      <a:pt x="414" y="138"/>
                    </a:lnTo>
                    <a:lnTo>
                      <a:pt x="412" y="138"/>
                    </a:lnTo>
                    <a:lnTo>
                      <a:pt x="398" y="212"/>
                    </a:lnTo>
                    <a:lnTo>
                      <a:pt x="372" y="212"/>
                    </a:lnTo>
                    <a:lnTo>
                      <a:pt x="358" y="138"/>
                    </a:lnTo>
                    <a:lnTo>
                      <a:pt x="356" y="138"/>
                    </a:lnTo>
                    <a:lnTo>
                      <a:pt x="356" y="212"/>
                    </a:lnTo>
                    <a:lnTo>
                      <a:pt x="330" y="212"/>
                    </a:lnTo>
                    <a:lnTo>
                      <a:pt x="332" y="114"/>
                    </a:lnTo>
                    <a:lnTo>
                      <a:pt x="376" y="114"/>
                    </a:lnTo>
                    <a:lnTo>
                      <a:pt x="384" y="168"/>
                    </a:lnTo>
                    <a:lnTo>
                      <a:pt x="386" y="168"/>
                    </a:lnTo>
                    <a:lnTo>
                      <a:pt x="394" y="112"/>
                    </a:lnTo>
                    <a:lnTo>
                      <a:pt x="438" y="112"/>
                    </a:lnTo>
                    <a:lnTo>
                      <a:pt x="440" y="212"/>
                    </a:lnTo>
                    <a:lnTo>
                      <a:pt x="414" y="212"/>
                    </a:lnTo>
                    <a:close/>
                    <a:moveTo>
                      <a:pt x="540" y="182"/>
                    </a:moveTo>
                    <a:lnTo>
                      <a:pt x="540" y="192"/>
                    </a:lnTo>
                    <a:lnTo>
                      <a:pt x="538" y="200"/>
                    </a:lnTo>
                    <a:lnTo>
                      <a:pt x="534" y="206"/>
                    </a:lnTo>
                    <a:lnTo>
                      <a:pt x="528" y="210"/>
                    </a:lnTo>
                    <a:lnTo>
                      <a:pt x="522" y="212"/>
                    </a:lnTo>
                    <a:lnTo>
                      <a:pt x="510" y="216"/>
                    </a:lnTo>
                    <a:lnTo>
                      <a:pt x="504" y="216"/>
                    </a:lnTo>
                    <a:lnTo>
                      <a:pt x="492" y="214"/>
                    </a:lnTo>
                    <a:lnTo>
                      <a:pt x="484" y="212"/>
                    </a:lnTo>
                    <a:lnTo>
                      <a:pt x="478" y="208"/>
                    </a:lnTo>
                    <a:lnTo>
                      <a:pt x="474" y="204"/>
                    </a:lnTo>
                    <a:lnTo>
                      <a:pt x="470" y="196"/>
                    </a:lnTo>
                    <a:lnTo>
                      <a:pt x="470" y="192"/>
                    </a:lnTo>
                    <a:lnTo>
                      <a:pt x="470" y="180"/>
                    </a:lnTo>
                    <a:lnTo>
                      <a:pt x="498" y="180"/>
                    </a:lnTo>
                    <a:lnTo>
                      <a:pt x="498" y="188"/>
                    </a:lnTo>
                    <a:lnTo>
                      <a:pt x="498" y="192"/>
                    </a:lnTo>
                    <a:lnTo>
                      <a:pt x="500" y="194"/>
                    </a:lnTo>
                    <a:lnTo>
                      <a:pt x="504" y="196"/>
                    </a:lnTo>
                    <a:lnTo>
                      <a:pt x="508" y="194"/>
                    </a:lnTo>
                    <a:lnTo>
                      <a:pt x="510" y="192"/>
                    </a:lnTo>
                    <a:lnTo>
                      <a:pt x="512" y="188"/>
                    </a:lnTo>
                    <a:lnTo>
                      <a:pt x="512" y="184"/>
                    </a:lnTo>
                    <a:lnTo>
                      <a:pt x="510" y="180"/>
                    </a:lnTo>
                    <a:lnTo>
                      <a:pt x="506" y="178"/>
                    </a:lnTo>
                    <a:lnTo>
                      <a:pt x="484" y="166"/>
                    </a:lnTo>
                    <a:lnTo>
                      <a:pt x="478" y="160"/>
                    </a:lnTo>
                    <a:lnTo>
                      <a:pt x="476" y="158"/>
                    </a:lnTo>
                    <a:lnTo>
                      <a:pt x="474" y="154"/>
                    </a:lnTo>
                    <a:lnTo>
                      <a:pt x="472" y="148"/>
                    </a:lnTo>
                    <a:lnTo>
                      <a:pt x="472" y="144"/>
                    </a:lnTo>
                    <a:lnTo>
                      <a:pt x="472" y="136"/>
                    </a:lnTo>
                    <a:lnTo>
                      <a:pt x="472" y="126"/>
                    </a:lnTo>
                    <a:lnTo>
                      <a:pt x="474" y="122"/>
                    </a:lnTo>
                    <a:lnTo>
                      <a:pt x="478" y="118"/>
                    </a:lnTo>
                    <a:lnTo>
                      <a:pt x="482" y="114"/>
                    </a:lnTo>
                    <a:lnTo>
                      <a:pt x="494" y="110"/>
                    </a:lnTo>
                    <a:lnTo>
                      <a:pt x="504" y="110"/>
                    </a:lnTo>
                    <a:lnTo>
                      <a:pt x="508" y="110"/>
                    </a:lnTo>
                    <a:lnTo>
                      <a:pt x="518" y="112"/>
                    </a:lnTo>
                    <a:lnTo>
                      <a:pt x="526" y="114"/>
                    </a:lnTo>
                    <a:lnTo>
                      <a:pt x="532" y="118"/>
                    </a:lnTo>
                    <a:lnTo>
                      <a:pt x="534" y="120"/>
                    </a:lnTo>
                    <a:lnTo>
                      <a:pt x="538" y="128"/>
                    </a:lnTo>
                    <a:lnTo>
                      <a:pt x="538" y="132"/>
                    </a:lnTo>
                    <a:lnTo>
                      <a:pt x="538" y="144"/>
                    </a:lnTo>
                    <a:lnTo>
                      <a:pt x="512" y="144"/>
                    </a:lnTo>
                    <a:lnTo>
                      <a:pt x="512" y="136"/>
                    </a:lnTo>
                    <a:lnTo>
                      <a:pt x="510" y="132"/>
                    </a:lnTo>
                    <a:lnTo>
                      <a:pt x="508" y="130"/>
                    </a:lnTo>
                    <a:lnTo>
                      <a:pt x="504" y="128"/>
                    </a:lnTo>
                    <a:lnTo>
                      <a:pt x="502" y="130"/>
                    </a:lnTo>
                    <a:lnTo>
                      <a:pt x="500" y="130"/>
                    </a:lnTo>
                    <a:lnTo>
                      <a:pt x="498" y="132"/>
                    </a:lnTo>
                    <a:lnTo>
                      <a:pt x="496" y="136"/>
                    </a:lnTo>
                    <a:lnTo>
                      <a:pt x="498" y="140"/>
                    </a:lnTo>
                    <a:lnTo>
                      <a:pt x="500" y="144"/>
                    </a:lnTo>
                    <a:lnTo>
                      <a:pt x="510" y="150"/>
                    </a:lnTo>
                    <a:lnTo>
                      <a:pt x="516" y="152"/>
                    </a:lnTo>
                    <a:lnTo>
                      <a:pt x="528" y="158"/>
                    </a:lnTo>
                    <a:lnTo>
                      <a:pt x="532" y="162"/>
                    </a:lnTo>
                    <a:lnTo>
                      <a:pt x="536" y="166"/>
                    </a:lnTo>
                    <a:lnTo>
                      <a:pt x="538" y="174"/>
                    </a:lnTo>
                    <a:lnTo>
                      <a:pt x="540" y="182"/>
                    </a:lnTo>
                    <a:close/>
                    <a:moveTo>
                      <a:pt x="642" y="188"/>
                    </a:moveTo>
                    <a:lnTo>
                      <a:pt x="642" y="188"/>
                    </a:lnTo>
                    <a:lnTo>
                      <a:pt x="640" y="198"/>
                    </a:lnTo>
                    <a:lnTo>
                      <a:pt x="636" y="204"/>
                    </a:lnTo>
                    <a:lnTo>
                      <a:pt x="630" y="208"/>
                    </a:lnTo>
                    <a:lnTo>
                      <a:pt x="624" y="212"/>
                    </a:lnTo>
                    <a:lnTo>
                      <a:pt x="612" y="214"/>
                    </a:lnTo>
                    <a:lnTo>
                      <a:pt x="606" y="214"/>
                    </a:lnTo>
                    <a:lnTo>
                      <a:pt x="594" y="214"/>
                    </a:lnTo>
                    <a:lnTo>
                      <a:pt x="584" y="210"/>
                    </a:lnTo>
                    <a:lnTo>
                      <a:pt x="578" y="206"/>
                    </a:lnTo>
                    <a:lnTo>
                      <a:pt x="574" y="200"/>
                    </a:lnTo>
                    <a:lnTo>
                      <a:pt x="572" y="196"/>
                    </a:lnTo>
                    <a:lnTo>
                      <a:pt x="570" y="192"/>
                    </a:lnTo>
                    <a:lnTo>
                      <a:pt x="570" y="186"/>
                    </a:lnTo>
                    <a:lnTo>
                      <a:pt x="570" y="114"/>
                    </a:lnTo>
                    <a:lnTo>
                      <a:pt x="598" y="114"/>
                    </a:lnTo>
                    <a:lnTo>
                      <a:pt x="598" y="188"/>
                    </a:lnTo>
                    <a:lnTo>
                      <a:pt x="600" y="192"/>
                    </a:lnTo>
                    <a:lnTo>
                      <a:pt x="602" y="194"/>
                    </a:lnTo>
                    <a:lnTo>
                      <a:pt x="606" y="196"/>
                    </a:lnTo>
                    <a:lnTo>
                      <a:pt x="610" y="194"/>
                    </a:lnTo>
                    <a:lnTo>
                      <a:pt x="612" y="192"/>
                    </a:lnTo>
                    <a:lnTo>
                      <a:pt x="614" y="188"/>
                    </a:lnTo>
                    <a:lnTo>
                      <a:pt x="614" y="114"/>
                    </a:lnTo>
                    <a:lnTo>
                      <a:pt x="642" y="114"/>
                    </a:lnTo>
                    <a:lnTo>
                      <a:pt x="642" y="188"/>
                    </a:lnTo>
                    <a:close/>
                    <a:moveTo>
                      <a:pt x="760" y="212"/>
                    </a:moveTo>
                    <a:lnTo>
                      <a:pt x="730" y="212"/>
                    </a:lnTo>
                    <a:lnTo>
                      <a:pt x="702" y="152"/>
                    </a:lnTo>
                    <a:lnTo>
                      <a:pt x="700" y="152"/>
                    </a:lnTo>
                    <a:lnTo>
                      <a:pt x="702" y="212"/>
                    </a:lnTo>
                    <a:lnTo>
                      <a:pt x="676" y="212"/>
                    </a:lnTo>
                    <a:lnTo>
                      <a:pt x="676" y="112"/>
                    </a:lnTo>
                    <a:lnTo>
                      <a:pt x="708" y="112"/>
                    </a:lnTo>
                    <a:lnTo>
                      <a:pt x="734" y="174"/>
                    </a:lnTo>
                    <a:lnTo>
                      <a:pt x="736" y="174"/>
                    </a:lnTo>
                    <a:lnTo>
                      <a:pt x="734" y="112"/>
                    </a:lnTo>
                    <a:lnTo>
                      <a:pt x="760" y="112"/>
                    </a:lnTo>
                    <a:lnTo>
                      <a:pt x="760" y="212"/>
                    </a:lnTo>
                    <a:close/>
                  </a:path>
                </a:pathLst>
              </a:custGeom>
              <a:solidFill>
                <a:srgbClr val="003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latin typeface="Garamond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101" name="Line 30"/>
            <p:cNvSpPr>
              <a:spLocks noChangeShapeType="1"/>
            </p:cNvSpPr>
            <p:nvPr/>
          </p:nvSpPr>
          <p:spPr bwMode="auto">
            <a:xfrm flipV="1">
              <a:off x="3470" y="1922"/>
              <a:ext cx="1765" cy="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32"/>
            <p:cNvSpPr>
              <a:spLocks noChangeShapeType="1"/>
            </p:cNvSpPr>
            <p:nvPr/>
          </p:nvSpPr>
          <p:spPr bwMode="auto">
            <a:xfrm>
              <a:off x="5233" y="1833"/>
              <a:ext cx="0" cy="9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32"/>
            <p:cNvSpPr>
              <a:spLocks noChangeShapeType="1"/>
            </p:cNvSpPr>
            <p:nvPr/>
          </p:nvSpPr>
          <p:spPr bwMode="auto">
            <a:xfrm>
              <a:off x="4550" y="1833"/>
              <a:ext cx="0" cy="9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32"/>
            <p:cNvSpPr>
              <a:spLocks noChangeShapeType="1"/>
            </p:cNvSpPr>
            <p:nvPr/>
          </p:nvSpPr>
          <p:spPr bwMode="auto">
            <a:xfrm>
              <a:off x="3871" y="1833"/>
              <a:ext cx="0" cy="9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에어컨01"/>
            <p:cNvGrpSpPr>
              <a:grpSpLocks/>
            </p:cNvGrpSpPr>
            <p:nvPr/>
          </p:nvGrpSpPr>
          <p:grpSpPr bwMode="auto">
            <a:xfrm>
              <a:off x="3572" y="975"/>
              <a:ext cx="639" cy="946"/>
              <a:chOff x="981075" y="7008895"/>
              <a:chExt cx="1978025" cy="2481263"/>
            </a:xfrm>
          </p:grpSpPr>
          <p:pic>
            <p:nvPicPr>
              <p:cNvPr id="224271" name="Picture 8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81075" y="7008895"/>
                <a:ext cx="1978025" cy="248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4272" name="Freeform 161"/>
              <p:cNvSpPr>
                <a:spLocks noEditPoints="1"/>
              </p:cNvSpPr>
              <p:nvPr/>
            </p:nvSpPr>
            <p:spPr bwMode="auto">
              <a:xfrm>
                <a:off x="1694000" y="7423236"/>
                <a:ext cx="552175" cy="182565"/>
              </a:xfrm>
              <a:custGeom>
                <a:avLst/>
                <a:gdLst>
                  <a:gd name="T0" fmla="*/ 2147483647 w 986"/>
                  <a:gd name="T1" fmla="*/ 2147483647 h 326"/>
                  <a:gd name="T2" fmla="*/ 2147483647 w 986"/>
                  <a:gd name="T3" fmla="*/ 2147483647 h 326"/>
                  <a:gd name="T4" fmla="*/ 2147483647 w 986"/>
                  <a:gd name="T5" fmla="*/ 2147483647 h 326"/>
                  <a:gd name="T6" fmla="*/ 2147483647 w 986"/>
                  <a:gd name="T7" fmla="*/ 2147483647 h 326"/>
                  <a:gd name="T8" fmla="*/ 2147483647 w 986"/>
                  <a:gd name="T9" fmla="*/ 2147483647 h 326"/>
                  <a:gd name="T10" fmla="*/ 2147483647 w 986"/>
                  <a:gd name="T11" fmla="*/ 2147483647 h 326"/>
                  <a:gd name="T12" fmla="*/ 2147483647 w 986"/>
                  <a:gd name="T13" fmla="*/ 2147483647 h 326"/>
                  <a:gd name="T14" fmla="*/ 2147483647 w 986"/>
                  <a:gd name="T15" fmla="*/ 2147483647 h 326"/>
                  <a:gd name="T16" fmla="*/ 2147483647 w 986"/>
                  <a:gd name="T17" fmla="*/ 2147483647 h 326"/>
                  <a:gd name="T18" fmla="*/ 2147483647 w 986"/>
                  <a:gd name="T19" fmla="*/ 2147483647 h 326"/>
                  <a:gd name="T20" fmla="*/ 2147483647 w 986"/>
                  <a:gd name="T21" fmla="*/ 2147483647 h 326"/>
                  <a:gd name="T22" fmla="*/ 2147483647 w 986"/>
                  <a:gd name="T23" fmla="*/ 2147483647 h 326"/>
                  <a:gd name="T24" fmla="*/ 2147483647 w 986"/>
                  <a:gd name="T25" fmla="*/ 2147483647 h 326"/>
                  <a:gd name="T26" fmla="*/ 2147483647 w 986"/>
                  <a:gd name="T27" fmla="*/ 2147483647 h 326"/>
                  <a:gd name="T28" fmla="*/ 2147483647 w 986"/>
                  <a:gd name="T29" fmla="*/ 2147483647 h 326"/>
                  <a:gd name="T30" fmla="*/ 2147483647 w 986"/>
                  <a:gd name="T31" fmla="*/ 2147483647 h 326"/>
                  <a:gd name="T32" fmla="*/ 0 w 986"/>
                  <a:gd name="T33" fmla="*/ 2147483647 h 326"/>
                  <a:gd name="T34" fmla="*/ 2147483647 w 986"/>
                  <a:gd name="T35" fmla="*/ 2147483647 h 326"/>
                  <a:gd name="T36" fmla="*/ 2147483647 w 986"/>
                  <a:gd name="T37" fmla="*/ 2147483647 h 326"/>
                  <a:gd name="T38" fmla="*/ 2147483647 w 986"/>
                  <a:gd name="T39" fmla="*/ 2147483647 h 326"/>
                  <a:gd name="T40" fmla="*/ 2147483647 w 986"/>
                  <a:gd name="T41" fmla="*/ 2147483647 h 326"/>
                  <a:gd name="T42" fmla="*/ 2147483647 w 986"/>
                  <a:gd name="T43" fmla="*/ 2147483647 h 326"/>
                  <a:gd name="T44" fmla="*/ 2147483647 w 986"/>
                  <a:gd name="T45" fmla="*/ 2147483647 h 326"/>
                  <a:gd name="T46" fmla="*/ 2147483647 w 986"/>
                  <a:gd name="T47" fmla="*/ 2147483647 h 326"/>
                  <a:gd name="T48" fmla="*/ 2147483647 w 986"/>
                  <a:gd name="T49" fmla="*/ 2147483647 h 326"/>
                  <a:gd name="T50" fmla="*/ 2147483647 w 986"/>
                  <a:gd name="T51" fmla="*/ 2147483647 h 326"/>
                  <a:gd name="T52" fmla="*/ 2147483647 w 986"/>
                  <a:gd name="T53" fmla="*/ 2147483647 h 326"/>
                  <a:gd name="T54" fmla="*/ 2147483647 w 986"/>
                  <a:gd name="T55" fmla="*/ 2147483647 h 326"/>
                  <a:gd name="T56" fmla="*/ 2147483647 w 986"/>
                  <a:gd name="T57" fmla="*/ 2147483647 h 326"/>
                  <a:gd name="T58" fmla="*/ 2147483647 w 986"/>
                  <a:gd name="T59" fmla="*/ 2147483647 h 326"/>
                  <a:gd name="T60" fmla="*/ 2147483647 w 986"/>
                  <a:gd name="T61" fmla="*/ 2147483647 h 326"/>
                  <a:gd name="T62" fmla="*/ 2147483647 w 986"/>
                  <a:gd name="T63" fmla="*/ 2147483647 h 326"/>
                  <a:gd name="T64" fmla="*/ 2147483647 w 986"/>
                  <a:gd name="T65" fmla="*/ 2147483647 h 326"/>
                  <a:gd name="T66" fmla="*/ 2147483647 w 986"/>
                  <a:gd name="T67" fmla="*/ 2147483647 h 326"/>
                  <a:gd name="T68" fmla="*/ 2147483647 w 986"/>
                  <a:gd name="T69" fmla="*/ 2147483647 h 326"/>
                  <a:gd name="T70" fmla="*/ 2147483647 w 986"/>
                  <a:gd name="T71" fmla="*/ 2147483647 h 326"/>
                  <a:gd name="T72" fmla="*/ 2147483647 w 986"/>
                  <a:gd name="T73" fmla="*/ 2147483647 h 326"/>
                  <a:gd name="T74" fmla="*/ 2147483647 w 986"/>
                  <a:gd name="T75" fmla="*/ 2147483647 h 326"/>
                  <a:gd name="T76" fmla="*/ 2147483647 w 986"/>
                  <a:gd name="T77" fmla="*/ 2147483647 h 326"/>
                  <a:gd name="T78" fmla="*/ 2147483647 w 986"/>
                  <a:gd name="T79" fmla="*/ 2147483647 h 326"/>
                  <a:gd name="T80" fmla="*/ 2147483647 w 986"/>
                  <a:gd name="T81" fmla="*/ 2147483647 h 326"/>
                  <a:gd name="T82" fmla="*/ 2147483647 w 986"/>
                  <a:gd name="T83" fmla="*/ 2147483647 h 326"/>
                  <a:gd name="T84" fmla="*/ 2147483647 w 986"/>
                  <a:gd name="T85" fmla="*/ 2147483647 h 326"/>
                  <a:gd name="T86" fmla="*/ 2147483647 w 986"/>
                  <a:gd name="T87" fmla="*/ 2147483647 h 326"/>
                  <a:gd name="T88" fmla="*/ 2147483647 w 986"/>
                  <a:gd name="T89" fmla="*/ 2147483647 h 326"/>
                  <a:gd name="T90" fmla="*/ 2147483647 w 986"/>
                  <a:gd name="T91" fmla="*/ 2147483647 h 326"/>
                  <a:gd name="T92" fmla="*/ 2147483647 w 986"/>
                  <a:gd name="T93" fmla="*/ 2147483647 h 326"/>
                  <a:gd name="T94" fmla="*/ 2147483647 w 986"/>
                  <a:gd name="T95" fmla="*/ 2147483647 h 326"/>
                  <a:gd name="T96" fmla="*/ 2147483647 w 986"/>
                  <a:gd name="T97" fmla="*/ 2147483647 h 326"/>
                  <a:gd name="T98" fmla="*/ 2147483647 w 986"/>
                  <a:gd name="T99" fmla="*/ 2147483647 h 326"/>
                  <a:gd name="T100" fmla="*/ 2147483647 w 986"/>
                  <a:gd name="T101" fmla="*/ 2147483647 h 326"/>
                  <a:gd name="T102" fmla="*/ 2147483647 w 986"/>
                  <a:gd name="T103" fmla="*/ 2147483647 h 326"/>
                  <a:gd name="T104" fmla="*/ 2147483647 w 986"/>
                  <a:gd name="T105" fmla="*/ 2147483647 h 326"/>
                  <a:gd name="T106" fmla="*/ 2147483647 w 986"/>
                  <a:gd name="T107" fmla="*/ 2147483647 h 326"/>
                  <a:gd name="T108" fmla="*/ 2147483647 w 986"/>
                  <a:gd name="T109" fmla="*/ 2147483647 h 326"/>
                  <a:gd name="T110" fmla="*/ 2147483647 w 986"/>
                  <a:gd name="T111" fmla="*/ 2147483647 h 326"/>
                  <a:gd name="T112" fmla="*/ 2147483647 w 986"/>
                  <a:gd name="T113" fmla="*/ 2147483647 h 326"/>
                  <a:gd name="T114" fmla="*/ 2147483647 w 986"/>
                  <a:gd name="T115" fmla="*/ 2147483647 h 326"/>
                  <a:gd name="T116" fmla="*/ 2147483647 w 986"/>
                  <a:gd name="T117" fmla="*/ 2147483647 h 3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86"/>
                  <a:gd name="T178" fmla="*/ 0 h 326"/>
                  <a:gd name="T179" fmla="*/ 986 w 986"/>
                  <a:gd name="T180" fmla="*/ 326 h 32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86" h="326">
                    <a:moveTo>
                      <a:pt x="842" y="4"/>
                    </a:moveTo>
                    <a:lnTo>
                      <a:pt x="842" y="4"/>
                    </a:lnTo>
                    <a:lnTo>
                      <a:pt x="788" y="0"/>
                    </a:lnTo>
                    <a:lnTo>
                      <a:pt x="692" y="0"/>
                    </a:lnTo>
                    <a:lnTo>
                      <a:pt x="626" y="4"/>
                    </a:lnTo>
                    <a:lnTo>
                      <a:pt x="560" y="10"/>
                    </a:lnTo>
                    <a:lnTo>
                      <a:pt x="492" y="20"/>
                    </a:lnTo>
                    <a:lnTo>
                      <a:pt x="424" y="32"/>
                    </a:lnTo>
                    <a:lnTo>
                      <a:pt x="358" y="48"/>
                    </a:lnTo>
                    <a:lnTo>
                      <a:pt x="292" y="64"/>
                    </a:lnTo>
                    <a:lnTo>
                      <a:pt x="232" y="84"/>
                    </a:lnTo>
                    <a:lnTo>
                      <a:pt x="172" y="106"/>
                    </a:lnTo>
                    <a:lnTo>
                      <a:pt x="162" y="110"/>
                    </a:lnTo>
                    <a:lnTo>
                      <a:pt x="168" y="110"/>
                    </a:lnTo>
                    <a:lnTo>
                      <a:pt x="178" y="112"/>
                    </a:lnTo>
                    <a:lnTo>
                      <a:pt x="186" y="114"/>
                    </a:lnTo>
                    <a:lnTo>
                      <a:pt x="192" y="118"/>
                    </a:lnTo>
                    <a:lnTo>
                      <a:pt x="194" y="120"/>
                    </a:lnTo>
                    <a:lnTo>
                      <a:pt x="198" y="128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172" y="144"/>
                    </a:lnTo>
                    <a:lnTo>
                      <a:pt x="172" y="136"/>
                    </a:lnTo>
                    <a:lnTo>
                      <a:pt x="170" y="132"/>
                    </a:lnTo>
                    <a:lnTo>
                      <a:pt x="168" y="130"/>
                    </a:lnTo>
                    <a:lnTo>
                      <a:pt x="164" y="128"/>
                    </a:lnTo>
                    <a:lnTo>
                      <a:pt x="162" y="130"/>
                    </a:lnTo>
                    <a:lnTo>
                      <a:pt x="160" y="130"/>
                    </a:lnTo>
                    <a:lnTo>
                      <a:pt x="158" y="132"/>
                    </a:lnTo>
                    <a:lnTo>
                      <a:pt x="156" y="136"/>
                    </a:lnTo>
                    <a:lnTo>
                      <a:pt x="158" y="140"/>
                    </a:lnTo>
                    <a:lnTo>
                      <a:pt x="160" y="144"/>
                    </a:lnTo>
                    <a:lnTo>
                      <a:pt x="170" y="150"/>
                    </a:lnTo>
                    <a:lnTo>
                      <a:pt x="176" y="152"/>
                    </a:lnTo>
                    <a:lnTo>
                      <a:pt x="188" y="158"/>
                    </a:lnTo>
                    <a:lnTo>
                      <a:pt x="192" y="162"/>
                    </a:lnTo>
                    <a:lnTo>
                      <a:pt x="196" y="166"/>
                    </a:lnTo>
                    <a:lnTo>
                      <a:pt x="198" y="174"/>
                    </a:lnTo>
                    <a:lnTo>
                      <a:pt x="200" y="182"/>
                    </a:lnTo>
                    <a:lnTo>
                      <a:pt x="200" y="192"/>
                    </a:lnTo>
                    <a:lnTo>
                      <a:pt x="198" y="200"/>
                    </a:lnTo>
                    <a:lnTo>
                      <a:pt x="194" y="206"/>
                    </a:lnTo>
                    <a:lnTo>
                      <a:pt x="188" y="210"/>
                    </a:lnTo>
                    <a:lnTo>
                      <a:pt x="182" y="212"/>
                    </a:lnTo>
                    <a:lnTo>
                      <a:pt x="170" y="216"/>
                    </a:lnTo>
                    <a:lnTo>
                      <a:pt x="164" y="216"/>
                    </a:lnTo>
                    <a:lnTo>
                      <a:pt x="152" y="214"/>
                    </a:lnTo>
                    <a:lnTo>
                      <a:pt x="144" y="212"/>
                    </a:lnTo>
                    <a:lnTo>
                      <a:pt x="138" y="208"/>
                    </a:lnTo>
                    <a:lnTo>
                      <a:pt x="134" y="204"/>
                    </a:lnTo>
                    <a:lnTo>
                      <a:pt x="130" y="196"/>
                    </a:lnTo>
                    <a:lnTo>
                      <a:pt x="130" y="192"/>
                    </a:lnTo>
                    <a:lnTo>
                      <a:pt x="130" y="180"/>
                    </a:lnTo>
                    <a:lnTo>
                      <a:pt x="158" y="180"/>
                    </a:lnTo>
                    <a:lnTo>
                      <a:pt x="158" y="188"/>
                    </a:lnTo>
                    <a:lnTo>
                      <a:pt x="158" y="192"/>
                    </a:lnTo>
                    <a:lnTo>
                      <a:pt x="160" y="194"/>
                    </a:lnTo>
                    <a:lnTo>
                      <a:pt x="164" y="196"/>
                    </a:lnTo>
                    <a:lnTo>
                      <a:pt x="168" y="194"/>
                    </a:lnTo>
                    <a:lnTo>
                      <a:pt x="170" y="192"/>
                    </a:lnTo>
                    <a:lnTo>
                      <a:pt x="172" y="188"/>
                    </a:lnTo>
                    <a:lnTo>
                      <a:pt x="172" y="184"/>
                    </a:lnTo>
                    <a:lnTo>
                      <a:pt x="170" y="180"/>
                    </a:lnTo>
                    <a:lnTo>
                      <a:pt x="166" y="178"/>
                    </a:lnTo>
                    <a:lnTo>
                      <a:pt x="144" y="166"/>
                    </a:lnTo>
                    <a:lnTo>
                      <a:pt x="138" y="160"/>
                    </a:lnTo>
                    <a:lnTo>
                      <a:pt x="136" y="158"/>
                    </a:lnTo>
                    <a:lnTo>
                      <a:pt x="134" y="154"/>
                    </a:lnTo>
                    <a:lnTo>
                      <a:pt x="132" y="148"/>
                    </a:lnTo>
                    <a:lnTo>
                      <a:pt x="132" y="144"/>
                    </a:lnTo>
                    <a:lnTo>
                      <a:pt x="132" y="136"/>
                    </a:lnTo>
                    <a:lnTo>
                      <a:pt x="132" y="126"/>
                    </a:lnTo>
                    <a:lnTo>
                      <a:pt x="134" y="122"/>
                    </a:lnTo>
                    <a:lnTo>
                      <a:pt x="102" y="138"/>
                    </a:lnTo>
                    <a:lnTo>
                      <a:pt x="72" y="156"/>
                    </a:lnTo>
                    <a:lnTo>
                      <a:pt x="48" y="172"/>
                    </a:lnTo>
                    <a:lnTo>
                      <a:pt x="30" y="188"/>
                    </a:lnTo>
                    <a:lnTo>
                      <a:pt x="16" y="204"/>
                    </a:lnTo>
                    <a:lnTo>
                      <a:pt x="6" y="220"/>
                    </a:lnTo>
                    <a:lnTo>
                      <a:pt x="0" y="234"/>
                    </a:lnTo>
                    <a:lnTo>
                      <a:pt x="0" y="248"/>
                    </a:lnTo>
                    <a:lnTo>
                      <a:pt x="4" y="262"/>
                    </a:lnTo>
                    <a:lnTo>
                      <a:pt x="12" y="274"/>
                    </a:lnTo>
                    <a:lnTo>
                      <a:pt x="24" y="286"/>
                    </a:lnTo>
                    <a:lnTo>
                      <a:pt x="40" y="296"/>
                    </a:lnTo>
                    <a:lnTo>
                      <a:pt x="60" y="304"/>
                    </a:lnTo>
                    <a:lnTo>
                      <a:pt x="84" y="312"/>
                    </a:lnTo>
                    <a:lnTo>
                      <a:pt x="112" y="318"/>
                    </a:lnTo>
                    <a:lnTo>
                      <a:pt x="144" y="322"/>
                    </a:lnTo>
                    <a:lnTo>
                      <a:pt x="180" y="324"/>
                    </a:lnTo>
                    <a:lnTo>
                      <a:pt x="220" y="326"/>
                    </a:lnTo>
                    <a:lnTo>
                      <a:pt x="262" y="326"/>
                    </a:lnTo>
                    <a:lnTo>
                      <a:pt x="306" y="326"/>
                    </a:lnTo>
                    <a:lnTo>
                      <a:pt x="350" y="324"/>
                    </a:lnTo>
                    <a:lnTo>
                      <a:pt x="394" y="320"/>
                    </a:lnTo>
                    <a:lnTo>
                      <a:pt x="440" y="314"/>
                    </a:lnTo>
                    <a:lnTo>
                      <a:pt x="486" y="308"/>
                    </a:lnTo>
                    <a:lnTo>
                      <a:pt x="532" y="302"/>
                    </a:lnTo>
                    <a:lnTo>
                      <a:pt x="578" y="292"/>
                    </a:lnTo>
                    <a:lnTo>
                      <a:pt x="622" y="282"/>
                    </a:lnTo>
                    <a:lnTo>
                      <a:pt x="668" y="272"/>
                    </a:lnTo>
                    <a:lnTo>
                      <a:pt x="710" y="260"/>
                    </a:lnTo>
                    <a:lnTo>
                      <a:pt x="752" y="246"/>
                    </a:lnTo>
                    <a:lnTo>
                      <a:pt x="792" y="230"/>
                    </a:lnTo>
                    <a:lnTo>
                      <a:pt x="830" y="214"/>
                    </a:lnTo>
                    <a:lnTo>
                      <a:pt x="828" y="214"/>
                    </a:lnTo>
                    <a:lnTo>
                      <a:pt x="824" y="214"/>
                    </a:lnTo>
                    <a:lnTo>
                      <a:pt x="812" y="212"/>
                    </a:lnTo>
                    <a:lnTo>
                      <a:pt x="806" y="210"/>
                    </a:lnTo>
                    <a:lnTo>
                      <a:pt x="800" y="206"/>
                    </a:lnTo>
                    <a:lnTo>
                      <a:pt x="796" y="200"/>
                    </a:lnTo>
                    <a:lnTo>
                      <a:pt x="794" y="190"/>
                    </a:lnTo>
                    <a:lnTo>
                      <a:pt x="794" y="138"/>
                    </a:lnTo>
                    <a:lnTo>
                      <a:pt x="794" y="134"/>
                    </a:lnTo>
                    <a:lnTo>
                      <a:pt x="796" y="130"/>
                    </a:lnTo>
                    <a:lnTo>
                      <a:pt x="796" y="124"/>
                    </a:lnTo>
                    <a:lnTo>
                      <a:pt x="800" y="118"/>
                    </a:lnTo>
                    <a:lnTo>
                      <a:pt x="806" y="114"/>
                    </a:lnTo>
                    <a:lnTo>
                      <a:pt x="816" y="110"/>
                    </a:lnTo>
                    <a:lnTo>
                      <a:pt x="828" y="110"/>
                    </a:lnTo>
                    <a:lnTo>
                      <a:pt x="832" y="110"/>
                    </a:lnTo>
                    <a:lnTo>
                      <a:pt x="840" y="110"/>
                    </a:lnTo>
                    <a:lnTo>
                      <a:pt x="852" y="116"/>
                    </a:lnTo>
                    <a:lnTo>
                      <a:pt x="856" y="118"/>
                    </a:lnTo>
                    <a:lnTo>
                      <a:pt x="858" y="124"/>
                    </a:lnTo>
                    <a:lnTo>
                      <a:pt x="860" y="128"/>
                    </a:lnTo>
                    <a:lnTo>
                      <a:pt x="860" y="134"/>
                    </a:lnTo>
                    <a:lnTo>
                      <a:pt x="860" y="144"/>
                    </a:lnTo>
                    <a:lnTo>
                      <a:pt x="834" y="144"/>
                    </a:lnTo>
                    <a:lnTo>
                      <a:pt x="834" y="134"/>
                    </a:lnTo>
                    <a:lnTo>
                      <a:pt x="834" y="132"/>
                    </a:lnTo>
                    <a:lnTo>
                      <a:pt x="832" y="130"/>
                    </a:lnTo>
                    <a:lnTo>
                      <a:pt x="828" y="128"/>
                    </a:lnTo>
                    <a:lnTo>
                      <a:pt x="824" y="130"/>
                    </a:lnTo>
                    <a:lnTo>
                      <a:pt x="822" y="130"/>
                    </a:lnTo>
                    <a:lnTo>
                      <a:pt x="822" y="134"/>
                    </a:lnTo>
                    <a:lnTo>
                      <a:pt x="822" y="188"/>
                    </a:lnTo>
                    <a:lnTo>
                      <a:pt x="822" y="192"/>
                    </a:lnTo>
                    <a:lnTo>
                      <a:pt x="824" y="194"/>
                    </a:lnTo>
                    <a:lnTo>
                      <a:pt x="828" y="196"/>
                    </a:lnTo>
                    <a:lnTo>
                      <a:pt x="832" y="194"/>
                    </a:lnTo>
                    <a:lnTo>
                      <a:pt x="834" y="192"/>
                    </a:lnTo>
                    <a:lnTo>
                      <a:pt x="836" y="188"/>
                    </a:lnTo>
                    <a:lnTo>
                      <a:pt x="836" y="172"/>
                    </a:lnTo>
                    <a:lnTo>
                      <a:pt x="828" y="172"/>
                    </a:lnTo>
                    <a:lnTo>
                      <a:pt x="828" y="158"/>
                    </a:lnTo>
                    <a:lnTo>
                      <a:pt x="862" y="158"/>
                    </a:lnTo>
                    <a:lnTo>
                      <a:pt x="862" y="188"/>
                    </a:lnTo>
                    <a:lnTo>
                      <a:pt x="862" y="192"/>
                    </a:lnTo>
                    <a:lnTo>
                      <a:pt x="858" y="198"/>
                    </a:lnTo>
                    <a:lnTo>
                      <a:pt x="856" y="202"/>
                    </a:lnTo>
                    <a:lnTo>
                      <a:pt x="866" y="198"/>
                    </a:lnTo>
                    <a:lnTo>
                      <a:pt x="898" y="180"/>
                    </a:lnTo>
                    <a:lnTo>
                      <a:pt x="924" y="164"/>
                    </a:lnTo>
                    <a:lnTo>
                      <a:pt x="944" y="148"/>
                    </a:lnTo>
                    <a:lnTo>
                      <a:pt x="962" y="132"/>
                    </a:lnTo>
                    <a:lnTo>
                      <a:pt x="974" y="116"/>
                    </a:lnTo>
                    <a:lnTo>
                      <a:pt x="982" y="102"/>
                    </a:lnTo>
                    <a:lnTo>
                      <a:pt x="986" y="88"/>
                    </a:lnTo>
                    <a:lnTo>
                      <a:pt x="986" y="74"/>
                    </a:lnTo>
                    <a:lnTo>
                      <a:pt x="982" y="60"/>
                    </a:lnTo>
                    <a:lnTo>
                      <a:pt x="974" y="50"/>
                    </a:lnTo>
                    <a:lnTo>
                      <a:pt x="962" y="38"/>
                    </a:lnTo>
                    <a:lnTo>
                      <a:pt x="946" y="28"/>
                    </a:lnTo>
                    <a:lnTo>
                      <a:pt x="924" y="20"/>
                    </a:lnTo>
                    <a:lnTo>
                      <a:pt x="900" y="14"/>
                    </a:lnTo>
                    <a:lnTo>
                      <a:pt x="874" y="8"/>
                    </a:lnTo>
                    <a:lnTo>
                      <a:pt x="842" y="4"/>
                    </a:lnTo>
                    <a:close/>
                    <a:moveTo>
                      <a:pt x="276" y="212"/>
                    </a:moveTo>
                    <a:lnTo>
                      <a:pt x="266" y="136"/>
                    </a:lnTo>
                    <a:lnTo>
                      <a:pt x="262" y="136"/>
                    </a:lnTo>
                    <a:lnTo>
                      <a:pt x="252" y="212"/>
                    </a:lnTo>
                    <a:lnTo>
                      <a:pt x="226" y="212"/>
                    </a:lnTo>
                    <a:lnTo>
                      <a:pt x="242" y="114"/>
                    </a:lnTo>
                    <a:lnTo>
                      <a:pt x="286" y="114"/>
                    </a:lnTo>
                    <a:lnTo>
                      <a:pt x="302" y="212"/>
                    </a:lnTo>
                    <a:lnTo>
                      <a:pt x="276" y="212"/>
                    </a:lnTo>
                    <a:close/>
                    <a:moveTo>
                      <a:pt x="414" y="212"/>
                    </a:moveTo>
                    <a:lnTo>
                      <a:pt x="414" y="138"/>
                    </a:lnTo>
                    <a:lnTo>
                      <a:pt x="412" y="138"/>
                    </a:lnTo>
                    <a:lnTo>
                      <a:pt x="398" y="212"/>
                    </a:lnTo>
                    <a:lnTo>
                      <a:pt x="372" y="212"/>
                    </a:lnTo>
                    <a:lnTo>
                      <a:pt x="358" y="138"/>
                    </a:lnTo>
                    <a:lnTo>
                      <a:pt x="356" y="138"/>
                    </a:lnTo>
                    <a:lnTo>
                      <a:pt x="356" y="212"/>
                    </a:lnTo>
                    <a:lnTo>
                      <a:pt x="330" y="212"/>
                    </a:lnTo>
                    <a:lnTo>
                      <a:pt x="332" y="114"/>
                    </a:lnTo>
                    <a:lnTo>
                      <a:pt x="376" y="114"/>
                    </a:lnTo>
                    <a:lnTo>
                      <a:pt x="384" y="168"/>
                    </a:lnTo>
                    <a:lnTo>
                      <a:pt x="386" y="168"/>
                    </a:lnTo>
                    <a:lnTo>
                      <a:pt x="394" y="112"/>
                    </a:lnTo>
                    <a:lnTo>
                      <a:pt x="438" y="112"/>
                    </a:lnTo>
                    <a:lnTo>
                      <a:pt x="440" y="212"/>
                    </a:lnTo>
                    <a:lnTo>
                      <a:pt x="414" y="212"/>
                    </a:lnTo>
                    <a:close/>
                    <a:moveTo>
                      <a:pt x="540" y="182"/>
                    </a:moveTo>
                    <a:lnTo>
                      <a:pt x="540" y="192"/>
                    </a:lnTo>
                    <a:lnTo>
                      <a:pt x="538" y="200"/>
                    </a:lnTo>
                    <a:lnTo>
                      <a:pt x="534" y="206"/>
                    </a:lnTo>
                    <a:lnTo>
                      <a:pt x="528" y="210"/>
                    </a:lnTo>
                    <a:lnTo>
                      <a:pt x="522" y="212"/>
                    </a:lnTo>
                    <a:lnTo>
                      <a:pt x="510" y="216"/>
                    </a:lnTo>
                    <a:lnTo>
                      <a:pt x="504" y="216"/>
                    </a:lnTo>
                    <a:lnTo>
                      <a:pt x="492" y="214"/>
                    </a:lnTo>
                    <a:lnTo>
                      <a:pt x="484" y="212"/>
                    </a:lnTo>
                    <a:lnTo>
                      <a:pt x="478" y="208"/>
                    </a:lnTo>
                    <a:lnTo>
                      <a:pt x="474" y="204"/>
                    </a:lnTo>
                    <a:lnTo>
                      <a:pt x="470" y="196"/>
                    </a:lnTo>
                    <a:lnTo>
                      <a:pt x="470" y="192"/>
                    </a:lnTo>
                    <a:lnTo>
                      <a:pt x="470" y="180"/>
                    </a:lnTo>
                    <a:lnTo>
                      <a:pt x="498" y="180"/>
                    </a:lnTo>
                    <a:lnTo>
                      <a:pt x="498" y="188"/>
                    </a:lnTo>
                    <a:lnTo>
                      <a:pt x="498" y="192"/>
                    </a:lnTo>
                    <a:lnTo>
                      <a:pt x="500" y="194"/>
                    </a:lnTo>
                    <a:lnTo>
                      <a:pt x="504" y="196"/>
                    </a:lnTo>
                    <a:lnTo>
                      <a:pt x="508" y="194"/>
                    </a:lnTo>
                    <a:lnTo>
                      <a:pt x="510" y="192"/>
                    </a:lnTo>
                    <a:lnTo>
                      <a:pt x="512" y="188"/>
                    </a:lnTo>
                    <a:lnTo>
                      <a:pt x="512" y="184"/>
                    </a:lnTo>
                    <a:lnTo>
                      <a:pt x="510" y="180"/>
                    </a:lnTo>
                    <a:lnTo>
                      <a:pt x="506" y="178"/>
                    </a:lnTo>
                    <a:lnTo>
                      <a:pt x="484" y="166"/>
                    </a:lnTo>
                    <a:lnTo>
                      <a:pt x="478" y="160"/>
                    </a:lnTo>
                    <a:lnTo>
                      <a:pt x="476" y="158"/>
                    </a:lnTo>
                    <a:lnTo>
                      <a:pt x="474" y="154"/>
                    </a:lnTo>
                    <a:lnTo>
                      <a:pt x="472" y="148"/>
                    </a:lnTo>
                    <a:lnTo>
                      <a:pt x="472" y="144"/>
                    </a:lnTo>
                    <a:lnTo>
                      <a:pt x="472" y="136"/>
                    </a:lnTo>
                    <a:lnTo>
                      <a:pt x="472" y="126"/>
                    </a:lnTo>
                    <a:lnTo>
                      <a:pt x="474" y="122"/>
                    </a:lnTo>
                    <a:lnTo>
                      <a:pt x="478" y="118"/>
                    </a:lnTo>
                    <a:lnTo>
                      <a:pt x="482" y="114"/>
                    </a:lnTo>
                    <a:lnTo>
                      <a:pt x="494" y="110"/>
                    </a:lnTo>
                    <a:lnTo>
                      <a:pt x="504" y="110"/>
                    </a:lnTo>
                    <a:lnTo>
                      <a:pt x="508" y="110"/>
                    </a:lnTo>
                    <a:lnTo>
                      <a:pt x="518" y="112"/>
                    </a:lnTo>
                    <a:lnTo>
                      <a:pt x="526" y="114"/>
                    </a:lnTo>
                    <a:lnTo>
                      <a:pt x="532" y="118"/>
                    </a:lnTo>
                    <a:lnTo>
                      <a:pt x="534" y="120"/>
                    </a:lnTo>
                    <a:lnTo>
                      <a:pt x="538" y="128"/>
                    </a:lnTo>
                    <a:lnTo>
                      <a:pt x="538" y="132"/>
                    </a:lnTo>
                    <a:lnTo>
                      <a:pt x="538" y="144"/>
                    </a:lnTo>
                    <a:lnTo>
                      <a:pt x="512" y="144"/>
                    </a:lnTo>
                    <a:lnTo>
                      <a:pt x="512" y="136"/>
                    </a:lnTo>
                    <a:lnTo>
                      <a:pt x="510" y="132"/>
                    </a:lnTo>
                    <a:lnTo>
                      <a:pt x="508" y="130"/>
                    </a:lnTo>
                    <a:lnTo>
                      <a:pt x="504" y="128"/>
                    </a:lnTo>
                    <a:lnTo>
                      <a:pt x="502" y="130"/>
                    </a:lnTo>
                    <a:lnTo>
                      <a:pt x="500" y="130"/>
                    </a:lnTo>
                    <a:lnTo>
                      <a:pt x="498" y="132"/>
                    </a:lnTo>
                    <a:lnTo>
                      <a:pt x="496" y="136"/>
                    </a:lnTo>
                    <a:lnTo>
                      <a:pt x="498" y="140"/>
                    </a:lnTo>
                    <a:lnTo>
                      <a:pt x="500" y="144"/>
                    </a:lnTo>
                    <a:lnTo>
                      <a:pt x="510" y="150"/>
                    </a:lnTo>
                    <a:lnTo>
                      <a:pt x="516" y="152"/>
                    </a:lnTo>
                    <a:lnTo>
                      <a:pt x="528" y="158"/>
                    </a:lnTo>
                    <a:lnTo>
                      <a:pt x="532" y="162"/>
                    </a:lnTo>
                    <a:lnTo>
                      <a:pt x="536" y="166"/>
                    </a:lnTo>
                    <a:lnTo>
                      <a:pt x="538" y="174"/>
                    </a:lnTo>
                    <a:lnTo>
                      <a:pt x="540" y="182"/>
                    </a:lnTo>
                    <a:close/>
                    <a:moveTo>
                      <a:pt x="642" y="188"/>
                    </a:moveTo>
                    <a:lnTo>
                      <a:pt x="642" y="188"/>
                    </a:lnTo>
                    <a:lnTo>
                      <a:pt x="640" y="198"/>
                    </a:lnTo>
                    <a:lnTo>
                      <a:pt x="636" y="204"/>
                    </a:lnTo>
                    <a:lnTo>
                      <a:pt x="630" y="208"/>
                    </a:lnTo>
                    <a:lnTo>
                      <a:pt x="624" y="212"/>
                    </a:lnTo>
                    <a:lnTo>
                      <a:pt x="612" y="214"/>
                    </a:lnTo>
                    <a:lnTo>
                      <a:pt x="606" y="214"/>
                    </a:lnTo>
                    <a:lnTo>
                      <a:pt x="594" y="214"/>
                    </a:lnTo>
                    <a:lnTo>
                      <a:pt x="584" y="210"/>
                    </a:lnTo>
                    <a:lnTo>
                      <a:pt x="578" y="206"/>
                    </a:lnTo>
                    <a:lnTo>
                      <a:pt x="574" y="200"/>
                    </a:lnTo>
                    <a:lnTo>
                      <a:pt x="572" y="196"/>
                    </a:lnTo>
                    <a:lnTo>
                      <a:pt x="570" y="192"/>
                    </a:lnTo>
                    <a:lnTo>
                      <a:pt x="570" y="186"/>
                    </a:lnTo>
                    <a:lnTo>
                      <a:pt x="570" y="114"/>
                    </a:lnTo>
                    <a:lnTo>
                      <a:pt x="598" y="114"/>
                    </a:lnTo>
                    <a:lnTo>
                      <a:pt x="598" y="188"/>
                    </a:lnTo>
                    <a:lnTo>
                      <a:pt x="600" y="192"/>
                    </a:lnTo>
                    <a:lnTo>
                      <a:pt x="602" y="194"/>
                    </a:lnTo>
                    <a:lnTo>
                      <a:pt x="606" y="196"/>
                    </a:lnTo>
                    <a:lnTo>
                      <a:pt x="610" y="194"/>
                    </a:lnTo>
                    <a:lnTo>
                      <a:pt x="612" y="192"/>
                    </a:lnTo>
                    <a:lnTo>
                      <a:pt x="614" y="188"/>
                    </a:lnTo>
                    <a:lnTo>
                      <a:pt x="614" y="114"/>
                    </a:lnTo>
                    <a:lnTo>
                      <a:pt x="642" y="114"/>
                    </a:lnTo>
                    <a:lnTo>
                      <a:pt x="642" y="188"/>
                    </a:lnTo>
                    <a:close/>
                    <a:moveTo>
                      <a:pt x="760" y="212"/>
                    </a:moveTo>
                    <a:lnTo>
                      <a:pt x="730" y="212"/>
                    </a:lnTo>
                    <a:lnTo>
                      <a:pt x="702" y="152"/>
                    </a:lnTo>
                    <a:lnTo>
                      <a:pt x="700" y="152"/>
                    </a:lnTo>
                    <a:lnTo>
                      <a:pt x="702" y="212"/>
                    </a:lnTo>
                    <a:lnTo>
                      <a:pt x="676" y="212"/>
                    </a:lnTo>
                    <a:lnTo>
                      <a:pt x="676" y="112"/>
                    </a:lnTo>
                    <a:lnTo>
                      <a:pt x="708" y="112"/>
                    </a:lnTo>
                    <a:lnTo>
                      <a:pt x="734" y="174"/>
                    </a:lnTo>
                    <a:lnTo>
                      <a:pt x="736" y="174"/>
                    </a:lnTo>
                    <a:lnTo>
                      <a:pt x="734" y="112"/>
                    </a:lnTo>
                    <a:lnTo>
                      <a:pt x="760" y="112"/>
                    </a:lnTo>
                    <a:lnTo>
                      <a:pt x="760" y="212"/>
                    </a:lnTo>
                    <a:close/>
                  </a:path>
                </a:pathLst>
              </a:custGeom>
              <a:solidFill>
                <a:srgbClr val="003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latin typeface="Garamond" pitchFamily="18" charset="0"/>
                  <a:ea typeface="굴림" pitchFamily="34" charset="-127"/>
                </a:endParaRPr>
              </a:p>
            </p:txBody>
          </p:sp>
        </p:grpSp>
        <p:sp>
          <p:nvSpPr>
            <p:cNvPr id="224273" name="Oval 17"/>
            <p:cNvSpPr>
              <a:spLocks noChangeArrowheads="1"/>
            </p:cNvSpPr>
            <p:nvPr/>
          </p:nvSpPr>
          <p:spPr bwMode="auto">
            <a:xfrm>
              <a:off x="3680" y="1236"/>
              <a:ext cx="99" cy="101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224274" name="Oval 18"/>
            <p:cNvSpPr>
              <a:spLocks noChangeArrowheads="1"/>
            </p:cNvSpPr>
            <p:nvPr/>
          </p:nvSpPr>
          <p:spPr bwMode="auto">
            <a:xfrm>
              <a:off x="4375" y="1236"/>
              <a:ext cx="99" cy="101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224275" name="Oval 19"/>
            <p:cNvSpPr>
              <a:spLocks noChangeArrowheads="1"/>
            </p:cNvSpPr>
            <p:nvPr/>
          </p:nvSpPr>
          <p:spPr bwMode="auto">
            <a:xfrm>
              <a:off x="5030" y="1231"/>
              <a:ext cx="99" cy="101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224276" name="Oval 20"/>
            <p:cNvSpPr>
              <a:spLocks noChangeArrowheads="1"/>
            </p:cNvSpPr>
            <p:nvPr/>
          </p:nvSpPr>
          <p:spPr bwMode="auto">
            <a:xfrm>
              <a:off x="3824" y="1236"/>
              <a:ext cx="99" cy="101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4</a:t>
              </a:r>
            </a:p>
          </p:txBody>
        </p:sp>
        <p:sp>
          <p:nvSpPr>
            <p:cNvPr id="224277" name="Oval 21"/>
            <p:cNvSpPr>
              <a:spLocks noChangeArrowheads="1"/>
            </p:cNvSpPr>
            <p:nvPr/>
          </p:nvSpPr>
          <p:spPr bwMode="auto">
            <a:xfrm>
              <a:off x="4519" y="1236"/>
              <a:ext cx="101" cy="101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5</a:t>
              </a:r>
            </a:p>
          </p:txBody>
        </p:sp>
        <p:sp>
          <p:nvSpPr>
            <p:cNvPr id="224278" name="Oval 22"/>
            <p:cNvSpPr>
              <a:spLocks noChangeArrowheads="1"/>
            </p:cNvSpPr>
            <p:nvPr/>
          </p:nvSpPr>
          <p:spPr bwMode="auto">
            <a:xfrm>
              <a:off x="5185" y="1231"/>
              <a:ext cx="101" cy="101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6</a:t>
              </a:r>
            </a:p>
          </p:txBody>
        </p:sp>
        <p:sp>
          <p:nvSpPr>
            <p:cNvPr id="224279" name="Oval 23"/>
            <p:cNvSpPr>
              <a:spLocks noChangeArrowheads="1"/>
            </p:cNvSpPr>
            <p:nvPr/>
          </p:nvSpPr>
          <p:spPr bwMode="auto">
            <a:xfrm>
              <a:off x="3968" y="1236"/>
              <a:ext cx="99" cy="101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7</a:t>
              </a:r>
            </a:p>
          </p:txBody>
        </p:sp>
        <p:sp>
          <p:nvSpPr>
            <p:cNvPr id="224280" name="Oval 24"/>
            <p:cNvSpPr>
              <a:spLocks noChangeArrowheads="1"/>
            </p:cNvSpPr>
            <p:nvPr/>
          </p:nvSpPr>
          <p:spPr bwMode="auto">
            <a:xfrm>
              <a:off x="4663" y="1236"/>
              <a:ext cx="100" cy="101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8</a:t>
              </a:r>
            </a:p>
          </p:txBody>
        </p:sp>
        <p:sp>
          <p:nvSpPr>
            <p:cNvPr id="224281" name="Oval 25"/>
            <p:cNvSpPr>
              <a:spLocks noChangeArrowheads="1"/>
            </p:cNvSpPr>
            <p:nvPr/>
          </p:nvSpPr>
          <p:spPr bwMode="auto">
            <a:xfrm>
              <a:off x="5335" y="1231"/>
              <a:ext cx="100" cy="101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굴림" pitchFamily="34" charset="-127"/>
                </a:rPr>
                <a:t>9</a:t>
              </a:r>
            </a:p>
          </p:txBody>
        </p:sp>
        <p:sp>
          <p:nvSpPr>
            <p:cNvPr id="224282" name="Text Box 26"/>
            <p:cNvSpPr txBox="1">
              <a:spLocks noChangeArrowheads="1"/>
            </p:cNvSpPr>
            <p:nvPr/>
          </p:nvSpPr>
          <p:spPr bwMode="auto">
            <a:xfrm>
              <a:off x="3692" y="867"/>
              <a:ext cx="4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Блок</a:t>
              </a:r>
              <a:r>
                <a:rPr lang="en-US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r>
                <a:rPr lang="en-US" altLang="ko-KR" sz="1400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224283" name="Text Box 27"/>
            <p:cNvSpPr txBox="1">
              <a:spLocks noChangeArrowheads="1"/>
            </p:cNvSpPr>
            <p:nvPr/>
          </p:nvSpPr>
          <p:spPr bwMode="auto">
            <a:xfrm>
              <a:off x="4369" y="884"/>
              <a:ext cx="4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Блок</a:t>
              </a:r>
              <a:r>
                <a:rPr lang="en-US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r>
                <a:rPr lang="en-US" altLang="ko-KR" sz="1400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224284" name="Text Box 28"/>
            <p:cNvSpPr txBox="1">
              <a:spLocks noChangeArrowheads="1"/>
            </p:cNvSpPr>
            <p:nvPr/>
          </p:nvSpPr>
          <p:spPr bwMode="auto">
            <a:xfrm>
              <a:off x="5063" y="867"/>
              <a:ext cx="4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Блок</a:t>
              </a:r>
              <a:r>
                <a:rPr lang="en-US" altLang="ko-KR" sz="1400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r>
                <a:rPr lang="en-US" altLang="ko-KR" sz="1400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3</a:t>
              </a:r>
            </a:p>
          </p:txBody>
        </p:sp>
      </p:grpSp>
      <p:sp>
        <p:nvSpPr>
          <p:cNvPr id="224285" name="Text Box 29"/>
          <p:cNvSpPr txBox="1">
            <a:spLocks noChangeArrowheads="1"/>
          </p:cNvSpPr>
          <p:nvPr/>
        </p:nvSpPr>
        <p:spPr bwMode="auto">
          <a:xfrm>
            <a:off x="323850" y="1341438"/>
            <a:ext cx="30071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Компактное исполнение </a:t>
            </a:r>
            <a:r>
              <a:rPr lang="en-US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34HP</a:t>
            </a:r>
            <a:endParaRPr lang="en-US" altLang="ko-KR" sz="14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graphicFrame>
        <p:nvGraphicFramePr>
          <p:cNvPr id="224286" name="Group 30"/>
          <p:cNvGraphicFramePr>
            <a:graphicFrameLocks noGrp="1"/>
          </p:cNvGraphicFramePr>
          <p:nvPr/>
        </p:nvGraphicFramePr>
        <p:xfrm>
          <a:off x="287338" y="1809750"/>
          <a:ext cx="4860925" cy="822960"/>
        </p:xfrm>
        <a:graphic>
          <a:graphicData uri="http://schemas.openxmlformats.org/drawingml/2006/table">
            <a:tbl>
              <a:tblPr/>
              <a:tblGrid>
                <a:gridCol w="647700"/>
                <a:gridCol w="1152525"/>
                <a:gridCol w="1296987"/>
                <a:gridCol w="1763713"/>
              </a:tblGrid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Блок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Блок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Блок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HP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 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 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14 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Комп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ZPJ61+ZPI61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ZPJ61+ZPI61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ZPJ72+ZPI61+ZPI61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grpSp>
        <p:nvGrpSpPr>
          <p:cNvPr id="224308" name="Group 52"/>
          <p:cNvGrpSpPr>
            <a:grpSpLocks/>
          </p:cNvGrpSpPr>
          <p:nvPr/>
        </p:nvGrpSpPr>
        <p:grpSpPr bwMode="auto">
          <a:xfrm>
            <a:off x="434975" y="3681413"/>
            <a:ext cx="8169275" cy="2189162"/>
            <a:chOff x="340" y="2205"/>
            <a:chExt cx="5146" cy="1379"/>
          </a:xfrm>
        </p:grpSpPr>
        <p:sp>
          <p:nvSpPr>
            <p:cNvPr id="224309" name="Rectangle 53"/>
            <p:cNvSpPr>
              <a:spLocks noChangeArrowheads="1"/>
            </p:cNvSpPr>
            <p:nvPr/>
          </p:nvSpPr>
          <p:spPr bwMode="auto">
            <a:xfrm>
              <a:off x="4058" y="3296"/>
              <a:ext cx="1428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+         ( 5 </a:t>
              </a: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сек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)</a:t>
              </a:r>
              <a:endPara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24310" name="Rectangle 54"/>
            <p:cNvSpPr>
              <a:spLocks noChangeArrowheads="1"/>
            </p:cNvSpPr>
            <p:nvPr/>
          </p:nvSpPr>
          <p:spPr bwMode="auto">
            <a:xfrm>
              <a:off x="2630" y="3296"/>
              <a:ext cx="1428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      (18 </a:t>
              </a: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сек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)</a:t>
              </a:r>
              <a:endPara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24311" name="Rectangle 55"/>
            <p:cNvSpPr>
              <a:spLocks noChangeArrowheads="1"/>
            </p:cNvSpPr>
            <p:nvPr/>
          </p:nvSpPr>
          <p:spPr bwMode="auto">
            <a:xfrm>
              <a:off x="1610" y="3296"/>
              <a:ext cx="1020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 (18 </a:t>
              </a: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сек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)</a:t>
              </a:r>
              <a:endPara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24312" name="Rectangle 56"/>
            <p:cNvSpPr>
              <a:spLocks noChangeArrowheads="1"/>
            </p:cNvSpPr>
            <p:nvPr/>
          </p:nvSpPr>
          <p:spPr bwMode="auto">
            <a:xfrm>
              <a:off x="340" y="3296"/>
              <a:ext cx="1270" cy="288"/>
            </a:xfrm>
            <a:prstGeom prst="rect">
              <a:avLst/>
            </a:prstGeom>
            <a:solidFill>
              <a:srgbClr val="336699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61</a:t>
              </a:r>
            </a:p>
          </p:txBody>
        </p:sp>
        <p:sp>
          <p:nvSpPr>
            <p:cNvPr id="224313" name="Rectangle 57"/>
            <p:cNvSpPr>
              <a:spLocks noChangeArrowheads="1"/>
            </p:cNvSpPr>
            <p:nvPr/>
          </p:nvSpPr>
          <p:spPr bwMode="auto">
            <a:xfrm>
              <a:off x="4058" y="3008"/>
              <a:ext cx="1428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( 20 </a:t>
              </a: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сек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)</a:t>
              </a:r>
              <a:endPara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24314" name="Rectangle 58"/>
            <p:cNvSpPr>
              <a:spLocks noChangeArrowheads="1"/>
            </p:cNvSpPr>
            <p:nvPr/>
          </p:nvSpPr>
          <p:spPr bwMode="auto">
            <a:xfrm>
              <a:off x="2630" y="3008"/>
              <a:ext cx="1428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     (20 </a:t>
              </a: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сек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)</a:t>
              </a:r>
              <a:endPara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24315" name="Rectangle 59"/>
            <p:cNvSpPr>
              <a:spLocks noChangeArrowheads="1"/>
            </p:cNvSpPr>
            <p:nvPr/>
          </p:nvSpPr>
          <p:spPr bwMode="auto">
            <a:xfrm>
              <a:off x="1610" y="3008"/>
              <a:ext cx="1020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 (20 </a:t>
              </a: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сек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)</a:t>
              </a:r>
              <a:endPara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24316" name="Rectangle 60"/>
            <p:cNvSpPr>
              <a:spLocks noChangeArrowheads="1"/>
            </p:cNvSpPr>
            <p:nvPr/>
          </p:nvSpPr>
          <p:spPr bwMode="auto">
            <a:xfrm>
              <a:off x="340" y="3008"/>
              <a:ext cx="1270" cy="288"/>
            </a:xfrm>
            <a:prstGeom prst="rect">
              <a:avLst/>
            </a:prstGeom>
            <a:solidFill>
              <a:srgbClr val="336699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60</a:t>
              </a:r>
            </a:p>
          </p:txBody>
        </p:sp>
        <p:sp>
          <p:nvSpPr>
            <p:cNvPr id="224317" name="Rectangle 61"/>
            <p:cNvSpPr>
              <a:spLocks noChangeArrowheads="1"/>
            </p:cNvSpPr>
            <p:nvPr/>
          </p:nvSpPr>
          <p:spPr bwMode="auto">
            <a:xfrm>
              <a:off x="340" y="2720"/>
              <a:ext cx="1270" cy="288"/>
            </a:xfrm>
            <a:prstGeom prst="rect">
              <a:avLst/>
            </a:prstGeom>
            <a:solidFill>
              <a:srgbClr val="336699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21</a:t>
              </a:r>
            </a:p>
          </p:txBody>
        </p:sp>
        <p:sp>
          <p:nvSpPr>
            <p:cNvPr id="224318" name="Rectangle 62"/>
            <p:cNvSpPr>
              <a:spLocks noChangeArrowheads="1"/>
            </p:cNvSpPr>
            <p:nvPr/>
          </p:nvSpPr>
          <p:spPr bwMode="auto">
            <a:xfrm>
              <a:off x="1610" y="2720"/>
              <a:ext cx="1020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 (11 </a:t>
              </a: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сек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)</a:t>
              </a:r>
              <a:endPara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24319" name="Rectangle 63"/>
            <p:cNvSpPr>
              <a:spLocks noChangeArrowheads="1"/>
            </p:cNvSpPr>
            <p:nvPr/>
          </p:nvSpPr>
          <p:spPr bwMode="auto">
            <a:xfrm>
              <a:off x="1610" y="2432"/>
              <a:ext cx="1020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 (20 </a:t>
              </a: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сек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)</a:t>
              </a:r>
              <a:endPara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24320" name="Rectangle 64"/>
            <p:cNvSpPr>
              <a:spLocks noChangeArrowheads="1"/>
            </p:cNvSpPr>
            <p:nvPr/>
          </p:nvSpPr>
          <p:spPr bwMode="auto">
            <a:xfrm>
              <a:off x="1610" y="2205"/>
              <a:ext cx="1020" cy="227"/>
            </a:xfrm>
            <a:prstGeom prst="rect">
              <a:avLst/>
            </a:prstGeom>
            <a:solidFill>
              <a:srgbClr val="FFFFCC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Блок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1 </a:t>
              </a:r>
            </a:p>
          </p:txBody>
        </p:sp>
        <p:sp>
          <p:nvSpPr>
            <p:cNvPr id="224321" name="Rectangle 65"/>
            <p:cNvSpPr>
              <a:spLocks noChangeArrowheads="1"/>
            </p:cNvSpPr>
            <p:nvPr/>
          </p:nvSpPr>
          <p:spPr bwMode="auto">
            <a:xfrm>
              <a:off x="4058" y="2432"/>
              <a:ext cx="1428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×</a:t>
              </a:r>
            </a:p>
          </p:txBody>
        </p:sp>
        <p:sp>
          <p:nvSpPr>
            <p:cNvPr id="224322" name="Rectangle 66"/>
            <p:cNvSpPr>
              <a:spLocks noChangeArrowheads="1"/>
            </p:cNvSpPr>
            <p:nvPr/>
          </p:nvSpPr>
          <p:spPr bwMode="auto">
            <a:xfrm>
              <a:off x="2630" y="2432"/>
              <a:ext cx="1428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×</a:t>
              </a:r>
            </a:p>
          </p:txBody>
        </p:sp>
        <p:sp>
          <p:nvSpPr>
            <p:cNvPr id="224323" name="Rectangle 67"/>
            <p:cNvSpPr>
              <a:spLocks noChangeArrowheads="1"/>
            </p:cNvSpPr>
            <p:nvPr/>
          </p:nvSpPr>
          <p:spPr bwMode="auto">
            <a:xfrm>
              <a:off x="340" y="2432"/>
              <a:ext cx="1270" cy="288"/>
            </a:xfrm>
            <a:prstGeom prst="rect">
              <a:avLst/>
            </a:prstGeom>
            <a:solidFill>
              <a:srgbClr val="336699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20</a:t>
              </a:r>
            </a:p>
          </p:txBody>
        </p:sp>
        <p:sp>
          <p:nvSpPr>
            <p:cNvPr id="224324" name="Rectangle 68"/>
            <p:cNvSpPr>
              <a:spLocks noChangeArrowheads="1"/>
            </p:cNvSpPr>
            <p:nvPr/>
          </p:nvSpPr>
          <p:spPr bwMode="auto">
            <a:xfrm>
              <a:off x="4058" y="2720"/>
              <a:ext cx="1428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×</a:t>
              </a:r>
            </a:p>
          </p:txBody>
        </p:sp>
        <p:sp>
          <p:nvSpPr>
            <p:cNvPr id="224325" name="Rectangle 69"/>
            <p:cNvSpPr>
              <a:spLocks noChangeArrowheads="1"/>
            </p:cNvSpPr>
            <p:nvPr/>
          </p:nvSpPr>
          <p:spPr bwMode="auto">
            <a:xfrm>
              <a:off x="2630" y="2720"/>
              <a:ext cx="1428" cy="288"/>
            </a:xfrm>
            <a:prstGeom prst="rect">
              <a:avLst/>
            </a:prstGeom>
            <a:solidFill>
              <a:srgbClr val="F8F8F8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     (10 </a:t>
              </a: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сек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)</a:t>
              </a:r>
              <a:endPara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24326" name="Rectangle 70"/>
            <p:cNvSpPr>
              <a:spLocks noChangeArrowheads="1"/>
            </p:cNvSpPr>
            <p:nvPr/>
          </p:nvSpPr>
          <p:spPr bwMode="auto">
            <a:xfrm>
              <a:off x="4058" y="2205"/>
              <a:ext cx="1428" cy="227"/>
            </a:xfrm>
            <a:prstGeom prst="rect">
              <a:avLst/>
            </a:prstGeom>
            <a:solidFill>
              <a:srgbClr val="FFFFCC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Блок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224327" name="Rectangle 71"/>
            <p:cNvSpPr>
              <a:spLocks noChangeArrowheads="1"/>
            </p:cNvSpPr>
            <p:nvPr/>
          </p:nvSpPr>
          <p:spPr bwMode="auto">
            <a:xfrm>
              <a:off x="2630" y="2205"/>
              <a:ext cx="1428" cy="227"/>
            </a:xfrm>
            <a:prstGeom prst="rect">
              <a:avLst/>
            </a:prstGeom>
            <a:solidFill>
              <a:srgbClr val="FFFFCC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ru-RU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Блок</a:t>
              </a:r>
              <a:r>
                <a:rPr lang="en-US" altLang="ko-KR" sz="14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r>
                <a:rPr lang="en-US" altLang="ko-KR" sz="14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224328" name="Rectangle 72"/>
            <p:cNvSpPr>
              <a:spLocks noChangeArrowheads="1"/>
            </p:cNvSpPr>
            <p:nvPr/>
          </p:nvSpPr>
          <p:spPr bwMode="auto">
            <a:xfrm>
              <a:off x="340" y="2205"/>
              <a:ext cx="1270" cy="227"/>
            </a:xfrm>
            <a:prstGeom prst="rect">
              <a:avLst/>
            </a:prstGeom>
            <a:solidFill>
              <a:srgbClr val="336699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ru-RU" altLang="ko-KR" sz="1200" b="1" dirty="0" smtClean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Производительность, общее время загрузки</a:t>
              </a:r>
              <a:endParaRPr lang="en-US" altLang="ko-KR" sz="1200" b="1" dirty="0">
                <a:solidFill>
                  <a:schemeClr val="bg1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24329" name="Line 73"/>
            <p:cNvSpPr>
              <a:spLocks noChangeShapeType="1"/>
            </p:cNvSpPr>
            <p:nvPr/>
          </p:nvSpPr>
          <p:spPr bwMode="auto">
            <a:xfrm>
              <a:off x="340" y="2205"/>
              <a:ext cx="51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330" name="Line 74"/>
            <p:cNvSpPr>
              <a:spLocks noChangeShapeType="1"/>
            </p:cNvSpPr>
            <p:nvPr/>
          </p:nvSpPr>
          <p:spPr bwMode="auto">
            <a:xfrm>
              <a:off x="340" y="3584"/>
              <a:ext cx="514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331" name="Line 75"/>
            <p:cNvSpPr>
              <a:spLocks noChangeShapeType="1"/>
            </p:cNvSpPr>
            <p:nvPr/>
          </p:nvSpPr>
          <p:spPr bwMode="auto">
            <a:xfrm>
              <a:off x="340" y="2205"/>
              <a:ext cx="0" cy="137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332" name="Line 76"/>
            <p:cNvSpPr>
              <a:spLocks noChangeShapeType="1"/>
            </p:cNvSpPr>
            <p:nvPr/>
          </p:nvSpPr>
          <p:spPr bwMode="auto">
            <a:xfrm>
              <a:off x="2630" y="2205"/>
              <a:ext cx="0" cy="137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333" name="Line 77"/>
            <p:cNvSpPr>
              <a:spLocks noChangeShapeType="1"/>
            </p:cNvSpPr>
            <p:nvPr/>
          </p:nvSpPr>
          <p:spPr bwMode="auto">
            <a:xfrm>
              <a:off x="4058" y="2205"/>
              <a:ext cx="0" cy="137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334" name="Line 78"/>
            <p:cNvSpPr>
              <a:spLocks noChangeShapeType="1"/>
            </p:cNvSpPr>
            <p:nvPr/>
          </p:nvSpPr>
          <p:spPr bwMode="auto">
            <a:xfrm>
              <a:off x="5486" y="2205"/>
              <a:ext cx="0" cy="137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335" name="Line 79"/>
            <p:cNvSpPr>
              <a:spLocks noChangeShapeType="1"/>
            </p:cNvSpPr>
            <p:nvPr/>
          </p:nvSpPr>
          <p:spPr bwMode="auto">
            <a:xfrm>
              <a:off x="340" y="2432"/>
              <a:ext cx="514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336" name="Line 80"/>
            <p:cNvSpPr>
              <a:spLocks noChangeShapeType="1"/>
            </p:cNvSpPr>
            <p:nvPr/>
          </p:nvSpPr>
          <p:spPr bwMode="auto">
            <a:xfrm>
              <a:off x="1610" y="2205"/>
              <a:ext cx="0" cy="13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337" name="Line 81"/>
            <p:cNvSpPr>
              <a:spLocks noChangeShapeType="1"/>
            </p:cNvSpPr>
            <p:nvPr/>
          </p:nvSpPr>
          <p:spPr bwMode="auto">
            <a:xfrm>
              <a:off x="340" y="2720"/>
              <a:ext cx="514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338" name="Line 82"/>
            <p:cNvSpPr>
              <a:spLocks noChangeShapeType="1"/>
            </p:cNvSpPr>
            <p:nvPr/>
          </p:nvSpPr>
          <p:spPr bwMode="auto">
            <a:xfrm>
              <a:off x="340" y="3008"/>
              <a:ext cx="514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4339" name="Line 83"/>
            <p:cNvSpPr>
              <a:spLocks noChangeShapeType="1"/>
            </p:cNvSpPr>
            <p:nvPr/>
          </p:nvSpPr>
          <p:spPr bwMode="auto">
            <a:xfrm>
              <a:off x="340" y="3296"/>
              <a:ext cx="514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4340" name="Oval 84"/>
          <p:cNvSpPr>
            <a:spLocks noChangeArrowheads="1"/>
          </p:cNvSpPr>
          <p:nvPr/>
        </p:nvSpPr>
        <p:spPr bwMode="auto">
          <a:xfrm>
            <a:off x="6567488" y="5499100"/>
            <a:ext cx="296862" cy="288925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</a:rPr>
              <a:t>6</a:t>
            </a:r>
          </a:p>
        </p:txBody>
      </p:sp>
      <p:sp>
        <p:nvSpPr>
          <p:cNvPr id="224341" name="Oval 85"/>
          <p:cNvSpPr>
            <a:spLocks noChangeArrowheads="1"/>
          </p:cNvSpPr>
          <p:nvPr/>
        </p:nvSpPr>
        <p:spPr bwMode="auto">
          <a:xfrm>
            <a:off x="2630488" y="4121150"/>
            <a:ext cx="290512" cy="288925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24342" name="Oval 86"/>
          <p:cNvSpPr>
            <a:spLocks noChangeArrowheads="1"/>
          </p:cNvSpPr>
          <p:nvPr/>
        </p:nvSpPr>
        <p:spPr bwMode="auto">
          <a:xfrm>
            <a:off x="2630488" y="4589463"/>
            <a:ext cx="290512" cy="288925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24343" name="Oval 87"/>
          <p:cNvSpPr>
            <a:spLocks noChangeArrowheads="1"/>
          </p:cNvSpPr>
          <p:nvPr/>
        </p:nvSpPr>
        <p:spPr bwMode="auto">
          <a:xfrm>
            <a:off x="4654550" y="5021263"/>
            <a:ext cx="290513" cy="288925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224344" name="Oval 88"/>
          <p:cNvSpPr>
            <a:spLocks noChangeArrowheads="1"/>
          </p:cNvSpPr>
          <p:nvPr/>
        </p:nvSpPr>
        <p:spPr bwMode="auto">
          <a:xfrm>
            <a:off x="6788150" y="5021263"/>
            <a:ext cx="290513" cy="288925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224345" name="Oval 89"/>
          <p:cNvSpPr>
            <a:spLocks noChangeArrowheads="1"/>
          </p:cNvSpPr>
          <p:nvPr/>
        </p:nvSpPr>
        <p:spPr bwMode="auto">
          <a:xfrm>
            <a:off x="4646613" y="4589463"/>
            <a:ext cx="290512" cy="288925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224346" name="Oval 90"/>
          <p:cNvSpPr>
            <a:spLocks noChangeArrowheads="1"/>
          </p:cNvSpPr>
          <p:nvPr/>
        </p:nvSpPr>
        <p:spPr bwMode="auto">
          <a:xfrm>
            <a:off x="2628900" y="5056188"/>
            <a:ext cx="290513" cy="288925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24347" name="Oval 91"/>
          <p:cNvSpPr>
            <a:spLocks noChangeArrowheads="1"/>
          </p:cNvSpPr>
          <p:nvPr/>
        </p:nvSpPr>
        <p:spPr bwMode="auto">
          <a:xfrm>
            <a:off x="2630488" y="5489575"/>
            <a:ext cx="290512" cy="288925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224348" name="Oval 92"/>
          <p:cNvSpPr>
            <a:spLocks noChangeArrowheads="1"/>
          </p:cNvSpPr>
          <p:nvPr/>
        </p:nvSpPr>
        <p:spPr bwMode="auto">
          <a:xfrm>
            <a:off x="4664075" y="5489575"/>
            <a:ext cx="290513" cy="288925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224349" name="Oval 93"/>
          <p:cNvSpPr>
            <a:spLocks noChangeArrowheads="1"/>
          </p:cNvSpPr>
          <p:nvPr/>
        </p:nvSpPr>
        <p:spPr bwMode="auto">
          <a:xfrm>
            <a:off x="7132638" y="5483225"/>
            <a:ext cx="290512" cy="288925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72" name="Text Box 104"/>
          <p:cNvSpPr txBox="1">
            <a:spLocks noChangeArrowheads="1"/>
          </p:cNvSpPr>
          <p:nvPr/>
        </p:nvSpPr>
        <p:spPr bwMode="auto">
          <a:xfrm>
            <a:off x="71438" y="188913"/>
            <a:ext cx="7275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5.3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Приоритетность работы компрессоров, пример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79" name="Group 179"/>
          <p:cNvGraphicFramePr>
            <a:graphicFrameLocks noGrp="1"/>
          </p:cNvGraphicFramePr>
          <p:nvPr/>
        </p:nvGraphicFramePr>
        <p:xfrm>
          <a:off x="215900" y="1196975"/>
          <a:ext cx="8677275" cy="4032504"/>
        </p:xfrm>
        <a:graphic>
          <a:graphicData uri="http://schemas.openxmlformats.org/drawingml/2006/table">
            <a:tbl>
              <a:tblPr/>
              <a:tblGrid>
                <a:gridCol w="1735138"/>
                <a:gridCol w="1735137"/>
                <a:gridCol w="1736725"/>
                <a:gridCol w="1735138"/>
                <a:gridCol w="173513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Этап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Режим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Вакуумирование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Мягкий старт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Легкий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старт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Нормальная работа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Компрессор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Минимальная производительность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Управление по давлению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Вентилятор наружного блока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Целевое высокое давление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24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кгс/см2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ходовой клапан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байпаса горячего газа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Главный 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(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закрыт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ПИ управление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ПИ управление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байпаса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 внутреннего блока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(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закрыт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150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170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шагов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Управление по перегреву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(1℃)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Завершение режима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После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1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мин работы или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Выс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 </a:t>
                      </a:r>
                      <a:r>
                        <a:rPr kumimoji="1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давл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≥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порогового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значения (30 кгс/см2)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После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5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мин. работы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или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DSH &gt;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порогового значения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После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мин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работы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80" name="Text Box 180"/>
          <p:cNvSpPr txBox="1">
            <a:spLocks noChangeArrowheads="1"/>
          </p:cNvSpPr>
          <p:nvPr/>
        </p:nvSpPr>
        <p:spPr bwMode="auto">
          <a:xfrm>
            <a:off x="71438" y="188913"/>
            <a:ext cx="86772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запуска в режиме охлаждения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5.4.1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Сводная таблица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50" y="5384800"/>
            <a:ext cx="773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b="1" dirty="0" smtClean="0">
                <a:latin typeface="Arial" pitchFamily="34" charset="0"/>
                <a:ea typeface="굴림" pitchFamily="34" charset="-127"/>
              </a:rPr>
              <a:t>DSH – </a:t>
            </a:r>
            <a:r>
              <a:rPr lang="ru-RU" sz="1400" b="1" dirty="0" smtClean="0">
                <a:latin typeface="Arial" pitchFamily="34" charset="0"/>
                <a:ea typeface="굴림" pitchFamily="34" charset="-127"/>
              </a:rPr>
              <a:t>температура перегрева на линии нагнетания. Пороговое значение = 20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℃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1438" y="793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/>
              <a:t>5. </a:t>
            </a:r>
            <a:r>
              <a:rPr lang="ru-RU" altLang="ko-KR" sz="2000" b="1" dirty="0"/>
              <a:t>Что такое конденсация</a:t>
            </a:r>
            <a:r>
              <a:rPr lang="en-US" altLang="ko-KR" sz="2000" b="1" dirty="0"/>
              <a:t> ?</a:t>
            </a:r>
          </a:p>
        </p:txBody>
      </p:sp>
      <p:graphicFrame>
        <p:nvGraphicFramePr>
          <p:cNvPr id="167035" name="Group 123"/>
          <p:cNvGraphicFramePr>
            <a:graphicFrameLocks noGrp="1"/>
          </p:cNvGraphicFramePr>
          <p:nvPr/>
        </p:nvGraphicFramePr>
        <p:xfrm>
          <a:off x="381000" y="1917700"/>
          <a:ext cx="8439150" cy="4498976"/>
        </p:xfrm>
        <a:graphic>
          <a:graphicData uri="http://schemas.openxmlformats.org/drawingml/2006/table">
            <a:tbl>
              <a:tblPr/>
              <a:tblGrid>
                <a:gridCol w="3003550"/>
                <a:gridCol w="5435600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Вода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Хладагент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8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/>
        </p:nvGraphicFramePr>
        <p:xfrm>
          <a:off x="6789738" y="2984500"/>
          <a:ext cx="1922462" cy="2447925"/>
        </p:xfrm>
        <a:graphic>
          <a:graphicData uri="http://schemas.openxmlformats.org/presentationml/2006/ole">
            <p:oleObj spid="_x0000_s166918" name="비트맵 이미지" r:id="rId3" imgW="4153480" imgH="5304762" progId="PBrush">
              <p:embed/>
            </p:oleObj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/>
        </p:nvGraphicFramePr>
        <p:xfrm>
          <a:off x="7285038" y="2705100"/>
          <a:ext cx="1106487" cy="1065213"/>
        </p:xfrm>
        <a:graphic>
          <a:graphicData uri="http://schemas.openxmlformats.org/presentationml/2006/ole">
            <p:oleObj spid="_x0000_s166919" name="비트맵 이미지" r:id="rId4" imgW="3895238" imgH="3753374" progId="PBrush">
              <p:embed/>
            </p:oleObj>
          </a:graphicData>
        </a:graphic>
      </p:graphicFrame>
      <p:pic>
        <p:nvPicPr>
          <p:cNvPr id="166920" name="Picture 8" descr="plu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7425" y="2401888"/>
            <a:ext cx="2881313" cy="3943350"/>
          </a:xfrm>
          <a:prstGeom prst="rect">
            <a:avLst/>
          </a:prstGeom>
          <a:noFill/>
        </p:spPr>
      </p:pic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4319588" y="2708275"/>
            <a:ext cx="1116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bg1"/>
                </a:solidFill>
                <a:cs typeface="AIral"/>
              </a:rPr>
              <a:t>Конденсация</a:t>
            </a:r>
            <a:endParaRPr lang="en-US" altLang="ko-KR" sz="1400" b="1" dirty="0">
              <a:solidFill>
                <a:schemeClr val="bg1"/>
              </a:solidFill>
              <a:cs typeface="AIral"/>
            </a:endParaRPr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 flipH="1">
            <a:off x="5410200" y="3111500"/>
            <a:ext cx="0" cy="298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 flipH="1">
            <a:off x="5435600" y="5119688"/>
            <a:ext cx="0" cy="29845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 flipH="1">
            <a:off x="5407025" y="4119563"/>
            <a:ext cx="0" cy="2984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4498975" y="5768975"/>
            <a:ext cx="936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bg1"/>
                </a:solidFill>
                <a:cs typeface="AIral"/>
              </a:rPr>
              <a:t>Жидкость</a:t>
            </a:r>
            <a:endParaRPr lang="en-US" altLang="ko-KR" sz="1400" b="1" dirty="0">
              <a:solidFill>
                <a:schemeClr val="bg1"/>
              </a:solidFill>
              <a:cs typeface="AIral"/>
            </a:endParaRPr>
          </a:p>
        </p:txBody>
      </p:sp>
      <p:sp>
        <p:nvSpPr>
          <p:cNvPr id="166962" name="Text Box 50"/>
          <p:cNvSpPr txBox="1">
            <a:spLocks noChangeArrowheads="1"/>
          </p:cNvSpPr>
          <p:nvPr/>
        </p:nvSpPr>
        <p:spPr bwMode="auto">
          <a:xfrm>
            <a:off x="2303463" y="2735263"/>
            <a:ext cx="115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200" b="1" dirty="0">
                <a:cs typeface="AIral"/>
              </a:rPr>
              <a:t>Конденсация</a:t>
            </a:r>
            <a:r>
              <a:rPr lang="en-US" altLang="ko-KR" sz="1200" b="1" dirty="0">
                <a:cs typeface="AIral"/>
              </a:rPr>
              <a:t> (50℃)</a:t>
            </a:r>
          </a:p>
        </p:txBody>
      </p:sp>
      <p:sp>
        <p:nvSpPr>
          <p:cNvPr id="166963" name="Text Box 51"/>
          <p:cNvSpPr txBox="1">
            <a:spLocks noChangeArrowheads="1"/>
          </p:cNvSpPr>
          <p:nvPr/>
        </p:nvSpPr>
        <p:spPr bwMode="auto">
          <a:xfrm>
            <a:off x="485775" y="2725738"/>
            <a:ext cx="1439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200" b="1" dirty="0">
                <a:cs typeface="AIral"/>
              </a:rPr>
              <a:t>Испарение</a:t>
            </a:r>
            <a:r>
              <a:rPr lang="en-US" altLang="ko-KR" sz="1200" b="1" dirty="0">
                <a:cs typeface="AIral"/>
              </a:rPr>
              <a:t> (100℃)</a:t>
            </a:r>
          </a:p>
        </p:txBody>
      </p:sp>
      <p:sp>
        <p:nvSpPr>
          <p:cNvPr id="166964" name="Line 52"/>
          <p:cNvSpPr>
            <a:spLocks noChangeShapeType="1"/>
          </p:cNvSpPr>
          <p:nvPr/>
        </p:nvSpPr>
        <p:spPr bwMode="auto">
          <a:xfrm flipH="1">
            <a:off x="2284413" y="3141663"/>
            <a:ext cx="200025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67" name="Line 55"/>
          <p:cNvSpPr>
            <a:spLocks noChangeShapeType="1"/>
          </p:cNvSpPr>
          <p:nvPr/>
        </p:nvSpPr>
        <p:spPr bwMode="auto">
          <a:xfrm>
            <a:off x="844550" y="2905125"/>
            <a:ext cx="82867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69" name="Line 57"/>
          <p:cNvSpPr>
            <a:spLocks noChangeShapeType="1"/>
          </p:cNvSpPr>
          <p:nvPr/>
        </p:nvSpPr>
        <p:spPr bwMode="auto">
          <a:xfrm flipV="1">
            <a:off x="1854200" y="2836863"/>
            <a:ext cx="395288" cy="3175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26" name="Oval 14"/>
          <p:cNvSpPr>
            <a:spLocks noChangeArrowheads="1"/>
          </p:cNvSpPr>
          <p:nvPr/>
        </p:nvSpPr>
        <p:spPr bwMode="auto">
          <a:xfrm>
            <a:off x="1422400" y="5408613"/>
            <a:ext cx="125413" cy="127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166930" name="Group 18"/>
          <p:cNvGrpSpPr>
            <a:grpSpLocks/>
          </p:cNvGrpSpPr>
          <p:nvPr/>
        </p:nvGrpSpPr>
        <p:grpSpPr bwMode="auto">
          <a:xfrm>
            <a:off x="874713" y="4525963"/>
            <a:ext cx="1814512" cy="827087"/>
            <a:chOff x="1515" y="2047"/>
            <a:chExt cx="1143" cy="521"/>
          </a:xfrm>
        </p:grpSpPr>
        <p:sp>
          <p:nvSpPr>
            <p:cNvPr id="166931" name="Rectangle 19"/>
            <p:cNvSpPr>
              <a:spLocks noChangeArrowheads="1"/>
            </p:cNvSpPr>
            <p:nvPr/>
          </p:nvSpPr>
          <p:spPr bwMode="auto">
            <a:xfrm>
              <a:off x="1610" y="2092"/>
              <a:ext cx="953" cy="476"/>
            </a:xfrm>
            <a:prstGeom prst="rect">
              <a:avLst/>
            </a:prstGeom>
            <a:noFill/>
            <a:ln w="254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6932" name="Rectangle 20"/>
            <p:cNvSpPr>
              <a:spLocks noChangeArrowheads="1"/>
            </p:cNvSpPr>
            <p:nvPr/>
          </p:nvSpPr>
          <p:spPr bwMode="auto">
            <a:xfrm>
              <a:off x="1628" y="2047"/>
              <a:ext cx="918" cy="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6933" name="Line 21"/>
            <p:cNvSpPr>
              <a:spLocks noChangeShapeType="1"/>
            </p:cNvSpPr>
            <p:nvPr/>
          </p:nvSpPr>
          <p:spPr bwMode="auto">
            <a:xfrm>
              <a:off x="1515" y="2092"/>
              <a:ext cx="90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6934" name="Line 22"/>
            <p:cNvSpPr>
              <a:spLocks noChangeShapeType="1"/>
            </p:cNvSpPr>
            <p:nvPr/>
          </p:nvSpPr>
          <p:spPr bwMode="auto">
            <a:xfrm>
              <a:off x="2568" y="2092"/>
              <a:ext cx="90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66935" name="Oval 23"/>
          <p:cNvSpPr>
            <a:spLocks noChangeArrowheads="1"/>
          </p:cNvSpPr>
          <p:nvPr/>
        </p:nvSpPr>
        <p:spPr bwMode="auto">
          <a:xfrm>
            <a:off x="1277938" y="4560888"/>
            <a:ext cx="144462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36" name="Rectangle 24"/>
          <p:cNvSpPr>
            <a:spLocks noChangeArrowheads="1"/>
          </p:cNvSpPr>
          <p:nvPr/>
        </p:nvSpPr>
        <p:spPr bwMode="auto">
          <a:xfrm>
            <a:off x="1042988" y="4865688"/>
            <a:ext cx="1474787" cy="479425"/>
          </a:xfrm>
          <a:prstGeom prst="rect">
            <a:avLst/>
          </a:prstGeom>
          <a:gradFill rotWithShape="1">
            <a:gsLst>
              <a:gs pos="0">
                <a:srgbClr val="FF3300">
                  <a:alpha val="33000"/>
                </a:srgbClr>
              </a:gs>
              <a:gs pos="100000">
                <a:srgbClr val="3366FF">
                  <a:alpha val="60001"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37" name="Oval 25"/>
          <p:cNvSpPr>
            <a:spLocks noChangeArrowheads="1"/>
          </p:cNvSpPr>
          <p:nvPr/>
        </p:nvSpPr>
        <p:spPr bwMode="auto">
          <a:xfrm>
            <a:off x="1457325" y="445293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38" name="Oval 26"/>
          <p:cNvSpPr>
            <a:spLocks noChangeArrowheads="1"/>
          </p:cNvSpPr>
          <p:nvPr/>
        </p:nvSpPr>
        <p:spPr bwMode="auto">
          <a:xfrm>
            <a:off x="1636713" y="459740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39" name="Oval 27"/>
          <p:cNvSpPr>
            <a:spLocks noChangeArrowheads="1"/>
          </p:cNvSpPr>
          <p:nvPr/>
        </p:nvSpPr>
        <p:spPr bwMode="auto">
          <a:xfrm>
            <a:off x="1709738" y="4418013"/>
            <a:ext cx="144462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40" name="Oval 28"/>
          <p:cNvSpPr>
            <a:spLocks noChangeArrowheads="1"/>
          </p:cNvSpPr>
          <p:nvPr/>
        </p:nvSpPr>
        <p:spPr bwMode="auto">
          <a:xfrm>
            <a:off x="1925638" y="427355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41" name="Oval 29"/>
          <p:cNvSpPr>
            <a:spLocks noChangeArrowheads="1"/>
          </p:cNvSpPr>
          <p:nvPr/>
        </p:nvSpPr>
        <p:spPr bwMode="auto">
          <a:xfrm>
            <a:off x="2176463" y="459740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42" name="Line 30"/>
          <p:cNvSpPr>
            <a:spLocks noChangeShapeType="1"/>
          </p:cNvSpPr>
          <p:nvPr/>
        </p:nvSpPr>
        <p:spPr bwMode="auto">
          <a:xfrm flipV="1">
            <a:off x="449263" y="3373438"/>
            <a:ext cx="1295400" cy="1117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43" name="Line 31"/>
          <p:cNvSpPr>
            <a:spLocks noChangeShapeType="1"/>
          </p:cNvSpPr>
          <p:nvPr/>
        </p:nvSpPr>
        <p:spPr bwMode="auto">
          <a:xfrm>
            <a:off x="1746250" y="3375025"/>
            <a:ext cx="1403350" cy="11144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44" name="Line 32"/>
          <p:cNvSpPr>
            <a:spLocks noChangeShapeType="1"/>
          </p:cNvSpPr>
          <p:nvPr/>
        </p:nvSpPr>
        <p:spPr bwMode="auto">
          <a:xfrm flipV="1">
            <a:off x="457200" y="4200525"/>
            <a:ext cx="604838" cy="2905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45" name="Line 33"/>
          <p:cNvSpPr>
            <a:spLocks noChangeShapeType="1"/>
          </p:cNvSpPr>
          <p:nvPr/>
        </p:nvSpPr>
        <p:spPr bwMode="auto">
          <a:xfrm>
            <a:off x="2573338" y="4310063"/>
            <a:ext cx="568325" cy="1793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46" name="Oval 34"/>
          <p:cNvSpPr>
            <a:spLocks noChangeArrowheads="1"/>
          </p:cNvSpPr>
          <p:nvPr/>
        </p:nvSpPr>
        <p:spPr bwMode="auto">
          <a:xfrm>
            <a:off x="1385888" y="3660775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47" name="Oval 35"/>
          <p:cNvSpPr>
            <a:spLocks noChangeArrowheads="1"/>
          </p:cNvSpPr>
          <p:nvPr/>
        </p:nvSpPr>
        <p:spPr bwMode="auto">
          <a:xfrm>
            <a:off x="1322388" y="3733800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48" name="Oval 36"/>
          <p:cNvSpPr>
            <a:spLocks noChangeArrowheads="1"/>
          </p:cNvSpPr>
          <p:nvPr/>
        </p:nvSpPr>
        <p:spPr bwMode="auto">
          <a:xfrm>
            <a:off x="2178050" y="3805238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49" name="Oval 37"/>
          <p:cNvSpPr>
            <a:spLocks noChangeArrowheads="1"/>
          </p:cNvSpPr>
          <p:nvPr/>
        </p:nvSpPr>
        <p:spPr bwMode="auto">
          <a:xfrm>
            <a:off x="2268538" y="3870325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50" name="Oval 38"/>
          <p:cNvSpPr>
            <a:spLocks noChangeArrowheads="1"/>
          </p:cNvSpPr>
          <p:nvPr/>
        </p:nvSpPr>
        <p:spPr bwMode="auto">
          <a:xfrm>
            <a:off x="2366963" y="3949700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51" name="Oval 39"/>
          <p:cNvSpPr>
            <a:spLocks noChangeArrowheads="1"/>
          </p:cNvSpPr>
          <p:nvPr/>
        </p:nvSpPr>
        <p:spPr bwMode="auto">
          <a:xfrm>
            <a:off x="2413000" y="3984625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52" name="Oval 40"/>
          <p:cNvSpPr>
            <a:spLocks noChangeArrowheads="1"/>
          </p:cNvSpPr>
          <p:nvPr/>
        </p:nvSpPr>
        <p:spPr bwMode="auto">
          <a:xfrm>
            <a:off x="2482850" y="4021138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53" name="Oval 41"/>
          <p:cNvSpPr>
            <a:spLocks noChangeArrowheads="1"/>
          </p:cNvSpPr>
          <p:nvPr/>
        </p:nvSpPr>
        <p:spPr bwMode="auto">
          <a:xfrm>
            <a:off x="1241425" y="3768725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54" name="Oval 42"/>
          <p:cNvSpPr>
            <a:spLocks noChangeArrowheads="1"/>
          </p:cNvSpPr>
          <p:nvPr/>
        </p:nvSpPr>
        <p:spPr bwMode="auto">
          <a:xfrm>
            <a:off x="1169988" y="3805238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55" name="Oval 43"/>
          <p:cNvSpPr>
            <a:spLocks noChangeArrowheads="1"/>
          </p:cNvSpPr>
          <p:nvPr/>
        </p:nvSpPr>
        <p:spPr bwMode="auto">
          <a:xfrm>
            <a:off x="881063" y="4092575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56" name="Oval 44"/>
          <p:cNvSpPr>
            <a:spLocks noChangeArrowheads="1"/>
          </p:cNvSpPr>
          <p:nvPr/>
        </p:nvSpPr>
        <p:spPr bwMode="auto">
          <a:xfrm>
            <a:off x="809625" y="4129088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57" name="Oval 45"/>
          <p:cNvSpPr>
            <a:spLocks noChangeArrowheads="1"/>
          </p:cNvSpPr>
          <p:nvPr/>
        </p:nvSpPr>
        <p:spPr bwMode="auto">
          <a:xfrm>
            <a:off x="773113" y="4194175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58" name="Oval 46"/>
          <p:cNvSpPr>
            <a:spLocks noChangeArrowheads="1"/>
          </p:cNvSpPr>
          <p:nvPr/>
        </p:nvSpPr>
        <p:spPr bwMode="auto">
          <a:xfrm>
            <a:off x="2754313" y="4237038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59" name="Oval 47"/>
          <p:cNvSpPr>
            <a:spLocks noChangeArrowheads="1"/>
          </p:cNvSpPr>
          <p:nvPr/>
        </p:nvSpPr>
        <p:spPr bwMode="auto">
          <a:xfrm>
            <a:off x="2825750" y="4273550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60" name="Oval 48"/>
          <p:cNvSpPr>
            <a:spLocks noChangeArrowheads="1"/>
          </p:cNvSpPr>
          <p:nvPr/>
        </p:nvSpPr>
        <p:spPr bwMode="auto">
          <a:xfrm>
            <a:off x="2897188" y="4316413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66" name="Oval 54"/>
          <p:cNvSpPr>
            <a:spLocks noChangeArrowheads="1"/>
          </p:cNvSpPr>
          <p:nvPr/>
        </p:nvSpPr>
        <p:spPr bwMode="auto">
          <a:xfrm>
            <a:off x="1565275" y="4165600"/>
            <a:ext cx="144463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68" name="Oval 56"/>
          <p:cNvSpPr>
            <a:spLocks noChangeArrowheads="1"/>
          </p:cNvSpPr>
          <p:nvPr/>
        </p:nvSpPr>
        <p:spPr bwMode="auto">
          <a:xfrm>
            <a:off x="1830388" y="3514725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3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71" name="Text Box 59"/>
          <p:cNvSpPr txBox="1">
            <a:spLocks noChangeArrowheads="1"/>
          </p:cNvSpPr>
          <p:nvPr/>
        </p:nvSpPr>
        <p:spPr bwMode="auto">
          <a:xfrm>
            <a:off x="1531938" y="5010150"/>
            <a:ext cx="5413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altLang="ko-KR" sz="1200" b="1" dirty="0">
                <a:cs typeface="AIral"/>
              </a:rPr>
              <a:t>Water</a:t>
            </a:r>
          </a:p>
        </p:txBody>
      </p:sp>
      <p:sp>
        <p:nvSpPr>
          <p:cNvPr id="166973" name="Oval 61"/>
          <p:cNvSpPr>
            <a:spLocks noChangeArrowheads="1"/>
          </p:cNvSpPr>
          <p:nvPr/>
        </p:nvSpPr>
        <p:spPr bwMode="auto">
          <a:xfrm>
            <a:off x="7307263" y="35734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74" name="Oval 62"/>
          <p:cNvSpPr>
            <a:spLocks noChangeArrowheads="1"/>
          </p:cNvSpPr>
          <p:nvPr/>
        </p:nvSpPr>
        <p:spPr bwMode="auto">
          <a:xfrm>
            <a:off x="6958013" y="4454525"/>
            <a:ext cx="144462" cy="144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6975" name="Line 63"/>
          <p:cNvSpPr>
            <a:spLocks noChangeShapeType="1"/>
          </p:cNvSpPr>
          <p:nvPr/>
        </p:nvSpPr>
        <p:spPr bwMode="auto">
          <a:xfrm>
            <a:off x="6083300" y="2870200"/>
            <a:ext cx="1189038" cy="738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76" name="Line 64"/>
          <p:cNvSpPr>
            <a:spLocks noChangeShapeType="1"/>
          </p:cNvSpPr>
          <p:nvPr/>
        </p:nvSpPr>
        <p:spPr bwMode="auto">
          <a:xfrm flipV="1">
            <a:off x="6083300" y="4598988"/>
            <a:ext cx="900113" cy="1150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66977" name="Text Box 65"/>
          <p:cNvSpPr txBox="1">
            <a:spLocks noChangeArrowheads="1"/>
          </p:cNvSpPr>
          <p:nvPr/>
        </p:nvSpPr>
        <p:spPr bwMode="auto">
          <a:xfrm>
            <a:off x="7308850" y="3789363"/>
            <a:ext cx="876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400" b="1" dirty="0">
                <a:solidFill>
                  <a:schemeClr val="bg1"/>
                </a:solidFill>
                <a:cs typeface="AIral"/>
              </a:rPr>
              <a:t>Газ, вход</a:t>
            </a:r>
            <a:endParaRPr lang="en-US" altLang="ko-KR" sz="1400" b="1" dirty="0">
              <a:solidFill>
                <a:schemeClr val="bg1"/>
              </a:solidFill>
              <a:cs typeface="AIral"/>
            </a:endParaRPr>
          </a:p>
        </p:txBody>
      </p:sp>
      <p:sp>
        <p:nvSpPr>
          <p:cNvPr id="166978" name="Text Box 66"/>
          <p:cNvSpPr txBox="1">
            <a:spLocks noChangeArrowheads="1"/>
          </p:cNvSpPr>
          <p:nvPr/>
        </p:nvSpPr>
        <p:spPr bwMode="auto">
          <a:xfrm>
            <a:off x="7199313" y="4292600"/>
            <a:ext cx="793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400" b="1" dirty="0">
                <a:solidFill>
                  <a:schemeClr val="bg1"/>
                </a:solidFill>
                <a:cs typeface="AIral"/>
              </a:rPr>
              <a:t>Выход</a:t>
            </a:r>
            <a:endParaRPr lang="en-US" altLang="ko-KR" sz="1400" b="1" dirty="0">
              <a:solidFill>
                <a:schemeClr val="bg1"/>
              </a:solidFill>
              <a:cs typeface="AIral"/>
            </a:endParaRPr>
          </a:p>
        </p:txBody>
      </p:sp>
      <p:sp>
        <p:nvSpPr>
          <p:cNvPr id="167036" name="Oval 124"/>
          <p:cNvSpPr>
            <a:spLocks noChangeArrowheads="1"/>
          </p:cNvSpPr>
          <p:nvPr/>
        </p:nvSpPr>
        <p:spPr bwMode="auto">
          <a:xfrm>
            <a:off x="1601788" y="5408613"/>
            <a:ext cx="125412" cy="127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7037" name="Oval 125"/>
          <p:cNvSpPr>
            <a:spLocks noChangeArrowheads="1"/>
          </p:cNvSpPr>
          <p:nvPr/>
        </p:nvSpPr>
        <p:spPr bwMode="auto">
          <a:xfrm>
            <a:off x="1781175" y="5408613"/>
            <a:ext cx="125413" cy="127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7038" name="Oval 126"/>
          <p:cNvSpPr>
            <a:spLocks noChangeArrowheads="1"/>
          </p:cNvSpPr>
          <p:nvPr/>
        </p:nvSpPr>
        <p:spPr bwMode="auto">
          <a:xfrm>
            <a:off x="1960563" y="5408613"/>
            <a:ext cx="125412" cy="127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1438" y="188913"/>
            <a:ext cx="65166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Запуск в режиме охлаждения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5.4.2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Режим вакуумирования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H="1" flipV="1">
            <a:off x="1744663" y="4425950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1743075" y="4805363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1739900" y="4438650"/>
            <a:ext cx="52388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497" name="Group 9"/>
          <p:cNvGrpSpPr>
            <a:grpSpLocks/>
          </p:cNvGrpSpPr>
          <p:nvPr/>
        </p:nvGrpSpPr>
        <p:grpSpPr bwMode="auto">
          <a:xfrm rot="5400000">
            <a:off x="1702594" y="4652169"/>
            <a:ext cx="166688" cy="171450"/>
            <a:chOff x="2748" y="3422"/>
            <a:chExt cx="105" cy="108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500" name="AutoShape 12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63501" name="Line 13"/>
          <p:cNvSpPr>
            <a:spLocks noChangeShapeType="1"/>
          </p:cNvSpPr>
          <p:nvPr/>
        </p:nvSpPr>
        <p:spPr bwMode="auto">
          <a:xfrm flipH="1" flipV="1">
            <a:off x="2667000" y="4310063"/>
            <a:ext cx="18891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 flipV="1">
            <a:off x="895350" y="3241675"/>
            <a:ext cx="333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rot="5400000">
            <a:off x="2238375" y="4087813"/>
            <a:ext cx="476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rot="5400000">
            <a:off x="2249488" y="4525963"/>
            <a:ext cx="4572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2740025" y="2936875"/>
            <a:ext cx="530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H="1">
            <a:off x="3263900" y="2789238"/>
            <a:ext cx="2111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3278188" y="2557463"/>
            <a:ext cx="0" cy="2190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H="1" flipV="1">
            <a:off x="3070225" y="1933575"/>
            <a:ext cx="4143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rot="5400000">
            <a:off x="1982787" y="4019551"/>
            <a:ext cx="13874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 flipV="1">
            <a:off x="1144588" y="2303463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H="1" flipV="1">
            <a:off x="1238250" y="2303463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512" name="Group 24"/>
          <p:cNvGrpSpPr>
            <a:grpSpLocks/>
          </p:cNvGrpSpPr>
          <p:nvPr/>
        </p:nvGrpSpPr>
        <p:grpSpPr bwMode="auto">
          <a:xfrm>
            <a:off x="1241425" y="3313113"/>
            <a:ext cx="196850" cy="85725"/>
            <a:chOff x="1142" y="3087"/>
            <a:chExt cx="124" cy="54"/>
          </a:xfrm>
        </p:grpSpPr>
        <p:sp>
          <p:nvSpPr>
            <p:cNvPr id="63513" name="Line 25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514" name="Rectangle 26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63515" name="Line 27"/>
          <p:cNvSpPr>
            <a:spLocks noChangeShapeType="1"/>
          </p:cNvSpPr>
          <p:nvPr/>
        </p:nvSpPr>
        <p:spPr bwMode="auto">
          <a:xfrm flipV="1">
            <a:off x="1230313" y="2841625"/>
            <a:ext cx="3175" cy="1023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516" name="Group 28"/>
          <p:cNvGrpSpPr>
            <a:grpSpLocks/>
          </p:cNvGrpSpPr>
          <p:nvPr/>
        </p:nvGrpSpPr>
        <p:grpSpPr bwMode="auto">
          <a:xfrm rot="16200000">
            <a:off x="2229644" y="4182269"/>
            <a:ext cx="180975" cy="93663"/>
            <a:chOff x="3382" y="2535"/>
            <a:chExt cx="114" cy="59"/>
          </a:xfrm>
        </p:grpSpPr>
        <p:sp>
          <p:nvSpPr>
            <p:cNvPr id="63517" name="Line 29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518" name="AutoShape 30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63519" name="Line 31"/>
          <p:cNvSpPr>
            <a:spLocks noChangeShapeType="1"/>
          </p:cNvSpPr>
          <p:nvPr/>
        </p:nvSpPr>
        <p:spPr bwMode="auto">
          <a:xfrm flipV="1">
            <a:off x="1958975" y="3857625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 flipV="1">
            <a:off x="1508125" y="386238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 flipV="1">
            <a:off x="815975" y="385603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22" name="AutoShape 34"/>
          <p:cNvSpPr>
            <a:spLocks noChangeArrowheads="1"/>
          </p:cNvSpPr>
          <p:nvPr/>
        </p:nvSpPr>
        <p:spPr bwMode="auto">
          <a:xfrm>
            <a:off x="1793875" y="4068763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523" name="AutoShape 35"/>
          <p:cNvSpPr>
            <a:spLocks noChangeArrowheads="1"/>
          </p:cNvSpPr>
          <p:nvPr/>
        </p:nvSpPr>
        <p:spPr bwMode="auto">
          <a:xfrm>
            <a:off x="1336675" y="4068763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524" name="AutoShape 36"/>
          <p:cNvSpPr>
            <a:spLocks noChangeArrowheads="1"/>
          </p:cNvSpPr>
          <p:nvPr/>
        </p:nvSpPr>
        <p:spPr bwMode="auto">
          <a:xfrm>
            <a:off x="738188" y="4067175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525" name="Line 37"/>
          <p:cNvSpPr>
            <a:spLocks noChangeShapeType="1"/>
          </p:cNvSpPr>
          <p:nvPr/>
        </p:nvSpPr>
        <p:spPr bwMode="auto">
          <a:xfrm flipH="1" flipV="1">
            <a:off x="860425" y="4022725"/>
            <a:ext cx="133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 flipV="1">
            <a:off x="698500" y="4930775"/>
            <a:ext cx="0" cy="12223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 flipH="1" flipV="1">
            <a:off x="1225550" y="2314575"/>
            <a:ext cx="5969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 flipV="1">
            <a:off x="2198688" y="3611563"/>
            <a:ext cx="0" cy="703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 flipV="1">
            <a:off x="3067050" y="2611438"/>
            <a:ext cx="0" cy="190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 flipV="1">
            <a:off x="1323975" y="2357438"/>
            <a:ext cx="0" cy="274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 flipV="1">
            <a:off x="3275013" y="2774950"/>
            <a:ext cx="3175" cy="19002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532" name="Group 44"/>
          <p:cNvGrpSpPr>
            <a:grpSpLocks/>
          </p:cNvGrpSpPr>
          <p:nvPr/>
        </p:nvGrpSpPr>
        <p:grpSpPr bwMode="auto">
          <a:xfrm>
            <a:off x="1081088" y="2603500"/>
            <a:ext cx="317500" cy="268288"/>
            <a:chOff x="2030" y="2218"/>
            <a:chExt cx="291" cy="280"/>
          </a:xfrm>
        </p:grpSpPr>
        <p:sp>
          <p:nvSpPr>
            <p:cNvPr id="63533" name="AutoShape 45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534" name="AutoShape 46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535" name="AutoShape 47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536" name="AutoShape 48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537" name="AutoShape 49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63538" name="Line 50"/>
          <p:cNvSpPr>
            <a:spLocks noChangeShapeType="1"/>
          </p:cNvSpPr>
          <p:nvPr/>
        </p:nvSpPr>
        <p:spPr bwMode="auto">
          <a:xfrm flipH="1">
            <a:off x="808038" y="3868738"/>
            <a:ext cx="695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39" name="Line 51"/>
          <p:cNvSpPr>
            <a:spLocks noChangeShapeType="1"/>
          </p:cNvSpPr>
          <p:nvPr/>
        </p:nvSpPr>
        <p:spPr bwMode="auto">
          <a:xfrm flipV="1">
            <a:off x="692150" y="4402138"/>
            <a:ext cx="1588" cy="292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40" name="Line 52"/>
          <p:cNvSpPr>
            <a:spLocks noChangeShapeType="1"/>
          </p:cNvSpPr>
          <p:nvPr/>
        </p:nvSpPr>
        <p:spPr bwMode="auto">
          <a:xfrm flipH="1" flipV="1">
            <a:off x="1006475" y="4310063"/>
            <a:ext cx="1481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41" name="Line 53"/>
          <p:cNvSpPr>
            <a:spLocks noChangeShapeType="1"/>
          </p:cNvSpPr>
          <p:nvPr/>
        </p:nvSpPr>
        <p:spPr bwMode="auto">
          <a:xfrm flipH="1" flipV="1">
            <a:off x="1493838" y="4191000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 flipH="1" flipV="1">
            <a:off x="1289050" y="4425950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 flipH="1" flipV="1">
            <a:off x="944563" y="4691063"/>
            <a:ext cx="206375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44" name="Line 56"/>
          <p:cNvSpPr>
            <a:spLocks noChangeShapeType="1"/>
          </p:cNvSpPr>
          <p:nvPr/>
        </p:nvSpPr>
        <p:spPr bwMode="auto">
          <a:xfrm flipH="1" flipV="1">
            <a:off x="336550" y="4694238"/>
            <a:ext cx="6207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45" name="Line 57"/>
          <p:cNvSpPr>
            <a:spLocks noChangeShapeType="1"/>
          </p:cNvSpPr>
          <p:nvPr/>
        </p:nvSpPr>
        <p:spPr bwMode="auto">
          <a:xfrm flipV="1">
            <a:off x="341313" y="4678363"/>
            <a:ext cx="1587" cy="2809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46" name="Line 58"/>
          <p:cNvSpPr>
            <a:spLocks noChangeShapeType="1"/>
          </p:cNvSpPr>
          <p:nvPr/>
        </p:nvSpPr>
        <p:spPr bwMode="auto">
          <a:xfrm flipV="1">
            <a:off x="1308100" y="1930400"/>
            <a:ext cx="523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47" name="Line 59"/>
          <p:cNvSpPr>
            <a:spLocks noChangeShapeType="1"/>
          </p:cNvSpPr>
          <p:nvPr/>
        </p:nvSpPr>
        <p:spPr bwMode="auto">
          <a:xfrm flipV="1">
            <a:off x="1287463" y="4805363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48" name="Arc 60"/>
          <p:cNvSpPr>
            <a:spLocks/>
          </p:cNvSpPr>
          <p:nvPr/>
        </p:nvSpPr>
        <p:spPr bwMode="auto">
          <a:xfrm rot="5674286">
            <a:off x="1231107" y="2243931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549" name="Line 61"/>
          <p:cNvSpPr>
            <a:spLocks noChangeShapeType="1"/>
          </p:cNvSpPr>
          <p:nvPr/>
        </p:nvSpPr>
        <p:spPr bwMode="auto">
          <a:xfrm flipH="1" flipV="1">
            <a:off x="1809750" y="2306638"/>
            <a:ext cx="0" cy="10223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50" name="Line 62"/>
          <p:cNvSpPr>
            <a:spLocks noChangeShapeType="1"/>
          </p:cNvSpPr>
          <p:nvPr/>
        </p:nvSpPr>
        <p:spPr bwMode="auto">
          <a:xfrm flipH="1" flipV="1">
            <a:off x="1797050" y="3324225"/>
            <a:ext cx="6143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51" name="Line 63"/>
          <p:cNvSpPr>
            <a:spLocks noChangeShapeType="1"/>
          </p:cNvSpPr>
          <p:nvPr/>
        </p:nvSpPr>
        <p:spPr bwMode="auto">
          <a:xfrm>
            <a:off x="2552700" y="1882775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>
            <a:off x="293688" y="4702175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53" name="Line 65"/>
          <p:cNvSpPr>
            <a:spLocks noChangeShapeType="1"/>
          </p:cNvSpPr>
          <p:nvPr/>
        </p:nvSpPr>
        <p:spPr bwMode="auto">
          <a:xfrm>
            <a:off x="766763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54" name="Line 66"/>
          <p:cNvSpPr>
            <a:spLocks noChangeShapeType="1"/>
          </p:cNvSpPr>
          <p:nvPr/>
        </p:nvSpPr>
        <p:spPr bwMode="auto">
          <a:xfrm>
            <a:off x="1457325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55" name="Line 67"/>
          <p:cNvSpPr>
            <a:spLocks noChangeShapeType="1"/>
          </p:cNvSpPr>
          <p:nvPr/>
        </p:nvSpPr>
        <p:spPr bwMode="auto">
          <a:xfrm>
            <a:off x="1006475" y="44561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56" name="Line 68"/>
          <p:cNvSpPr>
            <a:spLocks noChangeShapeType="1"/>
          </p:cNvSpPr>
          <p:nvPr/>
        </p:nvSpPr>
        <p:spPr bwMode="auto">
          <a:xfrm flipH="1" flipV="1">
            <a:off x="1141413" y="4924425"/>
            <a:ext cx="615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57" name="Line 69"/>
          <p:cNvSpPr>
            <a:spLocks noChangeShapeType="1"/>
          </p:cNvSpPr>
          <p:nvPr/>
        </p:nvSpPr>
        <p:spPr bwMode="auto">
          <a:xfrm>
            <a:off x="2727325" y="4532313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58" name="Line 70"/>
          <p:cNvSpPr>
            <a:spLocks noChangeShapeType="1"/>
          </p:cNvSpPr>
          <p:nvPr/>
        </p:nvSpPr>
        <p:spPr bwMode="auto">
          <a:xfrm flipH="1" flipV="1">
            <a:off x="544513" y="2317750"/>
            <a:ext cx="61118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59" name="Line 71"/>
          <p:cNvSpPr>
            <a:spLocks noChangeShapeType="1"/>
          </p:cNvSpPr>
          <p:nvPr/>
        </p:nvSpPr>
        <p:spPr bwMode="auto">
          <a:xfrm flipV="1">
            <a:off x="519113" y="3233738"/>
            <a:ext cx="0" cy="498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60" name="Line 72"/>
          <p:cNvSpPr>
            <a:spLocks noChangeShapeType="1"/>
          </p:cNvSpPr>
          <p:nvPr/>
        </p:nvSpPr>
        <p:spPr bwMode="auto">
          <a:xfrm flipH="1">
            <a:off x="509588" y="3244850"/>
            <a:ext cx="2159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61" name="Line 73"/>
          <p:cNvSpPr>
            <a:spLocks noChangeShapeType="1"/>
          </p:cNvSpPr>
          <p:nvPr/>
        </p:nvSpPr>
        <p:spPr bwMode="auto">
          <a:xfrm flipH="1">
            <a:off x="512763" y="4264025"/>
            <a:ext cx="454025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62" name="Line 74"/>
          <p:cNvSpPr>
            <a:spLocks noChangeShapeType="1"/>
          </p:cNvSpPr>
          <p:nvPr/>
        </p:nvSpPr>
        <p:spPr bwMode="auto">
          <a:xfrm flipH="1" flipV="1">
            <a:off x="339725" y="4945063"/>
            <a:ext cx="360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63" name="AutoShape 75"/>
          <p:cNvSpPr>
            <a:spLocks noChangeArrowheads="1"/>
          </p:cNvSpPr>
          <p:nvPr/>
        </p:nvSpPr>
        <p:spPr bwMode="auto">
          <a:xfrm>
            <a:off x="646113" y="50434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564" name="Line 76"/>
          <p:cNvSpPr>
            <a:spLocks noChangeShapeType="1"/>
          </p:cNvSpPr>
          <p:nvPr/>
        </p:nvSpPr>
        <p:spPr bwMode="auto">
          <a:xfrm flipH="1">
            <a:off x="3055938" y="2789238"/>
            <a:ext cx="2206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65" name="Line 77"/>
          <p:cNvSpPr>
            <a:spLocks noChangeShapeType="1"/>
          </p:cNvSpPr>
          <p:nvPr/>
        </p:nvSpPr>
        <p:spPr bwMode="auto">
          <a:xfrm flipV="1">
            <a:off x="3065463" y="1931988"/>
            <a:ext cx="0" cy="6572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566" name="Group 78"/>
          <p:cNvGrpSpPr>
            <a:grpSpLocks/>
          </p:cNvGrpSpPr>
          <p:nvPr/>
        </p:nvGrpSpPr>
        <p:grpSpPr bwMode="auto">
          <a:xfrm>
            <a:off x="3024188" y="2536825"/>
            <a:ext cx="82550" cy="79375"/>
            <a:chOff x="3655" y="1977"/>
            <a:chExt cx="82" cy="88"/>
          </a:xfrm>
        </p:grpSpPr>
        <p:sp>
          <p:nvSpPr>
            <p:cNvPr id="63567" name="AutoShape 79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568" name="Line 80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3569" name="Group 81"/>
          <p:cNvGrpSpPr>
            <a:grpSpLocks/>
          </p:cNvGrpSpPr>
          <p:nvPr/>
        </p:nvGrpSpPr>
        <p:grpSpPr bwMode="auto">
          <a:xfrm flipV="1">
            <a:off x="1187450" y="3068638"/>
            <a:ext cx="87313" cy="79375"/>
            <a:chOff x="3655" y="1977"/>
            <a:chExt cx="82" cy="88"/>
          </a:xfrm>
        </p:grpSpPr>
        <p:sp>
          <p:nvSpPr>
            <p:cNvPr id="63570" name="AutoShape 82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571" name="Line 83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3572" name="Group 84"/>
          <p:cNvGrpSpPr>
            <a:grpSpLocks/>
          </p:cNvGrpSpPr>
          <p:nvPr/>
        </p:nvGrpSpPr>
        <p:grpSpPr bwMode="auto">
          <a:xfrm rot="-16200000">
            <a:off x="1066800" y="4264025"/>
            <a:ext cx="74613" cy="87313"/>
            <a:chOff x="3655" y="1977"/>
            <a:chExt cx="82" cy="88"/>
          </a:xfrm>
        </p:grpSpPr>
        <p:sp>
          <p:nvSpPr>
            <p:cNvPr id="63573" name="AutoShape 85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574" name="Line 86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3575" name="Line 87"/>
          <p:cNvSpPr>
            <a:spLocks noChangeShapeType="1"/>
          </p:cNvSpPr>
          <p:nvPr/>
        </p:nvSpPr>
        <p:spPr bwMode="auto">
          <a:xfrm flipH="1">
            <a:off x="693738" y="4414838"/>
            <a:ext cx="52387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76" name="Line 88"/>
          <p:cNvSpPr>
            <a:spLocks noChangeShapeType="1"/>
          </p:cNvSpPr>
          <p:nvPr/>
        </p:nvSpPr>
        <p:spPr bwMode="auto">
          <a:xfrm flipH="1">
            <a:off x="1284288" y="4438650"/>
            <a:ext cx="52387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77" name="Line 89"/>
          <p:cNvSpPr>
            <a:spLocks noChangeShapeType="1"/>
          </p:cNvSpPr>
          <p:nvPr/>
        </p:nvSpPr>
        <p:spPr bwMode="auto">
          <a:xfrm flipH="1" flipV="1">
            <a:off x="1290638" y="3629025"/>
            <a:ext cx="51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78" name="Line 90"/>
          <p:cNvSpPr>
            <a:spLocks noChangeShapeType="1"/>
          </p:cNvSpPr>
          <p:nvPr/>
        </p:nvSpPr>
        <p:spPr bwMode="auto">
          <a:xfrm flipH="1" flipV="1">
            <a:off x="1976438" y="3625850"/>
            <a:ext cx="233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79" name="Line 91"/>
          <p:cNvSpPr>
            <a:spLocks noChangeShapeType="1"/>
          </p:cNvSpPr>
          <p:nvPr/>
        </p:nvSpPr>
        <p:spPr bwMode="auto">
          <a:xfrm>
            <a:off x="2251075" y="2076450"/>
            <a:ext cx="119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80" name="Line 92"/>
          <p:cNvSpPr>
            <a:spLocks noChangeShapeType="1"/>
          </p:cNvSpPr>
          <p:nvPr/>
        </p:nvSpPr>
        <p:spPr bwMode="auto">
          <a:xfrm flipH="1" flipV="1">
            <a:off x="3278188" y="3116263"/>
            <a:ext cx="2492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81" name="Line 93"/>
          <p:cNvSpPr>
            <a:spLocks noChangeShapeType="1"/>
          </p:cNvSpPr>
          <p:nvPr/>
        </p:nvSpPr>
        <p:spPr bwMode="auto">
          <a:xfrm flipV="1">
            <a:off x="3527425" y="3101975"/>
            <a:ext cx="0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82" name="Rectangle 94"/>
          <p:cNvSpPr>
            <a:spLocks noChangeArrowheads="1"/>
          </p:cNvSpPr>
          <p:nvPr/>
        </p:nvSpPr>
        <p:spPr bwMode="auto">
          <a:xfrm>
            <a:off x="187325" y="1168400"/>
            <a:ext cx="3852863" cy="3959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63583" name="Group 95"/>
          <p:cNvGrpSpPr>
            <a:grpSpLocks/>
          </p:cNvGrpSpPr>
          <p:nvPr/>
        </p:nvGrpSpPr>
        <p:grpSpPr bwMode="auto">
          <a:xfrm>
            <a:off x="1763713" y="1590675"/>
            <a:ext cx="787400" cy="247650"/>
            <a:chOff x="2033" y="584"/>
            <a:chExt cx="590" cy="186"/>
          </a:xfrm>
        </p:grpSpPr>
        <p:sp>
          <p:nvSpPr>
            <p:cNvPr id="63584" name="Oval 96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585" name="AutoShape 97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586" name="Line 98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63588" name="Arc 100"/>
          <p:cNvSpPr>
            <a:spLocks/>
          </p:cNvSpPr>
          <p:nvPr/>
        </p:nvSpPr>
        <p:spPr bwMode="auto">
          <a:xfrm rot="11137884">
            <a:off x="1143000" y="2589213"/>
            <a:ext cx="107950" cy="138112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589" name="Line 101"/>
          <p:cNvSpPr>
            <a:spLocks noChangeShapeType="1"/>
          </p:cNvSpPr>
          <p:nvPr/>
        </p:nvSpPr>
        <p:spPr bwMode="auto">
          <a:xfrm flipH="1" flipV="1">
            <a:off x="1077913" y="4024313"/>
            <a:ext cx="117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90" name="Line 102"/>
          <p:cNvSpPr>
            <a:spLocks noChangeShapeType="1"/>
          </p:cNvSpPr>
          <p:nvPr/>
        </p:nvSpPr>
        <p:spPr bwMode="auto">
          <a:xfrm flipV="1">
            <a:off x="1179513" y="4017963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591" name="Line 103"/>
          <p:cNvSpPr>
            <a:spLocks noChangeShapeType="1"/>
          </p:cNvSpPr>
          <p:nvPr/>
        </p:nvSpPr>
        <p:spPr bwMode="auto">
          <a:xfrm flipH="1">
            <a:off x="874713" y="4010025"/>
            <a:ext cx="0" cy="65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592" name="Group 104"/>
          <p:cNvGrpSpPr>
            <a:grpSpLocks/>
          </p:cNvGrpSpPr>
          <p:nvPr/>
        </p:nvGrpSpPr>
        <p:grpSpPr bwMode="auto">
          <a:xfrm>
            <a:off x="417513" y="4573588"/>
            <a:ext cx="166687" cy="171450"/>
            <a:chOff x="2748" y="3422"/>
            <a:chExt cx="105" cy="108"/>
          </a:xfrm>
        </p:grpSpPr>
        <p:sp>
          <p:nvSpPr>
            <p:cNvPr id="63593" name="AutoShape 10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594" name="Line 10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595" name="AutoShape 10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63600" name="Group 112"/>
          <p:cNvGrpSpPr>
            <a:grpSpLocks/>
          </p:cNvGrpSpPr>
          <p:nvPr/>
        </p:nvGrpSpPr>
        <p:grpSpPr bwMode="auto">
          <a:xfrm>
            <a:off x="1247775" y="2894013"/>
            <a:ext cx="180975" cy="93662"/>
            <a:chOff x="3382" y="2535"/>
            <a:chExt cx="114" cy="59"/>
          </a:xfrm>
        </p:grpSpPr>
        <p:sp>
          <p:nvSpPr>
            <p:cNvPr id="63601" name="Line 113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02" name="AutoShape 114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63603" name="Line 115"/>
          <p:cNvSpPr>
            <a:spLocks noChangeShapeType="1"/>
          </p:cNvSpPr>
          <p:nvPr/>
        </p:nvSpPr>
        <p:spPr bwMode="auto">
          <a:xfrm rot="5400000" flipH="1" flipV="1">
            <a:off x="38894" y="1810544"/>
            <a:ext cx="10366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04" name="Line 116"/>
          <p:cNvSpPr>
            <a:spLocks noChangeShapeType="1"/>
          </p:cNvSpPr>
          <p:nvPr/>
        </p:nvSpPr>
        <p:spPr bwMode="auto">
          <a:xfrm flipH="1" flipV="1">
            <a:off x="544513" y="1303338"/>
            <a:ext cx="3463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05" name="Line 117"/>
          <p:cNvSpPr>
            <a:spLocks noChangeShapeType="1"/>
          </p:cNvSpPr>
          <p:nvPr/>
        </p:nvSpPr>
        <p:spPr bwMode="auto">
          <a:xfrm flipV="1">
            <a:off x="519113" y="3887788"/>
            <a:ext cx="0" cy="392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06" name="Line 118"/>
          <p:cNvSpPr>
            <a:spLocks noChangeShapeType="1"/>
          </p:cNvSpPr>
          <p:nvPr/>
        </p:nvSpPr>
        <p:spPr bwMode="auto">
          <a:xfrm flipH="1" flipV="1">
            <a:off x="1954213" y="4194175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607" name="Group 119"/>
          <p:cNvGrpSpPr>
            <a:grpSpLocks/>
          </p:cNvGrpSpPr>
          <p:nvPr/>
        </p:nvGrpSpPr>
        <p:grpSpPr bwMode="auto">
          <a:xfrm>
            <a:off x="855663" y="4384675"/>
            <a:ext cx="207962" cy="77788"/>
            <a:chOff x="979" y="3706"/>
            <a:chExt cx="131" cy="49"/>
          </a:xfrm>
        </p:grpSpPr>
        <p:sp>
          <p:nvSpPr>
            <p:cNvPr id="63608" name="Line 120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09" name="Line 121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3610" name="Group 122"/>
          <p:cNvGrpSpPr>
            <a:grpSpLocks/>
          </p:cNvGrpSpPr>
          <p:nvPr/>
        </p:nvGrpSpPr>
        <p:grpSpPr bwMode="auto">
          <a:xfrm>
            <a:off x="1893888" y="4386263"/>
            <a:ext cx="207962" cy="77787"/>
            <a:chOff x="979" y="3706"/>
            <a:chExt cx="131" cy="49"/>
          </a:xfrm>
        </p:grpSpPr>
        <p:sp>
          <p:nvSpPr>
            <p:cNvPr id="63611" name="Line 123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12" name="Line 124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3613" name="Group 125"/>
          <p:cNvGrpSpPr>
            <a:grpSpLocks/>
          </p:cNvGrpSpPr>
          <p:nvPr/>
        </p:nvGrpSpPr>
        <p:grpSpPr bwMode="auto">
          <a:xfrm>
            <a:off x="1433513" y="4384675"/>
            <a:ext cx="207962" cy="77788"/>
            <a:chOff x="979" y="3706"/>
            <a:chExt cx="131" cy="49"/>
          </a:xfrm>
        </p:grpSpPr>
        <p:sp>
          <p:nvSpPr>
            <p:cNvPr id="63614" name="Line 126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15" name="Line 127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3616" name="Line 128"/>
          <p:cNvSpPr>
            <a:spLocks noChangeShapeType="1"/>
          </p:cNvSpPr>
          <p:nvPr/>
        </p:nvSpPr>
        <p:spPr bwMode="auto">
          <a:xfrm flipH="1" flipV="1">
            <a:off x="1050925" y="4459288"/>
            <a:ext cx="13763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17" name="Line 129"/>
          <p:cNvSpPr>
            <a:spLocks noChangeShapeType="1"/>
          </p:cNvSpPr>
          <p:nvPr/>
        </p:nvSpPr>
        <p:spPr bwMode="auto">
          <a:xfrm flipH="1">
            <a:off x="1500188" y="3868738"/>
            <a:ext cx="473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18" name="Line 130"/>
          <p:cNvSpPr>
            <a:spLocks noChangeShapeType="1"/>
          </p:cNvSpPr>
          <p:nvPr/>
        </p:nvSpPr>
        <p:spPr bwMode="auto">
          <a:xfrm>
            <a:off x="1909763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19" name="Arc 131"/>
          <p:cNvSpPr>
            <a:spLocks/>
          </p:cNvSpPr>
          <p:nvPr/>
        </p:nvSpPr>
        <p:spPr bwMode="auto">
          <a:xfrm rot="841871">
            <a:off x="2408238" y="442277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620" name="Arc 132"/>
          <p:cNvSpPr>
            <a:spLocks/>
          </p:cNvSpPr>
          <p:nvPr/>
        </p:nvSpPr>
        <p:spPr bwMode="auto">
          <a:xfrm rot="841871">
            <a:off x="2608263" y="442595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621" name="Line 133"/>
          <p:cNvSpPr>
            <a:spLocks noChangeShapeType="1"/>
          </p:cNvSpPr>
          <p:nvPr/>
        </p:nvSpPr>
        <p:spPr bwMode="auto">
          <a:xfrm flipH="1" flipV="1">
            <a:off x="2524125" y="4459288"/>
            <a:ext cx="10477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22" name="Line 134"/>
          <p:cNvSpPr>
            <a:spLocks noChangeShapeType="1"/>
          </p:cNvSpPr>
          <p:nvPr/>
        </p:nvSpPr>
        <p:spPr bwMode="auto">
          <a:xfrm rot="5400000">
            <a:off x="2089150" y="3316288"/>
            <a:ext cx="7683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23" name="Freeform 135"/>
          <p:cNvSpPr>
            <a:spLocks/>
          </p:cNvSpPr>
          <p:nvPr/>
        </p:nvSpPr>
        <p:spPr bwMode="auto">
          <a:xfrm>
            <a:off x="457200" y="3725863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24" name="Freeform 136"/>
          <p:cNvSpPr>
            <a:spLocks/>
          </p:cNvSpPr>
          <p:nvPr/>
        </p:nvSpPr>
        <p:spPr bwMode="auto">
          <a:xfrm rot="5400000">
            <a:off x="1835150" y="3536951"/>
            <a:ext cx="117475" cy="18415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25" name="Freeform 137"/>
          <p:cNvSpPr>
            <a:spLocks/>
          </p:cNvSpPr>
          <p:nvPr/>
        </p:nvSpPr>
        <p:spPr bwMode="auto">
          <a:xfrm>
            <a:off x="2416175" y="3692525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26" name="Arc 138"/>
          <p:cNvSpPr>
            <a:spLocks/>
          </p:cNvSpPr>
          <p:nvPr/>
        </p:nvSpPr>
        <p:spPr bwMode="auto">
          <a:xfrm rot="841871">
            <a:off x="2395538" y="328612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627" name="Line 139"/>
          <p:cNvSpPr>
            <a:spLocks noChangeShapeType="1"/>
          </p:cNvSpPr>
          <p:nvPr/>
        </p:nvSpPr>
        <p:spPr bwMode="auto">
          <a:xfrm rot="18900000">
            <a:off x="1231900" y="2733675"/>
            <a:ext cx="111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28" name="Line 140"/>
          <p:cNvSpPr>
            <a:spLocks noChangeShapeType="1"/>
          </p:cNvSpPr>
          <p:nvPr/>
        </p:nvSpPr>
        <p:spPr bwMode="auto">
          <a:xfrm>
            <a:off x="2460625" y="2940050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629" name="Group 141"/>
          <p:cNvGrpSpPr>
            <a:grpSpLocks/>
          </p:cNvGrpSpPr>
          <p:nvPr/>
        </p:nvGrpSpPr>
        <p:grpSpPr bwMode="auto">
          <a:xfrm>
            <a:off x="2620963" y="2809875"/>
            <a:ext cx="166687" cy="171450"/>
            <a:chOff x="2748" y="3422"/>
            <a:chExt cx="105" cy="108"/>
          </a:xfrm>
        </p:grpSpPr>
        <p:sp>
          <p:nvSpPr>
            <p:cNvPr id="63630" name="AutoShape 14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631" name="Line 14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32" name="AutoShape 14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63633" name="Line 145"/>
          <p:cNvSpPr>
            <a:spLocks noChangeShapeType="1"/>
          </p:cNvSpPr>
          <p:nvPr/>
        </p:nvSpPr>
        <p:spPr bwMode="auto">
          <a:xfrm flipH="1" flipV="1">
            <a:off x="2517775" y="3324225"/>
            <a:ext cx="1730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34" name="AutoShape 146"/>
          <p:cNvSpPr>
            <a:spLocks noChangeArrowheads="1"/>
          </p:cNvSpPr>
          <p:nvPr/>
        </p:nvSpPr>
        <p:spPr bwMode="auto">
          <a:xfrm>
            <a:off x="2390775" y="4703763"/>
            <a:ext cx="363538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3635" name="Group 147"/>
          <p:cNvGrpSpPr>
            <a:grpSpLocks/>
          </p:cNvGrpSpPr>
          <p:nvPr/>
        </p:nvGrpSpPr>
        <p:grpSpPr bwMode="auto">
          <a:xfrm>
            <a:off x="955675" y="3897313"/>
            <a:ext cx="166688" cy="171450"/>
            <a:chOff x="2748" y="3422"/>
            <a:chExt cx="105" cy="108"/>
          </a:xfrm>
        </p:grpSpPr>
        <p:sp>
          <p:nvSpPr>
            <p:cNvPr id="63636" name="AutoShape 148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637" name="Line 149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38" name="AutoShape 150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63639" name="Group 151"/>
          <p:cNvGrpSpPr>
            <a:grpSpLocks/>
          </p:cNvGrpSpPr>
          <p:nvPr/>
        </p:nvGrpSpPr>
        <p:grpSpPr bwMode="auto">
          <a:xfrm>
            <a:off x="742950" y="4491038"/>
            <a:ext cx="211138" cy="53975"/>
            <a:chOff x="854" y="4026"/>
            <a:chExt cx="133" cy="34"/>
          </a:xfrm>
        </p:grpSpPr>
        <p:grpSp>
          <p:nvGrpSpPr>
            <p:cNvPr id="63640" name="Group 152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63641" name="Line 15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42" name="Line 15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43" name="Line 15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44" name="Line 15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45" name="Line 15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63646" name="Group 158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63647" name="Line 159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48" name="Line 160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49" name="Line 161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50" name="Line 162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51" name="Line 163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63652" name="Line 164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53" name="Line 165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54" name="Oval 166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 dirty="0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63655" name="Group 167"/>
          <p:cNvGrpSpPr>
            <a:grpSpLocks/>
          </p:cNvGrpSpPr>
          <p:nvPr/>
        </p:nvGrpSpPr>
        <p:grpSpPr bwMode="auto">
          <a:xfrm>
            <a:off x="1339850" y="4491038"/>
            <a:ext cx="211138" cy="53975"/>
            <a:chOff x="854" y="4026"/>
            <a:chExt cx="133" cy="34"/>
          </a:xfrm>
        </p:grpSpPr>
        <p:grpSp>
          <p:nvGrpSpPr>
            <p:cNvPr id="63656" name="Group 168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63657" name="Line 169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58" name="Line 170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59" name="Line 171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60" name="Line 172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61" name="Line 173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63662" name="Group 174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63663" name="Line 175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64" name="Line 176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65" name="Line 177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66" name="Line 178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67" name="Line 179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63668" name="Line 180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69" name="Line 181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70" name="Oval 182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 dirty="0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63671" name="Group 183"/>
          <p:cNvGrpSpPr>
            <a:grpSpLocks/>
          </p:cNvGrpSpPr>
          <p:nvPr/>
        </p:nvGrpSpPr>
        <p:grpSpPr bwMode="auto">
          <a:xfrm>
            <a:off x="1797050" y="4491038"/>
            <a:ext cx="211138" cy="53975"/>
            <a:chOff x="854" y="4026"/>
            <a:chExt cx="133" cy="34"/>
          </a:xfrm>
        </p:grpSpPr>
        <p:grpSp>
          <p:nvGrpSpPr>
            <p:cNvPr id="63672" name="Group 184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63673" name="Line 185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74" name="Line 186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75" name="Line 187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76" name="Line 188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77" name="Line 189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63678" name="Group 190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63679" name="Line 19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80" name="Line 19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81" name="Line 19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82" name="Line 19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683" name="Line 19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63684" name="Line 196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85" name="Line 197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86" name="Oval 198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 dirty="0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sp>
        <p:nvSpPr>
          <p:cNvPr id="63687" name="Line 199"/>
          <p:cNvSpPr>
            <a:spLocks noChangeShapeType="1"/>
          </p:cNvSpPr>
          <p:nvPr/>
        </p:nvSpPr>
        <p:spPr bwMode="auto">
          <a:xfrm flipV="1">
            <a:off x="3278188" y="1930400"/>
            <a:ext cx="0" cy="5619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88" name="Line 200"/>
          <p:cNvSpPr>
            <a:spLocks noChangeShapeType="1"/>
          </p:cNvSpPr>
          <p:nvPr/>
        </p:nvSpPr>
        <p:spPr bwMode="auto">
          <a:xfrm>
            <a:off x="3527425" y="3316288"/>
            <a:ext cx="0" cy="3127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689" name="Group 201"/>
          <p:cNvGrpSpPr>
            <a:grpSpLocks/>
          </p:cNvGrpSpPr>
          <p:nvPr/>
        </p:nvGrpSpPr>
        <p:grpSpPr bwMode="auto">
          <a:xfrm rot="5400000">
            <a:off x="3525838" y="3197225"/>
            <a:ext cx="107950" cy="206375"/>
            <a:chOff x="2877" y="3766"/>
            <a:chExt cx="68" cy="130"/>
          </a:xfrm>
        </p:grpSpPr>
        <p:sp>
          <p:nvSpPr>
            <p:cNvPr id="63690" name="Line 202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691" name="AutoShape 203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692" name="AutoShape 204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63693" name="Line 205"/>
          <p:cNvSpPr>
            <a:spLocks noChangeShapeType="1"/>
          </p:cNvSpPr>
          <p:nvPr/>
        </p:nvSpPr>
        <p:spPr bwMode="auto">
          <a:xfrm flipH="1" flipV="1">
            <a:off x="3382963" y="3622675"/>
            <a:ext cx="158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94" name="Line 206"/>
          <p:cNvSpPr>
            <a:spLocks noChangeShapeType="1"/>
          </p:cNvSpPr>
          <p:nvPr/>
        </p:nvSpPr>
        <p:spPr bwMode="auto">
          <a:xfrm>
            <a:off x="3576638" y="3454400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95" name="Line 207"/>
          <p:cNvSpPr>
            <a:spLocks noChangeShapeType="1"/>
          </p:cNvSpPr>
          <p:nvPr/>
        </p:nvSpPr>
        <p:spPr bwMode="auto">
          <a:xfrm flipH="1" flipV="1">
            <a:off x="2728913" y="4459288"/>
            <a:ext cx="3810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96" name="Line 208"/>
          <p:cNvSpPr>
            <a:spLocks noChangeShapeType="1"/>
          </p:cNvSpPr>
          <p:nvPr/>
        </p:nvSpPr>
        <p:spPr bwMode="auto">
          <a:xfrm>
            <a:off x="3097213" y="3376613"/>
            <a:ext cx="0" cy="109537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697" name="Line 209"/>
          <p:cNvSpPr>
            <a:spLocks noChangeShapeType="1"/>
          </p:cNvSpPr>
          <p:nvPr/>
        </p:nvSpPr>
        <p:spPr bwMode="auto">
          <a:xfrm flipH="1" flipV="1">
            <a:off x="2921000" y="4306888"/>
            <a:ext cx="1698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698" name="Group 210"/>
          <p:cNvGrpSpPr>
            <a:grpSpLocks/>
          </p:cNvGrpSpPr>
          <p:nvPr/>
        </p:nvGrpSpPr>
        <p:grpSpPr bwMode="auto">
          <a:xfrm>
            <a:off x="2755900" y="4181475"/>
            <a:ext cx="215900" cy="171450"/>
            <a:chOff x="2718" y="3861"/>
            <a:chExt cx="136" cy="108"/>
          </a:xfrm>
        </p:grpSpPr>
        <p:sp>
          <p:nvSpPr>
            <p:cNvPr id="63699" name="Line 211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63700" name="Group 212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63701" name="AutoShape 213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3702" name="Line 214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3703" name="AutoShape 215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 dirty="0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63704" name="Line 216"/>
          <p:cNvSpPr>
            <a:spLocks noChangeShapeType="1"/>
          </p:cNvSpPr>
          <p:nvPr/>
        </p:nvSpPr>
        <p:spPr bwMode="auto">
          <a:xfrm flipV="1">
            <a:off x="3471863" y="1920875"/>
            <a:ext cx="0" cy="3937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05" name="Line 217"/>
          <p:cNvSpPr>
            <a:spLocks noChangeShapeType="1"/>
          </p:cNvSpPr>
          <p:nvPr/>
        </p:nvSpPr>
        <p:spPr bwMode="auto">
          <a:xfrm flipV="1">
            <a:off x="3473450" y="2324100"/>
            <a:ext cx="0" cy="47783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706" name="Group 218"/>
          <p:cNvGrpSpPr>
            <a:grpSpLocks/>
          </p:cNvGrpSpPr>
          <p:nvPr/>
        </p:nvGrpSpPr>
        <p:grpSpPr bwMode="auto">
          <a:xfrm rot="5400000">
            <a:off x="3468688" y="2225675"/>
            <a:ext cx="107950" cy="206375"/>
            <a:chOff x="2877" y="3766"/>
            <a:chExt cx="68" cy="130"/>
          </a:xfrm>
        </p:grpSpPr>
        <p:sp>
          <p:nvSpPr>
            <p:cNvPr id="63707" name="Line 219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708" name="AutoShape 220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09" name="AutoShape 221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3710" name="Group 222"/>
          <p:cNvGrpSpPr>
            <a:grpSpLocks/>
          </p:cNvGrpSpPr>
          <p:nvPr/>
        </p:nvGrpSpPr>
        <p:grpSpPr bwMode="auto">
          <a:xfrm rot="5400000">
            <a:off x="3273426" y="2398712"/>
            <a:ext cx="107950" cy="206375"/>
            <a:chOff x="2877" y="3766"/>
            <a:chExt cx="68" cy="130"/>
          </a:xfrm>
        </p:grpSpPr>
        <p:sp>
          <p:nvSpPr>
            <p:cNvPr id="63711" name="Line 223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712" name="AutoShape 224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13" name="AutoShape 225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63714" name="Line 226"/>
          <p:cNvSpPr>
            <a:spLocks noChangeShapeType="1"/>
          </p:cNvSpPr>
          <p:nvPr/>
        </p:nvSpPr>
        <p:spPr bwMode="auto">
          <a:xfrm flipH="1" flipV="1">
            <a:off x="3084513" y="3387725"/>
            <a:ext cx="9525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15" name="Rectangle 227"/>
          <p:cNvSpPr>
            <a:spLocks noChangeArrowheads="1"/>
          </p:cNvSpPr>
          <p:nvPr/>
        </p:nvSpPr>
        <p:spPr bwMode="auto">
          <a:xfrm>
            <a:off x="3181350" y="3211513"/>
            <a:ext cx="190500" cy="474662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716" name="Line 228"/>
          <p:cNvSpPr>
            <a:spLocks noChangeShapeType="1"/>
          </p:cNvSpPr>
          <p:nvPr/>
        </p:nvSpPr>
        <p:spPr bwMode="auto">
          <a:xfrm>
            <a:off x="3049588" y="346392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17" name="Line 229"/>
          <p:cNvSpPr>
            <a:spLocks noChangeShapeType="1"/>
          </p:cNvSpPr>
          <p:nvPr/>
        </p:nvSpPr>
        <p:spPr bwMode="auto">
          <a:xfrm>
            <a:off x="3322638" y="376872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18" name="Line 230"/>
          <p:cNvSpPr>
            <a:spLocks noChangeShapeType="1"/>
          </p:cNvSpPr>
          <p:nvPr/>
        </p:nvSpPr>
        <p:spPr bwMode="auto">
          <a:xfrm flipH="1" flipV="1">
            <a:off x="3262313" y="4660900"/>
            <a:ext cx="7762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19" name="AutoShape 231"/>
          <p:cNvSpPr>
            <a:spLocks noChangeArrowheads="1"/>
          </p:cNvSpPr>
          <p:nvPr/>
        </p:nvSpPr>
        <p:spPr bwMode="auto">
          <a:xfrm>
            <a:off x="1169988" y="3462338"/>
            <a:ext cx="131762" cy="193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3720" name="Group 232"/>
          <p:cNvGrpSpPr>
            <a:grpSpLocks/>
          </p:cNvGrpSpPr>
          <p:nvPr/>
        </p:nvGrpSpPr>
        <p:grpSpPr bwMode="auto">
          <a:xfrm rot="5400000">
            <a:off x="1246981" y="4652169"/>
            <a:ext cx="166688" cy="171450"/>
            <a:chOff x="2748" y="3422"/>
            <a:chExt cx="105" cy="108"/>
          </a:xfrm>
        </p:grpSpPr>
        <p:sp>
          <p:nvSpPr>
            <p:cNvPr id="63721" name="AutoShape 233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22" name="Line 234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723" name="AutoShape 235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63724" name="Group 236"/>
          <p:cNvGrpSpPr>
            <a:grpSpLocks/>
          </p:cNvGrpSpPr>
          <p:nvPr/>
        </p:nvGrpSpPr>
        <p:grpSpPr bwMode="auto">
          <a:xfrm>
            <a:off x="8101013" y="2959100"/>
            <a:ext cx="487362" cy="174625"/>
            <a:chOff x="1789" y="1102"/>
            <a:chExt cx="480" cy="149"/>
          </a:xfrm>
        </p:grpSpPr>
        <p:sp>
          <p:nvSpPr>
            <p:cNvPr id="63725" name="Oval 237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26" name="Oval 238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27" name="AutoShape 239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28" name="Line 240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3729" name="Line 241"/>
          <p:cNvSpPr>
            <a:spLocks noChangeShapeType="1"/>
          </p:cNvSpPr>
          <p:nvPr/>
        </p:nvSpPr>
        <p:spPr bwMode="auto">
          <a:xfrm>
            <a:off x="7780338" y="3230563"/>
            <a:ext cx="3032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30" name="Rectangle 242"/>
          <p:cNvSpPr>
            <a:spLocks noChangeArrowheads="1"/>
          </p:cNvSpPr>
          <p:nvPr/>
        </p:nvSpPr>
        <p:spPr bwMode="auto">
          <a:xfrm>
            <a:off x="7734300" y="288131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731" name="Line 243"/>
          <p:cNvSpPr>
            <a:spLocks noChangeShapeType="1"/>
          </p:cNvSpPr>
          <p:nvPr/>
        </p:nvSpPr>
        <p:spPr bwMode="auto">
          <a:xfrm>
            <a:off x="8666163" y="317817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32" name="Line 244"/>
          <p:cNvSpPr>
            <a:spLocks noChangeShapeType="1"/>
          </p:cNvSpPr>
          <p:nvPr/>
        </p:nvSpPr>
        <p:spPr bwMode="auto">
          <a:xfrm>
            <a:off x="7877175" y="317500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33" name="Line 245"/>
          <p:cNvSpPr>
            <a:spLocks noChangeShapeType="1"/>
          </p:cNvSpPr>
          <p:nvPr/>
        </p:nvSpPr>
        <p:spPr bwMode="auto">
          <a:xfrm>
            <a:off x="8348663" y="3513138"/>
            <a:ext cx="542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34" name="Line 246"/>
          <p:cNvSpPr>
            <a:spLocks noChangeShapeType="1"/>
          </p:cNvSpPr>
          <p:nvPr/>
        </p:nvSpPr>
        <p:spPr bwMode="auto">
          <a:xfrm>
            <a:off x="8624888" y="3230563"/>
            <a:ext cx="26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35" name="Rectangle 247"/>
          <p:cNvSpPr>
            <a:spLocks noChangeArrowheads="1"/>
          </p:cNvSpPr>
          <p:nvPr/>
        </p:nvSpPr>
        <p:spPr bwMode="auto">
          <a:xfrm>
            <a:off x="8080375" y="316388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736" name="Line 248"/>
          <p:cNvSpPr>
            <a:spLocks noChangeShapeType="1"/>
          </p:cNvSpPr>
          <p:nvPr/>
        </p:nvSpPr>
        <p:spPr bwMode="auto">
          <a:xfrm rot="5400000">
            <a:off x="8724106" y="3371057"/>
            <a:ext cx="309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37" name="Line 249"/>
          <p:cNvSpPr>
            <a:spLocks noChangeShapeType="1"/>
          </p:cNvSpPr>
          <p:nvPr/>
        </p:nvSpPr>
        <p:spPr bwMode="auto">
          <a:xfrm>
            <a:off x="7793038" y="351155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38" name="AutoShape 250"/>
          <p:cNvSpPr>
            <a:spLocks noChangeArrowheads="1"/>
          </p:cNvSpPr>
          <p:nvPr/>
        </p:nvSpPr>
        <p:spPr bwMode="auto">
          <a:xfrm rot="5400000">
            <a:off x="7680325" y="34385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739" name="AutoShape 251"/>
          <p:cNvSpPr>
            <a:spLocks noChangeArrowheads="1"/>
          </p:cNvSpPr>
          <p:nvPr/>
        </p:nvSpPr>
        <p:spPr bwMode="auto">
          <a:xfrm rot="5400000">
            <a:off x="7680325" y="31527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3740" name="Group 252"/>
          <p:cNvGrpSpPr>
            <a:grpSpLocks/>
          </p:cNvGrpSpPr>
          <p:nvPr/>
        </p:nvGrpSpPr>
        <p:grpSpPr bwMode="auto">
          <a:xfrm>
            <a:off x="8285163" y="3362325"/>
            <a:ext cx="107950" cy="206375"/>
            <a:chOff x="2877" y="3766"/>
            <a:chExt cx="68" cy="130"/>
          </a:xfrm>
        </p:grpSpPr>
        <p:sp>
          <p:nvSpPr>
            <p:cNvPr id="63741" name="Line 253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742" name="AutoShape 254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43" name="AutoShape 255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3772" name="Group 284"/>
          <p:cNvGrpSpPr>
            <a:grpSpLocks/>
          </p:cNvGrpSpPr>
          <p:nvPr/>
        </p:nvGrpSpPr>
        <p:grpSpPr bwMode="auto">
          <a:xfrm>
            <a:off x="8107363" y="4689475"/>
            <a:ext cx="487362" cy="174625"/>
            <a:chOff x="1789" y="1102"/>
            <a:chExt cx="480" cy="149"/>
          </a:xfrm>
        </p:grpSpPr>
        <p:sp>
          <p:nvSpPr>
            <p:cNvPr id="63773" name="Oval 285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74" name="Oval 286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75" name="AutoShape 287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76" name="Line 288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3777" name="Line 289"/>
          <p:cNvSpPr>
            <a:spLocks noChangeShapeType="1"/>
          </p:cNvSpPr>
          <p:nvPr/>
        </p:nvSpPr>
        <p:spPr bwMode="auto">
          <a:xfrm>
            <a:off x="7786688" y="4960938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78" name="Rectangle 290"/>
          <p:cNvSpPr>
            <a:spLocks noChangeArrowheads="1"/>
          </p:cNvSpPr>
          <p:nvPr/>
        </p:nvSpPr>
        <p:spPr bwMode="auto">
          <a:xfrm>
            <a:off x="7740650" y="461168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779" name="Line 291"/>
          <p:cNvSpPr>
            <a:spLocks noChangeShapeType="1"/>
          </p:cNvSpPr>
          <p:nvPr/>
        </p:nvSpPr>
        <p:spPr bwMode="auto">
          <a:xfrm>
            <a:off x="8672513" y="490855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80" name="Line 292"/>
          <p:cNvSpPr>
            <a:spLocks noChangeShapeType="1"/>
          </p:cNvSpPr>
          <p:nvPr/>
        </p:nvSpPr>
        <p:spPr bwMode="auto">
          <a:xfrm>
            <a:off x="7883525" y="490537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81" name="Line 293"/>
          <p:cNvSpPr>
            <a:spLocks noChangeShapeType="1"/>
          </p:cNvSpPr>
          <p:nvPr/>
        </p:nvSpPr>
        <p:spPr bwMode="auto">
          <a:xfrm>
            <a:off x="8355013" y="5243513"/>
            <a:ext cx="542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82" name="Line 294"/>
          <p:cNvSpPr>
            <a:spLocks noChangeShapeType="1"/>
          </p:cNvSpPr>
          <p:nvPr/>
        </p:nvSpPr>
        <p:spPr bwMode="auto">
          <a:xfrm>
            <a:off x="8631238" y="4960938"/>
            <a:ext cx="26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83" name="Rectangle 295"/>
          <p:cNvSpPr>
            <a:spLocks noChangeArrowheads="1"/>
          </p:cNvSpPr>
          <p:nvPr/>
        </p:nvSpPr>
        <p:spPr bwMode="auto">
          <a:xfrm>
            <a:off x="8086725" y="489426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784" name="Line 296"/>
          <p:cNvSpPr>
            <a:spLocks noChangeShapeType="1"/>
          </p:cNvSpPr>
          <p:nvPr/>
        </p:nvSpPr>
        <p:spPr bwMode="auto">
          <a:xfrm rot="5400000">
            <a:off x="8730456" y="5101432"/>
            <a:ext cx="309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85" name="Line 297"/>
          <p:cNvSpPr>
            <a:spLocks noChangeShapeType="1"/>
          </p:cNvSpPr>
          <p:nvPr/>
        </p:nvSpPr>
        <p:spPr bwMode="auto">
          <a:xfrm>
            <a:off x="7799388" y="524192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86" name="AutoShape 298"/>
          <p:cNvSpPr>
            <a:spLocks noChangeArrowheads="1"/>
          </p:cNvSpPr>
          <p:nvPr/>
        </p:nvSpPr>
        <p:spPr bwMode="auto">
          <a:xfrm rot="5400000">
            <a:off x="7686675" y="51689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787" name="AutoShape 299"/>
          <p:cNvSpPr>
            <a:spLocks noChangeArrowheads="1"/>
          </p:cNvSpPr>
          <p:nvPr/>
        </p:nvSpPr>
        <p:spPr bwMode="auto">
          <a:xfrm rot="5400000">
            <a:off x="7686675" y="48831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3788" name="Group 300"/>
          <p:cNvGrpSpPr>
            <a:grpSpLocks/>
          </p:cNvGrpSpPr>
          <p:nvPr/>
        </p:nvGrpSpPr>
        <p:grpSpPr bwMode="auto">
          <a:xfrm>
            <a:off x="8291513" y="5092700"/>
            <a:ext cx="107950" cy="206375"/>
            <a:chOff x="2877" y="3766"/>
            <a:chExt cx="68" cy="130"/>
          </a:xfrm>
        </p:grpSpPr>
        <p:sp>
          <p:nvSpPr>
            <p:cNvPr id="63789" name="Line 30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790" name="AutoShape 30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91" name="AutoShape 30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3792" name="Group 304"/>
          <p:cNvGrpSpPr>
            <a:grpSpLocks/>
          </p:cNvGrpSpPr>
          <p:nvPr/>
        </p:nvGrpSpPr>
        <p:grpSpPr bwMode="auto">
          <a:xfrm>
            <a:off x="8104188" y="3829050"/>
            <a:ext cx="487362" cy="174625"/>
            <a:chOff x="1789" y="1102"/>
            <a:chExt cx="480" cy="149"/>
          </a:xfrm>
        </p:grpSpPr>
        <p:sp>
          <p:nvSpPr>
            <p:cNvPr id="63793" name="Oval 305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94" name="Oval 306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95" name="AutoShape 307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796" name="Line 308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3797" name="Line 309"/>
          <p:cNvSpPr>
            <a:spLocks noChangeShapeType="1"/>
          </p:cNvSpPr>
          <p:nvPr/>
        </p:nvSpPr>
        <p:spPr bwMode="auto">
          <a:xfrm>
            <a:off x="7783513" y="4100513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798" name="Rectangle 310"/>
          <p:cNvSpPr>
            <a:spLocks noChangeArrowheads="1"/>
          </p:cNvSpPr>
          <p:nvPr/>
        </p:nvSpPr>
        <p:spPr bwMode="auto">
          <a:xfrm>
            <a:off x="7737475" y="375126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799" name="Line 311"/>
          <p:cNvSpPr>
            <a:spLocks noChangeShapeType="1"/>
          </p:cNvSpPr>
          <p:nvPr/>
        </p:nvSpPr>
        <p:spPr bwMode="auto">
          <a:xfrm>
            <a:off x="8669338" y="404812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00" name="Line 312"/>
          <p:cNvSpPr>
            <a:spLocks noChangeShapeType="1"/>
          </p:cNvSpPr>
          <p:nvPr/>
        </p:nvSpPr>
        <p:spPr bwMode="auto">
          <a:xfrm>
            <a:off x="7880350" y="404495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01" name="Line 313"/>
          <p:cNvSpPr>
            <a:spLocks noChangeShapeType="1"/>
          </p:cNvSpPr>
          <p:nvPr/>
        </p:nvSpPr>
        <p:spPr bwMode="auto">
          <a:xfrm>
            <a:off x="8351838" y="4383088"/>
            <a:ext cx="542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02" name="Line 314"/>
          <p:cNvSpPr>
            <a:spLocks noChangeShapeType="1"/>
          </p:cNvSpPr>
          <p:nvPr/>
        </p:nvSpPr>
        <p:spPr bwMode="auto">
          <a:xfrm>
            <a:off x="8628063" y="4100513"/>
            <a:ext cx="26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03" name="Rectangle 315"/>
          <p:cNvSpPr>
            <a:spLocks noChangeArrowheads="1"/>
          </p:cNvSpPr>
          <p:nvPr/>
        </p:nvSpPr>
        <p:spPr bwMode="auto">
          <a:xfrm>
            <a:off x="8083550" y="403383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04" name="Line 316"/>
          <p:cNvSpPr>
            <a:spLocks noChangeShapeType="1"/>
          </p:cNvSpPr>
          <p:nvPr/>
        </p:nvSpPr>
        <p:spPr bwMode="auto">
          <a:xfrm rot="5400000">
            <a:off x="8727281" y="4241007"/>
            <a:ext cx="309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05" name="Line 317"/>
          <p:cNvSpPr>
            <a:spLocks noChangeShapeType="1"/>
          </p:cNvSpPr>
          <p:nvPr/>
        </p:nvSpPr>
        <p:spPr bwMode="auto">
          <a:xfrm>
            <a:off x="7796213" y="438150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06" name="AutoShape 318"/>
          <p:cNvSpPr>
            <a:spLocks noChangeArrowheads="1"/>
          </p:cNvSpPr>
          <p:nvPr/>
        </p:nvSpPr>
        <p:spPr bwMode="auto">
          <a:xfrm rot="5400000">
            <a:off x="7683500" y="43084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07" name="AutoShape 319"/>
          <p:cNvSpPr>
            <a:spLocks noChangeArrowheads="1"/>
          </p:cNvSpPr>
          <p:nvPr/>
        </p:nvSpPr>
        <p:spPr bwMode="auto">
          <a:xfrm rot="5400000">
            <a:off x="7683500" y="40227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3808" name="Group 320"/>
          <p:cNvGrpSpPr>
            <a:grpSpLocks/>
          </p:cNvGrpSpPr>
          <p:nvPr/>
        </p:nvGrpSpPr>
        <p:grpSpPr bwMode="auto">
          <a:xfrm>
            <a:off x="8288338" y="4232275"/>
            <a:ext cx="107950" cy="206375"/>
            <a:chOff x="2877" y="3766"/>
            <a:chExt cx="68" cy="130"/>
          </a:xfrm>
        </p:grpSpPr>
        <p:sp>
          <p:nvSpPr>
            <p:cNvPr id="63809" name="Line 32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810" name="AutoShape 32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11" name="AutoShape 32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3812" name="Group 324"/>
          <p:cNvGrpSpPr>
            <a:grpSpLocks/>
          </p:cNvGrpSpPr>
          <p:nvPr/>
        </p:nvGrpSpPr>
        <p:grpSpPr bwMode="auto">
          <a:xfrm>
            <a:off x="8101013" y="5549900"/>
            <a:ext cx="487362" cy="174625"/>
            <a:chOff x="1789" y="1102"/>
            <a:chExt cx="480" cy="149"/>
          </a:xfrm>
        </p:grpSpPr>
        <p:sp>
          <p:nvSpPr>
            <p:cNvPr id="63813" name="Oval 325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14" name="Oval 326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15" name="AutoShape 327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16" name="Line 328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3817" name="Line 329"/>
          <p:cNvSpPr>
            <a:spLocks noChangeShapeType="1"/>
          </p:cNvSpPr>
          <p:nvPr/>
        </p:nvSpPr>
        <p:spPr bwMode="auto">
          <a:xfrm>
            <a:off x="7780338" y="5821363"/>
            <a:ext cx="3032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18" name="Rectangle 330"/>
          <p:cNvSpPr>
            <a:spLocks noChangeArrowheads="1"/>
          </p:cNvSpPr>
          <p:nvPr/>
        </p:nvSpPr>
        <p:spPr bwMode="auto">
          <a:xfrm>
            <a:off x="7734300" y="547211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19" name="Line 331"/>
          <p:cNvSpPr>
            <a:spLocks noChangeShapeType="1"/>
          </p:cNvSpPr>
          <p:nvPr/>
        </p:nvSpPr>
        <p:spPr bwMode="auto">
          <a:xfrm>
            <a:off x="8666163" y="576897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20" name="Line 332"/>
          <p:cNvSpPr>
            <a:spLocks noChangeShapeType="1"/>
          </p:cNvSpPr>
          <p:nvPr/>
        </p:nvSpPr>
        <p:spPr bwMode="auto">
          <a:xfrm>
            <a:off x="7877175" y="576580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21" name="Line 333"/>
          <p:cNvSpPr>
            <a:spLocks noChangeShapeType="1"/>
          </p:cNvSpPr>
          <p:nvPr/>
        </p:nvSpPr>
        <p:spPr bwMode="auto">
          <a:xfrm>
            <a:off x="8348663" y="6103938"/>
            <a:ext cx="542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22" name="Line 334"/>
          <p:cNvSpPr>
            <a:spLocks noChangeShapeType="1"/>
          </p:cNvSpPr>
          <p:nvPr/>
        </p:nvSpPr>
        <p:spPr bwMode="auto">
          <a:xfrm>
            <a:off x="8624888" y="5821363"/>
            <a:ext cx="26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23" name="Rectangle 335"/>
          <p:cNvSpPr>
            <a:spLocks noChangeArrowheads="1"/>
          </p:cNvSpPr>
          <p:nvPr/>
        </p:nvSpPr>
        <p:spPr bwMode="auto">
          <a:xfrm>
            <a:off x="8080375" y="575468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24" name="Line 336"/>
          <p:cNvSpPr>
            <a:spLocks noChangeShapeType="1"/>
          </p:cNvSpPr>
          <p:nvPr/>
        </p:nvSpPr>
        <p:spPr bwMode="auto">
          <a:xfrm rot="5400000">
            <a:off x="8724106" y="5961857"/>
            <a:ext cx="309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25" name="Line 337"/>
          <p:cNvSpPr>
            <a:spLocks noChangeShapeType="1"/>
          </p:cNvSpPr>
          <p:nvPr/>
        </p:nvSpPr>
        <p:spPr bwMode="auto">
          <a:xfrm>
            <a:off x="7793038" y="610235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26" name="AutoShape 338"/>
          <p:cNvSpPr>
            <a:spLocks noChangeArrowheads="1"/>
          </p:cNvSpPr>
          <p:nvPr/>
        </p:nvSpPr>
        <p:spPr bwMode="auto">
          <a:xfrm rot="5400000">
            <a:off x="7680325" y="60293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27" name="AutoShape 339"/>
          <p:cNvSpPr>
            <a:spLocks noChangeArrowheads="1"/>
          </p:cNvSpPr>
          <p:nvPr/>
        </p:nvSpPr>
        <p:spPr bwMode="auto">
          <a:xfrm rot="5400000">
            <a:off x="7680325" y="57435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3828" name="Group 340"/>
          <p:cNvGrpSpPr>
            <a:grpSpLocks/>
          </p:cNvGrpSpPr>
          <p:nvPr/>
        </p:nvGrpSpPr>
        <p:grpSpPr bwMode="auto">
          <a:xfrm>
            <a:off x="8285163" y="5953125"/>
            <a:ext cx="107950" cy="206375"/>
            <a:chOff x="2877" y="3766"/>
            <a:chExt cx="68" cy="130"/>
          </a:xfrm>
        </p:grpSpPr>
        <p:sp>
          <p:nvSpPr>
            <p:cNvPr id="63829" name="Line 34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830" name="AutoShape 34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31" name="AutoShape 34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3832" name="Group 344"/>
          <p:cNvGrpSpPr>
            <a:grpSpLocks/>
          </p:cNvGrpSpPr>
          <p:nvPr/>
        </p:nvGrpSpPr>
        <p:grpSpPr bwMode="auto">
          <a:xfrm>
            <a:off x="8107363" y="2117725"/>
            <a:ext cx="487362" cy="174625"/>
            <a:chOff x="1789" y="1102"/>
            <a:chExt cx="480" cy="149"/>
          </a:xfrm>
        </p:grpSpPr>
        <p:sp>
          <p:nvSpPr>
            <p:cNvPr id="63833" name="Oval 345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34" name="Oval 346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35" name="AutoShape 347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36" name="Line 348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3837" name="Line 349"/>
          <p:cNvSpPr>
            <a:spLocks noChangeShapeType="1"/>
          </p:cNvSpPr>
          <p:nvPr/>
        </p:nvSpPr>
        <p:spPr bwMode="auto">
          <a:xfrm>
            <a:off x="7786688" y="2389188"/>
            <a:ext cx="3032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38" name="Rectangle 350"/>
          <p:cNvSpPr>
            <a:spLocks noChangeArrowheads="1"/>
          </p:cNvSpPr>
          <p:nvPr/>
        </p:nvSpPr>
        <p:spPr bwMode="auto">
          <a:xfrm>
            <a:off x="7740650" y="203993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39" name="Line 351"/>
          <p:cNvSpPr>
            <a:spLocks noChangeShapeType="1"/>
          </p:cNvSpPr>
          <p:nvPr/>
        </p:nvSpPr>
        <p:spPr bwMode="auto">
          <a:xfrm>
            <a:off x="8672513" y="233680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40" name="Line 352"/>
          <p:cNvSpPr>
            <a:spLocks noChangeShapeType="1"/>
          </p:cNvSpPr>
          <p:nvPr/>
        </p:nvSpPr>
        <p:spPr bwMode="auto">
          <a:xfrm>
            <a:off x="7883525" y="233362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41" name="Line 353"/>
          <p:cNvSpPr>
            <a:spLocks noChangeShapeType="1"/>
          </p:cNvSpPr>
          <p:nvPr/>
        </p:nvSpPr>
        <p:spPr bwMode="auto">
          <a:xfrm>
            <a:off x="8355013" y="2671763"/>
            <a:ext cx="542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42" name="Line 354"/>
          <p:cNvSpPr>
            <a:spLocks noChangeShapeType="1"/>
          </p:cNvSpPr>
          <p:nvPr/>
        </p:nvSpPr>
        <p:spPr bwMode="auto">
          <a:xfrm>
            <a:off x="8631238" y="2389188"/>
            <a:ext cx="26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43" name="Rectangle 355"/>
          <p:cNvSpPr>
            <a:spLocks noChangeArrowheads="1"/>
          </p:cNvSpPr>
          <p:nvPr/>
        </p:nvSpPr>
        <p:spPr bwMode="auto">
          <a:xfrm>
            <a:off x="8086725" y="232251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44" name="Line 356"/>
          <p:cNvSpPr>
            <a:spLocks noChangeShapeType="1"/>
          </p:cNvSpPr>
          <p:nvPr/>
        </p:nvSpPr>
        <p:spPr bwMode="auto">
          <a:xfrm rot="5400000">
            <a:off x="8730456" y="2529682"/>
            <a:ext cx="309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45" name="Line 357"/>
          <p:cNvSpPr>
            <a:spLocks noChangeShapeType="1"/>
          </p:cNvSpPr>
          <p:nvPr/>
        </p:nvSpPr>
        <p:spPr bwMode="auto">
          <a:xfrm>
            <a:off x="7799388" y="267017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46" name="AutoShape 358"/>
          <p:cNvSpPr>
            <a:spLocks noChangeArrowheads="1"/>
          </p:cNvSpPr>
          <p:nvPr/>
        </p:nvSpPr>
        <p:spPr bwMode="auto">
          <a:xfrm rot="5400000">
            <a:off x="7686675" y="25971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47" name="AutoShape 359"/>
          <p:cNvSpPr>
            <a:spLocks noChangeArrowheads="1"/>
          </p:cNvSpPr>
          <p:nvPr/>
        </p:nvSpPr>
        <p:spPr bwMode="auto">
          <a:xfrm rot="5400000">
            <a:off x="7686675" y="23114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3848" name="Group 360"/>
          <p:cNvGrpSpPr>
            <a:grpSpLocks/>
          </p:cNvGrpSpPr>
          <p:nvPr/>
        </p:nvGrpSpPr>
        <p:grpSpPr bwMode="auto">
          <a:xfrm>
            <a:off x="8291513" y="2520950"/>
            <a:ext cx="107950" cy="206375"/>
            <a:chOff x="2877" y="3766"/>
            <a:chExt cx="68" cy="130"/>
          </a:xfrm>
        </p:grpSpPr>
        <p:sp>
          <p:nvSpPr>
            <p:cNvPr id="63849" name="Line 36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850" name="AutoShape 36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51" name="AutoShape 36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3852" name="Group 364"/>
          <p:cNvGrpSpPr>
            <a:grpSpLocks/>
          </p:cNvGrpSpPr>
          <p:nvPr/>
        </p:nvGrpSpPr>
        <p:grpSpPr bwMode="auto">
          <a:xfrm>
            <a:off x="8104188" y="1247775"/>
            <a:ext cx="487362" cy="174625"/>
            <a:chOff x="1789" y="1102"/>
            <a:chExt cx="480" cy="149"/>
          </a:xfrm>
        </p:grpSpPr>
        <p:sp>
          <p:nvSpPr>
            <p:cNvPr id="63853" name="Oval 365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54" name="Oval 366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55" name="AutoShape 367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56" name="Line 368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3857" name="Line 369"/>
          <p:cNvSpPr>
            <a:spLocks noChangeShapeType="1"/>
          </p:cNvSpPr>
          <p:nvPr/>
        </p:nvSpPr>
        <p:spPr bwMode="auto">
          <a:xfrm>
            <a:off x="7783513" y="1519238"/>
            <a:ext cx="3032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58" name="Rectangle 370"/>
          <p:cNvSpPr>
            <a:spLocks noChangeArrowheads="1"/>
          </p:cNvSpPr>
          <p:nvPr/>
        </p:nvSpPr>
        <p:spPr bwMode="auto">
          <a:xfrm>
            <a:off x="7737475" y="116998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59" name="Line 371"/>
          <p:cNvSpPr>
            <a:spLocks noChangeShapeType="1"/>
          </p:cNvSpPr>
          <p:nvPr/>
        </p:nvSpPr>
        <p:spPr bwMode="auto">
          <a:xfrm>
            <a:off x="8669338" y="146685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60" name="Line 372"/>
          <p:cNvSpPr>
            <a:spLocks noChangeShapeType="1"/>
          </p:cNvSpPr>
          <p:nvPr/>
        </p:nvSpPr>
        <p:spPr bwMode="auto">
          <a:xfrm>
            <a:off x="7880350" y="146367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61" name="Line 373"/>
          <p:cNvSpPr>
            <a:spLocks noChangeShapeType="1"/>
          </p:cNvSpPr>
          <p:nvPr/>
        </p:nvSpPr>
        <p:spPr bwMode="auto">
          <a:xfrm>
            <a:off x="8351838" y="1801813"/>
            <a:ext cx="542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62" name="Line 374"/>
          <p:cNvSpPr>
            <a:spLocks noChangeShapeType="1"/>
          </p:cNvSpPr>
          <p:nvPr/>
        </p:nvSpPr>
        <p:spPr bwMode="auto">
          <a:xfrm>
            <a:off x="8628063" y="1519238"/>
            <a:ext cx="26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63" name="Rectangle 375"/>
          <p:cNvSpPr>
            <a:spLocks noChangeArrowheads="1"/>
          </p:cNvSpPr>
          <p:nvPr/>
        </p:nvSpPr>
        <p:spPr bwMode="auto">
          <a:xfrm>
            <a:off x="8083550" y="145256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64" name="Line 376"/>
          <p:cNvSpPr>
            <a:spLocks noChangeShapeType="1"/>
          </p:cNvSpPr>
          <p:nvPr/>
        </p:nvSpPr>
        <p:spPr bwMode="auto">
          <a:xfrm rot="5400000">
            <a:off x="8727281" y="1659732"/>
            <a:ext cx="309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65" name="Line 377"/>
          <p:cNvSpPr>
            <a:spLocks noChangeShapeType="1"/>
          </p:cNvSpPr>
          <p:nvPr/>
        </p:nvSpPr>
        <p:spPr bwMode="auto">
          <a:xfrm>
            <a:off x="7796213" y="180022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66" name="AutoShape 378"/>
          <p:cNvSpPr>
            <a:spLocks noChangeArrowheads="1"/>
          </p:cNvSpPr>
          <p:nvPr/>
        </p:nvSpPr>
        <p:spPr bwMode="auto">
          <a:xfrm rot="5400000">
            <a:off x="7683500" y="17272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67" name="AutoShape 379"/>
          <p:cNvSpPr>
            <a:spLocks noChangeArrowheads="1"/>
          </p:cNvSpPr>
          <p:nvPr/>
        </p:nvSpPr>
        <p:spPr bwMode="auto">
          <a:xfrm rot="5400000">
            <a:off x="7683500" y="14414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3868" name="Group 380"/>
          <p:cNvGrpSpPr>
            <a:grpSpLocks/>
          </p:cNvGrpSpPr>
          <p:nvPr/>
        </p:nvGrpSpPr>
        <p:grpSpPr bwMode="auto">
          <a:xfrm>
            <a:off x="8288338" y="1651000"/>
            <a:ext cx="107950" cy="206375"/>
            <a:chOff x="2877" y="3766"/>
            <a:chExt cx="68" cy="130"/>
          </a:xfrm>
        </p:grpSpPr>
        <p:sp>
          <p:nvSpPr>
            <p:cNvPr id="63869" name="Line 38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870" name="AutoShape 38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871" name="AutoShape 38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63872" name="Rectangle 384"/>
          <p:cNvSpPr>
            <a:spLocks noChangeArrowheads="1"/>
          </p:cNvSpPr>
          <p:nvPr/>
        </p:nvSpPr>
        <p:spPr bwMode="auto">
          <a:xfrm>
            <a:off x="8453438" y="17573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73" name="Rectangle 385"/>
          <p:cNvSpPr>
            <a:spLocks noChangeArrowheads="1"/>
          </p:cNvSpPr>
          <p:nvPr/>
        </p:nvSpPr>
        <p:spPr bwMode="auto">
          <a:xfrm>
            <a:off x="8067675" y="175895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74" name="Rectangle 386"/>
          <p:cNvSpPr>
            <a:spLocks noChangeArrowheads="1"/>
          </p:cNvSpPr>
          <p:nvPr/>
        </p:nvSpPr>
        <p:spPr bwMode="auto">
          <a:xfrm>
            <a:off x="8453438" y="262413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75" name="Rectangle 387"/>
          <p:cNvSpPr>
            <a:spLocks noChangeArrowheads="1"/>
          </p:cNvSpPr>
          <p:nvPr/>
        </p:nvSpPr>
        <p:spPr bwMode="auto">
          <a:xfrm>
            <a:off x="8067675" y="26257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76" name="Rectangle 388"/>
          <p:cNvSpPr>
            <a:spLocks noChangeArrowheads="1"/>
          </p:cNvSpPr>
          <p:nvPr/>
        </p:nvSpPr>
        <p:spPr bwMode="auto">
          <a:xfrm>
            <a:off x="8453438" y="34655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77" name="Rectangle 389"/>
          <p:cNvSpPr>
            <a:spLocks noChangeArrowheads="1"/>
          </p:cNvSpPr>
          <p:nvPr/>
        </p:nvSpPr>
        <p:spPr bwMode="auto">
          <a:xfrm>
            <a:off x="8067675" y="34671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78" name="Rectangle 390"/>
          <p:cNvSpPr>
            <a:spLocks noChangeArrowheads="1"/>
          </p:cNvSpPr>
          <p:nvPr/>
        </p:nvSpPr>
        <p:spPr bwMode="auto">
          <a:xfrm>
            <a:off x="8453438" y="43354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79" name="Rectangle 391"/>
          <p:cNvSpPr>
            <a:spLocks noChangeArrowheads="1"/>
          </p:cNvSpPr>
          <p:nvPr/>
        </p:nvSpPr>
        <p:spPr bwMode="auto">
          <a:xfrm>
            <a:off x="8067675" y="433705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80" name="Rectangle 392"/>
          <p:cNvSpPr>
            <a:spLocks noChangeArrowheads="1"/>
          </p:cNvSpPr>
          <p:nvPr/>
        </p:nvSpPr>
        <p:spPr bwMode="auto">
          <a:xfrm>
            <a:off x="8453438" y="51927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81" name="Rectangle 393"/>
          <p:cNvSpPr>
            <a:spLocks noChangeArrowheads="1"/>
          </p:cNvSpPr>
          <p:nvPr/>
        </p:nvSpPr>
        <p:spPr bwMode="auto">
          <a:xfrm>
            <a:off x="8067675" y="51943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82" name="Rectangle 394"/>
          <p:cNvSpPr>
            <a:spLocks noChangeArrowheads="1"/>
          </p:cNvSpPr>
          <p:nvPr/>
        </p:nvSpPr>
        <p:spPr bwMode="auto">
          <a:xfrm>
            <a:off x="8450263" y="605313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83" name="Rectangle 395"/>
          <p:cNvSpPr>
            <a:spLocks noChangeArrowheads="1"/>
          </p:cNvSpPr>
          <p:nvPr/>
        </p:nvSpPr>
        <p:spPr bwMode="auto">
          <a:xfrm>
            <a:off x="8064500" y="60547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63884" name="AutoShape 396"/>
          <p:cNvCxnSpPr>
            <a:cxnSpLocks noChangeShapeType="1"/>
          </p:cNvCxnSpPr>
          <p:nvPr/>
        </p:nvCxnSpPr>
        <p:spPr bwMode="auto">
          <a:xfrm rot="5400000" flipV="1">
            <a:off x="6206332" y="926306"/>
            <a:ext cx="887412" cy="2028825"/>
          </a:xfrm>
          <a:prstGeom prst="bentConnector4">
            <a:avLst>
              <a:gd name="adj1" fmla="val 29870"/>
              <a:gd name="adj2" fmla="val 88653"/>
            </a:avLst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  <a:effectLst/>
        </p:spPr>
      </p:cxnSp>
      <p:cxnSp>
        <p:nvCxnSpPr>
          <p:cNvPr id="63885" name="AutoShape 397"/>
          <p:cNvCxnSpPr>
            <a:cxnSpLocks noChangeShapeType="1"/>
          </p:cNvCxnSpPr>
          <p:nvPr/>
        </p:nvCxnSpPr>
        <p:spPr bwMode="auto">
          <a:xfrm rot="5400000" flipH="1" flipV="1">
            <a:off x="5137944" y="3145631"/>
            <a:ext cx="2986088" cy="2066925"/>
          </a:xfrm>
          <a:prstGeom prst="bentConnector4">
            <a:avLst>
              <a:gd name="adj1" fmla="val 18657"/>
              <a:gd name="adj2" fmla="val 38171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3886" name="AutoShape 398"/>
          <p:cNvCxnSpPr>
            <a:cxnSpLocks noChangeShapeType="1"/>
          </p:cNvCxnSpPr>
          <p:nvPr/>
        </p:nvCxnSpPr>
        <p:spPr bwMode="auto">
          <a:xfrm rot="5400000" flipV="1">
            <a:off x="5782469" y="1356519"/>
            <a:ext cx="1728787" cy="2022475"/>
          </a:xfrm>
          <a:prstGeom prst="bentConnector4">
            <a:avLst>
              <a:gd name="adj1" fmla="val 19190"/>
              <a:gd name="adj2" fmla="val 83593"/>
            </a:avLst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  <a:effectLst/>
        </p:spPr>
      </p:cxnSp>
      <p:cxnSp>
        <p:nvCxnSpPr>
          <p:cNvPr id="63887" name="AutoShape 399"/>
          <p:cNvCxnSpPr>
            <a:cxnSpLocks noChangeShapeType="1"/>
          </p:cNvCxnSpPr>
          <p:nvPr/>
        </p:nvCxnSpPr>
        <p:spPr bwMode="auto">
          <a:xfrm rot="5400000" flipH="1" flipV="1">
            <a:off x="5555456" y="3550444"/>
            <a:ext cx="2144713" cy="2060575"/>
          </a:xfrm>
          <a:prstGeom prst="bentConnector4">
            <a:avLst>
              <a:gd name="adj1" fmla="val 19981"/>
              <a:gd name="adj2" fmla="val 42912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3888" name="AutoShape 400"/>
          <p:cNvCxnSpPr>
            <a:cxnSpLocks noChangeShapeType="1"/>
            <a:endCxn id="63807" idx="1"/>
          </p:cNvCxnSpPr>
          <p:nvPr/>
        </p:nvCxnSpPr>
        <p:spPr bwMode="auto">
          <a:xfrm rot="16200000" flipH="1">
            <a:off x="5674519" y="2035969"/>
            <a:ext cx="2192337" cy="1933575"/>
          </a:xfrm>
          <a:prstGeom prst="bentConnector4">
            <a:avLst>
              <a:gd name="adj1" fmla="val -583"/>
              <a:gd name="adj2" fmla="val 72574"/>
            </a:avLst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  <a:effectLst/>
        </p:spPr>
      </p:cxnSp>
      <p:cxnSp>
        <p:nvCxnSpPr>
          <p:cNvPr id="63889" name="AutoShape 401"/>
          <p:cNvCxnSpPr>
            <a:cxnSpLocks noChangeShapeType="1"/>
          </p:cNvCxnSpPr>
          <p:nvPr/>
        </p:nvCxnSpPr>
        <p:spPr bwMode="auto">
          <a:xfrm rot="5400000" flipH="1" flipV="1">
            <a:off x="5992018" y="3990182"/>
            <a:ext cx="1274763" cy="2063750"/>
          </a:xfrm>
          <a:prstGeom prst="bentConnector4">
            <a:avLst>
              <a:gd name="adj1" fmla="val 25903"/>
              <a:gd name="adj2" fmla="val 47537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3890" name="AutoShape 402"/>
          <p:cNvCxnSpPr>
            <a:cxnSpLocks noChangeShapeType="1"/>
          </p:cNvCxnSpPr>
          <p:nvPr/>
        </p:nvCxnSpPr>
        <p:spPr bwMode="auto">
          <a:xfrm rot="5400000" flipV="1">
            <a:off x="4920457" y="2221706"/>
            <a:ext cx="3459162" cy="2028825"/>
          </a:xfrm>
          <a:prstGeom prst="bentConnector4">
            <a:avLst>
              <a:gd name="adj1" fmla="val 13630"/>
              <a:gd name="adj2" fmla="val 71671"/>
            </a:avLst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  <a:effectLst/>
        </p:spPr>
      </p:cxnSp>
      <p:cxnSp>
        <p:nvCxnSpPr>
          <p:cNvPr id="63891" name="AutoShape 403"/>
          <p:cNvCxnSpPr>
            <a:cxnSpLocks noChangeShapeType="1"/>
            <a:stCxn id="63928" idx="0"/>
            <a:endCxn id="63786" idx="2"/>
          </p:cNvCxnSpPr>
          <p:nvPr/>
        </p:nvCxnSpPr>
        <p:spPr bwMode="auto">
          <a:xfrm rot="5400000" flipV="1">
            <a:off x="6486525" y="4067175"/>
            <a:ext cx="288925" cy="2066925"/>
          </a:xfrm>
          <a:prstGeom prst="bentConnector4">
            <a:avLst>
              <a:gd name="adj1" fmla="val 166481"/>
              <a:gd name="adj2" fmla="val 51306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3892" name="AutoShape 404"/>
          <p:cNvCxnSpPr>
            <a:cxnSpLocks noChangeShapeType="1"/>
            <a:stCxn id="63912" idx="0"/>
            <a:endCxn id="63827" idx="2"/>
          </p:cNvCxnSpPr>
          <p:nvPr/>
        </p:nvCxnSpPr>
        <p:spPr bwMode="auto">
          <a:xfrm rot="5400000" flipV="1">
            <a:off x="4486275" y="2647951"/>
            <a:ext cx="4319587" cy="2024062"/>
          </a:xfrm>
          <a:prstGeom prst="bentConnector4">
            <a:avLst>
              <a:gd name="adj1" fmla="val 12458"/>
              <a:gd name="adj2" fmla="val 66588"/>
            </a:avLst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  <a:effectLst/>
        </p:spPr>
      </p:cxnSp>
      <p:cxnSp>
        <p:nvCxnSpPr>
          <p:cNvPr id="63893" name="AutoShape 405"/>
          <p:cNvCxnSpPr>
            <a:cxnSpLocks noChangeShapeType="1"/>
            <a:stCxn id="63928" idx="0"/>
            <a:endCxn id="63826" idx="2"/>
          </p:cNvCxnSpPr>
          <p:nvPr/>
        </p:nvCxnSpPr>
        <p:spPr bwMode="auto">
          <a:xfrm rot="5400000" flipV="1">
            <a:off x="6053138" y="4500562"/>
            <a:ext cx="1149350" cy="2060575"/>
          </a:xfrm>
          <a:prstGeom prst="bentConnector4">
            <a:avLst>
              <a:gd name="adj1" fmla="val 51241"/>
              <a:gd name="adj2" fmla="val 59861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sp>
        <p:nvSpPr>
          <p:cNvPr id="63894" name="Line 406"/>
          <p:cNvSpPr>
            <a:spLocks noChangeShapeType="1"/>
          </p:cNvSpPr>
          <p:nvPr/>
        </p:nvSpPr>
        <p:spPr bwMode="auto">
          <a:xfrm flipV="1">
            <a:off x="1320800" y="1925638"/>
            <a:ext cx="0" cy="346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95" name="Line 407"/>
          <p:cNvSpPr>
            <a:spLocks noChangeShapeType="1"/>
          </p:cNvSpPr>
          <p:nvPr/>
        </p:nvSpPr>
        <p:spPr bwMode="auto">
          <a:xfrm flipH="1" flipV="1">
            <a:off x="2476500" y="1933575"/>
            <a:ext cx="60325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896" name="Rectangle 408"/>
          <p:cNvSpPr>
            <a:spLocks noChangeArrowheads="1"/>
          </p:cNvSpPr>
          <p:nvPr/>
        </p:nvSpPr>
        <p:spPr bwMode="auto">
          <a:xfrm>
            <a:off x="1831975" y="1871663"/>
            <a:ext cx="669925" cy="1143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CC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97" name="AutoShape 409"/>
          <p:cNvSpPr>
            <a:spLocks noChangeArrowheads="1"/>
          </p:cNvSpPr>
          <p:nvPr/>
        </p:nvSpPr>
        <p:spPr bwMode="auto">
          <a:xfrm rot="5400000">
            <a:off x="3989388" y="45847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98" name="AutoShape 410"/>
          <p:cNvSpPr>
            <a:spLocks noChangeArrowheads="1"/>
          </p:cNvSpPr>
          <p:nvPr/>
        </p:nvSpPr>
        <p:spPr bwMode="auto">
          <a:xfrm rot="5400000">
            <a:off x="3989388" y="12239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3899" name="Line 411"/>
          <p:cNvSpPr>
            <a:spLocks noChangeShapeType="1"/>
          </p:cNvSpPr>
          <p:nvPr/>
        </p:nvSpPr>
        <p:spPr bwMode="auto">
          <a:xfrm rot="5400000" flipH="1">
            <a:off x="972344" y="3056732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00" name="Line 412"/>
          <p:cNvSpPr>
            <a:spLocks noChangeShapeType="1"/>
          </p:cNvSpPr>
          <p:nvPr/>
        </p:nvSpPr>
        <p:spPr bwMode="auto">
          <a:xfrm rot="10800000" flipH="1">
            <a:off x="2700338" y="201295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01" name="Line 413"/>
          <p:cNvSpPr>
            <a:spLocks noChangeShapeType="1"/>
          </p:cNvSpPr>
          <p:nvPr/>
        </p:nvSpPr>
        <p:spPr bwMode="auto">
          <a:xfrm rot="16200000" flipH="1">
            <a:off x="2845594" y="2336007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02" name="Line 414"/>
          <p:cNvSpPr>
            <a:spLocks noChangeShapeType="1"/>
          </p:cNvSpPr>
          <p:nvPr/>
        </p:nvSpPr>
        <p:spPr bwMode="auto">
          <a:xfrm rot="16200000" flipH="1">
            <a:off x="3204369" y="4388644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03" name="Line 415"/>
          <p:cNvSpPr>
            <a:spLocks noChangeShapeType="1"/>
          </p:cNvSpPr>
          <p:nvPr/>
        </p:nvSpPr>
        <p:spPr bwMode="auto">
          <a:xfrm rot="10800000" flipH="1">
            <a:off x="3527425" y="4749800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04" name="Line 416"/>
          <p:cNvSpPr>
            <a:spLocks noChangeShapeType="1"/>
          </p:cNvSpPr>
          <p:nvPr/>
        </p:nvSpPr>
        <p:spPr bwMode="auto">
          <a:xfrm rot="10800000" flipH="1">
            <a:off x="1439863" y="2012950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05" name="Line 417"/>
          <p:cNvSpPr>
            <a:spLocks noChangeShapeType="1"/>
          </p:cNvSpPr>
          <p:nvPr/>
        </p:nvSpPr>
        <p:spPr bwMode="auto">
          <a:xfrm rot="16200000" flipH="1">
            <a:off x="2464594" y="424418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06" name="Line 418"/>
          <p:cNvSpPr>
            <a:spLocks noChangeShapeType="1"/>
          </p:cNvSpPr>
          <p:nvPr/>
        </p:nvSpPr>
        <p:spPr bwMode="auto">
          <a:xfrm rot="10800000" flipH="1">
            <a:off x="7264400" y="4318000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07" name="Line 419"/>
          <p:cNvSpPr>
            <a:spLocks noChangeShapeType="1"/>
          </p:cNvSpPr>
          <p:nvPr/>
        </p:nvSpPr>
        <p:spPr bwMode="auto">
          <a:xfrm rot="10800000" flipH="1">
            <a:off x="7246938" y="518160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08" name="Line 420"/>
          <p:cNvSpPr>
            <a:spLocks noChangeShapeType="1"/>
          </p:cNvSpPr>
          <p:nvPr/>
        </p:nvSpPr>
        <p:spPr bwMode="auto">
          <a:xfrm rot="10800000" flipH="1">
            <a:off x="7246938" y="604520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63909" name="AutoShape 421"/>
          <p:cNvCxnSpPr>
            <a:cxnSpLocks noChangeShapeType="1"/>
          </p:cNvCxnSpPr>
          <p:nvPr/>
        </p:nvCxnSpPr>
        <p:spPr bwMode="auto">
          <a:xfrm flipV="1">
            <a:off x="5815013" y="1504950"/>
            <a:ext cx="1865312" cy="182563"/>
          </a:xfrm>
          <a:prstGeom prst="bentConnector3">
            <a:avLst>
              <a:gd name="adj1" fmla="val 49958"/>
            </a:avLst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  <a:effectLst/>
        </p:spPr>
      </p:cxnSp>
      <p:grpSp>
        <p:nvGrpSpPr>
          <p:cNvPr id="63910" name="Group 422"/>
          <p:cNvGrpSpPr>
            <a:grpSpLocks/>
          </p:cNvGrpSpPr>
          <p:nvPr/>
        </p:nvGrpSpPr>
        <p:grpSpPr bwMode="auto">
          <a:xfrm>
            <a:off x="5543550" y="1509713"/>
            <a:ext cx="287338" cy="611187"/>
            <a:chOff x="3402" y="709"/>
            <a:chExt cx="181" cy="385"/>
          </a:xfrm>
        </p:grpSpPr>
        <p:cxnSp>
          <p:nvCxnSpPr>
            <p:cNvPr id="63911" name="AutoShape 423"/>
            <p:cNvCxnSpPr>
              <a:cxnSpLocks noChangeShapeType="1"/>
            </p:cNvCxnSpPr>
            <p:nvPr/>
          </p:nvCxnSpPr>
          <p:spPr bwMode="auto">
            <a:xfrm>
              <a:off x="3515" y="104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sp>
          <p:nvSpPr>
            <p:cNvPr id="63912" name="AutoShape 424"/>
            <p:cNvSpPr>
              <a:spLocks noChangeArrowheads="1"/>
            </p:cNvSpPr>
            <p:nvPr/>
          </p:nvSpPr>
          <p:spPr bwMode="auto">
            <a:xfrm>
              <a:off x="3402" y="709"/>
              <a:ext cx="114" cy="385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cxnSp>
          <p:nvCxnSpPr>
            <p:cNvPr id="63913" name="AutoShape 425"/>
            <p:cNvCxnSpPr>
              <a:cxnSpLocks noChangeShapeType="1"/>
            </p:cNvCxnSpPr>
            <p:nvPr/>
          </p:nvCxnSpPr>
          <p:spPr bwMode="auto">
            <a:xfrm>
              <a:off x="3515" y="1004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3914" name="AutoShape 426"/>
            <p:cNvCxnSpPr>
              <a:cxnSpLocks noChangeShapeType="1"/>
            </p:cNvCxnSpPr>
            <p:nvPr/>
          </p:nvCxnSpPr>
          <p:spPr bwMode="auto">
            <a:xfrm>
              <a:off x="3515" y="95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3915" name="AutoShape 427"/>
            <p:cNvCxnSpPr>
              <a:cxnSpLocks noChangeShapeType="1"/>
            </p:cNvCxnSpPr>
            <p:nvPr/>
          </p:nvCxnSpPr>
          <p:spPr bwMode="auto">
            <a:xfrm>
              <a:off x="3515" y="913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3916" name="AutoShape 428"/>
            <p:cNvCxnSpPr>
              <a:cxnSpLocks noChangeShapeType="1"/>
            </p:cNvCxnSpPr>
            <p:nvPr/>
          </p:nvCxnSpPr>
          <p:spPr bwMode="auto">
            <a:xfrm>
              <a:off x="3515" y="86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3917" name="AutoShape 429"/>
            <p:cNvCxnSpPr>
              <a:cxnSpLocks noChangeShapeType="1"/>
            </p:cNvCxnSpPr>
            <p:nvPr/>
          </p:nvCxnSpPr>
          <p:spPr bwMode="auto">
            <a:xfrm>
              <a:off x="3515" y="82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</p:grpSp>
      <p:cxnSp>
        <p:nvCxnSpPr>
          <p:cNvPr id="63918" name="AutoShape 430"/>
          <p:cNvCxnSpPr>
            <a:cxnSpLocks noChangeShapeType="1"/>
          </p:cNvCxnSpPr>
          <p:nvPr/>
        </p:nvCxnSpPr>
        <p:spPr bwMode="auto">
          <a:xfrm rot="5400000" flipH="1" flipV="1">
            <a:off x="4701381" y="2693194"/>
            <a:ext cx="3856038" cy="2063750"/>
          </a:xfrm>
          <a:prstGeom prst="bentConnector4">
            <a:avLst>
              <a:gd name="adj1" fmla="val 16755"/>
              <a:gd name="adj2" fmla="val 33074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3919" name="AutoShape 431"/>
          <p:cNvCxnSpPr>
            <a:cxnSpLocks noChangeShapeType="1"/>
            <a:stCxn id="63898" idx="0"/>
            <a:endCxn id="63912" idx="0"/>
          </p:cNvCxnSpPr>
          <p:nvPr/>
        </p:nvCxnSpPr>
        <p:spPr bwMode="auto">
          <a:xfrm>
            <a:off x="4119563" y="1300163"/>
            <a:ext cx="1514475" cy="200025"/>
          </a:xfrm>
          <a:prstGeom prst="bentConnector2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3920" name="AutoShape 432"/>
          <p:cNvCxnSpPr>
            <a:cxnSpLocks noChangeShapeType="1"/>
            <a:stCxn id="63897" idx="0"/>
            <a:endCxn id="63928" idx="0"/>
          </p:cNvCxnSpPr>
          <p:nvPr/>
        </p:nvCxnSpPr>
        <p:spPr bwMode="auto">
          <a:xfrm>
            <a:off x="4119563" y="4660900"/>
            <a:ext cx="1477962" cy="295275"/>
          </a:xfrm>
          <a:prstGeom prst="bentConnector2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grpSp>
        <p:nvGrpSpPr>
          <p:cNvPr id="63921" name="Group 433"/>
          <p:cNvGrpSpPr>
            <a:grpSpLocks/>
          </p:cNvGrpSpPr>
          <p:nvPr/>
        </p:nvGrpSpPr>
        <p:grpSpPr bwMode="auto">
          <a:xfrm>
            <a:off x="5543550" y="4965700"/>
            <a:ext cx="215900" cy="684213"/>
            <a:chOff x="3492" y="2568"/>
            <a:chExt cx="136" cy="431"/>
          </a:xfrm>
        </p:grpSpPr>
        <p:cxnSp>
          <p:nvCxnSpPr>
            <p:cNvPr id="63922" name="AutoShape 434"/>
            <p:cNvCxnSpPr>
              <a:cxnSpLocks noChangeShapeType="1"/>
            </p:cNvCxnSpPr>
            <p:nvPr/>
          </p:nvCxnSpPr>
          <p:spPr bwMode="auto">
            <a:xfrm>
              <a:off x="3560" y="259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3923" name="AutoShape 435"/>
            <p:cNvCxnSpPr>
              <a:cxnSpLocks noChangeShapeType="1"/>
            </p:cNvCxnSpPr>
            <p:nvPr/>
          </p:nvCxnSpPr>
          <p:spPr bwMode="auto">
            <a:xfrm>
              <a:off x="3560" y="266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3924" name="AutoShape 436"/>
            <p:cNvCxnSpPr>
              <a:cxnSpLocks noChangeShapeType="1"/>
            </p:cNvCxnSpPr>
            <p:nvPr/>
          </p:nvCxnSpPr>
          <p:spPr bwMode="auto">
            <a:xfrm>
              <a:off x="3560" y="2731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3925" name="AutoShape 437"/>
            <p:cNvCxnSpPr>
              <a:cxnSpLocks noChangeShapeType="1"/>
            </p:cNvCxnSpPr>
            <p:nvPr/>
          </p:nvCxnSpPr>
          <p:spPr bwMode="auto">
            <a:xfrm>
              <a:off x="3560" y="279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3926" name="AutoShape 438"/>
            <p:cNvCxnSpPr>
              <a:cxnSpLocks noChangeShapeType="1"/>
            </p:cNvCxnSpPr>
            <p:nvPr/>
          </p:nvCxnSpPr>
          <p:spPr bwMode="auto">
            <a:xfrm>
              <a:off x="3560" y="2866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3927" name="AutoShape 439"/>
            <p:cNvCxnSpPr>
              <a:cxnSpLocks noChangeShapeType="1"/>
            </p:cNvCxnSpPr>
            <p:nvPr/>
          </p:nvCxnSpPr>
          <p:spPr bwMode="auto">
            <a:xfrm>
              <a:off x="3560" y="293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sp>
          <p:nvSpPr>
            <p:cNvPr id="63928" name="AutoShape 440"/>
            <p:cNvSpPr>
              <a:spLocks noChangeArrowheads="1"/>
            </p:cNvSpPr>
            <p:nvPr/>
          </p:nvSpPr>
          <p:spPr bwMode="auto">
            <a:xfrm>
              <a:off x="3492" y="2568"/>
              <a:ext cx="68" cy="43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63929" name="Text Box 441"/>
          <p:cNvSpPr txBox="1">
            <a:spLocks noChangeArrowheads="1"/>
          </p:cNvSpPr>
          <p:nvPr/>
        </p:nvSpPr>
        <p:spPr bwMode="auto">
          <a:xfrm>
            <a:off x="3555999" y="2416175"/>
            <a:ext cx="54133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30" name="Line 442"/>
          <p:cNvSpPr>
            <a:spLocks noChangeShapeType="1"/>
          </p:cNvSpPr>
          <p:nvPr/>
        </p:nvSpPr>
        <p:spPr bwMode="auto">
          <a:xfrm flipH="1" flipV="1">
            <a:off x="903288" y="4194175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63931" name="Group 443"/>
          <p:cNvGrpSpPr>
            <a:grpSpLocks/>
          </p:cNvGrpSpPr>
          <p:nvPr/>
        </p:nvGrpSpPr>
        <p:grpSpPr bwMode="auto">
          <a:xfrm>
            <a:off x="4572000" y="115890"/>
            <a:ext cx="4571623" cy="914400"/>
            <a:chOff x="250" y="3113"/>
            <a:chExt cx="2189" cy="576"/>
          </a:xfrm>
        </p:grpSpPr>
        <p:sp>
          <p:nvSpPr>
            <p:cNvPr id="63932" name="Text Box 444"/>
            <p:cNvSpPr txBox="1">
              <a:spLocks noChangeArrowheads="1"/>
            </p:cNvSpPr>
            <p:nvPr/>
          </p:nvSpPr>
          <p:spPr bwMode="auto">
            <a:xfrm>
              <a:off x="545" y="3248"/>
              <a:ext cx="1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63933" name="Line 445"/>
            <p:cNvSpPr>
              <a:spLocks noChangeShapeType="1"/>
            </p:cNvSpPr>
            <p:nvPr/>
          </p:nvSpPr>
          <p:spPr bwMode="auto">
            <a:xfrm flipH="1">
              <a:off x="324" y="3601"/>
              <a:ext cx="181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934" name="Line 446"/>
            <p:cNvSpPr>
              <a:spLocks noChangeShapeType="1"/>
            </p:cNvSpPr>
            <p:nvPr/>
          </p:nvSpPr>
          <p:spPr bwMode="auto">
            <a:xfrm flipH="1">
              <a:off x="324" y="33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935" name="Line 447"/>
            <p:cNvSpPr>
              <a:spLocks noChangeShapeType="1"/>
            </p:cNvSpPr>
            <p:nvPr/>
          </p:nvSpPr>
          <p:spPr bwMode="auto">
            <a:xfrm flipH="1">
              <a:off x="320" y="3470"/>
              <a:ext cx="18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936" name="Text Box 448"/>
            <p:cNvSpPr txBox="1">
              <a:spLocks noChangeArrowheads="1"/>
            </p:cNvSpPr>
            <p:nvPr/>
          </p:nvSpPr>
          <p:spPr bwMode="auto">
            <a:xfrm>
              <a:off x="545" y="3379"/>
              <a:ext cx="16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63937" name="Text Box 449"/>
            <p:cNvSpPr txBox="1">
              <a:spLocks noChangeArrowheads="1"/>
            </p:cNvSpPr>
            <p:nvPr/>
          </p:nvSpPr>
          <p:spPr bwMode="auto">
            <a:xfrm>
              <a:off x="545" y="3515"/>
              <a:ext cx="18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63938" name="Rectangle 450"/>
            <p:cNvSpPr>
              <a:spLocks noChangeArrowheads="1"/>
            </p:cNvSpPr>
            <p:nvPr/>
          </p:nvSpPr>
          <p:spPr bwMode="auto">
            <a:xfrm>
              <a:off x="250" y="3121"/>
              <a:ext cx="2086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 dirty="0"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63939" name="Text Box 451"/>
            <p:cNvSpPr txBox="1">
              <a:spLocks noChangeArrowheads="1"/>
            </p:cNvSpPr>
            <p:nvPr/>
          </p:nvSpPr>
          <p:spPr bwMode="auto">
            <a:xfrm>
              <a:off x="544" y="3113"/>
              <a:ext cx="17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63940" name="Line 452"/>
            <p:cNvSpPr>
              <a:spLocks noChangeShapeType="1"/>
            </p:cNvSpPr>
            <p:nvPr/>
          </p:nvSpPr>
          <p:spPr bwMode="auto">
            <a:xfrm flipH="1">
              <a:off x="323" y="3205"/>
              <a:ext cx="181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3941" name="Line 453"/>
          <p:cNvSpPr>
            <a:spLocks noChangeShapeType="1"/>
          </p:cNvSpPr>
          <p:nvPr/>
        </p:nvSpPr>
        <p:spPr bwMode="auto">
          <a:xfrm rot="16200000" flipH="1">
            <a:off x="2882106" y="3885407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42" name="Line 454"/>
          <p:cNvSpPr>
            <a:spLocks noChangeShapeType="1"/>
          </p:cNvSpPr>
          <p:nvPr/>
        </p:nvSpPr>
        <p:spPr bwMode="auto">
          <a:xfrm flipH="1">
            <a:off x="2097088" y="4387850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43" name="Text Box 455"/>
          <p:cNvSpPr txBox="1">
            <a:spLocks noChangeArrowheads="1"/>
          </p:cNvSpPr>
          <p:nvPr/>
        </p:nvSpPr>
        <p:spPr bwMode="auto">
          <a:xfrm>
            <a:off x="8074025" y="485775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44" name="Text Box 456"/>
          <p:cNvSpPr txBox="1">
            <a:spLocks noChangeArrowheads="1"/>
          </p:cNvSpPr>
          <p:nvPr/>
        </p:nvSpPr>
        <p:spPr bwMode="auto">
          <a:xfrm>
            <a:off x="8064500" y="313055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45" name="Text Box 457"/>
          <p:cNvSpPr txBox="1">
            <a:spLocks noChangeArrowheads="1"/>
          </p:cNvSpPr>
          <p:nvPr/>
        </p:nvSpPr>
        <p:spPr bwMode="auto">
          <a:xfrm>
            <a:off x="8062913" y="2284413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46" name="Text Box 458"/>
          <p:cNvSpPr txBox="1">
            <a:spLocks noChangeArrowheads="1"/>
          </p:cNvSpPr>
          <p:nvPr/>
        </p:nvSpPr>
        <p:spPr bwMode="auto">
          <a:xfrm>
            <a:off x="8064500" y="1417638"/>
            <a:ext cx="5762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47" name="Text Box 459"/>
          <p:cNvSpPr txBox="1">
            <a:spLocks noChangeArrowheads="1"/>
          </p:cNvSpPr>
          <p:nvPr/>
        </p:nvSpPr>
        <p:spPr bwMode="auto">
          <a:xfrm>
            <a:off x="8066088" y="5721350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48" name="Text Box 460"/>
          <p:cNvSpPr txBox="1">
            <a:spLocks noChangeArrowheads="1"/>
          </p:cNvSpPr>
          <p:nvPr/>
        </p:nvSpPr>
        <p:spPr bwMode="auto">
          <a:xfrm>
            <a:off x="8053388" y="3995738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49" name="Text Box 461"/>
          <p:cNvSpPr txBox="1">
            <a:spLocks noChangeArrowheads="1"/>
          </p:cNvSpPr>
          <p:nvPr/>
        </p:nvSpPr>
        <p:spPr bwMode="auto">
          <a:xfrm>
            <a:off x="8172450" y="62452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50" name="Text Box 462"/>
          <p:cNvSpPr txBox="1">
            <a:spLocks noChangeArrowheads="1"/>
          </p:cNvSpPr>
          <p:nvPr/>
        </p:nvSpPr>
        <p:spPr bwMode="auto">
          <a:xfrm>
            <a:off x="1563683" y="1446213"/>
            <a:ext cx="140174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Минимальная скорость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51" name="Text Box 463"/>
          <p:cNvSpPr txBox="1">
            <a:spLocks noChangeArrowheads="1"/>
          </p:cNvSpPr>
          <p:nvPr/>
        </p:nvSpPr>
        <p:spPr bwMode="auto">
          <a:xfrm>
            <a:off x="555570" y="4560903"/>
            <a:ext cx="81751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Вкл.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: </a:t>
            </a: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сек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52" name="Line 464"/>
          <p:cNvSpPr>
            <a:spLocks noChangeShapeType="1"/>
          </p:cNvSpPr>
          <p:nvPr/>
        </p:nvSpPr>
        <p:spPr bwMode="auto">
          <a:xfrm flipH="1">
            <a:off x="1989138" y="1374775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53" name="Line 465"/>
          <p:cNvSpPr>
            <a:spLocks noChangeShapeType="1"/>
          </p:cNvSpPr>
          <p:nvPr/>
        </p:nvSpPr>
        <p:spPr bwMode="auto">
          <a:xfrm rot="16200000" flipH="1">
            <a:off x="486569" y="176133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63954" name="Text Box 466"/>
          <p:cNvSpPr txBox="1">
            <a:spLocks noChangeArrowheads="1"/>
          </p:cNvSpPr>
          <p:nvPr/>
        </p:nvSpPr>
        <p:spPr bwMode="auto">
          <a:xfrm>
            <a:off x="3590924" y="3119438"/>
            <a:ext cx="4698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59" name="Text Box 471"/>
          <p:cNvSpPr txBox="1">
            <a:spLocks noChangeArrowheads="1"/>
          </p:cNvSpPr>
          <p:nvPr/>
        </p:nvSpPr>
        <p:spPr bwMode="auto">
          <a:xfrm>
            <a:off x="8172450" y="534670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60" name="Text Box 472"/>
          <p:cNvSpPr txBox="1">
            <a:spLocks noChangeArrowheads="1"/>
          </p:cNvSpPr>
          <p:nvPr/>
        </p:nvSpPr>
        <p:spPr bwMode="auto">
          <a:xfrm>
            <a:off x="8181975" y="44799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61" name="Text Box 473"/>
          <p:cNvSpPr txBox="1">
            <a:spLocks noChangeArrowheads="1"/>
          </p:cNvSpPr>
          <p:nvPr/>
        </p:nvSpPr>
        <p:spPr bwMode="auto">
          <a:xfrm>
            <a:off x="8181975" y="36258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62" name="Text Box 474"/>
          <p:cNvSpPr txBox="1">
            <a:spLocks noChangeArrowheads="1"/>
          </p:cNvSpPr>
          <p:nvPr/>
        </p:nvSpPr>
        <p:spPr bwMode="auto">
          <a:xfrm>
            <a:off x="8180388" y="27622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63" name="Text Box 475"/>
          <p:cNvSpPr txBox="1">
            <a:spLocks noChangeArrowheads="1"/>
          </p:cNvSpPr>
          <p:nvPr/>
        </p:nvSpPr>
        <p:spPr bwMode="auto">
          <a:xfrm>
            <a:off x="8183563" y="1903413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3964" name="Text Box 476"/>
          <p:cNvSpPr txBox="1">
            <a:spLocks noChangeArrowheads="1"/>
          </p:cNvSpPr>
          <p:nvPr/>
        </p:nvSpPr>
        <p:spPr bwMode="auto">
          <a:xfrm>
            <a:off x="2801938" y="4054475"/>
            <a:ext cx="215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ON</a:t>
            </a:r>
          </a:p>
        </p:txBody>
      </p:sp>
      <p:sp>
        <p:nvSpPr>
          <p:cNvPr id="63965" name="Text Box 477"/>
          <p:cNvSpPr txBox="1">
            <a:spLocks noChangeArrowheads="1"/>
          </p:cNvSpPr>
          <p:nvPr/>
        </p:nvSpPr>
        <p:spPr bwMode="auto">
          <a:xfrm>
            <a:off x="731838" y="2978150"/>
            <a:ext cx="215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ON</a:t>
            </a:r>
          </a:p>
        </p:txBody>
      </p:sp>
      <p:grpSp>
        <p:nvGrpSpPr>
          <p:cNvPr id="63966" name="Group 478"/>
          <p:cNvGrpSpPr>
            <a:grpSpLocks/>
          </p:cNvGrpSpPr>
          <p:nvPr/>
        </p:nvGrpSpPr>
        <p:grpSpPr bwMode="auto">
          <a:xfrm>
            <a:off x="728663" y="3114675"/>
            <a:ext cx="166687" cy="171450"/>
            <a:chOff x="2748" y="3422"/>
            <a:chExt cx="105" cy="108"/>
          </a:xfrm>
        </p:grpSpPr>
        <p:sp>
          <p:nvSpPr>
            <p:cNvPr id="63967" name="AutoShape 479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968" name="Line 480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969" name="AutoShape 481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63970" name="Text Box 482"/>
          <p:cNvSpPr txBox="1">
            <a:spLocks noChangeArrowheads="1"/>
          </p:cNvSpPr>
          <p:nvPr/>
        </p:nvSpPr>
        <p:spPr bwMode="auto">
          <a:xfrm>
            <a:off x="142875" y="5445125"/>
            <a:ext cx="5508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1.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ЭРВ внутренних блоков закрыты.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2.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Клапан байпаса горячего газа открыт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3.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Загрузка компрессора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: </a:t>
            </a: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20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сек.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Line 3"/>
          <p:cNvSpPr>
            <a:spLocks noChangeShapeType="1"/>
          </p:cNvSpPr>
          <p:nvPr/>
        </p:nvSpPr>
        <p:spPr bwMode="auto">
          <a:xfrm flipH="1" flipV="1">
            <a:off x="1744663" y="4425950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V="1">
            <a:off x="1743075" y="4805363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H="1">
            <a:off x="1739900" y="4438650"/>
            <a:ext cx="52388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 rot="5400000">
            <a:off x="1702594" y="4652169"/>
            <a:ext cx="166688" cy="171450"/>
            <a:chOff x="2748" y="3422"/>
            <a:chExt cx="105" cy="108"/>
          </a:xfrm>
        </p:grpSpPr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593" name="AutoShape 9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67594" name="Line 10"/>
          <p:cNvSpPr>
            <a:spLocks noChangeShapeType="1"/>
          </p:cNvSpPr>
          <p:nvPr/>
        </p:nvSpPr>
        <p:spPr bwMode="auto">
          <a:xfrm flipH="1" flipV="1">
            <a:off x="2667000" y="4310063"/>
            <a:ext cx="18891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H="1" flipV="1">
            <a:off x="895350" y="3241675"/>
            <a:ext cx="333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rot="5400000">
            <a:off x="2238375" y="4087813"/>
            <a:ext cx="476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rot="5400000">
            <a:off x="2249488" y="4525963"/>
            <a:ext cx="4572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2740025" y="2936875"/>
            <a:ext cx="530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3263900" y="2789238"/>
            <a:ext cx="2111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V="1">
            <a:off x="3278188" y="2557463"/>
            <a:ext cx="0" cy="2190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 flipH="1" flipV="1">
            <a:off x="3070225" y="1933575"/>
            <a:ext cx="4143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rot="5400000">
            <a:off x="1982787" y="4019551"/>
            <a:ext cx="13874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 flipH="1" flipV="1">
            <a:off x="1144588" y="2303463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H="1" flipV="1">
            <a:off x="1238250" y="2303463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605" name="Group 21"/>
          <p:cNvGrpSpPr>
            <a:grpSpLocks/>
          </p:cNvGrpSpPr>
          <p:nvPr/>
        </p:nvGrpSpPr>
        <p:grpSpPr bwMode="auto">
          <a:xfrm>
            <a:off x="1241425" y="3313113"/>
            <a:ext cx="196850" cy="85725"/>
            <a:chOff x="1142" y="3087"/>
            <a:chExt cx="124" cy="54"/>
          </a:xfrm>
        </p:grpSpPr>
        <p:sp>
          <p:nvSpPr>
            <p:cNvPr id="67606" name="Line 22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07" name="Rectangle 23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7608" name="Line 24"/>
          <p:cNvSpPr>
            <a:spLocks noChangeShapeType="1"/>
          </p:cNvSpPr>
          <p:nvPr/>
        </p:nvSpPr>
        <p:spPr bwMode="auto">
          <a:xfrm flipV="1">
            <a:off x="1230313" y="2841625"/>
            <a:ext cx="3175" cy="1023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609" name="Group 25"/>
          <p:cNvGrpSpPr>
            <a:grpSpLocks/>
          </p:cNvGrpSpPr>
          <p:nvPr/>
        </p:nvGrpSpPr>
        <p:grpSpPr bwMode="auto">
          <a:xfrm rot="16200000">
            <a:off x="2229644" y="4182269"/>
            <a:ext cx="180975" cy="93663"/>
            <a:chOff x="3382" y="2535"/>
            <a:chExt cx="114" cy="59"/>
          </a:xfrm>
        </p:grpSpPr>
        <p:sp>
          <p:nvSpPr>
            <p:cNvPr id="67610" name="Line 26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11" name="AutoShape 27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7612" name="Line 28"/>
          <p:cNvSpPr>
            <a:spLocks noChangeShapeType="1"/>
          </p:cNvSpPr>
          <p:nvPr/>
        </p:nvSpPr>
        <p:spPr bwMode="auto">
          <a:xfrm flipV="1">
            <a:off x="1958975" y="3857625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V="1">
            <a:off x="1508125" y="386238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V="1">
            <a:off x="815975" y="385603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15" name="AutoShape 31"/>
          <p:cNvSpPr>
            <a:spLocks noChangeArrowheads="1"/>
          </p:cNvSpPr>
          <p:nvPr/>
        </p:nvSpPr>
        <p:spPr bwMode="auto">
          <a:xfrm>
            <a:off x="1793875" y="4068763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6" name="AutoShape 32"/>
          <p:cNvSpPr>
            <a:spLocks noChangeArrowheads="1"/>
          </p:cNvSpPr>
          <p:nvPr/>
        </p:nvSpPr>
        <p:spPr bwMode="auto">
          <a:xfrm>
            <a:off x="1336675" y="4068763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7" name="AutoShape 33"/>
          <p:cNvSpPr>
            <a:spLocks noChangeArrowheads="1"/>
          </p:cNvSpPr>
          <p:nvPr/>
        </p:nvSpPr>
        <p:spPr bwMode="auto">
          <a:xfrm>
            <a:off x="738188" y="4067175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 flipH="1" flipV="1">
            <a:off x="860425" y="4022725"/>
            <a:ext cx="133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 flipV="1">
            <a:off x="698500" y="4930775"/>
            <a:ext cx="0" cy="12223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0" name="Line 36"/>
          <p:cNvSpPr>
            <a:spLocks noChangeShapeType="1"/>
          </p:cNvSpPr>
          <p:nvPr/>
        </p:nvSpPr>
        <p:spPr bwMode="auto">
          <a:xfrm flipH="1" flipV="1">
            <a:off x="1225550" y="2314575"/>
            <a:ext cx="5969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1" name="Line 37"/>
          <p:cNvSpPr>
            <a:spLocks noChangeShapeType="1"/>
          </p:cNvSpPr>
          <p:nvPr/>
        </p:nvSpPr>
        <p:spPr bwMode="auto">
          <a:xfrm flipV="1">
            <a:off x="2198688" y="3611563"/>
            <a:ext cx="0" cy="703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 flipV="1">
            <a:off x="3067050" y="2611438"/>
            <a:ext cx="0" cy="190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V="1">
            <a:off x="1323975" y="2357438"/>
            <a:ext cx="0" cy="274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 flipV="1">
            <a:off x="3275013" y="2774950"/>
            <a:ext cx="3175" cy="19002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625" name="Group 41"/>
          <p:cNvGrpSpPr>
            <a:grpSpLocks/>
          </p:cNvGrpSpPr>
          <p:nvPr/>
        </p:nvGrpSpPr>
        <p:grpSpPr bwMode="auto">
          <a:xfrm>
            <a:off x="1081088" y="2603500"/>
            <a:ext cx="317500" cy="268288"/>
            <a:chOff x="2030" y="2218"/>
            <a:chExt cx="291" cy="280"/>
          </a:xfrm>
        </p:grpSpPr>
        <p:sp>
          <p:nvSpPr>
            <p:cNvPr id="67626" name="AutoShape 42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27" name="AutoShape 43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28" name="AutoShape 44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29" name="AutoShape 45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30" name="AutoShape 46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7631" name="Line 47"/>
          <p:cNvSpPr>
            <a:spLocks noChangeShapeType="1"/>
          </p:cNvSpPr>
          <p:nvPr/>
        </p:nvSpPr>
        <p:spPr bwMode="auto">
          <a:xfrm flipH="1">
            <a:off x="808038" y="3868738"/>
            <a:ext cx="695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32" name="Line 48"/>
          <p:cNvSpPr>
            <a:spLocks noChangeShapeType="1"/>
          </p:cNvSpPr>
          <p:nvPr/>
        </p:nvSpPr>
        <p:spPr bwMode="auto">
          <a:xfrm flipV="1">
            <a:off x="692150" y="4402138"/>
            <a:ext cx="1588" cy="292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33" name="Line 49"/>
          <p:cNvSpPr>
            <a:spLocks noChangeShapeType="1"/>
          </p:cNvSpPr>
          <p:nvPr/>
        </p:nvSpPr>
        <p:spPr bwMode="auto">
          <a:xfrm flipH="1" flipV="1">
            <a:off x="1006475" y="4310063"/>
            <a:ext cx="1481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34" name="Line 50"/>
          <p:cNvSpPr>
            <a:spLocks noChangeShapeType="1"/>
          </p:cNvSpPr>
          <p:nvPr/>
        </p:nvSpPr>
        <p:spPr bwMode="auto">
          <a:xfrm flipH="1" flipV="1">
            <a:off x="1493838" y="4191000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35" name="Line 51"/>
          <p:cNvSpPr>
            <a:spLocks noChangeShapeType="1"/>
          </p:cNvSpPr>
          <p:nvPr/>
        </p:nvSpPr>
        <p:spPr bwMode="auto">
          <a:xfrm flipH="1" flipV="1">
            <a:off x="1289050" y="4425950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36" name="Line 52"/>
          <p:cNvSpPr>
            <a:spLocks noChangeShapeType="1"/>
          </p:cNvSpPr>
          <p:nvPr/>
        </p:nvSpPr>
        <p:spPr bwMode="auto">
          <a:xfrm flipH="1" flipV="1">
            <a:off x="944563" y="4691063"/>
            <a:ext cx="206375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37" name="Line 53"/>
          <p:cNvSpPr>
            <a:spLocks noChangeShapeType="1"/>
          </p:cNvSpPr>
          <p:nvPr/>
        </p:nvSpPr>
        <p:spPr bwMode="auto">
          <a:xfrm flipH="1" flipV="1">
            <a:off x="336550" y="4694238"/>
            <a:ext cx="6207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38" name="Line 54"/>
          <p:cNvSpPr>
            <a:spLocks noChangeShapeType="1"/>
          </p:cNvSpPr>
          <p:nvPr/>
        </p:nvSpPr>
        <p:spPr bwMode="auto">
          <a:xfrm flipV="1">
            <a:off x="341313" y="4678363"/>
            <a:ext cx="1587" cy="2809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39" name="Line 55"/>
          <p:cNvSpPr>
            <a:spLocks noChangeShapeType="1"/>
          </p:cNvSpPr>
          <p:nvPr/>
        </p:nvSpPr>
        <p:spPr bwMode="auto">
          <a:xfrm flipV="1">
            <a:off x="1308100" y="1930400"/>
            <a:ext cx="523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40" name="Line 56"/>
          <p:cNvSpPr>
            <a:spLocks noChangeShapeType="1"/>
          </p:cNvSpPr>
          <p:nvPr/>
        </p:nvSpPr>
        <p:spPr bwMode="auto">
          <a:xfrm flipV="1">
            <a:off x="1287463" y="4805363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41" name="Arc 57"/>
          <p:cNvSpPr>
            <a:spLocks/>
          </p:cNvSpPr>
          <p:nvPr/>
        </p:nvSpPr>
        <p:spPr bwMode="auto">
          <a:xfrm rot="5674286">
            <a:off x="1231107" y="2243931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42" name="Line 58"/>
          <p:cNvSpPr>
            <a:spLocks noChangeShapeType="1"/>
          </p:cNvSpPr>
          <p:nvPr/>
        </p:nvSpPr>
        <p:spPr bwMode="auto">
          <a:xfrm flipH="1" flipV="1">
            <a:off x="1809750" y="2306638"/>
            <a:ext cx="0" cy="10223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43" name="Line 59"/>
          <p:cNvSpPr>
            <a:spLocks noChangeShapeType="1"/>
          </p:cNvSpPr>
          <p:nvPr/>
        </p:nvSpPr>
        <p:spPr bwMode="auto">
          <a:xfrm flipH="1" flipV="1">
            <a:off x="1797050" y="3324225"/>
            <a:ext cx="6143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44" name="Line 60"/>
          <p:cNvSpPr>
            <a:spLocks noChangeShapeType="1"/>
          </p:cNvSpPr>
          <p:nvPr/>
        </p:nvSpPr>
        <p:spPr bwMode="auto">
          <a:xfrm>
            <a:off x="2552700" y="1882775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45" name="Line 61"/>
          <p:cNvSpPr>
            <a:spLocks noChangeShapeType="1"/>
          </p:cNvSpPr>
          <p:nvPr/>
        </p:nvSpPr>
        <p:spPr bwMode="auto">
          <a:xfrm>
            <a:off x="293688" y="4702175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46" name="Line 62"/>
          <p:cNvSpPr>
            <a:spLocks noChangeShapeType="1"/>
          </p:cNvSpPr>
          <p:nvPr/>
        </p:nvSpPr>
        <p:spPr bwMode="auto">
          <a:xfrm>
            <a:off x="766763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47" name="Line 63"/>
          <p:cNvSpPr>
            <a:spLocks noChangeShapeType="1"/>
          </p:cNvSpPr>
          <p:nvPr/>
        </p:nvSpPr>
        <p:spPr bwMode="auto">
          <a:xfrm>
            <a:off x="1457325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48" name="Line 64"/>
          <p:cNvSpPr>
            <a:spLocks noChangeShapeType="1"/>
          </p:cNvSpPr>
          <p:nvPr/>
        </p:nvSpPr>
        <p:spPr bwMode="auto">
          <a:xfrm>
            <a:off x="1006475" y="44561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49" name="Line 65"/>
          <p:cNvSpPr>
            <a:spLocks noChangeShapeType="1"/>
          </p:cNvSpPr>
          <p:nvPr/>
        </p:nvSpPr>
        <p:spPr bwMode="auto">
          <a:xfrm flipH="1" flipV="1">
            <a:off x="1141413" y="4924425"/>
            <a:ext cx="615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50" name="Line 66"/>
          <p:cNvSpPr>
            <a:spLocks noChangeShapeType="1"/>
          </p:cNvSpPr>
          <p:nvPr/>
        </p:nvSpPr>
        <p:spPr bwMode="auto">
          <a:xfrm>
            <a:off x="2727325" y="4532313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51" name="Line 67"/>
          <p:cNvSpPr>
            <a:spLocks noChangeShapeType="1"/>
          </p:cNvSpPr>
          <p:nvPr/>
        </p:nvSpPr>
        <p:spPr bwMode="auto">
          <a:xfrm flipH="1" flipV="1">
            <a:off x="544513" y="2317750"/>
            <a:ext cx="61118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52" name="Line 68"/>
          <p:cNvSpPr>
            <a:spLocks noChangeShapeType="1"/>
          </p:cNvSpPr>
          <p:nvPr/>
        </p:nvSpPr>
        <p:spPr bwMode="auto">
          <a:xfrm flipV="1">
            <a:off x="519113" y="3233738"/>
            <a:ext cx="0" cy="498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53" name="Line 69"/>
          <p:cNvSpPr>
            <a:spLocks noChangeShapeType="1"/>
          </p:cNvSpPr>
          <p:nvPr/>
        </p:nvSpPr>
        <p:spPr bwMode="auto">
          <a:xfrm flipH="1">
            <a:off x="509588" y="3244850"/>
            <a:ext cx="2159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54" name="Line 70"/>
          <p:cNvSpPr>
            <a:spLocks noChangeShapeType="1"/>
          </p:cNvSpPr>
          <p:nvPr/>
        </p:nvSpPr>
        <p:spPr bwMode="auto">
          <a:xfrm flipH="1">
            <a:off x="512763" y="4264025"/>
            <a:ext cx="454025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55" name="Line 71"/>
          <p:cNvSpPr>
            <a:spLocks noChangeShapeType="1"/>
          </p:cNvSpPr>
          <p:nvPr/>
        </p:nvSpPr>
        <p:spPr bwMode="auto">
          <a:xfrm flipH="1" flipV="1">
            <a:off x="339725" y="4945063"/>
            <a:ext cx="360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56" name="AutoShape 72"/>
          <p:cNvSpPr>
            <a:spLocks noChangeArrowheads="1"/>
          </p:cNvSpPr>
          <p:nvPr/>
        </p:nvSpPr>
        <p:spPr bwMode="auto">
          <a:xfrm>
            <a:off x="646113" y="50434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57" name="Line 73"/>
          <p:cNvSpPr>
            <a:spLocks noChangeShapeType="1"/>
          </p:cNvSpPr>
          <p:nvPr/>
        </p:nvSpPr>
        <p:spPr bwMode="auto">
          <a:xfrm flipH="1">
            <a:off x="3055938" y="2789238"/>
            <a:ext cx="2206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58" name="Line 74"/>
          <p:cNvSpPr>
            <a:spLocks noChangeShapeType="1"/>
          </p:cNvSpPr>
          <p:nvPr/>
        </p:nvSpPr>
        <p:spPr bwMode="auto">
          <a:xfrm flipV="1">
            <a:off x="3065463" y="1931988"/>
            <a:ext cx="0" cy="6572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659" name="Group 75"/>
          <p:cNvGrpSpPr>
            <a:grpSpLocks/>
          </p:cNvGrpSpPr>
          <p:nvPr/>
        </p:nvGrpSpPr>
        <p:grpSpPr bwMode="auto">
          <a:xfrm>
            <a:off x="3024188" y="2536825"/>
            <a:ext cx="82550" cy="79375"/>
            <a:chOff x="3655" y="1977"/>
            <a:chExt cx="82" cy="88"/>
          </a:xfrm>
        </p:grpSpPr>
        <p:sp>
          <p:nvSpPr>
            <p:cNvPr id="67660" name="AutoShape 76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61" name="Line 77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62" name="Group 78"/>
          <p:cNvGrpSpPr>
            <a:grpSpLocks/>
          </p:cNvGrpSpPr>
          <p:nvPr/>
        </p:nvGrpSpPr>
        <p:grpSpPr bwMode="auto">
          <a:xfrm flipV="1">
            <a:off x="1187450" y="3068638"/>
            <a:ext cx="87313" cy="79375"/>
            <a:chOff x="3655" y="1977"/>
            <a:chExt cx="82" cy="88"/>
          </a:xfrm>
        </p:grpSpPr>
        <p:sp>
          <p:nvSpPr>
            <p:cNvPr id="67663" name="AutoShape 79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64" name="Line 80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65" name="Group 81"/>
          <p:cNvGrpSpPr>
            <a:grpSpLocks/>
          </p:cNvGrpSpPr>
          <p:nvPr/>
        </p:nvGrpSpPr>
        <p:grpSpPr bwMode="auto">
          <a:xfrm rot="-16200000">
            <a:off x="1066800" y="4264025"/>
            <a:ext cx="74613" cy="87313"/>
            <a:chOff x="3655" y="1977"/>
            <a:chExt cx="82" cy="88"/>
          </a:xfrm>
        </p:grpSpPr>
        <p:sp>
          <p:nvSpPr>
            <p:cNvPr id="67666" name="AutoShape 82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67" name="Line 83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68" name="Line 84"/>
          <p:cNvSpPr>
            <a:spLocks noChangeShapeType="1"/>
          </p:cNvSpPr>
          <p:nvPr/>
        </p:nvSpPr>
        <p:spPr bwMode="auto">
          <a:xfrm flipH="1">
            <a:off x="693738" y="4414838"/>
            <a:ext cx="52387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69" name="Line 85"/>
          <p:cNvSpPr>
            <a:spLocks noChangeShapeType="1"/>
          </p:cNvSpPr>
          <p:nvPr/>
        </p:nvSpPr>
        <p:spPr bwMode="auto">
          <a:xfrm flipH="1">
            <a:off x="1284288" y="4438650"/>
            <a:ext cx="52387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70" name="Line 86"/>
          <p:cNvSpPr>
            <a:spLocks noChangeShapeType="1"/>
          </p:cNvSpPr>
          <p:nvPr/>
        </p:nvSpPr>
        <p:spPr bwMode="auto">
          <a:xfrm flipH="1" flipV="1">
            <a:off x="1290638" y="3629025"/>
            <a:ext cx="51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71" name="Line 87"/>
          <p:cNvSpPr>
            <a:spLocks noChangeShapeType="1"/>
          </p:cNvSpPr>
          <p:nvPr/>
        </p:nvSpPr>
        <p:spPr bwMode="auto">
          <a:xfrm flipH="1" flipV="1">
            <a:off x="1976438" y="3625850"/>
            <a:ext cx="233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72" name="Line 88"/>
          <p:cNvSpPr>
            <a:spLocks noChangeShapeType="1"/>
          </p:cNvSpPr>
          <p:nvPr/>
        </p:nvSpPr>
        <p:spPr bwMode="auto">
          <a:xfrm>
            <a:off x="2251075" y="2076450"/>
            <a:ext cx="119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73" name="Line 89"/>
          <p:cNvSpPr>
            <a:spLocks noChangeShapeType="1"/>
          </p:cNvSpPr>
          <p:nvPr/>
        </p:nvSpPr>
        <p:spPr bwMode="auto">
          <a:xfrm flipH="1" flipV="1">
            <a:off x="3278188" y="3116263"/>
            <a:ext cx="2492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74" name="Line 90"/>
          <p:cNvSpPr>
            <a:spLocks noChangeShapeType="1"/>
          </p:cNvSpPr>
          <p:nvPr/>
        </p:nvSpPr>
        <p:spPr bwMode="auto">
          <a:xfrm flipV="1">
            <a:off x="3527425" y="3101975"/>
            <a:ext cx="0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75" name="Rectangle 91"/>
          <p:cNvSpPr>
            <a:spLocks noChangeArrowheads="1"/>
          </p:cNvSpPr>
          <p:nvPr/>
        </p:nvSpPr>
        <p:spPr bwMode="auto">
          <a:xfrm>
            <a:off x="187325" y="1168400"/>
            <a:ext cx="3852863" cy="3959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67676" name="Group 92"/>
          <p:cNvGrpSpPr>
            <a:grpSpLocks/>
          </p:cNvGrpSpPr>
          <p:nvPr/>
        </p:nvGrpSpPr>
        <p:grpSpPr bwMode="auto">
          <a:xfrm>
            <a:off x="1763713" y="1590675"/>
            <a:ext cx="787400" cy="247650"/>
            <a:chOff x="2033" y="584"/>
            <a:chExt cx="590" cy="186"/>
          </a:xfrm>
        </p:grpSpPr>
        <p:sp>
          <p:nvSpPr>
            <p:cNvPr id="67677" name="Oval 93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78" name="AutoShape 94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79" name="Line 95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80" name="Oval 96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7681" name="Arc 97"/>
          <p:cNvSpPr>
            <a:spLocks/>
          </p:cNvSpPr>
          <p:nvPr/>
        </p:nvSpPr>
        <p:spPr bwMode="auto">
          <a:xfrm rot="11137884">
            <a:off x="1143000" y="2589213"/>
            <a:ext cx="107950" cy="138112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82" name="Line 98"/>
          <p:cNvSpPr>
            <a:spLocks noChangeShapeType="1"/>
          </p:cNvSpPr>
          <p:nvPr/>
        </p:nvSpPr>
        <p:spPr bwMode="auto">
          <a:xfrm flipH="1" flipV="1">
            <a:off x="1077913" y="4024313"/>
            <a:ext cx="117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83" name="Line 99"/>
          <p:cNvSpPr>
            <a:spLocks noChangeShapeType="1"/>
          </p:cNvSpPr>
          <p:nvPr/>
        </p:nvSpPr>
        <p:spPr bwMode="auto">
          <a:xfrm flipV="1">
            <a:off x="1179513" y="4017963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84" name="Line 100"/>
          <p:cNvSpPr>
            <a:spLocks noChangeShapeType="1"/>
          </p:cNvSpPr>
          <p:nvPr/>
        </p:nvSpPr>
        <p:spPr bwMode="auto">
          <a:xfrm flipH="1">
            <a:off x="874713" y="4010025"/>
            <a:ext cx="0" cy="65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685" name="Group 101"/>
          <p:cNvGrpSpPr>
            <a:grpSpLocks/>
          </p:cNvGrpSpPr>
          <p:nvPr/>
        </p:nvGrpSpPr>
        <p:grpSpPr bwMode="auto">
          <a:xfrm>
            <a:off x="417513" y="4573588"/>
            <a:ext cx="166687" cy="171450"/>
            <a:chOff x="2748" y="3422"/>
            <a:chExt cx="105" cy="108"/>
          </a:xfrm>
        </p:grpSpPr>
        <p:sp>
          <p:nvSpPr>
            <p:cNvPr id="67686" name="AutoShape 10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87" name="Line 10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88" name="AutoShape 10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67689" name="Group 105"/>
          <p:cNvGrpSpPr>
            <a:grpSpLocks/>
          </p:cNvGrpSpPr>
          <p:nvPr/>
        </p:nvGrpSpPr>
        <p:grpSpPr bwMode="auto">
          <a:xfrm>
            <a:off x="1247775" y="2894013"/>
            <a:ext cx="180975" cy="93662"/>
            <a:chOff x="3382" y="2535"/>
            <a:chExt cx="114" cy="59"/>
          </a:xfrm>
        </p:grpSpPr>
        <p:sp>
          <p:nvSpPr>
            <p:cNvPr id="67690" name="Line 106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91" name="AutoShape 107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7692" name="Line 108"/>
          <p:cNvSpPr>
            <a:spLocks noChangeShapeType="1"/>
          </p:cNvSpPr>
          <p:nvPr/>
        </p:nvSpPr>
        <p:spPr bwMode="auto">
          <a:xfrm rot="5400000" flipH="1" flipV="1">
            <a:off x="38894" y="1810544"/>
            <a:ext cx="10366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93" name="Line 109"/>
          <p:cNvSpPr>
            <a:spLocks noChangeShapeType="1"/>
          </p:cNvSpPr>
          <p:nvPr/>
        </p:nvSpPr>
        <p:spPr bwMode="auto">
          <a:xfrm flipH="1" flipV="1">
            <a:off x="544513" y="1303338"/>
            <a:ext cx="3463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94" name="Line 110"/>
          <p:cNvSpPr>
            <a:spLocks noChangeShapeType="1"/>
          </p:cNvSpPr>
          <p:nvPr/>
        </p:nvSpPr>
        <p:spPr bwMode="auto">
          <a:xfrm flipV="1">
            <a:off x="519113" y="3887788"/>
            <a:ext cx="0" cy="392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695" name="Line 111"/>
          <p:cNvSpPr>
            <a:spLocks noChangeShapeType="1"/>
          </p:cNvSpPr>
          <p:nvPr/>
        </p:nvSpPr>
        <p:spPr bwMode="auto">
          <a:xfrm flipH="1" flipV="1">
            <a:off x="1954213" y="4194175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696" name="Group 112"/>
          <p:cNvGrpSpPr>
            <a:grpSpLocks/>
          </p:cNvGrpSpPr>
          <p:nvPr/>
        </p:nvGrpSpPr>
        <p:grpSpPr bwMode="auto">
          <a:xfrm>
            <a:off x="855663" y="4384675"/>
            <a:ext cx="207962" cy="77788"/>
            <a:chOff x="979" y="3706"/>
            <a:chExt cx="131" cy="49"/>
          </a:xfrm>
        </p:grpSpPr>
        <p:sp>
          <p:nvSpPr>
            <p:cNvPr id="67697" name="Line 113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98" name="Line 114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99" name="Group 115"/>
          <p:cNvGrpSpPr>
            <a:grpSpLocks/>
          </p:cNvGrpSpPr>
          <p:nvPr/>
        </p:nvGrpSpPr>
        <p:grpSpPr bwMode="auto">
          <a:xfrm>
            <a:off x="1893888" y="4386263"/>
            <a:ext cx="207962" cy="77787"/>
            <a:chOff x="979" y="3706"/>
            <a:chExt cx="131" cy="49"/>
          </a:xfrm>
        </p:grpSpPr>
        <p:sp>
          <p:nvSpPr>
            <p:cNvPr id="67700" name="Line 116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01" name="Line 117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702" name="Group 118"/>
          <p:cNvGrpSpPr>
            <a:grpSpLocks/>
          </p:cNvGrpSpPr>
          <p:nvPr/>
        </p:nvGrpSpPr>
        <p:grpSpPr bwMode="auto">
          <a:xfrm>
            <a:off x="1433513" y="4384675"/>
            <a:ext cx="207962" cy="77788"/>
            <a:chOff x="979" y="3706"/>
            <a:chExt cx="131" cy="49"/>
          </a:xfrm>
        </p:grpSpPr>
        <p:sp>
          <p:nvSpPr>
            <p:cNvPr id="67703" name="Line 119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04" name="Line 120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705" name="Line 121"/>
          <p:cNvSpPr>
            <a:spLocks noChangeShapeType="1"/>
          </p:cNvSpPr>
          <p:nvPr/>
        </p:nvSpPr>
        <p:spPr bwMode="auto">
          <a:xfrm flipH="1" flipV="1">
            <a:off x="1050925" y="4459288"/>
            <a:ext cx="13763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06" name="Line 122"/>
          <p:cNvSpPr>
            <a:spLocks noChangeShapeType="1"/>
          </p:cNvSpPr>
          <p:nvPr/>
        </p:nvSpPr>
        <p:spPr bwMode="auto">
          <a:xfrm flipH="1">
            <a:off x="1500188" y="3868738"/>
            <a:ext cx="473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909763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08" name="Arc 124"/>
          <p:cNvSpPr>
            <a:spLocks/>
          </p:cNvSpPr>
          <p:nvPr/>
        </p:nvSpPr>
        <p:spPr bwMode="auto">
          <a:xfrm rot="841871">
            <a:off x="2408238" y="442277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709" name="Arc 125"/>
          <p:cNvSpPr>
            <a:spLocks/>
          </p:cNvSpPr>
          <p:nvPr/>
        </p:nvSpPr>
        <p:spPr bwMode="auto">
          <a:xfrm rot="841871">
            <a:off x="2608263" y="442595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 flipH="1" flipV="1">
            <a:off x="2524125" y="4459288"/>
            <a:ext cx="10477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11" name="Line 127"/>
          <p:cNvSpPr>
            <a:spLocks noChangeShapeType="1"/>
          </p:cNvSpPr>
          <p:nvPr/>
        </p:nvSpPr>
        <p:spPr bwMode="auto">
          <a:xfrm rot="5400000">
            <a:off x="2089150" y="3316288"/>
            <a:ext cx="7683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12" name="Freeform 128"/>
          <p:cNvSpPr>
            <a:spLocks/>
          </p:cNvSpPr>
          <p:nvPr/>
        </p:nvSpPr>
        <p:spPr bwMode="auto">
          <a:xfrm>
            <a:off x="457200" y="3725863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13" name="Freeform 129"/>
          <p:cNvSpPr>
            <a:spLocks/>
          </p:cNvSpPr>
          <p:nvPr/>
        </p:nvSpPr>
        <p:spPr bwMode="auto">
          <a:xfrm rot="5400000">
            <a:off x="1835150" y="3536951"/>
            <a:ext cx="117475" cy="18415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14" name="Freeform 130"/>
          <p:cNvSpPr>
            <a:spLocks/>
          </p:cNvSpPr>
          <p:nvPr/>
        </p:nvSpPr>
        <p:spPr bwMode="auto">
          <a:xfrm>
            <a:off x="2416175" y="3692525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15" name="Arc 131"/>
          <p:cNvSpPr>
            <a:spLocks/>
          </p:cNvSpPr>
          <p:nvPr/>
        </p:nvSpPr>
        <p:spPr bwMode="auto">
          <a:xfrm rot="841871">
            <a:off x="2395538" y="328612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716" name="Line 132"/>
          <p:cNvSpPr>
            <a:spLocks noChangeShapeType="1"/>
          </p:cNvSpPr>
          <p:nvPr/>
        </p:nvSpPr>
        <p:spPr bwMode="auto">
          <a:xfrm rot="18900000">
            <a:off x="1231900" y="2733675"/>
            <a:ext cx="111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17" name="Line 133"/>
          <p:cNvSpPr>
            <a:spLocks noChangeShapeType="1"/>
          </p:cNvSpPr>
          <p:nvPr/>
        </p:nvSpPr>
        <p:spPr bwMode="auto">
          <a:xfrm>
            <a:off x="2460625" y="2940050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718" name="Group 134"/>
          <p:cNvGrpSpPr>
            <a:grpSpLocks/>
          </p:cNvGrpSpPr>
          <p:nvPr/>
        </p:nvGrpSpPr>
        <p:grpSpPr bwMode="auto">
          <a:xfrm>
            <a:off x="2620963" y="2809875"/>
            <a:ext cx="166687" cy="171450"/>
            <a:chOff x="2748" y="3422"/>
            <a:chExt cx="105" cy="108"/>
          </a:xfrm>
        </p:grpSpPr>
        <p:sp>
          <p:nvSpPr>
            <p:cNvPr id="67719" name="AutoShape 13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720" name="Line 13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21" name="AutoShape 13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67722" name="Line 138"/>
          <p:cNvSpPr>
            <a:spLocks noChangeShapeType="1"/>
          </p:cNvSpPr>
          <p:nvPr/>
        </p:nvSpPr>
        <p:spPr bwMode="auto">
          <a:xfrm flipH="1" flipV="1">
            <a:off x="2517775" y="3324225"/>
            <a:ext cx="1730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23" name="AutoShape 139"/>
          <p:cNvSpPr>
            <a:spLocks noChangeArrowheads="1"/>
          </p:cNvSpPr>
          <p:nvPr/>
        </p:nvSpPr>
        <p:spPr bwMode="auto">
          <a:xfrm>
            <a:off x="2390775" y="4703763"/>
            <a:ext cx="363538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724" name="Group 140"/>
          <p:cNvGrpSpPr>
            <a:grpSpLocks/>
          </p:cNvGrpSpPr>
          <p:nvPr/>
        </p:nvGrpSpPr>
        <p:grpSpPr bwMode="auto">
          <a:xfrm>
            <a:off x="955675" y="3897313"/>
            <a:ext cx="166688" cy="171450"/>
            <a:chOff x="2748" y="3422"/>
            <a:chExt cx="105" cy="108"/>
          </a:xfrm>
        </p:grpSpPr>
        <p:sp>
          <p:nvSpPr>
            <p:cNvPr id="67725" name="AutoShape 14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726" name="Line 14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27" name="AutoShape 14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67728" name="Group 144"/>
          <p:cNvGrpSpPr>
            <a:grpSpLocks/>
          </p:cNvGrpSpPr>
          <p:nvPr/>
        </p:nvGrpSpPr>
        <p:grpSpPr bwMode="auto">
          <a:xfrm>
            <a:off x="742950" y="4491038"/>
            <a:ext cx="211138" cy="53975"/>
            <a:chOff x="854" y="4026"/>
            <a:chExt cx="133" cy="34"/>
          </a:xfrm>
        </p:grpSpPr>
        <p:grpSp>
          <p:nvGrpSpPr>
            <p:cNvPr id="67729" name="Group 145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67730" name="Line 14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1" name="Line 14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2" name="Line 14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3" name="Line 14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4" name="Line 15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735" name="Group 151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67736" name="Line 15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7" name="Line 15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8" name="Line 15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9" name="Line 15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40" name="Line 15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741" name="Line 157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42" name="Line 158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43" name="Oval 159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67744" name="Group 160"/>
          <p:cNvGrpSpPr>
            <a:grpSpLocks/>
          </p:cNvGrpSpPr>
          <p:nvPr/>
        </p:nvGrpSpPr>
        <p:grpSpPr bwMode="auto">
          <a:xfrm>
            <a:off x="1339850" y="4491038"/>
            <a:ext cx="211138" cy="53975"/>
            <a:chOff x="854" y="4026"/>
            <a:chExt cx="133" cy="34"/>
          </a:xfrm>
        </p:grpSpPr>
        <p:grpSp>
          <p:nvGrpSpPr>
            <p:cNvPr id="67745" name="Group 161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67746" name="Line 16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47" name="Line 16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48" name="Line 16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49" name="Line 16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50" name="Line 16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751" name="Group 167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67752" name="Line 16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53" name="Line 16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54" name="Line 17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55" name="Line 17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56" name="Line 17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757" name="Line 173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58" name="Line 174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59" name="Oval 175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67760" name="Group 176"/>
          <p:cNvGrpSpPr>
            <a:grpSpLocks/>
          </p:cNvGrpSpPr>
          <p:nvPr/>
        </p:nvGrpSpPr>
        <p:grpSpPr bwMode="auto">
          <a:xfrm>
            <a:off x="1797050" y="4491038"/>
            <a:ext cx="211138" cy="53975"/>
            <a:chOff x="854" y="4026"/>
            <a:chExt cx="133" cy="34"/>
          </a:xfrm>
        </p:grpSpPr>
        <p:grpSp>
          <p:nvGrpSpPr>
            <p:cNvPr id="67761" name="Group 177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67762" name="Line 17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63" name="Line 17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64" name="Line 18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65" name="Line 18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66" name="Line 18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767" name="Group 183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67768" name="Line 184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69" name="Line 185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70" name="Line 186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71" name="Line 187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72" name="Line 188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773" name="Line 189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74" name="Line 190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75" name="Oval 191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sp>
        <p:nvSpPr>
          <p:cNvPr id="67776" name="Line 192"/>
          <p:cNvSpPr>
            <a:spLocks noChangeShapeType="1"/>
          </p:cNvSpPr>
          <p:nvPr/>
        </p:nvSpPr>
        <p:spPr bwMode="auto">
          <a:xfrm flipV="1">
            <a:off x="3278188" y="1930400"/>
            <a:ext cx="0" cy="5619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77" name="Line 193"/>
          <p:cNvSpPr>
            <a:spLocks noChangeShapeType="1"/>
          </p:cNvSpPr>
          <p:nvPr/>
        </p:nvSpPr>
        <p:spPr bwMode="auto">
          <a:xfrm>
            <a:off x="3527425" y="3316288"/>
            <a:ext cx="0" cy="3127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778" name="Group 194"/>
          <p:cNvGrpSpPr>
            <a:grpSpLocks/>
          </p:cNvGrpSpPr>
          <p:nvPr/>
        </p:nvGrpSpPr>
        <p:grpSpPr bwMode="auto">
          <a:xfrm rot="5400000">
            <a:off x="3525838" y="3197225"/>
            <a:ext cx="107950" cy="206375"/>
            <a:chOff x="2877" y="3766"/>
            <a:chExt cx="68" cy="130"/>
          </a:xfrm>
        </p:grpSpPr>
        <p:sp>
          <p:nvSpPr>
            <p:cNvPr id="67779" name="Line 19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80" name="AutoShape 19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781" name="AutoShape 19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67782" name="Line 198"/>
          <p:cNvSpPr>
            <a:spLocks noChangeShapeType="1"/>
          </p:cNvSpPr>
          <p:nvPr/>
        </p:nvSpPr>
        <p:spPr bwMode="auto">
          <a:xfrm flipH="1" flipV="1">
            <a:off x="3382963" y="3622675"/>
            <a:ext cx="158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83" name="Line 199"/>
          <p:cNvSpPr>
            <a:spLocks noChangeShapeType="1"/>
          </p:cNvSpPr>
          <p:nvPr/>
        </p:nvSpPr>
        <p:spPr bwMode="auto">
          <a:xfrm>
            <a:off x="3576638" y="3454400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84" name="Line 200"/>
          <p:cNvSpPr>
            <a:spLocks noChangeShapeType="1"/>
          </p:cNvSpPr>
          <p:nvPr/>
        </p:nvSpPr>
        <p:spPr bwMode="auto">
          <a:xfrm flipH="1" flipV="1">
            <a:off x="2728913" y="4459288"/>
            <a:ext cx="3810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85" name="Line 201"/>
          <p:cNvSpPr>
            <a:spLocks noChangeShapeType="1"/>
          </p:cNvSpPr>
          <p:nvPr/>
        </p:nvSpPr>
        <p:spPr bwMode="auto">
          <a:xfrm>
            <a:off x="3097213" y="3376613"/>
            <a:ext cx="0" cy="109537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86" name="Line 202"/>
          <p:cNvSpPr>
            <a:spLocks noChangeShapeType="1"/>
          </p:cNvSpPr>
          <p:nvPr/>
        </p:nvSpPr>
        <p:spPr bwMode="auto">
          <a:xfrm flipH="1" flipV="1">
            <a:off x="2921000" y="4306888"/>
            <a:ext cx="1698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787" name="Group 203"/>
          <p:cNvGrpSpPr>
            <a:grpSpLocks/>
          </p:cNvGrpSpPr>
          <p:nvPr/>
        </p:nvGrpSpPr>
        <p:grpSpPr bwMode="auto">
          <a:xfrm>
            <a:off x="2755900" y="4181475"/>
            <a:ext cx="215900" cy="171450"/>
            <a:chOff x="2718" y="3861"/>
            <a:chExt cx="136" cy="108"/>
          </a:xfrm>
        </p:grpSpPr>
        <p:sp>
          <p:nvSpPr>
            <p:cNvPr id="67788" name="Line 204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789" name="Group 205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67790" name="AutoShape 206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91" name="Line 207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92" name="AutoShape 208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67793" name="Line 209"/>
          <p:cNvSpPr>
            <a:spLocks noChangeShapeType="1"/>
          </p:cNvSpPr>
          <p:nvPr/>
        </p:nvSpPr>
        <p:spPr bwMode="auto">
          <a:xfrm flipV="1">
            <a:off x="3471863" y="1920875"/>
            <a:ext cx="0" cy="3937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794" name="Line 210"/>
          <p:cNvSpPr>
            <a:spLocks noChangeShapeType="1"/>
          </p:cNvSpPr>
          <p:nvPr/>
        </p:nvSpPr>
        <p:spPr bwMode="auto">
          <a:xfrm flipV="1">
            <a:off x="3473450" y="2324100"/>
            <a:ext cx="0" cy="47783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795" name="Group 211"/>
          <p:cNvGrpSpPr>
            <a:grpSpLocks/>
          </p:cNvGrpSpPr>
          <p:nvPr/>
        </p:nvGrpSpPr>
        <p:grpSpPr bwMode="auto">
          <a:xfrm rot="5400000">
            <a:off x="3468688" y="2225675"/>
            <a:ext cx="107950" cy="206375"/>
            <a:chOff x="2877" y="3766"/>
            <a:chExt cx="68" cy="130"/>
          </a:xfrm>
        </p:grpSpPr>
        <p:sp>
          <p:nvSpPr>
            <p:cNvPr id="67796" name="Line 212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97" name="AutoShape 213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798" name="AutoShape 214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7799" name="Group 215"/>
          <p:cNvGrpSpPr>
            <a:grpSpLocks/>
          </p:cNvGrpSpPr>
          <p:nvPr/>
        </p:nvGrpSpPr>
        <p:grpSpPr bwMode="auto">
          <a:xfrm rot="5400000">
            <a:off x="3273426" y="2398712"/>
            <a:ext cx="107950" cy="206375"/>
            <a:chOff x="2877" y="3766"/>
            <a:chExt cx="68" cy="130"/>
          </a:xfrm>
        </p:grpSpPr>
        <p:sp>
          <p:nvSpPr>
            <p:cNvPr id="67800" name="Line 21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801" name="AutoShape 21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02" name="AutoShape 21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67803" name="Line 219"/>
          <p:cNvSpPr>
            <a:spLocks noChangeShapeType="1"/>
          </p:cNvSpPr>
          <p:nvPr/>
        </p:nvSpPr>
        <p:spPr bwMode="auto">
          <a:xfrm flipH="1" flipV="1">
            <a:off x="3084513" y="3387725"/>
            <a:ext cx="9525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04" name="Rectangle 220"/>
          <p:cNvSpPr>
            <a:spLocks noChangeArrowheads="1"/>
          </p:cNvSpPr>
          <p:nvPr/>
        </p:nvSpPr>
        <p:spPr bwMode="auto">
          <a:xfrm>
            <a:off x="3181350" y="3211513"/>
            <a:ext cx="190500" cy="474662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805" name="Line 221"/>
          <p:cNvSpPr>
            <a:spLocks noChangeShapeType="1"/>
          </p:cNvSpPr>
          <p:nvPr/>
        </p:nvSpPr>
        <p:spPr bwMode="auto">
          <a:xfrm>
            <a:off x="3049588" y="346392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06" name="Line 222"/>
          <p:cNvSpPr>
            <a:spLocks noChangeShapeType="1"/>
          </p:cNvSpPr>
          <p:nvPr/>
        </p:nvSpPr>
        <p:spPr bwMode="auto">
          <a:xfrm>
            <a:off x="3322638" y="376872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07" name="Line 223"/>
          <p:cNvSpPr>
            <a:spLocks noChangeShapeType="1"/>
          </p:cNvSpPr>
          <p:nvPr/>
        </p:nvSpPr>
        <p:spPr bwMode="auto">
          <a:xfrm flipH="1" flipV="1">
            <a:off x="3262313" y="4660900"/>
            <a:ext cx="7762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08" name="AutoShape 224"/>
          <p:cNvSpPr>
            <a:spLocks noChangeArrowheads="1"/>
          </p:cNvSpPr>
          <p:nvPr/>
        </p:nvSpPr>
        <p:spPr bwMode="auto">
          <a:xfrm>
            <a:off x="1169988" y="3462338"/>
            <a:ext cx="131762" cy="193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809" name="Group 225"/>
          <p:cNvGrpSpPr>
            <a:grpSpLocks/>
          </p:cNvGrpSpPr>
          <p:nvPr/>
        </p:nvGrpSpPr>
        <p:grpSpPr bwMode="auto">
          <a:xfrm rot="5400000">
            <a:off x="1246981" y="4652169"/>
            <a:ext cx="166688" cy="171450"/>
            <a:chOff x="2748" y="3422"/>
            <a:chExt cx="105" cy="108"/>
          </a:xfrm>
        </p:grpSpPr>
        <p:sp>
          <p:nvSpPr>
            <p:cNvPr id="67810" name="AutoShape 22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11" name="Line 22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812" name="AutoShape 22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67813" name="Group 229"/>
          <p:cNvGrpSpPr>
            <a:grpSpLocks/>
          </p:cNvGrpSpPr>
          <p:nvPr/>
        </p:nvGrpSpPr>
        <p:grpSpPr bwMode="auto">
          <a:xfrm>
            <a:off x="8101013" y="2959100"/>
            <a:ext cx="487362" cy="174625"/>
            <a:chOff x="1789" y="1102"/>
            <a:chExt cx="480" cy="149"/>
          </a:xfrm>
        </p:grpSpPr>
        <p:sp>
          <p:nvSpPr>
            <p:cNvPr id="67814" name="Oval 230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15" name="Oval 231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16" name="AutoShape 232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17" name="Line 233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818" name="Line 234"/>
          <p:cNvSpPr>
            <a:spLocks noChangeShapeType="1"/>
          </p:cNvSpPr>
          <p:nvPr/>
        </p:nvSpPr>
        <p:spPr bwMode="auto">
          <a:xfrm>
            <a:off x="7780338" y="3230563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19" name="Rectangle 235"/>
          <p:cNvSpPr>
            <a:spLocks noChangeArrowheads="1"/>
          </p:cNvSpPr>
          <p:nvPr/>
        </p:nvSpPr>
        <p:spPr bwMode="auto">
          <a:xfrm>
            <a:off x="7734300" y="288131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820" name="Line 236"/>
          <p:cNvSpPr>
            <a:spLocks noChangeShapeType="1"/>
          </p:cNvSpPr>
          <p:nvPr/>
        </p:nvSpPr>
        <p:spPr bwMode="auto">
          <a:xfrm>
            <a:off x="8666163" y="317817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21" name="Line 237"/>
          <p:cNvSpPr>
            <a:spLocks noChangeShapeType="1"/>
          </p:cNvSpPr>
          <p:nvPr/>
        </p:nvSpPr>
        <p:spPr bwMode="auto">
          <a:xfrm>
            <a:off x="7877175" y="317500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22" name="Line 238"/>
          <p:cNvSpPr>
            <a:spLocks noChangeShapeType="1"/>
          </p:cNvSpPr>
          <p:nvPr/>
        </p:nvSpPr>
        <p:spPr bwMode="auto">
          <a:xfrm>
            <a:off x="8348663" y="3513138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23" name="Line 239"/>
          <p:cNvSpPr>
            <a:spLocks noChangeShapeType="1"/>
          </p:cNvSpPr>
          <p:nvPr/>
        </p:nvSpPr>
        <p:spPr bwMode="auto">
          <a:xfrm>
            <a:off x="8624888" y="3230563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24" name="Rectangle 240"/>
          <p:cNvSpPr>
            <a:spLocks noChangeArrowheads="1"/>
          </p:cNvSpPr>
          <p:nvPr/>
        </p:nvSpPr>
        <p:spPr bwMode="auto">
          <a:xfrm>
            <a:off x="8080375" y="316388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825" name="Line 241"/>
          <p:cNvSpPr>
            <a:spLocks noChangeShapeType="1"/>
          </p:cNvSpPr>
          <p:nvPr/>
        </p:nvSpPr>
        <p:spPr bwMode="auto">
          <a:xfrm rot="5400000">
            <a:off x="8724106" y="3371057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26" name="Line 242"/>
          <p:cNvSpPr>
            <a:spLocks noChangeShapeType="1"/>
          </p:cNvSpPr>
          <p:nvPr/>
        </p:nvSpPr>
        <p:spPr bwMode="auto">
          <a:xfrm>
            <a:off x="7793038" y="351155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27" name="AutoShape 243"/>
          <p:cNvSpPr>
            <a:spLocks noChangeArrowheads="1"/>
          </p:cNvSpPr>
          <p:nvPr/>
        </p:nvSpPr>
        <p:spPr bwMode="auto">
          <a:xfrm rot="5400000">
            <a:off x="7680325" y="34385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828" name="AutoShape 244"/>
          <p:cNvSpPr>
            <a:spLocks noChangeArrowheads="1"/>
          </p:cNvSpPr>
          <p:nvPr/>
        </p:nvSpPr>
        <p:spPr bwMode="auto">
          <a:xfrm rot="5400000">
            <a:off x="7680325" y="31527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829" name="Group 245"/>
          <p:cNvGrpSpPr>
            <a:grpSpLocks/>
          </p:cNvGrpSpPr>
          <p:nvPr/>
        </p:nvGrpSpPr>
        <p:grpSpPr bwMode="auto">
          <a:xfrm>
            <a:off x="8285163" y="3362325"/>
            <a:ext cx="107950" cy="206375"/>
            <a:chOff x="2877" y="3766"/>
            <a:chExt cx="68" cy="130"/>
          </a:xfrm>
        </p:grpSpPr>
        <p:sp>
          <p:nvSpPr>
            <p:cNvPr id="67830" name="Line 24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831" name="AutoShape 24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32" name="AutoShape 24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7861" name="Group 277"/>
          <p:cNvGrpSpPr>
            <a:grpSpLocks/>
          </p:cNvGrpSpPr>
          <p:nvPr/>
        </p:nvGrpSpPr>
        <p:grpSpPr bwMode="auto">
          <a:xfrm>
            <a:off x="8107363" y="4689475"/>
            <a:ext cx="487362" cy="174625"/>
            <a:chOff x="1789" y="1102"/>
            <a:chExt cx="480" cy="149"/>
          </a:xfrm>
        </p:grpSpPr>
        <p:sp>
          <p:nvSpPr>
            <p:cNvPr id="67862" name="Oval 27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63" name="Oval 27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64" name="AutoShape 28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65" name="Line 28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866" name="Line 282"/>
          <p:cNvSpPr>
            <a:spLocks noChangeShapeType="1"/>
          </p:cNvSpPr>
          <p:nvPr/>
        </p:nvSpPr>
        <p:spPr bwMode="auto">
          <a:xfrm>
            <a:off x="7786688" y="4960938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67" name="Rectangle 283"/>
          <p:cNvSpPr>
            <a:spLocks noChangeArrowheads="1"/>
          </p:cNvSpPr>
          <p:nvPr/>
        </p:nvSpPr>
        <p:spPr bwMode="auto">
          <a:xfrm>
            <a:off x="7740650" y="461168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868" name="Line 284"/>
          <p:cNvSpPr>
            <a:spLocks noChangeShapeType="1"/>
          </p:cNvSpPr>
          <p:nvPr/>
        </p:nvSpPr>
        <p:spPr bwMode="auto">
          <a:xfrm>
            <a:off x="8672513" y="490855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69" name="Line 285"/>
          <p:cNvSpPr>
            <a:spLocks noChangeShapeType="1"/>
          </p:cNvSpPr>
          <p:nvPr/>
        </p:nvSpPr>
        <p:spPr bwMode="auto">
          <a:xfrm>
            <a:off x="7883525" y="490537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70" name="Line 286"/>
          <p:cNvSpPr>
            <a:spLocks noChangeShapeType="1"/>
          </p:cNvSpPr>
          <p:nvPr/>
        </p:nvSpPr>
        <p:spPr bwMode="auto">
          <a:xfrm>
            <a:off x="8355013" y="5243513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71" name="Line 287"/>
          <p:cNvSpPr>
            <a:spLocks noChangeShapeType="1"/>
          </p:cNvSpPr>
          <p:nvPr/>
        </p:nvSpPr>
        <p:spPr bwMode="auto">
          <a:xfrm>
            <a:off x="8631238" y="4960938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72" name="Rectangle 288"/>
          <p:cNvSpPr>
            <a:spLocks noChangeArrowheads="1"/>
          </p:cNvSpPr>
          <p:nvPr/>
        </p:nvSpPr>
        <p:spPr bwMode="auto">
          <a:xfrm>
            <a:off x="8086725" y="489426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873" name="Line 289"/>
          <p:cNvSpPr>
            <a:spLocks noChangeShapeType="1"/>
          </p:cNvSpPr>
          <p:nvPr/>
        </p:nvSpPr>
        <p:spPr bwMode="auto">
          <a:xfrm rot="5400000">
            <a:off x="8730456" y="5101432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74" name="Line 290"/>
          <p:cNvSpPr>
            <a:spLocks noChangeShapeType="1"/>
          </p:cNvSpPr>
          <p:nvPr/>
        </p:nvSpPr>
        <p:spPr bwMode="auto">
          <a:xfrm>
            <a:off x="7799388" y="524192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75" name="AutoShape 291"/>
          <p:cNvSpPr>
            <a:spLocks noChangeArrowheads="1"/>
          </p:cNvSpPr>
          <p:nvPr/>
        </p:nvSpPr>
        <p:spPr bwMode="auto">
          <a:xfrm rot="5400000">
            <a:off x="7686675" y="51689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876" name="AutoShape 292"/>
          <p:cNvSpPr>
            <a:spLocks noChangeArrowheads="1"/>
          </p:cNvSpPr>
          <p:nvPr/>
        </p:nvSpPr>
        <p:spPr bwMode="auto">
          <a:xfrm rot="5400000">
            <a:off x="7686675" y="48831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877" name="Group 293"/>
          <p:cNvGrpSpPr>
            <a:grpSpLocks/>
          </p:cNvGrpSpPr>
          <p:nvPr/>
        </p:nvGrpSpPr>
        <p:grpSpPr bwMode="auto">
          <a:xfrm>
            <a:off x="8291513" y="5092700"/>
            <a:ext cx="107950" cy="206375"/>
            <a:chOff x="2877" y="3766"/>
            <a:chExt cx="68" cy="130"/>
          </a:xfrm>
        </p:grpSpPr>
        <p:sp>
          <p:nvSpPr>
            <p:cNvPr id="67878" name="Line 29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879" name="AutoShape 29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80" name="AutoShape 29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7881" name="Group 297"/>
          <p:cNvGrpSpPr>
            <a:grpSpLocks/>
          </p:cNvGrpSpPr>
          <p:nvPr/>
        </p:nvGrpSpPr>
        <p:grpSpPr bwMode="auto">
          <a:xfrm>
            <a:off x="8104188" y="3829050"/>
            <a:ext cx="487362" cy="174625"/>
            <a:chOff x="1789" y="1102"/>
            <a:chExt cx="480" cy="149"/>
          </a:xfrm>
        </p:grpSpPr>
        <p:sp>
          <p:nvSpPr>
            <p:cNvPr id="67882" name="Oval 29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83" name="Oval 29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84" name="AutoShape 30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85" name="Line 30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886" name="Line 302"/>
          <p:cNvSpPr>
            <a:spLocks noChangeShapeType="1"/>
          </p:cNvSpPr>
          <p:nvPr/>
        </p:nvSpPr>
        <p:spPr bwMode="auto">
          <a:xfrm>
            <a:off x="7783513" y="4100513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87" name="Rectangle 303"/>
          <p:cNvSpPr>
            <a:spLocks noChangeArrowheads="1"/>
          </p:cNvSpPr>
          <p:nvPr/>
        </p:nvSpPr>
        <p:spPr bwMode="auto">
          <a:xfrm>
            <a:off x="7737475" y="375126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888" name="Line 304"/>
          <p:cNvSpPr>
            <a:spLocks noChangeShapeType="1"/>
          </p:cNvSpPr>
          <p:nvPr/>
        </p:nvSpPr>
        <p:spPr bwMode="auto">
          <a:xfrm>
            <a:off x="8669338" y="404812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89" name="Line 305"/>
          <p:cNvSpPr>
            <a:spLocks noChangeShapeType="1"/>
          </p:cNvSpPr>
          <p:nvPr/>
        </p:nvSpPr>
        <p:spPr bwMode="auto">
          <a:xfrm>
            <a:off x="7880350" y="404495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90" name="Line 306"/>
          <p:cNvSpPr>
            <a:spLocks noChangeShapeType="1"/>
          </p:cNvSpPr>
          <p:nvPr/>
        </p:nvSpPr>
        <p:spPr bwMode="auto">
          <a:xfrm>
            <a:off x="8351838" y="4383088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91" name="Line 307"/>
          <p:cNvSpPr>
            <a:spLocks noChangeShapeType="1"/>
          </p:cNvSpPr>
          <p:nvPr/>
        </p:nvSpPr>
        <p:spPr bwMode="auto">
          <a:xfrm>
            <a:off x="8628063" y="4100513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92" name="Rectangle 308"/>
          <p:cNvSpPr>
            <a:spLocks noChangeArrowheads="1"/>
          </p:cNvSpPr>
          <p:nvPr/>
        </p:nvSpPr>
        <p:spPr bwMode="auto">
          <a:xfrm>
            <a:off x="8083550" y="403383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893" name="Line 309"/>
          <p:cNvSpPr>
            <a:spLocks noChangeShapeType="1"/>
          </p:cNvSpPr>
          <p:nvPr/>
        </p:nvSpPr>
        <p:spPr bwMode="auto">
          <a:xfrm rot="5400000">
            <a:off x="8727281" y="4241007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94" name="Line 310"/>
          <p:cNvSpPr>
            <a:spLocks noChangeShapeType="1"/>
          </p:cNvSpPr>
          <p:nvPr/>
        </p:nvSpPr>
        <p:spPr bwMode="auto">
          <a:xfrm>
            <a:off x="7796213" y="438150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95" name="AutoShape 311"/>
          <p:cNvSpPr>
            <a:spLocks noChangeArrowheads="1"/>
          </p:cNvSpPr>
          <p:nvPr/>
        </p:nvSpPr>
        <p:spPr bwMode="auto">
          <a:xfrm rot="5400000">
            <a:off x="7683500" y="43084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897" name="Group 313"/>
          <p:cNvGrpSpPr>
            <a:grpSpLocks/>
          </p:cNvGrpSpPr>
          <p:nvPr/>
        </p:nvGrpSpPr>
        <p:grpSpPr bwMode="auto">
          <a:xfrm>
            <a:off x="8288338" y="4232275"/>
            <a:ext cx="107950" cy="206375"/>
            <a:chOff x="2877" y="3766"/>
            <a:chExt cx="68" cy="130"/>
          </a:xfrm>
        </p:grpSpPr>
        <p:sp>
          <p:nvSpPr>
            <p:cNvPr id="67898" name="Line 31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899" name="AutoShape 31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00" name="AutoShape 31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7901" name="Group 317"/>
          <p:cNvGrpSpPr>
            <a:grpSpLocks/>
          </p:cNvGrpSpPr>
          <p:nvPr/>
        </p:nvGrpSpPr>
        <p:grpSpPr bwMode="auto">
          <a:xfrm>
            <a:off x="8101013" y="5549900"/>
            <a:ext cx="487362" cy="174625"/>
            <a:chOff x="1789" y="1102"/>
            <a:chExt cx="480" cy="149"/>
          </a:xfrm>
        </p:grpSpPr>
        <p:sp>
          <p:nvSpPr>
            <p:cNvPr id="67902" name="Oval 31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03" name="Oval 31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04" name="AutoShape 32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05" name="Line 32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906" name="Line 322"/>
          <p:cNvSpPr>
            <a:spLocks noChangeShapeType="1"/>
          </p:cNvSpPr>
          <p:nvPr/>
        </p:nvSpPr>
        <p:spPr bwMode="auto">
          <a:xfrm>
            <a:off x="7780338" y="5821363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07" name="Rectangle 323"/>
          <p:cNvSpPr>
            <a:spLocks noChangeArrowheads="1"/>
          </p:cNvSpPr>
          <p:nvPr/>
        </p:nvSpPr>
        <p:spPr bwMode="auto">
          <a:xfrm>
            <a:off x="7734300" y="547211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08" name="Line 324"/>
          <p:cNvSpPr>
            <a:spLocks noChangeShapeType="1"/>
          </p:cNvSpPr>
          <p:nvPr/>
        </p:nvSpPr>
        <p:spPr bwMode="auto">
          <a:xfrm>
            <a:off x="8666163" y="576897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09" name="Line 325"/>
          <p:cNvSpPr>
            <a:spLocks noChangeShapeType="1"/>
          </p:cNvSpPr>
          <p:nvPr/>
        </p:nvSpPr>
        <p:spPr bwMode="auto">
          <a:xfrm>
            <a:off x="7877175" y="576580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10" name="Line 326"/>
          <p:cNvSpPr>
            <a:spLocks noChangeShapeType="1"/>
          </p:cNvSpPr>
          <p:nvPr/>
        </p:nvSpPr>
        <p:spPr bwMode="auto">
          <a:xfrm>
            <a:off x="8348663" y="6103938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11" name="Line 327"/>
          <p:cNvSpPr>
            <a:spLocks noChangeShapeType="1"/>
          </p:cNvSpPr>
          <p:nvPr/>
        </p:nvSpPr>
        <p:spPr bwMode="auto">
          <a:xfrm>
            <a:off x="8624888" y="5821363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12" name="Rectangle 328"/>
          <p:cNvSpPr>
            <a:spLocks noChangeArrowheads="1"/>
          </p:cNvSpPr>
          <p:nvPr/>
        </p:nvSpPr>
        <p:spPr bwMode="auto">
          <a:xfrm>
            <a:off x="8080375" y="575468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13" name="Line 329"/>
          <p:cNvSpPr>
            <a:spLocks noChangeShapeType="1"/>
          </p:cNvSpPr>
          <p:nvPr/>
        </p:nvSpPr>
        <p:spPr bwMode="auto">
          <a:xfrm rot="5400000">
            <a:off x="8724106" y="5961857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14" name="Line 330"/>
          <p:cNvSpPr>
            <a:spLocks noChangeShapeType="1"/>
          </p:cNvSpPr>
          <p:nvPr/>
        </p:nvSpPr>
        <p:spPr bwMode="auto">
          <a:xfrm>
            <a:off x="7793038" y="610235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15" name="AutoShape 331"/>
          <p:cNvSpPr>
            <a:spLocks noChangeArrowheads="1"/>
          </p:cNvSpPr>
          <p:nvPr/>
        </p:nvSpPr>
        <p:spPr bwMode="auto">
          <a:xfrm rot="5400000">
            <a:off x="7680325" y="60293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16" name="AutoShape 332"/>
          <p:cNvSpPr>
            <a:spLocks noChangeArrowheads="1"/>
          </p:cNvSpPr>
          <p:nvPr/>
        </p:nvSpPr>
        <p:spPr bwMode="auto">
          <a:xfrm rot="5400000">
            <a:off x="7680325" y="57435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917" name="Group 333"/>
          <p:cNvGrpSpPr>
            <a:grpSpLocks/>
          </p:cNvGrpSpPr>
          <p:nvPr/>
        </p:nvGrpSpPr>
        <p:grpSpPr bwMode="auto">
          <a:xfrm>
            <a:off x="8285163" y="5953125"/>
            <a:ext cx="107950" cy="206375"/>
            <a:chOff x="2877" y="3766"/>
            <a:chExt cx="68" cy="130"/>
          </a:xfrm>
        </p:grpSpPr>
        <p:sp>
          <p:nvSpPr>
            <p:cNvPr id="67918" name="Line 33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919" name="AutoShape 33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20" name="AutoShape 33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7921" name="Group 337"/>
          <p:cNvGrpSpPr>
            <a:grpSpLocks/>
          </p:cNvGrpSpPr>
          <p:nvPr/>
        </p:nvGrpSpPr>
        <p:grpSpPr bwMode="auto">
          <a:xfrm>
            <a:off x="8107363" y="2117725"/>
            <a:ext cx="487362" cy="174625"/>
            <a:chOff x="1789" y="1102"/>
            <a:chExt cx="480" cy="149"/>
          </a:xfrm>
        </p:grpSpPr>
        <p:sp>
          <p:nvSpPr>
            <p:cNvPr id="67922" name="Oval 33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23" name="Oval 33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24" name="AutoShape 34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25" name="Line 34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926" name="Line 342"/>
          <p:cNvSpPr>
            <a:spLocks noChangeShapeType="1"/>
          </p:cNvSpPr>
          <p:nvPr/>
        </p:nvSpPr>
        <p:spPr bwMode="auto">
          <a:xfrm>
            <a:off x="7786688" y="2389188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27" name="Rectangle 343"/>
          <p:cNvSpPr>
            <a:spLocks noChangeArrowheads="1"/>
          </p:cNvSpPr>
          <p:nvPr/>
        </p:nvSpPr>
        <p:spPr bwMode="auto">
          <a:xfrm>
            <a:off x="7740650" y="203993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28" name="Line 344"/>
          <p:cNvSpPr>
            <a:spLocks noChangeShapeType="1"/>
          </p:cNvSpPr>
          <p:nvPr/>
        </p:nvSpPr>
        <p:spPr bwMode="auto">
          <a:xfrm>
            <a:off x="8672513" y="233680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29" name="Line 345"/>
          <p:cNvSpPr>
            <a:spLocks noChangeShapeType="1"/>
          </p:cNvSpPr>
          <p:nvPr/>
        </p:nvSpPr>
        <p:spPr bwMode="auto">
          <a:xfrm>
            <a:off x="7883525" y="233362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30" name="Line 346"/>
          <p:cNvSpPr>
            <a:spLocks noChangeShapeType="1"/>
          </p:cNvSpPr>
          <p:nvPr/>
        </p:nvSpPr>
        <p:spPr bwMode="auto">
          <a:xfrm>
            <a:off x="8355013" y="2671763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31" name="Line 347"/>
          <p:cNvSpPr>
            <a:spLocks noChangeShapeType="1"/>
          </p:cNvSpPr>
          <p:nvPr/>
        </p:nvSpPr>
        <p:spPr bwMode="auto">
          <a:xfrm>
            <a:off x="8631238" y="2389188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32" name="Rectangle 348"/>
          <p:cNvSpPr>
            <a:spLocks noChangeArrowheads="1"/>
          </p:cNvSpPr>
          <p:nvPr/>
        </p:nvSpPr>
        <p:spPr bwMode="auto">
          <a:xfrm>
            <a:off x="8086725" y="232251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33" name="Line 349"/>
          <p:cNvSpPr>
            <a:spLocks noChangeShapeType="1"/>
          </p:cNvSpPr>
          <p:nvPr/>
        </p:nvSpPr>
        <p:spPr bwMode="auto">
          <a:xfrm rot="5400000">
            <a:off x="8730456" y="2529682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34" name="Line 350"/>
          <p:cNvSpPr>
            <a:spLocks noChangeShapeType="1"/>
          </p:cNvSpPr>
          <p:nvPr/>
        </p:nvSpPr>
        <p:spPr bwMode="auto">
          <a:xfrm>
            <a:off x="7799388" y="267017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35" name="AutoShape 351"/>
          <p:cNvSpPr>
            <a:spLocks noChangeArrowheads="1"/>
          </p:cNvSpPr>
          <p:nvPr/>
        </p:nvSpPr>
        <p:spPr bwMode="auto">
          <a:xfrm rot="5400000">
            <a:off x="7686675" y="25971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36" name="AutoShape 352"/>
          <p:cNvSpPr>
            <a:spLocks noChangeArrowheads="1"/>
          </p:cNvSpPr>
          <p:nvPr/>
        </p:nvSpPr>
        <p:spPr bwMode="auto">
          <a:xfrm rot="5400000">
            <a:off x="7686675" y="23114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937" name="Group 353"/>
          <p:cNvGrpSpPr>
            <a:grpSpLocks/>
          </p:cNvGrpSpPr>
          <p:nvPr/>
        </p:nvGrpSpPr>
        <p:grpSpPr bwMode="auto">
          <a:xfrm>
            <a:off x="8291513" y="2520950"/>
            <a:ext cx="107950" cy="206375"/>
            <a:chOff x="2877" y="3766"/>
            <a:chExt cx="68" cy="130"/>
          </a:xfrm>
        </p:grpSpPr>
        <p:sp>
          <p:nvSpPr>
            <p:cNvPr id="67938" name="Line 35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939" name="AutoShape 35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40" name="AutoShape 35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7941" name="Group 357"/>
          <p:cNvGrpSpPr>
            <a:grpSpLocks/>
          </p:cNvGrpSpPr>
          <p:nvPr/>
        </p:nvGrpSpPr>
        <p:grpSpPr bwMode="auto">
          <a:xfrm>
            <a:off x="8104188" y="1247775"/>
            <a:ext cx="487362" cy="174625"/>
            <a:chOff x="1789" y="1102"/>
            <a:chExt cx="480" cy="149"/>
          </a:xfrm>
        </p:grpSpPr>
        <p:sp>
          <p:nvSpPr>
            <p:cNvPr id="67942" name="Oval 35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43" name="Oval 35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44" name="AutoShape 36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45" name="Line 36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946" name="Line 362"/>
          <p:cNvSpPr>
            <a:spLocks noChangeShapeType="1"/>
          </p:cNvSpPr>
          <p:nvPr/>
        </p:nvSpPr>
        <p:spPr bwMode="auto">
          <a:xfrm>
            <a:off x="7783513" y="1519238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47" name="Rectangle 363"/>
          <p:cNvSpPr>
            <a:spLocks noChangeArrowheads="1"/>
          </p:cNvSpPr>
          <p:nvPr/>
        </p:nvSpPr>
        <p:spPr bwMode="auto">
          <a:xfrm>
            <a:off x="7737475" y="116998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48" name="Line 364"/>
          <p:cNvSpPr>
            <a:spLocks noChangeShapeType="1"/>
          </p:cNvSpPr>
          <p:nvPr/>
        </p:nvSpPr>
        <p:spPr bwMode="auto">
          <a:xfrm>
            <a:off x="8669338" y="146685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49" name="Line 365"/>
          <p:cNvSpPr>
            <a:spLocks noChangeShapeType="1"/>
          </p:cNvSpPr>
          <p:nvPr/>
        </p:nvSpPr>
        <p:spPr bwMode="auto">
          <a:xfrm>
            <a:off x="7880350" y="146367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50" name="Line 366"/>
          <p:cNvSpPr>
            <a:spLocks noChangeShapeType="1"/>
          </p:cNvSpPr>
          <p:nvPr/>
        </p:nvSpPr>
        <p:spPr bwMode="auto">
          <a:xfrm>
            <a:off x="8351838" y="1801813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51" name="Line 367"/>
          <p:cNvSpPr>
            <a:spLocks noChangeShapeType="1"/>
          </p:cNvSpPr>
          <p:nvPr/>
        </p:nvSpPr>
        <p:spPr bwMode="auto">
          <a:xfrm>
            <a:off x="8628063" y="1519238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52" name="Rectangle 368"/>
          <p:cNvSpPr>
            <a:spLocks noChangeArrowheads="1"/>
          </p:cNvSpPr>
          <p:nvPr/>
        </p:nvSpPr>
        <p:spPr bwMode="auto">
          <a:xfrm>
            <a:off x="8083550" y="145256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53" name="Line 369"/>
          <p:cNvSpPr>
            <a:spLocks noChangeShapeType="1"/>
          </p:cNvSpPr>
          <p:nvPr/>
        </p:nvSpPr>
        <p:spPr bwMode="auto">
          <a:xfrm rot="5400000">
            <a:off x="8727281" y="1659732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54" name="Line 370"/>
          <p:cNvSpPr>
            <a:spLocks noChangeShapeType="1"/>
          </p:cNvSpPr>
          <p:nvPr/>
        </p:nvSpPr>
        <p:spPr bwMode="auto">
          <a:xfrm>
            <a:off x="7796213" y="180022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55" name="AutoShape 371"/>
          <p:cNvSpPr>
            <a:spLocks noChangeArrowheads="1"/>
          </p:cNvSpPr>
          <p:nvPr/>
        </p:nvSpPr>
        <p:spPr bwMode="auto">
          <a:xfrm rot="5400000">
            <a:off x="7683500" y="17272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56" name="AutoShape 372"/>
          <p:cNvSpPr>
            <a:spLocks noChangeArrowheads="1"/>
          </p:cNvSpPr>
          <p:nvPr/>
        </p:nvSpPr>
        <p:spPr bwMode="auto">
          <a:xfrm rot="5400000">
            <a:off x="7683500" y="14414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957" name="Group 373"/>
          <p:cNvGrpSpPr>
            <a:grpSpLocks/>
          </p:cNvGrpSpPr>
          <p:nvPr/>
        </p:nvGrpSpPr>
        <p:grpSpPr bwMode="auto">
          <a:xfrm>
            <a:off x="8288338" y="1651000"/>
            <a:ext cx="107950" cy="206375"/>
            <a:chOff x="2877" y="3766"/>
            <a:chExt cx="68" cy="130"/>
          </a:xfrm>
        </p:grpSpPr>
        <p:sp>
          <p:nvSpPr>
            <p:cNvPr id="67958" name="Line 37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959" name="AutoShape 37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960" name="AutoShape 37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67961" name="Rectangle 377"/>
          <p:cNvSpPr>
            <a:spLocks noChangeArrowheads="1"/>
          </p:cNvSpPr>
          <p:nvPr/>
        </p:nvSpPr>
        <p:spPr bwMode="auto">
          <a:xfrm>
            <a:off x="8453438" y="17573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62" name="Rectangle 378"/>
          <p:cNvSpPr>
            <a:spLocks noChangeArrowheads="1"/>
          </p:cNvSpPr>
          <p:nvPr/>
        </p:nvSpPr>
        <p:spPr bwMode="auto">
          <a:xfrm>
            <a:off x="8067675" y="175895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63" name="Rectangle 379"/>
          <p:cNvSpPr>
            <a:spLocks noChangeArrowheads="1"/>
          </p:cNvSpPr>
          <p:nvPr/>
        </p:nvSpPr>
        <p:spPr bwMode="auto">
          <a:xfrm>
            <a:off x="8453438" y="262413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64" name="Rectangle 380"/>
          <p:cNvSpPr>
            <a:spLocks noChangeArrowheads="1"/>
          </p:cNvSpPr>
          <p:nvPr/>
        </p:nvSpPr>
        <p:spPr bwMode="auto">
          <a:xfrm>
            <a:off x="8067675" y="26257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65" name="Rectangle 381"/>
          <p:cNvSpPr>
            <a:spLocks noChangeArrowheads="1"/>
          </p:cNvSpPr>
          <p:nvPr/>
        </p:nvSpPr>
        <p:spPr bwMode="auto">
          <a:xfrm>
            <a:off x="8453438" y="34655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66" name="Rectangle 382"/>
          <p:cNvSpPr>
            <a:spLocks noChangeArrowheads="1"/>
          </p:cNvSpPr>
          <p:nvPr/>
        </p:nvSpPr>
        <p:spPr bwMode="auto">
          <a:xfrm>
            <a:off x="8067675" y="34671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67" name="Rectangle 383"/>
          <p:cNvSpPr>
            <a:spLocks noChangeArrowheads="1"/>
          </p:cNvSpPr>
          <p:nvPr/>
        </p:nvSpPr>
        <p:spPr bwMode="auto">
          <a:xfrm>
            <a:off x="8453438" y="43354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68" name="Rectangle 384"/>
          <p:cNvSpPr>
            <a:spLocks noChangeArrowheads="1"/>
          </p:cNvSpPr>
          <p:nvPr/>
        </p:nvSpPr>
        <p:spPr bwMode="auto">
          <a:xfrm>
            <a:off x="8067675" y="433705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69" name="Rectangle 385"/>
          <p:cNvSpPr>
            <a:spLocks noChangeArrowheads="1"/>
          </p:cNvSpPr>
          <p:nvPr/>
        </p:nvSpPr>
        <p:spPr bwMode="auto">
          <a:xfrm>
            <a:off x="8453438" y="51927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70" name="Rectangle 386"/>
          <p:cNvSpPr>
            <a:spLocks noChangeArrowheads="1"/>
          </p:cNvSpPr>
          <p:nvPr/>
        </p:nvSpPr>
        <p:spPr bwMode="auto">
          <a:xfrm>
            <a:off x="8067675" y="51943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71" name="Rectangle 387"/>
          <p:cNvSpPr>
            <a:spLocks noChangeArrowheads="1"/>
          </p:cNvSpPr>
          <p:nvPr/>
        </p:nvSpPr>
        <p:spPr bwMode="auto">
          <a:xfrm>
            <a:off x="8450263" y="605313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72" name="Rectangle 388"/>
          <p:cNvSpPr>
            <a:spLocks noChangeArrowheads="1"/>
          </p:cNvSpPr>
          <p:nvPr/>
        </p:nvSpPr>
        <p:spPr bwMode="auto">
          <a:xfrm>
            <a:off x="8064500" y="60547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7973" name="AutoShape 389"/>
          <p:cNvCxnSpPr>
            <a:cxnSpLocks noChangeShapeType="1"/>
          </p:cNvCxnSpPr>
          <p:nvPr/>
        </p:nvCxnSpPr>
        <p:spPr bwMode="auto">
          <a:xfrm rot="5400000" flipV="1">
            <a:off x="6206332" y="926306"/>
            <a:ext cx="887412" cy="2028825"/>
          </a:xfrm>
          <a:prstGeom prst="bentConnector4">
            <a:avLst>
              <a:gd name="adj1" fmla="val 29870"/>
              <a:gd name="adj2" fmla="val 88653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7974" name="AutoShape 390"/>
          <p:cNvCxnSpPr>
            <a:cxnSpLocks noChangeShapeType="1"/>
          </p:cNvCxnSpPr>
          <p:nvPr/>
        </p:nvCxnSpPr>
        <p:spPr bwMode="auto">
          <a:xfrm rot="5400000" flipH="1" flipV="1">
            <a:off x="5137944" y="3145631"/>
            <a:ext cx="2986088" cy="2066925"/>
          </a:xfrm>
          <a:prstGeom prst="bentConnector4">
            <a:avLst>
              <a:gd name="adj1" fmla="val 18657"/>
              <a:gd name="adj2" fmla="val 38171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7975" name="AutoShape 391"/>
          <p:cNvCxnSpPr>
            <a:cxnSpLocks noChangeShapeType="1"/>
          </p:cNvCxnSpPr>
          <p:nvPr/>
        </p:nvCxnSpPr>
        <p:spPr bwMode="auto">
          <a:xfrm rot="5400000" flipV="1">
            <a:off x="5782469" y="1356519"/>
            <a:ext cx="1728787" cy="2022475"/>
          </a:xfrm>
          <a:prstGeom prst="bentConnector4">
            <a:avLst>
              <a:gd name="adj1" fmla="val 19190"/>
              <a:gd name="adj2" fmla="val 83593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7976" name="AutoShape 392"/>
          <p:cNvCxnSpPr>
            <a:cxnSpLocks noChangeShapeType="1"/>
          </p:cNvCxnSpPr>
          <p:nvPr/>
        </p:nvCxnSpPr>
        <p:spPr bwMode="auto">
          <a:xfrm rot="5400000" flipH="1" flipV="1">
            <a:off x="5555456" y="3550444"/>
            <a:ext cx="2144713" cy="2060575"/>
          </a:xfrm>
          <a:prstGeom prst="bentConnector4">
            <a:avLst>
              <a:gd name="adj1" fmla="val 19981"/>
              <a:gd name="adj2" fmla="val 42912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7977" name="AutoShape 393"/>
          <p:cNvCxnSpPr>
            <a:cxnSpLocks noChangeShapeType="1"/>
            <a:endCxn id="67896" idx="1"/>
          </p:cNvCxnSpPr>
          <p:nvPr/>
        </p:nvCxnSpPr>
        <p:spPr bwMode="auto">
          <a:xfrm rot="16200000" flipH="1">
            <a:off x="5675313" y="2036763"/>
            <a:ext cx="2182812" cy="1941512"/>
          </a:xfrm>
          <a:prstGeom prst="bentConnector4">
            <a:avLst>
              <a:gd name="adj1" fmla="val -440"/>
              <a:gd name="adj2" fmla="val 71870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7978" name="AutoShape 394"/>
          <p:cNvCxnSpPr>
            <a:cxnSpLocks noChangeShapeType="1"/>
          </p:cNvCxnSpPr>
          <p:nvPr/>
        </p:nvCxnSpPr>
        <p:spPr bwMode="auto">
          <a:xfrm rot="5400000" flipH="1" flipV="1">
            <a:off x="5992018" y="3990182"/>
            <a:ext cx="1274763" cy="2063750"/>
          </a:xfrm>
          <a:prstGeom prst="bentConnector4">
            <a:avLst>
              <a:gd name="adj1" fmla="val 25903"/>
              <a:gd name="adj2" fmla="val 47537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7979" name="AutoShape 395"/>
          <p:cNvCxnSpPr>
            <a:cxnSpLocks noChangeShapeType="1"/>
          </p:cNvCxnSpPr>
          <p:nvPr/>
        </p:nvCxnSpPr>
        <p:spPr bwMode="auto">
          <a:xfrm rot="5400000" flipV="1">
            <a:off x="4920457" y="2221706"/>
            <a:ext cx="3459162" cy="2028825"/>
          </a:xfrm>
          <a:prstGeom prst="bentConnector4">
            <a:avLst>
              <a:gd name="adj1" fmla="val 13630"/>
              <a:gd name="adj2" fmla="val 71671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7980" name="AutoShape 396"/>
          <p:cNvCxnSpPr>
            <a:cxnSpLocks noChangeShapeType="1"/>
            <a:stCxn id="68017" idx="0"/>
            <a:endCxn id="67875" idx="2"/>
          </p:cNvCxnSpPr>
          <p:nvPr/>
        </p:nvCxnSpPr>
        <p:spPr bwMode="auto">
          <a:xfrm rot="5400000" flipV="1">
            <a:off x="6486525" y="4067175"/>
            <a:ext cx="288925" cy="2066925"/>
          </a:xfrm>
          <a:prstGeom prst="bentConnector4">
            <a:avLst>
              <a:gd name="adj1" fmla="val 166481"/>
              <a:gd name="adj2" fmla="val 51306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7981" name="AutoShape 397"/>
          <p:cNvCxnSpPr>
            <a:cxnSpLocks noChangeShapeType="1"/>
            <a:stCxn id="68001" idx="0"/>
            <a:endCxn id="67916" idx="2"/>
          </p:cNvCxnSpPr>
          <p:nvPr/>
        </p:nvCxnSpPr>
        <p:spPr bwMode="auto">
          <a:xfrm rot="5400000" flipV="1">
            <a:off x="4486275" y="2647951"/>
            <a:ext cx="4319587" cy="2024062"/>
          </a:xfrm>
          <a:prstGeom prst="bentConnector4">
            <a:avLst>
              <a:gd name="adj1" fmla="val 12458"/>
              <a:gd name="adj2" fmla="val 66588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7982" name="AutoShape 398"/>
          <p:cNvCxnSpPr>
            <a:cxnSpLocks noChangeShapeType="1"/>
            <a:stCxn id="68017" idx="0"/>
            <a:endCxn id="67915" idx="2"/>
          </p:cNvCxnSpPr>
          <p:nvPr/>
        </p:nvCxnSpPr>
        <p:spPr bwMode="auto">
          <a:xfrm rot="5400000" flipV="1">
            <a:off x="6053138" y="4500562"/>
            <a:ext cx="1149350" cy="2060575"/>
          </a:xfrm>
          <a:prstGeom prst="bentConnector4">
            <a:avLst>
              <a:gd name="adj1" fmla="val 51241"/>
              <a:gd name="adj2" fmla="val 59861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sp>
        <p:nvSpPr>
          <p:cNvPr id="67983" name="Line 399"/>
          <p:cNvSpPr>
            <a:spLocks noChangeShapeType="1"/>
          </p:cNvSpPr>
          <p:nvPr/>
        </p:nvSpPr>
        <p:spPr bwMode="auto">
          <a:xfrm flipV="1">
            <a:off x="1320800" y="1925638"/>
            <a:ext cx="0" cy="346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84" name="Line 400"/>
          <p:cNvSpPr>
            <a:spLocks noChangeShapeType="1"/>
          </p:cNvSpPr>
          <p:nvPr/>
        </p:nvSpPr>
        <p:spPr bwMode="auto">
          <a:xfrm flipH="1" flipV="1">
            <a:off x="2476500" y="1933575"/>
            <a:ext cx="60325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85" name="Rectangle 401"/>
          <p:cNvSpPr>
            <a:spLocks noChangeArrowheads="1"/>
          </p:cNvSpPr>
          <p:nvPr/>
        </p:nvSpPr>
        <p:spPr bwMode="auto">
          <a:xfrm>
            <a:off x="1831975" y="1871663"/>
            <a:ext cx="669925" cy="1143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CC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86" name="AutoShape 402"/>
          <p:cNvSpPr>
            <a:spLocks noChangeArrowheads="1"/>
          </p:cNvSpPr>
          <p:nvPr/>
        </p:nvSpPr>
        <p:spPr bwMode="auto">
          <a:xfrm rot="5400000">
            <a:off x="3989388" y="45847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87" name="AutoShape 403"/>
          <p:cNvSpPr>
            <a:spLocks noChangeArrowheads="1"/>
          </p:cNvSpPr>
          <p:nvPr/>
        </p:nvSpPr>
        <p:spPr bwMode="auto">
          <a:xfrm rot="5400000">
            <a:off x="3989388" y="12239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988" name="Line 404"/>
          <p:cNvSpPr>
            <a:spLocks noChangeShapeType="1"/>
          </p:cNvSpPr>
          <p:nvPr/>
        </p:nvSpPr>
        <p:spPr bwMode="auto">
          <a:xfrm rot="5400000" flipH="1">
            <a:off x="972344" y="3056732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89" name="Line 405"/>
          <p:cNvSpPr>
            <a:spLocks noChangeShapeType="1"/>
          </p:cNvSpPr>
          <p:nvPr/>
        </p:nvSpPr>
        <p:spPr bwMode="auto">
          <a:xfrm rot="10800000" flipH="1">
            <a:off x="2700338" y="201295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90" name="Line 406"/>
          <p:cNvSpPr>
            <a:spLocks noChangeShapeType="1"/>
          </p:cNvSpPr>
          <p:nvPr/>
        </p:nvSpPr>
        <p:spPr bwMode="auto">
          <a:xfrm rot="16200000" flipH="1">
            <a:off x="2845594" y="2336007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91" name="Line 407"/>
          <p:cNvSpPr>
            <a:spLocks noChangeShapeType="1"/>
          </p:cNvSpPr>
          <p:nvPr/>
        </p:nvSpPr>
        <p:spPr bwMode="auto">
          <a:xfrm rot="16200000" flipH="1">
            <a:off x="3204369" y="4388644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92" name="Line 408"/>
          <p:cNvSpPr>
            <a:spLocks noChangeShapeType="1"/>
          </p:cNvSpPr>
          <p:nvPr/>
        </p:nvSpPr>
        <p:spPr bwMode="auto">
          <a:xfrm rot="10800000" flipH="1">
            <a:off x="3527425" y="4749800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93" name="Line 409"/>
          <p:cNvSpPr>
            <a:spLocks noChangeShapeType="1"/>
          </p:cNvSpPr>
          <p:nvPr/>
        </p:nvSpPr>
        <p:spPr bwMode="auto">
          <a:xfrm rot="10800000" flipH="1">
            <a:off x="1439863" y="2012950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94" name="Line 410"/>
          <p:cNvSpPr>
            <a:spLocks noChangeShapeType="1"/>
          </p:cNvSpPr>
          <p:nvPr/>
        </p:nvSpPr>
        <p:spPr bwMode="auto">
          <a:xfrm rot="16200000" flipH="1">
            <a:off x="2464594" y="424418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95" name="Line 411"/>
          <p:cNvSpPr>
            <a:spLocks noChangeShapeType="1"/>
          </p:cNvSpPr>
          <p:nvPr/>
        </p:nvSpPr>
        <p:spPr bwMode="auto">
          <a:xfrm rot="10800000" flipH="1">
            <a:off x="7264400" y="4318000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96" name="Line 412"/>
          <p:cNvSpPr>
            <a:spLocks noChangeShapeType="1"/>
          </p:cNvSpPr>
          <p:nvPr/>
        </p:nvSpPr>
        <p:spPr bwMode="auto">
          <a:xfrm rot="10800000" flipH="1">
            <a:off x="7246938" y="518160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997" name="Line 413"/>
          <p:cNvSpPr>
            <a:spLocks noChangeShapeType="1"/>
          </p:cNvSpPr>
          <p:nvPr/>
        </p:nvSpPr>
        <p:spPr bwMode="auto">
          <a:xfrm rot="10800000" flipH="1">
            <a:off x="7246938" y="604520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67998" name="AutoShape 414"/>
          <p:cNvCxnSpPr>
            <a:cxnSpLocks noChangeShapeType="1"/>
          </p:cNvCxnSpPr>
          <p:nvPr/>
        </p:nvCxnSpPr>
        <p:spPr bwMode="auto">
          <a:xfrm flipV="1">
            <a:off x="5815013" y="1504950"/>
            <a:ext cx="1865312" cy="182563"/>
          </a:xfrm>
          <a:prstGeom prst="bentConnector3">
            <a:avLst>
              <a:gd name="adj1" fmla="val 49958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grpSp>
        <p:nvGrpSpPr>
          <p:cNvPr id="67999" name="Group 415"/>
          <p:cNvGrpSpPr>
            <a:grpSpLocks/>
          </p:cNvGrpSpPr>
          <p:nvPr/>
        </p:nvGrpSpPr>
        <p:grpSpPr bwMode="auto">
          <a:xfrm>
            <a:off x="5543550" y="1509713"/>
            <a:ext cx="287338" cy="611187"/>
            <a:chOff x="3402" y="709"/>
            <a:chExt cx="181" cy="385"/>
          </a:xfrm>
        </p:grpSpPr>
        <p:cxnSp>
          <p:nvCxnSpPr>
            <p:cNvPr id="68000" name="AutoShape 416"/>
            <p:cNvCxnSpPr>
              <a:cxnSpLocks noChangeShapeType="1"/>
            </p:cNvCxnSpPr>
            <p:nvPr/>
          </p:nvCxnSpPr>
          <p:spPr bwMode="auto">
            <a:xfrm>
              <a:off x="3515" y="104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sp>
          <p:nvSpPr>
            <p:cNvPr id="68001" name="AutoShape 417"/>
            <p:cNvSpPr>
              <a:spLocks noChangeArrowheads="1"/>
            </p:cNvSpPr>
            <p:nvPr/>
          </p:nvSpPr>
          <p:spPr bwMode="auto">
            <a:xfrm>
              <a:off x="3402" y="709"/>
              <a:ext cx="114" cy="385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68002" name="AutoShape 418"/>
            <p:cNvCxnSpPr>
              <a:cxnSpLocks noChangeShapeType="1"/>
            </p:cNvCxnSpPr>
            <p:nvPr/>
          </p:nvCxnSpPr>
          <p:spPr bwMode="auto">
            <a:xfrm>
              <a:off x="3515" y="1004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8003" name="AutoShape 419"/>
            <p:cNvCxnSpPr>
              <a:cxnSpLocks noChangeShapeType="1"/>
            </p:cNvCxnSpPr>
            <p:nvPr/>
          </p:nvCxnSpPr>
          <p:spPr bwMode="auto">
            <a:xfrm>
              <a:off x="3515" y="95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8004" name="AutoShape 420"/>
            <p:cNvCxnSpPr>
              <a:cxnSpLocks noChangeShapeType="1"/>
            </p:cNvCxnSpPr>
            <p:nvPr/>
          </p:nvCxnSpPr>
          <p:spPr bwMode="auto">
            <a:xfrm>
              <a:off x="3515" y="913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8005" name="AutoShape 421"/>
            <p:cNvCxnSpPr>
              <a:cxnSpLocks noChangeShapeType="1"/>
            </p:cNvCxnSpPr>
            <p:nvPr/>
          </p:nvCxnSpPr>
          <p:spPr bwMode="auto">
            <a:xfrm>
              <a:off x="3515" y="86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8006" name="AutoShape 422"/>
            <p:cNvCxnSpPr>
              <a:cxnSpLocks noChangeShapeType="1"/>
            </p:cNvCxnSpPr>
            <p:nvPr/>
          </p:nvCxnSpPr>
          <p:spPr bwMode="auto">
            <a:xfrm>
              <a:off x="3515" y="82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</p:grpSp>
      <p:cxnSp>
        <p:nvCxnSpPr>
          <p:cNvPr id="68007" name="AutoShape 423"/>
          <p:cNvCxnSpPr>
            <a:cxnSpLocks noChangeShapeType="1"/>
          </p:cNvCxnSpPr>
          <p:nvPr/>
        </p:nvCxnSpPr>
        <p:spPr bwMode="auto">
          <a:xfrm rot="5400000" flipH="1" flipV="1">
            <a:off x="4701381" y="2693194"/>
            <a:ext cx="3856038" cy="2063750"/>
          </a:xfrm>
          <a:prstGeom prst="bentConnector4">
            <a:avLst>
              <a:gd name="adj1" fmla="val 16755"/>
              <a:gd name="adj2" fmla="val 33074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8008" name="AutoShape 424"/>
          <p:cNvCxnSpPr>
            <a:cxnSpLocks noChangeShapeType="1"/>
            <a:stCxn id="67987" idx="0"/>
            <a:endCxn id="68001" idx="0"/>
          </p:cNvCxnSpPr>
          <p:nvPr/>
        </p:nvCxnSpPr>
        <p:spPr bwMode="auto">
          <a:xfrm>
            <a:off x="4119563" y="1300163"/>
            <a:ext cx="1514475" cy="200025"/>
          </a:xfrm>
          <a:prstGeom prst="bentConnector2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8009" name="AutoShape 425"/>
          <p:cNvCxnSpPr>
            <a:cxnSpLocks noChangeShapeType="1"/>
            <a:stCxn id="67986" idx="0"/>
            <a:endCxn id="68017" idx="0"/>
          </p:cNvCxnSpPr>
          <p:nvPr/>
        </p:nvCxnSpPr>
        <p:spPr bwMode="auto">
          <a:xfrm>
            <a:off x="4119563" y="4660900"/>
            <a:ext cx="1477962" cy="295275"/>
          </a:xfrm>
          <a:prstGeom prst="bentConnector2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grpSp>
        <p:nvGrpSpPr>
          <p:cNvPr id="68010" name="Group 426"/>
          <p:cNvGrpSpPr>
            <a:grpSpLocks/>
          </p:cNvGrpSpPr>
          <p:nvPr/>
        </p:nvGrpSpPr>
        <p:grpSpPr bwMode="auto">
          <a:xfrm>
            <a:off x="5543550" y="4965700"/>
            <a:ext cx="215900" cy="684213"/>
            <a:chOff x="3492" y="2568"/>
            <a:chExt cx="136" cy="431"/>
          </a:xfrm>
        </p:grpSpPr>
        <p:cxnSp>
          <p:nvCxnSpPr>
            <p:cNvPr id="68011" name="AutoShape 427"/>
            <p:cNvCxnSpPr>
              <a:cxnSpLocks noChangeShapeType="1"/>
            </p:cNvCxnSpPr>
            <p:nvPr/>
          </p:nvCxnSpPr>
          <p:spPr bwMode="auto">
            <a:xfrm>
              <a:off x="3560" y="259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8012" name="AutoShape 428"/>
            <p:cNvCxnSpPr>
              <a:cxnSpLocks noChangeShapeType="1"/>
            </p:cNvCxnSpPr>
            <p:nvPr/>
          </p:nvCxnSpPr>
          <p:spPr bwMode="auto">
            <a:xfrm>
              <a:off x="3560" y="266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8013" name="AutoShape 429"/>
            <p:cNvCxnSpPr>
              <a:cxnSpLocks noChangeShapeType="1"/>
            </p:cNvCxnSpPr>
            <p:nvPr/>
          </p:nvCxnSpPr>
          <p:spPr bwMode="auto">
            <a:xfrm>
              <a:off x="3560" y="2731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8014" name="AutoShape 430"/>
            <p:cNvCxnSpPr>
              <a:cxnSpLocks noChangeShapeType="1"/>
            </p:cNvCxnSpPr>
            <p:nvPr/>
          </p:nvCxnSpPr>
          <p:spPr bwMode="auto">
            <a:xfrm>
              <a:off x="3560" y="279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8015" name="AutoShape 431"/>
            <p:cNvCxnSpPr>
              <a:cxnSpLocks noChangeShapeType="1"/>
            </p:cNvCxnSpPr>
            <p:nvPr/>
          </p:nvCxnSpPr>
          <p:spPr bwMode="auto">
            <a:xfrm>
              <a:off x="3560" y="2866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8016" name="AutoShape 432"/>
            <p:cNvCxnSpPr>
              <a:cxnSpLocks noChangeShapeType="1"/>
            </p:cNvCxnSpPr>
            <p:nvPr/>
          </p:nvCxnSpPr>
          <p:spPr bwMode="auto">
            <a:xfrm>
              <a:off x="3560" y="293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sp>
          <p:nvSpPr>
            <p:cNvPr id="68017" name="AutoShape 433"/>
            <p:cNvSpPr>
              <a:spLocks noChangeArrowheads="1"/>
            </p:cNvSpPr>
            <p:nvPr/>
          </p:nvSpPr>
          <p:spPr bwMode="auto">
            <a:xfrm>
              <a:off x="3492" y="2568"/>
              <a:ext cx="68" cy="43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019" name="Line 435"/>
          <p:cNvSpPr>
            <a:spLocks noChangeShapeType="1"/>
          </p:cNvSpPr>
          <p:nvPr/>
        </p:nvSpPr>
        <p:spPr bwMode="auto">
          <a:xfrm flipH="1" flipV="1">
            <a:off x="903288" y="4194175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030" name="Line 446"/>
          <p:cNvSpPr>
            <a:spLocks noChangeShapeType="1"/>
          </p:cNvSpPr>
          <p:nvPr/>
        </p:nvSpPr>
        <p:spPr bwMode="auto">
          <a:xfrm rot="16200000" flipH="1">
            <a:off x="2882106" y="3885407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031" name="Line 447"/>
          <p:cNvSpPr>
            <a:spLocks noChangeShapeType="1"/>
          </p:cNvSpPr>
          <p:nvPr/>
        </p:nvSpPr>
        <p:spPr bwMode="auto">
          <a:xfrm flipH="1">
            <a:off x="2097088" y="4387850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032" name="Text Box 448"/>
          <p:cNvSpPr txBox="1">
            <a:spLocks noChangeArrowheads="1"/>
          </p:cNvSpPr>
          <p:nvPr/>
        </p:nvSpPr>
        <p:spPr bwMode="auto">
          <a:xfrm>
            <a:off x="8074025" y="485775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33" name="Text Box 449"/>
          <p:cNvSpPr txBox="1">
            <a:spLocks noChangeArrowheads="1"/>
          </p:cNvSpPr>
          <p:nvPr/>
        </p:nvSpPr>
        <p:spPr bwMode="auto">
          <a:xfrm>
            <a:off x="8064500" y="3130550"/>
            <a:ext cx="576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34" name="Text Box 450"/>
          <p:cNvSpPr txBox="1">
            <a:spLocks noChangeArrowheads="1"/>
          </p:cNvSpPr>
          <p:nvPr/>
        </p:nvSpPr>
        <p:spPr bwMode="auto">
          <a:xfrm>
            <a:off x="8062913" y="2284413"/>
            <a:ext cx="5762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35" name="Text Box 451"/>
          <p:cNvSpPr txBox="1">
            <a:spLocks noChangeArrowheads="1"/>
          </p:cNvSpPr>
          <p:nvPr/>
        </p:nvSpPr>
        <p:spPr bwMode="auto">
          <a:xfrm>
            <a:off x="8064500" y="1417638"/>
            <a:ext cx="5762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36" name="Text Box 452"/>
          <p:cNvSpPr txBox="1">
            <a:spLocks noChangeArrowheads="1"/>
          </p:cNvSpPr>
          <p:nvPr/>
        </p:nvSpPr>
        <p:spPr bwMode="auto">
          <a:xfrm>
            <a:off x="8066088" y="5721350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37" name="Text Box 453"/>
          <p:cNvSpPr txBox="1">
            <a:spLocks noChangeArrowheads="1"/>
          </p:cNvSpPr>
          <p:nvPr/>
        </p:nvSpPr>
        <p:spPr bwMode="auto">
          <a:xfrm>
            <a:off x="8053388" y="3995738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38" name="Text Box 454"/>
          <p:cNvSpPr txBox="1">
            <a:spLocks noChangeArrowheads="1"/>
          </p:cNvSpPr>
          <p:nvPr/>
        </p:nvSpPr>
        <p:spPr bwMode="auto">
          <a:xfrm>
            <a:off x="8172450" y="62452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150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41" name="Line 457"/>
          <p:cNvSpPr>
            <a:spLocks noChangeShapeType="1"/>
          </p:cNvSpPr>
          <p:nvPr/>
        </p:nvSpPr>
        <p:spPr bwMode="auto">
          <a:xfrm flipH="1">
            <a:off x="1989138" y="1374775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042" name="Line 458"/>
          <p:cNvSpPr>
            <a:spLocks noChangeShapeType="1"/>
          </p:cNvSpPr>
          <p:nvPr/>
        </p:nvSpPr>
        <p:spPr bwMode="auto">
          <a:xfrm rot="16200000" flipH="1">
            <a:off x="486569" y="176133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044" name="Text Box 460"/>
          <p:cNvSpPr txBox="1">
            <a:spLocks noChangeArrowheads="1"/>
          </p:cNvSpPr>
          <p:nvPr/>
        </p:nvSpPr>
        <p:spPr bwMode="auto">
          <a:xfrm>
            <a:off x="8172450" y="534670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150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45" name="Text Box 461"/>
          <p:cNvSpPr txBox="1">
            <a:spLocks noChangeArrowheads="1"/>
          </p:cNvSpPr>
          <p:nvPr/>
        </p:nvSpPr>
        <p:spPr bwMode="auto">
          <a:xfrm>
            <a:off x="8181975" y="44799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150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46" name="Text Box 462"/>
          <p:cNvSpPr txBox="1">
            <a:spLocks noChangeArrowheads="1"/>
          </p:cNvSpPr>
          <p:nvPr/>
        </p:nvSpPr>
        <p:spPr bwMode="auto">
          <a:xfrm>
            <a:off x="8181975" y="36258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150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47" name="Text Box 463"/>
          <p:cNvSpPr txBox="1">
            <a:spLocks noChangeArrowheads="1"/>
          </p:cNvSpPr>
          <p:nvPr/>
        </p:nvSpPr>
        <p:spPr bwMode="auto">
          <a:xfrm>
            <a:off x="8180388" y="27622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150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48" name="Text Box 464"/>
          <p:cNvSpPr txBox="1">
            <a:spLocks noChangeArrowheads="1"/>
          </p:cNvSpPr>
          <p:nvPr/>
        </p:nvSpPr>
        <p:spPr bwMode="auto">
          <a:xfrm>
            <a:off x="8183563" y="1903413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150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49" name="Text Box 465"/>
          <p:cNvSpPr txBox="1">
            <a:spLocks noChangeArrowheads="1"/>
          </p:cNvSpPr>
          <p:nvPr/>
        </p:nvSpPr>
        <p:spPr bwMode="auto">
          <a:xfrm>
            <a:off x="2801938" y="4054475"/>
            <a:ext cx="215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ON</a:t>
            </a:r>
          </a:p>
        </p:txBody>
      </p:sp>
      <p:sp>
        <p:nvSpPr>
          <p:cNvPr id="68050" name="Text Box 466"/>
          <p:cNvSpPr txBox="1">
            <a:spLocks noChangeArrowheads="1"/>
          </p:cNvSpPr>
          <p:nvPr/>
        </p:nvSpPr>
        <p:spPr bwMode="auto">
          <a:xfrm>
            <a:off x="731838" y="2978150"/>
            <a:ext cx="215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ON</a:t>
            </a:r>
          </a:p>
        </p:txBody>
      </p:sp>
      <p:grpSp>
        <p:nvGrpSpPr>
          <p:cNvPr id="68051" name="Group 467"/>
          <p:cNvGrpSpPr>
            <a:grpSpLocks/>
          </p:cNvGrpSpPr>
          <p:nvPr/>
        </p:nvGrpSpPr>
        <p:grpSpPr bwMode="auto">
          <a:xfrm>
            <a:off x="728663" y="3114675"/>
            <a:ext cx="166687" cy="171450"/>
            <a:chOff x="2748" y="3422"/>
            <a:chExt cx="105" cy="108"/>
          </a:xfrm>
        </p:grpSpPr>
        <p:sp>
          <p:nvSpPr>
            <p:cNvPr id="68052" name="AutoShape 468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053" name="Line 469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054" name="AutoShape 470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68055" name="Text Box 471"/>
          <p:cNvSpPr txBox="1">
            <a:spLocks noChangeArrowheads="1"/>
          </p:cNvSpPr>
          <p:nvPr/>
        </p:nvSpPr>
        <p:spPr bwMode="auto">
          <a:xfrm>
            <a:off x="142875" y="5445125"/>
            <a:ext cx="5508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1.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ЭРВ внутренних блоков открыты на 150 шагов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2.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Загрузка компрессора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: </a:t>
            </a: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20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сек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8056" name="Line 472"/>
          <p:cNvSpPr>
            <a:spLocks noChangeShapeType="1"/>
          </p:cNvSpPr>
          <p:nvPr/>
        </p:nvSpPr>
        <p:spPr bwMode="auto">
          <a:xfrm flipH="1">
            <a:off x="4751388" y="1374775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057" name="Line 473"/>
          <p:cNvSpPr>
            <a:spLocks noChangeShapeType="1"/>
          </p:cNvSpPr>
          <p:nvPr/>
        </p:nvSpPr>
        <p:spPr bwMode="auto">
          <a:xfrm flipH="1">
            <a:off x="6067425" y="1609725"/>
            <a:ext cx="287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058" name="Line 474"/>
          <p:cNvSpPr>
            <a:spLocks noChangeShapeType="1"/>
          </p:cNvSpPr>
          <p:nvPr/>
        </p:nvSpPr>
        <p:spPr bwMode="auto">
          <a:xfrm flipH="1">
            <a:off x="6418263" y="2114550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059" name="Line 475"/>
          <p:cNvSpPr>
            <a:spLocks noChangeShapeType="1"/>
          </p:cNvSpPr>
          <p:nvPr/>
        </p:nvSpPr>
        <p:spPr bwMode="auto">
          <a:xfrm flipH="1">
            <a:off x="7272338" y="402431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896" name="AutoShape 312"/>
          <p:cNvSpPr>
            <a:spLocks noChangeArrowheads="1"/>
          </p:cNvSpPr>
          <p:nvPr/>
        </p:nvSpPr>
        <p:spPr bwMode="auto">
          <a:xfrm rot="5400000">
            <a:off x="7683500" y="40227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8" name="Text Box 5"/>
          <p:cNvSpPr txBox="1">
            <a:spLocks noChangeArrowheads="1"/>
          </p:cNvSpPr>
          <p:nvPr/>
        </p:nvSpPr>
        <p:spPr bwMode="auto">
          <a:xfrm>
            <a:off x="71438" y="188913"/>
            <a:ext cx="65166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Запуск в режиме охлаждения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5.4.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3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Мягкий старт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449" name="Group 443"/>
          <p:cNvGrpSpPr>
            <a:grpSpLocks/>
          </p:cNvGrpSpPr>
          <p:nvPr/>
        </p:nvGrpSpPr>
        <p:grpSpPr bwMode="auto">
          <a:xfrm>
            <a:off x="4572000" y="115890"/>
            <a:ext cx="4571623" cy="914400"/>
            <a:chOff x="250" y="3113"/>
            <a:chExt cx="2189" cy="576"/>
          </a:xfrm>
        </p:grpSpPr>
        <p:sp>
          <p:nvSpPr>
            <p:cNvPr id="450" name="Text Box 444"/>
            <p:cNvSpPr txBox="1">
              <a:spLocks noChangeArrowheads="1"/>
            </p:cNvSpPr>
            <p:nvPr/>
          </p:nvSpPr>
          <p:spPr bwMode="auto">
            <a:xfrm>
              <a:off x="545" y="3248"/>
              <a:ext cx="1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51" name="Line 445"/>
            <p:cNvSpPr>
              <a:spLocks noChangeShapeType="1"/>
            </p:cNvSpPr>
            <p:nvPr/>
          </p:nvSpPr>
          <p:spPr bwMode="auto">
            <a:xfrm flipH="1">
              <a:off x="324" y="3601"/>
              <a:ext cx="181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2" name="Line 446"/>
            <p:cNvSpPr>
              <a:spLocks noChangeShapeType="1"/>
            </p:cNvSpPr>
            <p:nvPr/>
          </p:nvSpPr>
          <p:spPr bwMode="auto">
            <a:xfrm flipH="1">
              <a:off x="324" y="33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3" name="Line 447"/>
            <p:cNvSpPr>
              <a:spLocks noChangeShapeType="1"/>
            </p:cNvSpPr>
            <p:nvPr/>
          </p:nvSpPr>
          <p:spPr bwMode="auto">
            <a:xfrm flipH="1">
              <a:off x="320" y="3470"/>
              <a:ext cx="18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4" name="Text Box 448"/>
            <p:cNvSpPr txBox="1">
              <a:spLocks noChangeArrowheads="1"/>
            </p:cNvSpPr>
            <p:nvPr/>
          </p:nvSpPr>
          <p:spPr bwMode="auto">
            <a:xfrm>
              <a:off x="545" y="3379"/>
              <a:ext cx="16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55" name="Text Box 449"/>
            <p:cNvSpPr txBox="1">
              <a:spLocks noChangeArrowheads="1"/>
            </p:cNvSpPr>
            <p:nvPr/>
          </p:nvSpPr>
          <p:spPr bwMode="auto">
            <a:xfrm>
              <a:off x="545" y="3515"/>
              <a:ext cx="18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56" name="Rectangle 450"/>
            <p:cNvSpPr>
              <a:spLocks noChangeArrowheads="1"/>
            </p:cNvSpPr>
            <p:nvPr/>
          </p:nvSpPr>
          <p:spPr bwMode="auto">
            <a:xfrm>
              <a:off x="250" y="3121"/>
              <a:ext cx="2086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 dirty="0"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457" name="Text Box 451"/>
            <p:cNvSpPr txBox="1">
              <a:spLocks noChangeArrowheads="1"/>
            </p:cNvSpPr>
            <p:nvPr/>
          </p:nvSpPr>
          <p:spPr bwMode="auto">
            <a:xfrm>
              <a:off x="544" y="3113"/>
              <a:ext cx="17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58" name="Line 452"/>
            <p:cNvSpPr>
              <a:spLocks noChangeShapeType="1"/>
            </p:cNvSpPr>
            <p:nvPr/>
          </p:nvSpPr>
          <p:spPr bwMode="auto">
            <a:xfrm flipH="1">
              <a:off x="323" y="3205"/>
              <a:ext cx="181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59" name="Text Box 441"/>
          <p:cNvSpPr txBox="1">
            <a:spLocks noChangeArrowheads="1"/>
          </p:cNvSpPr>
          <p:nvPr/>
        </p:nvSpPr>
        <p:spPr bwMode="auto">
          <a:xfrm>
            <a:off x="3555999" y="2416175"/>
            <a:ext cx="54133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60" name="Text Box 462"/>
          <p:cNvSpPr txBox="1">
            <a:spLocks noChangeArrowheads="1"/>
          </p:cNvSpPr>
          <p:nvPr/>
        </p:nvSpPr>
        <p:spPr bwMode="auto">
          <a:xfrm>
            <a:off x="1563683" y="1446213"/>
            <a:ext cx="140174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Минимальная скорость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61" name="Text Box 463"/>
          <p:cNvSpPr txBox="1">
            <a:spLocks noChangeArrowheads="1"/>
          </p:cNvSpPr>
          <p:nvPr/>
        </p:nvSpPr>
        <p:spPr bwMode="auto">
          <a:xfrm>
            <a:off x="555570" y="4560903"/>
            <a:ext cx="81751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Вкл.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: </a:t>
            </a: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сек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62" name="Text Box 466"/>
          <p:cNvSpPr txBox="1">
            <a:spLocks noChangeArrowheads="1"/>
          </p:cNvSpPr>
          <p:nvPr/>
        </p:nvSpPr>
        <p:spPr bwMode="auto">
          <a:xfrm>
            <a:off x="3590924" y="3119438"/>
            <a:ext cx="4698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Line 3"/>
          <p:cNvSpPr>
            <a:spLocks noChangeShapeType="1"/>
          </p:cNvSpPr>
          <p:nvPr/>
        </p:nvSpPr>
        <p:spPr bwMode="auto">
          <a:xfrm flipH="1" flipV="1">
            <a:off x="1744663" y="4425950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V="1">
            <a:off x="1743075" y="4805363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1739900" y="4438650"/>
            <a:ext cx="52388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 rot="5400000">
            <a:off x="1702594" y="4652169"/>
            <a:ext cx="166688" cy="171450"/>
            <a:chOff x="2748" y="3422"/>
            <a:chExt cx="105" cy="108"/>
          </a:xfrm>
        </p:grpSpPr>
        <p:sp>
          <p:nvSpPr>
            <p:cNvPr id="68615" name="AutoShape 7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17" name="AutoShape 9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68618" name="Line 10"/>
          <p:cNvSpPr>
            <a:spLocks noChangeShapeType="1"/>
          </p:cNvSpPr>
          <p:nvPr/>
        </p:nvSpPr>
        <p:spPr bwMode="auto">
          <a:xfrm flipH="1" flipV="1">
            <a:off x="2667000" y="4310063"/>
            <a:ext cx="18891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 flipV="1">
            <a:off x="895350" y="3241675"/>
            <a:ext cx="333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rot="5400000">
            <a:off x="2238375" y="4087813"/>
            <a:ext cx="476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rot="5400000">
            <a:off x="2249488" y="4525963"/>
            <a:ext cx="4572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2740025" y="2936875"/>
            <a:ext cx="530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H="1">
            <a:off x="3263900" y="2789238"/>
            <a:ext cx="2111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flipV="1">
            <a:off x="3278188" y="2557463"/>
            <a:ext cx="0" cy="2190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H="1" flipV="1">
            <a:off x="3070225" y="1933575"/>
            <a:ext cx="4143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rot="5400000">
            <a:off x="1982787" y="4019551"/>
            <a:ext cx="13874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H="1" flipV="1">
            <a:off x="1144588" y="2303463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H="1" flipV="1">
            <a:off x="1238250" y="2303463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1241425" y="3313113"/>
            <a:ext cx="196850" cy="85725"/>
            <a:chOff x="1142" y="3087"/>
            <a:chExt cx="124" cy="54"/>
          </a:xfrm>
        </p:grpSpPr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1" name="Rectangle 23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32" name="Line 24"/>
          <p:cNvSpPr>
            <a:spLocks noChangeShapeType="1"/>
          </p:cNvSpPr>
          <p:nvPr/>
        </p:nvSpPr>
        <p:spPr bwMode="auto">
          <a:xfrm flipV="1">
            <a:off x="1230313" y="2841625"/>
            <a:ext cx="3175" cy="1023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8633" name="Group 25"/>
          <p:cNvGrpSpPr>
            <a:grpSpLocks/>
          </p:cNvGrpSpPr>
          <p:nvPr/>
        </p:nvGrpSpPr>
        <p:grpSpPr bwMode="auto">
          <a:xfrm rot="16200000">
            <a:off x="2229644" y="4182269"/>
            <a:ext cx="180975" cy="93663"/>
            <a:chOff x="3382" y="2535"/>
            <a:chExt cx="114" cy="59"/>
          </a:xfrm>
        </p:grpSpPr>
        <p:sp>
          <p:nvSpPr>
            <p:cNvPr id="68634" name="Line 26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5" name="AutoShape 27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36" name="Line 28"/>
          <p:cNvSpPr>
            <a:spLocks noChangeShapeType="1"/>
          </p:cNvSpPr>
          <p:nvPr/>
        </p:nvSpPr>
        <p:spPr bwMode="auto">
          <a:xfrm flipV="1">
            <a:off x="1958975" y="3857625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 flipV="1">
            <a:off x="1508125" y="386238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38" name="Line 30"/>
          <p:cNvSpPr>
            <a:spLocks noChangeShapeType="1"/>
          </p:cNvSpPr>
          <p:nvPr/>
        </p:nvSpPr>
        <p:spPr bwMode="auto">
          <a:xfrm flipV="1">
            <a:off x="815975" y="385603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39" name="AutoShape 31"/>
          <p:cNvSpPr>
            <a:spLocks noChangeArrowheads="1"/>
          </p:cNvSpPr>
          <p:nvPr/>
        </p:nvSpPr>
        <p:spPr bwMode="auto">
          <a:xfrm>
            <a:off x="1793875" y="4068763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40" name="AutoShape 32"/>
          <p:cNvSpPr>
            <a:spLocks noChangeArrowheads="1"/>
          </p:cNvSpPr>
          <p:nvPr/>
        </p:nvSpPr>
        <p:spPr bwMode="auto">
          <a:xfrm>
            <a:off x="1336675" y="4068763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41" name="AutoShape 33"/>
          <p:cNvSpPr>
            <a:spLocks noChangeArrowheads="1"/>
          </p:cNvSpPr>
          <p:nvPr/>
        </p:nvSpPr>
        <p:spPr bwMode="auto">
          <a:xfrm>
            <a:off x="738188" y="4067175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42" name="Line 34"/>
          <p:cNvSpPr>
            <a:spLocks noChangeShapeType="1"/>
          </p:cNvSpPr>
          <p:nvPr/>
        </p:nvSpPr>
        <p:spPr bwMode="auto">
          <a:xfrm flipH="1" flipV="1">
            <a:off x="860425" y="4022725"/>
            <a:ext cx="133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43" name="Line 35"/>
          <p:cNvSpPr>
            <a:spLocks noChangeShapeType="1"/>
          </p:cNvSpPr>
          <p:nvPr/>
        </p:nvSpPr>
        <p:spPr bwMode="auto">
          <a:xfrm flipV="1">
            <a:off x="698500" y="4930775"/>
            <a:ext cx="0" cy="12223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44" name="Line 36"/>
          <p:cNvSpPr>
            <a:spLocks noChangeShapeType="1"/>
          </p:cNvSpPr>
          <p:nvPr/>
        </p:nvSpPr>
        <p:spPr bwMode="auto">
          <a:xfrm flipH="1" flipV="1">
            <a:off x="1225550" y="2314575"/>
            <a:ext cx="5969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45" name="Line 37"/>
          <p:cNvSpPr>
            <a:spLocks noChangeShapeType="1"/>
          </p:cNvSpPr>
          <p:nvPr/>
        </p:nvSpPr>
        <p:spPr bwMode="auto">
          <a:xfrm flipV="1">
            <a:off x="2198688" y="3611563"/>
            <a:ext cx="0" cy="703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46" name="Line 38"/>
          <p:cNvSpPr>
            <a:spLocks noChangeShapeType="1"/>
          </p:cNvSpPr>
          <p:nvPr/>
        </p:nvSpPr>
        <p:spPr bwMode="auto">
          <a:xfrm flipV="1">
            <a:off x="3067050" y="2611438"/>
            <a:ext cx="0" cy="190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47" name="Line 39"/>
          <p:cNvSpPr>
            <a:spLocks noChangeShapeType="1"/>
          </p:cNvSpPr>
          <p:nvPr/>
        </p:nvSpPr>
        <p:spPr bwMode="auto">
          <a:xfrm flipV="1">
            <a:off x="1323975" y="2357438"/>
            <a:ext cx="0" cy="274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48" name="Line 40"/>
          <p:cNvSpPr>
            <a:spLocks noChangeShapeType="1"/>
          </p:cNvSpPr>
          <p:nvPr/>
        </p:nvSpPr>
        <p:spPr bwMode="auto">
          <a:xfrm flipV="1">
            <a:off x="3275013" y="2774950"/>
            <a:ext cx="3175" cy="19002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8649" name="Group 41"/>
          <p:cNvGrpSpPr>
            <a:grpSpLocks/>
          </p:cNvGrpSpPr>
          <p:nvPr/>
        </p:nvGrpSpPr>
        <p:grpSpPr bwMode="auto">
          <a:xfrm>
            <a:off x="1081088" y="2603500"/>
            <a:ext cx="317500" cy="268288"/>
            <a:chOff x="2030" y="2218"/>
            <a:chExt cx="291" cy="280"/>
          </a:xfrm>
        </p:grpSpPr>
        <p:sp>
          <p:nvSpPr>
            <p:cNvPr id="68650" name="AutoShape 42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51" name="AutoShape 43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52" name="AutoShape 44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53" name="AutoShape 45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54" name="AutoShape 46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55" name="Line 47"/>
          <p:cNvSpPr>
            <a:spLocks noChangeShapeType="1"/>
          </p:cNvSpPr>
          <p:nvPr/>
        </p:nvSpPr>
        <p:spPr bwMode="auto">
          <a:xfrm flipH="1">
            <a:off x="808038" y="3868738"/>
            <a:ext cx="695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56" name="Line 48"/>
          <p:cNvSpPr>
            <a:spLocks noChangeShapeType="1"/>
          </p:cNvSpPr>
          <p:nvPr/>
        </p:nvSpPr>
        <p:spPr bwMode="auto">
          <a:xfrm flipV="1">
            <a:off x="692150" y="4402138"/>
            <a:ext cx="1588" cy="292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57" name="Line 49"/>
          <p:cNvSpPr>
            <a:spLocks noChangeShapeType="1"/>
          </p:cNvSpPr>
          <p:nvPr/>
        </p:nvSpPr>
        <p:spPr bwMode="auto">
          <a:xfrm flipH="1" flipV="1">
            <a:off x="1006475" y="4310063"/>
            <a:ext cx="1481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58" name="Line 50"/>
          <p:cNvSpPr>
            <a:spLocks noChangeShapeType="1"/>
          </p:cNvSpPr>
          <p:nvPr/>
        </p:nvSpPr>
        <p:spPr bwMode="auto">
          <a:xfrm flipH="1" flipV="1">
            <a:off x="1493838" y="4191000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 flipH="1" flipV="1">
            <a:off x="1289050" y="4425950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 flipH="1" flipV="1">
            <a:off x="944563" y="4691063"/>
            <a:ext cx="206375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 flipH="1" flipV="1">
            <a:off x="336550" y="4694238"/>
            <a:ext cx="6207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62" name="Line 54"/>
          <p:cNvSpPr>
            <a:spLocks noChangeShapeType="1"/>
          </p:cNvSpPr>
          <p:nvPr/>
        </p:nvSpPr>
        <p:spPr bwMode="auto">
          <a:xfrm flipV="1">
            <a:off x="341313" y="4678363"/>
            <a:ext cx="1587" cy="2809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63" name="Line 55"/>
          <p:cNvSpPr>
            <a:spLocks noChangeShapeType="1"/>
          </p:cNvSpPr>
          <p:nvPr/>
        </p:nvSpPr>
        <p:spPr bwMode="auto">
          <a:xfrm flipV="1">
            <a:off x="1308100" y="1930400"/>
            <a:ext cx="523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64" name="Line 56"/>
          <p:cNvSpPr>
            <a:spLocks noChangeShapeType="1"/>
          </p:cNvSpPr>
          <p:nvPr/>
        </p:nvSpPr>
        <p:spPr bwMode="auto">
          <a:xfrm flipV="1">
            <a:off x="1287463" y="4805363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65" name="Arc 57"/>
          <p:cNvSpPr>
            <a:spLocks/>
          </p:cNvSpPr>
          <p:nvPr/>
        </p:nvSpPr>
        <p:spPr bwMode="auto">
          <a:xfrm rot="5674286">
            <a:off x="1231107" y="2243931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66" name="Line 58"/>
          <p:cNvSpPr>
            <a:spLocks noChangeShapeType="1"/>
          </p:cNvSpPr>
          <p:nvPr/>
        </p:nvSpPr>
        <p:spPr bwMode="auto">
          <a:xfrm flipH="1" flipV="1">
            <a:off x="1809750" y="2306638"/>
            <a:ext cx="0" cy="10223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67" name="Line 59"/>
          <p:cNvSpPr>
            <a:spLocks noChangeShapeType="1"/>
          </p:cNvSpPr>
          <p:nvPr/>
        </p:nvSpPr>
        <p:spPr bwMode="auto">
          <a:xfrm flipH="1" flipV="1">
            <a:off x="1797050" y="3324225"/>
            <a:ext cx="6143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68" name="Line 60"/>
          <p:cNvSpPr>
            <a:spLocks noChangeShapeType="1"/>
          </p:cNvSpPr>
          <p:nvPr/>
        </p:nvSpPr>
        <p:spPr bwMode="auto">
          <a:xfrm>
            <a:off x="2552700" y="1882775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69" name="Line 61"/>
          <p:cNvSpPr>
            <a:spLocks noChangeShapeType="1"/>
          </p:cNvSpPr>
          <p:nvPr/>
        </p:nvSpPr>
        <p:spPr bwMode="auto">
          <a:xfrm>
            <a:off x="293688" y="4702175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70" name="Line 62"/>
          <p:cNvSpPr>
            <a:spLocks noChangeShapeType="1"/>
          </p:cNvSpPr>
          <p:nvPr/>
        </p:nvSpPr>
        <p:spPr bwMode="auto">
          <a:xfrm>
            <a:off x="766763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71" name="Line 63"/>
          <p:cNvSpPr>
            <a:spLocks noChangeShapeType="1"/>
          </p:cNvSpPr>
          <p:nvPr/>
        </p:nvSpPr>
        <p:spPr bwMode="auto">
          <a:xfrm>
            <a:off x="1457325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72" name="Line 64"/>
          <p:cNvSpPr>
            <a:spLocks noChangeShapeType="1"/>
          </p:cNvSpPr>
          <p:nvPr/>
        </p:nvSpPr>
        <p:spPr bwMode="auto">
          <a:xfrm>
            <a:off x="1006475" y="44561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73" name="Line 65"/>
          <p:cNvSpPr>
            <a:spLocks noChangeShapeType="1"/>
          </p:cNvSpPr>
          <p:nvPr/>
        </p:nvSpPr>
        <p:spPr bwMode="auto">
          <a:xfrm flipH="1" flipV="1">
            <a:off x="1141413" y="4924425"/>
            <a:ext cx="615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74" name="Line 66"/>
          <p:cNvSpPr>
            <a:spLocks noChangeShapeType="1"/>
          </p:cNvSpPr>
          <p:nvPr/>
        </p:nvSpPr>
        <p:spPr bwMode="auto">
          <a:xfrm>
            <a:off x="2727325" y="4532313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75" name="Line 67"/>
          <p:cNvSpPr>
            <a:spLocks noChangeShapeType="1"/>
          </p:cNvSpPr>
          <p:nvPr/>
        </p:nvSpPr>
        <p:spPr bwMode="auto">
          <a:xfrm flipH="1" flipV="1">
            <a:off x="544513" y="2317750"/>
            <a:ext cx="61118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76" name="Line 68"/>
          <p:cNvSpPr>
            <a:spLocks noChangeShapeType="1"/>
          </p:cNvSpPr>
          <p:nvPr/>
        </p:nvSpPr>
        <p:spPr bwMode="auto">
          <a:xfrm flipV="1">
            <a:off x="519113" y="3233738"/>
            <a:ext cx="0" cy="498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77" name="Line 69"/>
          <p:cNvSpPr>
            <a:spLocks noChangeShapeType="1"/>
          </p:cNvSpPr>
          <p:nvPr/>
        </p:nvSpPr>
        <p:spPr bwMode="auto">
          <a:xfrm flipH="1">
            <a:off x="509588" y="3244850"/>
            <a:ext cx="215900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78" name="Line 70"/>
          <p:cNvSpPr>
            <a:spLocks noChangeShapeType="1"/>
          </p:cNvSpPr>
          <p:nvPr/>
        </p:nvSpPr>
        <p:spPr bwMode="auto">
          <a:xfrm flipH="1">
            <a:off x="512763" y="4264025"/>
            <a:ext cx="454025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79" name="Line 71"/>
          <p:cNvSpPr>
            <a:spLocks noChangeShapeType="1"/>
          </p:cNvSpPr>
          <p:nvPr/>
        </p:nvSpPr>
        <p:spPr bwMode="auto">
          <a:xfrm flipH="1" flipV="1">
            <a:off x="339725" y="4945063"/>
            <a:ext cx="360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80" name="AutoShape 72"/>
          <p:cNvSpPr>
            <a:spLocks noChangeArrowheads="1"/>
          </p:cNvSpPr>
          <p:nvPr/>
        </p:nvSpPr>
        <p:spPr bwMode="auto">
          <a:xfrm>
            <a:off x="646113" y="50434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81" name="Line 73"/>
          <p:cNvSpPr>
            <a:spLocks noChangeShapeType="1"/>
          </p:cNvSpPr>
          <p:nvPr/>
        </p:nvSpPr>
        <p:spPr bwMode="auto">
          <a:xfrm flipH="1">
            <a:off x="3055938" y="2789238"/>
            <a:ext cx="2206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82" name="Line 74"/>
          <p:cNvSpPr>
            <a:spLocks noChangeShapeType="1"/>
          </p:cNvSpPr>
          <p:nvPr/>
        </p:nvSpPr>
        <p:spPr bwMode="auto">
          <a:xfrm flipV="1">
            <a:off x="3065463" y="1931988"/>
            <a:ext cx="0" cy="6572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8683" name="Group 75"/>
          <p:cNvGrpSpPr>
            <a:grpSpLocks/>
          </p:cNvGrpSpPr>
          <p:nvPr/>
        </p:nvGrpSpPr>
        <p:grpSpPr bwMode="auto">
          <a:xfrm>
            <a:off x="3024188" y="2536825"/>
            <a:ext cx="82550" cy="79375"/>
            <a:chOff x="3655" y="1977"/>
            <a:chExt cx="82" cy="88"/>
          </a:xfrm>
        </p:grpSpPr>
        <p:sp>
          <p:nvSpPr>
            <p:cNvPr id="68684" name="AutoShape 76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85" name="Line 77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86" name="Group 78"/>
          <p:cNvGrpSpPr>
            <a:grpSpLocks/>
          </p:cNvGrpSpPr>
          <p:nvPr/>
        </p:nvGrpSpPr>
        <p:grpSpPr bwMode="auto">
          <a:xfrm flipV="1">
            <a:off x="1187450" y="3068638"/>
            <a:ext cx="87313" cy="79375"/>
            <a:chOff x="3655" y="1977"/>
            <a:chExt cx="82" cy="88"/>
          </a:xfrm>
        </p:grpSpPr>
        <p:sp>
          <p:nvSpPr>
            <p:cNvPr id="68687" name="AutoShape 79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88" name="Line 80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89" name="Group 81"/>
          <p:cNvGrpSpPr>
            <a:grpSpLocks/>
          </p:cNvGrpSpPr>
          <p:nvPr/>
        </p:nvGrpSpPr>
        <p:grpSpPr bwMode="auto">
          <a:xfrm rot="-16200000">
            <a:off x="1066800" y="4264025"/>
            <a:ext cx="74613" cy="87313"/>
            <a:chOff x="3655" y="1977"/>
            <a:chExt cx="82" cy="88"/>
          </a:xfrm>
        </p:grpSpPr>
        <p:sp>
          <p:nvSpPr>
            <p:cNvPr id="68690" name="AutoShape 82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91" name="Line 83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92" name="Line 84"/>
          <p:cNvSpPr>
            <a:spLocks noChangeShapeType="1"/>
          </p:cNvSpPr>
          <p:nvPr/>
        </p:nvSpPr>
        <p:spPr bwMode="auto">
          <a:xfrm flipH="1">
            <a:off x="693738" y="4414838"/>
            <a:ext cx="52387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93" name="Line 85"/>
          <p:cNvSpPr>
            <a:spLocks noChangeShapeType="1"/>
          </p:cNvSpPr>
          <p:nvPr/>
        </p:nvSpPr>
        <p:spPr bwMode="auto">
          <a:xfrm flipH="1">
            <a:off x="1284288" y="4438650"/>
            <a:ext cx="52387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94" name="Line 86"/>
          <p:cNvSpPr>
            <a:spLocks noChangeShapeType="1"/>
          </p:cNvSpPr>
          <p:nvPr/>
        </p:nvSpPr>
        <p:spPr bwMode="auto">
          <a:xfrm flipH="1" flipV="1">
            <a:off x="1290638" y="3629025"/>
            <a:ext cx="51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95" name="Line 87"/>
          <p:cNvSpPr>
            <a:spLocks noChangeShapeType="1"/>
          </p:cNvSpPr>
          <p:nvPr/>
        </p:nvSpPr>
        <p:spPr bwMode="auto">
          <a:xfrm flipH="1" flipV="1">
            <a:off x="1976438" y="3625850"/>
            <a:ext cx="233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96" name="Line 88"/>
          <p:cNvSpPr>
            <a:spLocks noChangeShapeType="1"/>
          </p:cNvSpPr>
          <p:nvPr/>
        </p:nvSpPr>
        <p:spPr bwMode="auto">
          <a:xfrm>
            <a:off x="2251075" y="2076450"/>
            <a:ext cx="119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97" name="Line 89"/>
          <p:cNvSpPr>
            <a:spLocks noChangeShapeType="1"/>
          </p:cNvSpPr>
          <p:nvPr/>
        </p:nvSpPr>
        <p:spPr bwMode="auto">
          <a:xfrm flipH="1" flipV="1">
            <a:off x="3278188" y="3116263"/>
            <a:ext cx="2492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98" name="Line 90"/>
          <p:cNvSpPr>
            <a:spLocks noChangeShapeType="1"/>
          </p:cNvSpPr>
          <p:nvPr/>
        </p:nvSpPr>
        <p:spPr bwMode="auto">
          <a:xfrm flipV="1">
            <a:off x="3527425" y="3101975"/>
            <a:ext cx="0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99" name="Rectangle 91"/>
          <p:cNvSpPr>
            <a:spLocks noChangeArrowheads="1"/>
          </p:cNvSpPr>
          <p:nvPr/>
        </p:nvSpPr>
        <p:spPr bwMode="auto">
          <a:xfrm>
            <a:off x="187325" y="1168400"/>
            <a:ext cx="3852863" cy="3959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68700" name="Group 92"/>
          <p:cNvGrpSpPr>
            <a:grpSpLocks/>
          </p:cNvGrpSpPr>
          <p:nvPr/>
        </p:nvGrpSpPr>
        <p:grpSpPr bwMode="auto">
          <a:xfrm>
            <a:off x="1763713" y="1590675"/>
            <a:ext cx="787400" cy="247650"/>
            <a:chOff x="2033" y="584"/>
            <a:chExt cx="590" cy="186"/>
          </a:xfrm>
        </p:grpSpPr>
        <p:sp>
          <p:nvSpPr>
            <p:cNvPr id="68701" name="Oval 93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702" name="AutoShape 94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703" name="Line 95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04" name="Oval 96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705" name="Arc 97"/>
          <p:cNvSpPr>
            <a:spLocks/>
          </p:cNvSpPr>
          <p:nvPr/>
        </p:nvSpPr>
        <p:spPr bwMode="auto">
          <a:xfrm rot="11137884">
            <a:off x="1143000" y="2589213"/>
            <a:ext cx="107950" cy="138112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706" name="Line 98"/>
          <p:cNvSpPr>
            <a:spLocks noChangeShapeType="1"/>
          </p:cNvSpPr>
          <p:nvPr/>
        </p:nvSpPr>
        <p:spPr bwMode="auto">
          <a:xfrm flipH="1" flipV="1">
            <a:off x="1077913" y="4024313"/>
            <a:ext cx="117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07" name="Line 99"/>
          <p:cNvSpPr>
            <a:spLocks noChangeShapeType="1"/>
          </p:cNvSpPr>
          <p:nvPr/>
        </p:nvSpPr>
        <p:spPr bwMode="auto">
          <a:xfrm flipV="1">
            <a:off x="1179513" y="4017963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08" name="Line 100"/>
          <p:cNvSpPr>
            <a:spLocks noChangeShapeType="1"/>
          </p:cNvSpPr>
          <p:nvPr/>
        </p:nvSpPr>
        <p:spPr bwMode="auto">
          <a:xfrm flipH="1">
            <a:off x="874713" y="4010025"/>
            <a:ext cx="0" cy="65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8709" name="Group 101"/>
          <p:cNvGrpSpPr>
            <a:grpSpLocks/>
          </p:cNvGrpSpPr>
          <p:nvPr/>
        </p:nvGrpSpPr>
        <p:grpSpPr bwMode="auto">
          <a:xfrm>
            <a:off x="417513" y="4573588"/>
            <a:ext cx="166687" cy="171450"/>
            <a:chOff x="2748" y="3422"/>
            <a:chExt cx="105" cy="108"/>
          </a:xfrm>
        </p:grpSpPr>
        <p:sp>
          <p:nvSpPr>
            <p:cNvPr id="68710" name="AutoShape 10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711" name="Line 10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12" name="AutoShape 10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68713" name="Group 105"/>
          <p:cNvGrpSpPr>
            <a:grpSpLocks/>
          </p:cNvGrpSpPr>
          <p:nvPr/>
        </p:nvGrpSpPr>
        <p:grpSpPr bwMode="auto">
          <a:xfrm>
            <a:off x="1247775" y="2894013"/>
            <a:ext cx="180975" cy="93662"/>
            <a:chOff x="3382" y="2535"/>
            <a:chExt cx="114" cy="59"/>
          </a:xfrm>
        </p:grpSpPr>
        <p:sp>
          <p:nvSpPr>
            <p:cNvPr id="68714" name="Line 106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15" name="AutoShape 107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716" name="Line 108"/>
          <p:cNvSpPr>
            <a:spLocks noChangeShapeType="1"/>
          </p:cNvSpPr>
          <p:nvPr/>
        </p:nvSpPr>
        <p:spPr bwMode="auto">
          <a:xfrm rot="5400000" flipH="1" flipV="1">
            <a:off x="38894" y="1810544"/>
            <a:ext cx="10366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17" name="Line 109"/>
          <p:cNvSpPr>
            <a:spLocks noChangeShapeType="1"/>
          </p:cNvSpPr>
          <p:nvPr/>
        </p:nvSpPr>
        <p:spPr bwMode="auto">
          <a:xfrm flipH="1" flipV="1">
            <a:off x="544513" y="1303338"/>
            <a:ext cx="3463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18" name="Line 110"/>
          <p:cNvSpPr>
            <a:spLocks noChangeShapeType="1"/>
          </p:cNvSpPr>
          <p:nvPr/>
        </p:nvSpPr>
        <p:spPr bwMode="auto">
          <a:xfrm flipV="1">
            <a:off x="519113" y="3887788"/>
            <a:ext cx="0" cy="3921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19" name="Line 111"/>
          <p:cNvSpPr>
            <a:spLocks noChangeShapeType="1"/>
          </p:cNvSpPr>
          <p:nvPr/>
        </p:nvSpPr>
        <p:spPr bwMode="auto">
          <a:xfrm flipH="1" flipV="1">
            <a:off x="1954213" y="4194175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8720" name="Group 112"/>
          <p:cNvGrpSpPr>
            <a:grpSpLocks/>
          </p:cNvGrpSpPr>
          <p:nvPr/>
        </p:nvGrpSpPr>
        <p:grpSpPr bwMode="auto">
          <a:xfrm>
            <a:off x="855663" y="4384675"/>
            <a:ext cx="207962" cy="77788"/>
            <a:chOff x="979" y="3706"/>
            <a:chExt cx="131" cy="49"/>
          </a:xfrm>
        </p:grpSpPr>
        <p:sp>
          <p:nvSpPr>
            <p:cNvPr id="68721" name="Line 113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22" name="Line 114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723" name="Group 115"/>
          <p:cNvGrpSpPr>
            <a:grpSpLocks/>
          </p:cNvGrpSpPr>
          <p:nvPr/>
        </p:nvGrpSpPr>
        <p:grpSpPr bwMode="auto">
          <a:xfrm>
            <a:off x="1893888" y="4386263"/>
            <a:ext cx="207962" cy="77787"/>
            <a:chOff x="979" y="3706"/>
            <a:chExt cx="131" cy="49"/>
          </a:xfrm>
        </p:grpSpPr>
        <p:sp>
          <p:nvSpPr>
            <p:cNvPr id="68724" name="Line 116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25" name="Line 117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726" name="Group 118"/>
          <p:cNvGrpSpPr>
            <a:grpSpLocks/>
          </p:cNvGrpSpPr>
          <p:nvPr/>
        </p:nvGrpSpPr>
        <p:grpSpPr bwMode="auto">
          <a:xfrm>
            <a:off x="1433513" y="4384675"/>
            <a:ext cx="207962" cy="77788"/>
            <a:chOff x="979" y="3706"/>
            <a:chExt cx="131" cy="49"/>
          </a:xfrm>
        </p:grpSpPr>
        <p:sp>
          <p:nvSpPr>
            <p:cNvPr id="68727" name="Line 119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28" name="Line 120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729" name="Line 121"/>
          <p:cNvSpPr>
            <a:spLocks noChangeShapeType="1"/>
          </p:cNvSpPr>
          <p:nvPr/>
        </p:nvSpPr>
        <p:spPr bwMode="auto">
          <a:xfrm flipH="1" flipV="1">
            <a:off x="1050925" y="4459288"/>
            <a:ext cx="13763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30" name="Line 122"/>
          <p:cNvSpPr>
            <a:spLocks noChangeShapeType="1"/>
          </p:cNvSpPr>
          <p:nvPr/>
        </p:nvSpPr>
        <p:spPr bwMode="auto">
          <a:xfrm flipH="1">
            <a:off x="1500188" y="3868738"/>
            <a:ext cx="473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31" name="Line 123"/>
          <p:cNvSpPr>
            <a:spLocks noChangeShapeType="1"/>
          </p:cNvSpPr>
          <p:nvPr/>
        </p:nvSpPr>
        <p:spPr bwMode="auto">
          <a:xfrm>
            <a:off x="1909763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32" name="Arc 124"/>
          <p:cNvSpPr>
            <a:spLocks/>
          </p:cNvSpPr>
          <p:nvPr/>
        </p:nvSpPr>
        <p:spPr bwMode="auto">
          <a:xfrm rot="841871">
            <a:off x="2408238" y="442277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733" name="Arc 125"/>
          <p:cNvSpPr>
            <a:spLocks/>
          </p:cNvSpPr>
          <p:nvPr/>
        </p:nvSpPr>
        <p:spPr bwMode="auto">
          <a:xfrm rot="841871">
            <a:off x="2608263" y="442595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734" name="Line 126"/>
          <p:cNvSpPr>
            <a:spLocks noChangeShapeType="1"/>
          </p:cNvSpPr>
          <p:nvPr/>
        </p:nvSpPr>
        <p:spPr bwMode="auto">
          <a:xfrm flipH="1" flipV="1">
            <a:off x="2524125" y="4459288"/>
            <a:ext cx="10477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35" name="Line 127"/>
          <p:cNvSpPr>
            <a:spLocks noChangeShapeType="1"/>
          </p:cNvSpPr>
          <p:nvPr/>
        </p:nvSpPr>
        <p:spPr bwMode="auto">
          <a:xfrm rot="5400000">
            <a:off x="2089150" y="3316288"/>
            <a:ext cx="7683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36" name="Freeform 128"/>
          <p:cNvSpPr>
            <a:spLocks/>
          </p:cNvSpPr>
          <p:nvPr/>
        </p:nvSpPr>
        <p:spPr bwMode="auto">
          <a:xfrm>
            <a:off x="457200" y="3725863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37" name="Freeform 129"/>
          <p:cNvSpPr>
            <a:spLocks/>
          </p:cNvSpPr>
          <p:nvPr/>
        </p:nvSpPr>
        <p:spPr bwMode="auto">
          <a:xfrm rot="5400000">
            <a:off x="1835150" y="3536951"/>
            <a:ext cx="117475" cy="18415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38" name="Freeform 130"/>
          <p:cNvSpPr>
            <a:spLocks/>
          </p:cNvSpPr>
          <p:nvPr/>
        </p:nvSpPr>
        <p:spPr bwMode="auto">
          <a:xfrm>
            <a:off x="2416175" y="3692525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39" name="Arc 131"/>
          <p:cNvSpPr>
            <a:spLocks/>
          </p:cNvSpPr>
          <p:nvPr/>
        </p:nvSpPr>
        <p:spPr bwMode="auto">
          <a:xfrm rot="841871">
            <a:off x="2395538" y="328612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740" name="Line 132"/>
          <p:cNvSpPr>
            <a:spLocks noChangeShapeType="1"/>
          </p:cNvSpPr>
          <p:nvPr/>
        </p:nvSpPr>
        <p:spPr bwMode="auto">
          <a:xfrm rot="18900000">
            <a:off x="1231900" y="2733675"/>
            <a:ext cx="111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41" name="Line 133"/>
          <p:cNvSpPr>
            <a:spLocks noChangeShapeType="1"/>
          </p:cNvSpPr>
          <p:nvPr/>
        </p:nvSpPr>
        <p:spPr bwMode="auto">
          <a:xfrm>
            <a:off x="2460625" y="2940050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8742" name="Group 134"/>
          <p:cNvGrpSpPr>
            <a:grpSpLocks/>
          </p:cNvGrpSpPr>
          <p:nvPr/>
        </p:nvGrpSpPr>
        <p:grpSpPr bwMode="auto">
          <a:xfrm>
            <a:off x="2620963" y="2809875"/>
            <a:ext cx="166687" cy="171450"/>
            <a:chOff x="2748" y="3422"/>
            <a:chExt cx="105" cy="108"/>
          </a:xfrm>
        </p:grpSpPr>
        <p:sp>
          <p:nvSpPr>
            <p:cNvPr id="68743" name="AutoShape 13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744" name="Line 13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45" name="AutoShape 13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68746" name="Line 138"/>
          <p:cNvSpPr>
            <a:spLocks noChangeShapeType="1"/>
          </p:cNvSpPr>
          <p:nvPr/>
        </p:nvSpPr>
        <p:spPr bwMode="auto">
          <a:xfrm flipH="1" flipV="1">
            <a:off x="2517775" y="3324225"/>
            <a:ext cx="1730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747" name="AutoShape 139"/>
          <p:cNvSpPr>
            <a:spLocks noChangeArrowheads="1"/>
          </p:cNvSpPr>
          <p:nvPr/>
        </p:nvSpPr>
        <p:spPr bwMode="auto">
          <a:xfrm>
            <a:off x="2390775" y="4703763"/>
            <a:ext cx="363538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8748" name="Group 140"/>
          <p:cNvGrpSpPr>
            <a:grpSpLocks/>
          </p:cNvGrpSpPr>
          <p:nvPr/>
        </p:nvGrpSpPr>
        <p:grpSpPr bwMode="auto">
          <a:xfrm>
            <a:off x="955675" y="3897313"/>
            <a:ext cx="166688" cy="171450"/>
            <a:chOff x="2748" y="3422"/>
            <a:chExt cx="105" cy="108"/>
          </a:xfrm>
        </p:grpSpPr>
        <p:sp>
          <p:nvSpPr>
            <p:cNvPr id="68749" name="AutoShape 14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750" name="Line 14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51" name="AutoShape 14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68752" name="Group 144"/>
          <p:cNvGrpSpPr>
            <a:grpSpLocks/>
          </p:cNvGrpSpPr>
          <p:nvPr/>
        </p:nvGrpSpPr>
        <p:grpSpPr bwMode="auto">
          <a:xfrm>
            <a:off x="742950" y="4491038"/>
            <a:ext cx="211138" cy="53975"/>
            <a:chOff x="854" y="4026"/>
            <a:chExt cx="133" cy="34"/>
          </a:xfrm>
        </p:grpSpPr>
        <p:grpSp>
          <p:nvGrpSpPr>
            <p:cNvPr id="68753" name="Group 145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68754" name="Line 14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5" name="Line 14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6" name="Line 14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7" name="Line 14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8" name="Line 15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8759" name="Group 151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68760" name="Line 15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61" name="Line 15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62" name="Line 15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63" name="Line 15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64" name="Line 15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8765" name="Line 157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66" name="Line 158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67" name="Oval 159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68768" name="Group 160"/>
          <p:cNvGrpSpPr>
            <a:grpSpLocks/>
          </p:cNvGrpSpPr>
          <p:nvPr/>
        </p:nvGrpSpPr>
        <p:grpSpPr bwMode="auto">
          <a:xfrm>
            <a:off x="1339850" y="4491038"/>
            <a:ext cx="211138" cy="53975"/>
            <a:chOff x="854" y="4026"/>
            <a:chExt cx="133" cy="34"/>
          </a:xfrm>
        </p:grpSpPr>
        <p:grpSp>
          <p:nvGrpSpPr>
            <p:cNvPr id="68769" name="Group 161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68770" name="Line 16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71" name="Line 16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72" name="Line 16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73" name="Line 16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74" name="Line 16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8775" name="Group 167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68776" name="Line 16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77" name="Line 16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78" name="Line 17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79" name="Line 17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80" name="Line 17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8781" name="Line 173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82" name="Line 174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83" name="Oval 175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68784" name="Group 176"/>
          <p:cNvGrpSpPr>
            <a:grpSpLocks/>
          </p:cNvGrpSpPr>
          <p:nvPr/>
        </p:nvGrpSpPr>
        <p:grpSpPr bwMode="auto">
          <a:xfrm>
            <a:off x="1797050" y="4491038"/>
            <a:ext cx="211138" cy="53975"/>
            <a:chOff x="854" y="4026"/>
            <a:chExt cx="133" cy="34"/>
          </a:xfrm>
        </p:grpSpPr>
        <p:grpSp>
          <p:nvGrpSpPr>
            <p:cNvPr id="68785" name="Group 177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68786" name="Line 17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87" name="Line 17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88" name="Line 18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89" name="Line 18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90" name="Line 18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8791" name="Group 183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68792" name="Line 184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93" name="Line 185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94" name="Line 186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95" name="Line 187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96" name="Line 188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8797" name="Line 189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98" name="Line 190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799" name="Oval 191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sp>
        <p:nvSpPr>
          <p:cNvPr id="68800" name="Line 192"/>
          <p:cNvSpPr>
            <a:spLocks noChangeShapeType="1"/>
          </p:cNvSpPr>
          <p:nvPr/>
        </p:nvSpPr>
        <p:spPr bwMode="auto">
          <a:xfrm flipV="1">
            <a:off x="3278188" y="1930400"/>
            <a:ext cx="0" cy="5619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01" name="Line 193"/>
          <p:cNvSpPr>
            <a:spLocks noChangeShapeType="1"/>
          </p:cNvSpPr>
          <p:nvPr/>
        </p:nvSpPr>
        <p:spPr bwMode="auto">
          <a:xfrm>
            <a:off x="3527425" y="3316288"/>
            <a:ext cx="0" cy="3127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8802" name="Group 194"/>
          <p:cNvGrpSpPr>
            <a:grpSpLocks/>
          </p:cNvGrpSpPr>
          <p:nvPr/>
        </p:nvGrpSpPr>
        <p:grpSpPr bwMode="auto">
          <a:xfrm rot="5400000">
            <a:off x="3525838" y="3197225"/>
            <a:ext cx="107950" cy="206375"/>
            <a:chOff x="2877" y="3766"/>
            <a:chExt cx="68" cy="130"/>
          </a:xfrm>
        </p:grpSpPr>
        <p:sp>
          <p:nvSpPr>
            <p:cNvPr id="68803" name="Line 19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804" name="AutoShape 19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805" name="AutoShape 19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68806" name="Line 198"/>
          <p:cNvSpPr>
            <a:spLocks noChangeShapeType="1"/>
          </p:cNvSpPr>
          <p:nvPr/>
        </p:nvSpPr>
        <p:spPr bwMode="auto">
          <a:xfrm flipH="1" flipV="1">
            <a:off x="3382963" y="3622675"/>
            <a:ext cx="158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07" name="Line 199"/>
          <p:cNvSpPr>
            <a:spLocks noChangeShapeType="1"/>
          </p:cNvSpPr>
          <p:nvPr/>
        </p:nvSpPr>
        <p:spPr bwMode="auto">
          <a:xfrm>
            <a:off x="3576638" y="3454400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08" name="Line 200"/>
          <p:cNvSpPr>
            <a:spLocks noChangeShapeType="1"/>
          </p:cNvSpPr>
          <p:nvPr/>
        </p:nvSpPr>
        <p:spPr bwMode="auto">
          <a:xfrm flipH="1" flipV="1">
            <a:off x="2728913" y="4459288"/>
            <a:ext cx="3810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09" name="Line 201"/>
          <p:cNvSpPr>
            <a:spLocks noChangeShapeType="1"/>
          </p:cNvSpPr>
          <p:nvPr/>
        </p:nvSpPr>
        <p:spPr bwMode="auto">
          <a:xfrm>
            <a:off x="3097213" y="3376613"/>
            <a:ext cx="0" cy="109537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10" name="Line 202"/>
          <p:cNvSpPr>
            <a:spLocks noChangeShapeType="1"/>
          </p:cNvSpPr>
          <p:nvPr/>
        </p:nvSpPr>
        <p:spPr bwMode="auto">
          <a:xfrm flipH="1" flipV="1">
            <a:off x="2921000" y="4306888"/>
            <a:ext cx="1698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17" name="Line 209"/>
          <p:cNvSpPr>
            <a:spLocks noChangeShapeType="1"/>
          </p:cNvSpPr>
          <p:nvPr/>
        </p:nvSpPr>
        <p:spPr bwMode="auto">
          <a:xfrm flipV="1">
            <a:off x="3471863" y="1920875"/>
            <a:ext cx="0" cy="3937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18" name="Line 210"/>
          <p:cNvSpPr>
            <a:spLocks noChangeShapeType="1"/>
          </p:cNvSpPr>
          <p:nvPr/>
        </p:nvSpPr>
        <p:spPr bwMode="auto">
          <a:xfrm flipV="1">
            <a:off x="3473450" y="2324100"/>
            <a:ext cx="0" cy="47783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8819" name="Group 211"/>
          <p:cNvGrpSpPr>
            <a:grpSpLocks/>
          </p:cNvGrpSpPr>
          <p:nvPr/>
        </p:nvGrpSpPr>
        <p:grpSpPr bwMode="auto">
          <a:xfrm rot="5400000">
            <a:off x="3468688" y="2225675"/>
            <a:ext cx="107950" cy="206375"/>
            <a:chOff x="2877" y="3766"/>
            <a:chExt cx="68" cy="130"/>
          </a:xfrm>
        </p:grpSpPr>
        <p:sp>
          <p:nvSpPr>
            <p:cNvPr id="68820" name="Line 212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821" name="AutoShape 213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822" name="AutoShape 214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8823" name="Group 215"/>
          <p:cNvGrpSpPr>
            <a:grpSpLocks/>
          </p:cNvGrpSpPr>
          <p:nvPr/>
        </p:nvGrpSpPr>
        <p:grpSpPr bwMode="auto">
          <a:xfrm rot="5400000">
            <a:off x="3273426" y="2398712"/>
            <a:ext cx="107950" cy="206375"/>
            <a:chOff x="2877" y="3766"/>
            <a:chExt cx="68" cy="130"/>
          </a:xfrm>
        </p:grpSpPr>
        <p:sp>
          <p:nvSpPr>
            <p:cNvPr id="68824" name="Line 21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825" name="AutoShape 21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826" name="AutoShape 21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68827" name="Line 219"/>
          <p:cNvSpPr>
            <a:spLocks noChangeShapeType="1"/>
          </p:cNvSpPr>
          <p:nvPr/>
        </p:nvSpPr>
        <p:spPr bwMode="auto">
          <a:xfrm flipH="1" flipV="1">
            <a:off x="3084513" y="3387725"/>
            <a:ext cx="9525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28" name="Rectangle 220"/>
          <p:cNvSpPr>
            <a:spLocks noChangeArrowheads="1"/>
          </p:cNvSpPr>
          <p:nvPr/>
        </p:nvSpPr>
        <p:spPr bwMode="auto">
          <a:xfrm>
            <a:off x="3181350" y="3211513"/>
            <a:ext cx="190500" cy="474662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829" name="Line 221"/>
          <p:cNvSpPr>
            <a:spLocks noChangeShapeType="1"/>
          </p:cNvSpPr>
          <p:nvPr/>
        </p:nvSpPr>
        <p:spPr bwMode="auto">
          <a:xfrm>
            <a:off x="3049588" y="346392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30" name="Line 222"/>
          <p:cNvSpPr>
            <a:spLocks noChangeShapeType="1"/>
          </p:cNvSpPr>
          <p:nvPr/>
        </p:nvSpPr>
        <p:spPr bwMode="auto">
          <a:xfrm>
            <a:off x="3322638" y="376872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31" name="Line 223"/>
          <p:cNvSpPr>
            <a:spLocks noChangeShapeType="1"/>
          </p:cNvSpPr>
          <p:nvPr/>
        </p:nvSpPr>
        <p:spPr bwMode="auto">
          <a:xfrm flipH="1" flipV="1">
            <a:off x="3262313" y="4660900"/>
            <a:ext cx="7762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32" name="AutoShape 224"/>
          <p:cNvSpPr>
            <a:spLocks noChangeArrowheads="1"/>
          </p:cNvSpPr>
          <p:nvPr/>
        </p:nvSpPr>
        <p:spPr bwMode="auto">
          <a:xfrm>
            <a:off x="1169988" y="3462338"/>
            <a:ext cx="131762" cy="193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8833" name="Group 225"/>
          <p:cNvGrpSpPr>
            <a:grpSpLocks/>
          </p:cNvGrpSpPr>
          <p:nvPr/>
        </p:nvGrpSpPr>
        <p:grpSpPr bwMode="auto">
          <a:xfrm rot="5400000">
            <a:off x="1246981" y="4652169"/>
            <a:ext cx="166688" cy="171450"/>
            <a:chOff x="2748" y="3422"/>
            <a:chExt cx="105" cy="108"/>
          </a:xfrm>
        </p:grpSpPr>
        <p:sp>
          <p:nvSpPr>
            <p:cNvPr id="68834" name="AutoShape 22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835" name="Line 22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836" name="AutoShape 22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68837" name="Group 229"/>
          <p:cNvGrpSpPr>
            <a:grpSpLocks/>
          </p:cNvGrpSpPr>
          <p:nvPr/>
        </p:nvGrpSpPr>
        <p:grpSpPr bwMode="auto">
          <a:xfrm>
            <a:off x="8101013" y="2959100"/>
            <a:ext cx="487362" cy="174625"/>
            <a:chOff x="1789" y="1102"/>
            <a:chExt cx="480" cy="149"/>
          </a:xfrm>
        </p:grpSpPr>
        <p:sp>
          <p:nvSpPr>
            <p:cNvPr id="68838" name="Oval 230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839" name="Oval 231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840" name="AutoShape 232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841" name="Line 233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842" name="Line 234"/>
          <p:cNvSpPr>
            <a:spLocks noChangeShapeType="1"/>
          </p:cNvSpPr>
          <p:nvPr/>
        </p:nvSpPr>
        <p:spPr bwMode="auto">
          <a:xfrm>
            <a:off x="7780338" y="3230563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43" name="Rectangle 235"/>
          <p:cNvSpPr>
            <a:spLocks noChangeArrowheads="1"/>
          </p:cNvSpPr>
          <p:nvPr/>
        </p:nvSpPr>
        <p:spPr bwMode="auto">
          <a:xfrm>
            <a:off x="7734300" y="288131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844" name="Line 236"/>
          <p:cNvSpPr>
            <a:spLocks noChangeShapeType="1"/>
          </p:cNvSpPr>
          <p:nvPr/>
        </p:nvSpPr>
        <p:spPr bwMode="auto">
          <a:xfrm>
            <a:off x="8666163" y="317817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45" name="Line 237"/>
          <p:cNvSpPr>
            <a:spLocks noChangeShapeType="1"/>
          </p:cNvSpPr>
          <p:nvPr/>
        </p:nvSpPr>
        <p:spPr bwMode="auto">
          <a:xfrm>
            <a:off x="7877175" y="317500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46" name="Line 238"/>
          <p:cNvSpPr>
            <a:spLocks noChangeShapeType="1"/>
          </p:cNvSpPr>
          <p:nvPr/>
        </p:nvSpPr>
        <p:spPr bwMode="auto">
          <a:xfrm>
            <a:off x="8348663" y="3513138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47" name="Line 239"/>
          <p:cNvSpPr>
            <a:spLocks noChangeShapeType="1"/>
          </p:cNvSpPr>
          <p:nvPr/>
        </p:nvSpPr>
        <p:spPr bwMode="auto">
          <a:xfrm>
            <a:off x="8624888" y="3230563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48" name="Rectangle 240"/>
          <p:cNvSpPr>
            <a:spLocks noChangeArrowheads="1"/>
          </p:cNvSpPr>
          <p:nvPr/>
        </p:nvSpPr>
        <p:spPr bwMode="auto">
          <a:xfrm>
            <a:off x="8080375" y="316388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849" name="Line 241"/>
          <p:cNvSpPr>
            <a:spLocks noChangeShapeType="1"/>
          </p:cNvSpPr>
          <p:nvPr/>
        </p:nvSpPr>
        <p:spPr bwMode="auto">
          <a:xfrm rot="5400000">
            <a:off x="8724106" y="3371057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50" name="Line 242"/>
          <p:cNvSpPr>
            <a:spLocks noChangeShapeType="1"/>
          </p:cNvSpPr>
          <p:nvPr/>
        </p:nvSpPr>
        <p:spPr bwMode="auto">
          <a:xfrm>
            <a:off x="7793038" y="351155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51" name="AutoShape 243"/>
          <p:cNvSpPr>
            <a:spLocks noChangeArrowheads="1"/>
          </p:cNvSpPr>
          <p:nvPr/>
        </p:nvSpPr>
        <p:spPr bwMode="auto">
          <a:xfrm rot="5400000">
            <a:off x="7680325" y="34385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852" name="AutoShape 244"/>
          <p:cNvSpPr>
            <a:spLocks noChangeArrowheads="1"/>
          </p:cNvSpPr>
          <p:nvPr/>
        </p:nvSpPr>
        <p:spPr bwMode="auto">
          <a:xfrm rot="5400000">
            <a:off x="7680325" y="31527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8853" name="Group 245"/>
          <p:cNvGrpSpPr>
            <a:grpSpLocks/>
          </p:cNvGrpSpPr>
          <p:nvPr/>
        </p:nvGrpSpPr>
        <p:grpSpPr bwMode="auto">
          <a:xfrm>
            <a:off x="8285163" y="3362325"/>
            <a:ext cx="107950" cy="206375"/>
            <a:chOff x="2877" y="3766"/>
            <a:chExt cx="68" cy="130"/>
          </a:xfrm>
        </p:grpSpPr>
        <p:sp>
          <p:nvSpPr>
            <p:cNvPr id="68854" name="Line 24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855" name="AutoShape 24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856" name="AutoShape 24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8885" name="Group 277"/>
          <p:cNvGrpSpPr>
            <a:grpSpLocks/>
          </p:cNvGrpSpPr>
          <p:nvPr/>
        </p:nvGrpSpPr>
        <p:grpSpPr bwMode="auto">
          <a:xfrm>
            <a:off x="8107363" y="4689475"/>
            <a:ext cx="487362" cy="174625"/>
            <a:chOff x="1789" y="1102"/>
            <a:chExt cx="480" cy="149"/>
          </a:xfrm>
        </p:grpSpPr>
        <p:sp>
          <p:nvSpPr>
            <p:cNvPr id="68886" name="Oval 27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887" name="Oval 27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888" name="AutoShape 28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889" name="Line 28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890" name="Line 282"/>
          <p:cNvSpPr>
            <a:spLocks noChangeShapeType="1"/>
          </p:cNvSpPr>
          <p:nvPr/>
        </p:nvSpPr>
        <p:spPr bwMode="auto">
          <a:xfrm>
            <a:off x="7786688" y="4960938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91" name="Rectangle 283"/>
          <p:cNvSpPr>
            <a:spLocks noChangeArrowheads="1"/>
          </p:cNvSpPr>
          <p:nvPr/>
        </p:nvSpPr>
        <p:spPr bwMode="auto">
          <a:xfrm>
            <a:off x="7740650" y="461168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892" name="Line 284"/>
          <p:cNvSpPr>
            <a:spLocks noChangeShapeType="1"/>
          </p:cNvSpPr>
          <p:nvPr/>
        </p:nvSpPr>
        <p:spPr bwMode="auto">
          <a:xfrm>
            <a:off x="8672513" y="490855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93" name="Line 285"/>
          <p:cNvSpPr>
            <a:spLocks noChangeShapeType="1"/>
          </p:cNvSpPr>
          <p:nvPr/>
        </p:nvSpPr>
        <p:spPr bwMode="auto">
          <a:xfrm>
            <a:off x="7883525" y="490537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94" name="Line 286"/>
          <p:cNvSpPr>
            <a:spLocks noChangeShapeType="1"/>
          </p:cNvSpPr>
          <p:nvPr/>
        </p:nvSpPr>
        <p:spPr bwMode="auto">
          <a:xfrm>
            <a:off x="8355013" y="5243513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95" name="Line 287"/>
          <p:cNvSpPr>
            <a:spLocks noChangeShapeType="1"/>
          </p:cNvSpPr>
          <p:nvPr/>
        </p:nvSpPr>
        <p:spPr bwMode="auto">
          <a:xfrm>
            <a:off x="8631238" y="4960938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96" name="Rectangle 288"/>
          <p:cNvSpPr>
            <a:spLocks noChangeArrowheads="1"/>
          </p:cNvSpPr>
          <p:nvPr/>
        </p:nvSpPr>
        <p:spPr bwMode="auto">
          <a:xfrm>
            <a:off x="8086725" y="489426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897" name="Line 289"/>
          <p:cNvSpPr>
            <a:spLocks noChangeShapeType="1"/>
          </p:cNvSpPr>
          <p:nvPr/>
        </p:nvSpPr>
        <p:spPr bwMode="auto">
          <a:xfrm rot="5400000">
            <a:off x="8730456" y="5101432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98" name="Line 290"/>
          <p:cNvSpPr>
            <a:spLocks noChangeShapeType="1"/>
          </p:cNvSpPr>
          <p:nvPr/>
        </p:nvSpPr>
        <p:spPr bwMode="auto">
          <a:xfrm>
            <a:off x="7799388" y="524192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899" name="AutoShape 291"/>
          <p:cNvSpPr>
            <a:spLocks noChangeArrowheads="1"/>
          </p:cNvSpPr>
          <p:nvPr/>
        </p:nvSpPr>
        <p:spPr bwMode="auto">
          <a:xfrm rot="5400000">
            <a:off x="7686675" y="51689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00" name="AutoShape 292"/>
          <p:cNvSpPr>
            <a:spLocks noChangeArrowheads="1"/>
          </p:cNvSpPr>
          <p:nvPr/>
        </p:nvSpPr>
        <p:spPr bwMode="auto">
          <a:xfrm rot="5400000">
            <a:off x="7686675" y="48831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8901" name="Group 293"/>
          <p:cNvGrpSpPr>
            <a:grpSpLocks/>
          </p:cNvGrpSpPr>
          <p:nvPr/>
        </p:nvGrpSpPr>
        <p:grpSpPr bwMode="auto">
          <a:xfrm>
            <a:off x="8291513" y="5092700"/>
            <a:ext cx="107950" cy="206375"/>
            <a:chOff x="2877" y="3766"/>
            <a:chExt cx="68" cy="130"/>
          </a:xfrm>
        </p:grpSpPr>
        <p:sp>
          <p:nvSpPr>
            <p:cNvPr id="68902" name="Line 29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903" name="AutoShape 29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04" name="AutoShape 29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8905" name="Group 297"/>
          <p:cNvGrpSpPr>
            <a:grpSpLocks/>
          </p:cNvGrpSpPr>
          <p:nvPr/>
        </p:nvGrpSpPr>
        <p:grpSpPr bwMode="auto">
          <a:xfrm>
            <a:off x="8104188" y="3829050"/>
            <a:ext cx="487362" cy="174625"/>
            <a:chOff x="1789" y="1102"/>
            <a:chExt cx="480" cy="149"/>
          </a:xfrm>
        </p:grpSpPr>
        <p:sp>
          <p:nvSpPr>
            <p:cNvPr id="68906" name="Oval 29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07" name="Oval 29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08" name="AutoShape 30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09" name="Line 30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910" name="Line 302"/>
          <p:cNvSpPr>
            <a:spLocks noChangeShapeType="1"/>
          </p:cNvSpPr>
          <p:nvPr/>
        </p:nvSpPr>
        <p:spPr bwMode="auto">
          <a:xfrm>
            <a:off x="7783513" y="4100513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11" name="Rectangle 303"/>
          <p:cNvSpPr>
            <a:spLocks noChangeArrowheads="1"/>
          </p:cNvSpPr>
          <p:nvPr/>
        </p:nvSpPr>
        <p:spPr bwMode="auto">
          <a:xfrm>
            <a:off x="7737475" y="375126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12" name="Line 304"/>
          <p:cNvSpPr>
            <a:spLocks noChangeShapeType="1"/>
          </p:cNvSpPr>
          <p:nvPr/>
        </p:nvSpPr>
        <p:spPr bwMode="auto">
          <a:xfrm>
            <a:off x="8669338" y="404812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13" name="Line 305"/>
          <p:cNvSpPr>
            <a:spLocks noChangeShapeType="1"/>
          </p:cNvSpPr>
          <p:nvPr/>
        </p:nvSpPr>
        <p:spPr bwMode="auto">
          <a:xfrm>
            <a:off x="7880350" y="404495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14" name="Line 306"/>
          <p:cNvSpPr>
            <a:spLocks noChangeShapeType="1"/>
          </p:cNvSpPr>
          <p:nvPr/>
        </p:nvSpPr>
        <p:spPr bwMode="auto">
          <a:xfrm>
            <a:off x="8351838" y="4383088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15" name="Line 307"/>
          <p:cNvSpPr>
            <a:spLocks noChangeShapeType="1"/>
          </p:cNvSpPr>
          <p:nvPr/>
        </p:nvSpPr>
        <p:spPr bwMode="auto">
          <a:xfrm>
            <a:off x="8628063" y="4100513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16" name="Rectangle 308"/>
          <p:cNvSpPr>
            <a:spLocks noChangeArrowheads="1"/>
          </p:cNvSpPr>
          <p:nvPr/>
        </p:nvSpPr>
        <p:spPr bwMode="auto">
          <a:xfrm>
            <a:off x="8083550" y="403383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17" name="Line 309"/>
          <p:cNvSpPr>
            <a:spLocks noChangeShapeType="1"/>
          </p:cNvSpPr>
          <p:nvPr/>
        </p:nvSpPr>
        <p:spPr bwMode="auto">
          <a:xfrm rot="5400000">
            <a:off x="8727281" y="4241007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18" name="Line 310"/>
          <p:cNvSpPr>
            <a:spLocks noChangeShapeType="1"/>
          </p:cNvSpPr>
          <p:nvPr/>
        </p:nvSpPr>
        <p:spPr bwMode="auto">
          <a:xfrm>
            <a:off x="7796213" y="438150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19" name="AutoShape 311"/>
          <p:cNvSpPr>
            <a:spLocks noChangeArrowheads="1"/>
          </p:cNvSpPr>
          <p:nvPr/>
        </p:nvSpPr>
        <p:spPr bwMode="auto">
          <a:xfrm rot="5400000">
            <a:off x="7683500" y="43084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8920" name="Group 312"/>
          <p:cNvGrpSpPr>
            <a:grpSpLocks/>
          </p:cNvGrpSpPr>
          <p:nvPr/>
        </p:nvGrpSpPr>
        <p:grpSpPr bwMode="auto">
          <a:xfrm>
            <a:off x="8288338" y="4232275"/>
            <a:ext cx="107950" cy="206375"/>
            <a:chOff x="2877" y="3766"/>
            <a:chExt cx="68" cy="130"/>
          </a:xfrm>
        </p:grpSpPr>
        <p:sp>
          <p:nvSpPr>
            <p:cNvPr id="68921" name="Line 313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922" name="AutoShape 314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23" name="AutoShape 315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8924" name="Group 316"/>
          <p:cNvGrpSpPr>
            <a:grpSpLocks/>
          </p:cNvGrpSpPr>
          <p:nvPr/>
        </p:nvGrpSpPr>
        <p:grpSpPr bwMode="auto">
          <a:xfrm>
            <a:off x="8101013" y="5549900"/>
            <a:ext cx="487362" cy="174625"/>
            <a:chOff x="1789" y="1102"/>
            <a:chExt cx="480" cy="149"/>
          </a:xfrm>
        </p:grpSpPr>
        <p:sp>
          <p:nvSpPr>
            <p:cNvPr id="68925" name="Oval 317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26" name="Oval 318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27" name="AutoShape 319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28" name="Line 320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929" name="Line 321"/>
          <p:cNvSpPr>
            <a:spLocks noChangeShapeType="1"/>
          </p:cNvSpPr>
          <p:nvPr/>
        </p:nvSpPr>
        <p:spPr bwMode="auto">
          <a:xfrm>
            <a:off x="7780338" y="5821363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30" name="Rectangle 322"/>
          <p:cNvSpPr>
            <a:spLocks noChangeArrowheads="1"/>
          </p:cNvSpPr>
          <p:nvPr/>
        </p:nvSpPr>
        <p:spPr bwMode="auto">
          <a:xfrm>
            <a:off x="7734300" y="547211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31" name="Line 323"/>
          <p:cNvSpPr>
            <a:spLocks noChangeShapeType="1"/>
          </p:cNvSpPr>
          <p:nvPr/>
        </p:nvSpPr>
        <p:spPr bwMode="auto">
          <a:xfrm>
            <a:off x="8666163" y="576897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32" name="Line 324"/>
          <p:cNvSpPr>
            <a:spLocks noChangeShapeType="1"/>
          </p:cNvSpPr>
          <p:nvPr/>
        </p:nvSpPr>
        <p:spPr bwMode="auto">
          <a:xfrm>
            <a:off x="7877175" y="576580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33" name="Line 325"/>
          <p:cNvSpPr>
            <a:spLocks noChangeShapeType="1"/>
          </p:cNvSpPr>
          <p:nvPr/>
        </p:nvSpPr>
        <p:spPr bwMode="auto">
          <a:xfrm>
            <a:off x="8348663" y="6103938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34" name="Line 326"/>
          <p:cNvSpPr>
            <a:spLocks noChangeShapeType="1"/>
          </p:cNvSpPr>
          <p:nvPr/>
        </p:nvSpPr>
        <p:spPr bwMode="auto">
          <a:xfrm>
            <a:off x="8624888" y="5821363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35" name="Rectangle 327"/>
          <p:cNvSpPr>
            <a:spLocks noChangeArrowheads="1"/>
          </p:cNvSpPr>
          <p:nvPr/>
        </p:nvSpPr>
        <p:spPr bwMode="auto">
          <a:xfrm>
            <a:off x="8080375" y="575468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36" name="Line 328"/>
          <p:cNvSpPr>
            <a:spLocks noChangeShapeType="1"/>
          </p:cNvSpPr>
          <p:nvPr/>
        </p:nvSpPr>
        <p:spPr bwMode="auto">
          <a:xfrm rot="5400000">
            <a:off x="8724106" y="5961857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37" name="Line 329"/>
          <p:cNvSpPr>
            <a:spLocks noChangeShapeType="1"/>
          </p:cNvSpPr>
          <p:nvPr/>
        </p:nvSpPr>
        <p:spPr bwMode="auto">
          <a:xfrm>
            <a:off x="7793038" y="610235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38" name="AutoShape 330"/>
          <p:cNvSpPr>
            <a:spLocks noChangeArrowheads="1"/>
          </p:cNvSpPr>
          <p:nvPr/>
        </p:nvSpPr>
        <p:spPr bwMode="auto">
          <a:xfrm rot="5400000">
            <a:off x="7680325" y="60293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39" name="AutoShape 331"/>
          <p:cNvSpPr>
            <a:spLocks noChangeArrowheads="1"/>
          </p:cNvSpPr>
          <p:nvPr/>
        </p:nvSpPr>
        <p:spPr bwMode="auto">
          <a:xfrm rot="5400000">
            <a:off x="7680325" y="57435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8940" name="Group 332"/>
          <p:cNvGrpSpPr>
            <a:grpSpLocks/>
          </p:cNvGrpSpPr>
          <p:nvPr/>
        </p:nvGrpSpPr>
        <p:grpSpPr bwMode="auto">
          <a:xfrm>
            <a:off x="8285163" y="5953125"/>
            <a:ext cx="107950" cy="206375"/>
            <a:chOff x="2877" y="3766"/>
            <a:chExt cx="68" cy="130"/>
          </a:xfrm>
        </p:grpSpPr>
        <p:sp>
          <p:nvSpPr>
            <p:cNvPr id="68941" name="Line 333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942" name="AutoShape 334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43" name="AutoShape 335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8944" name="Group 336"/>
          <p:cNvGrpSpPr>
            <a:grpSpLocks/>
          </p:cNvGrpSpPr>
          <p:nvPr/>
        </p:nvGrpSpPr>
        <p:grpSpPr bwMode="auto">
          <a:xfrm>
            <a:off x="8107363" y="2117725"/>
            <a:ext cx="487362" cy="174625"/>
            <a:chOff x="1789" y="1102"/>
            <a:chExt cx="480" cy="149"/>
          </a:xfrm>
        </p:grpSpPr>
        <p:sp>
          <p:nvSpPr>
            <p:cNvPr id="68945" name="Oval 337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46" name="Oval 338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47" name="AutoShape 339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48" name="Line 340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949" name="Line 341"/>
          <p:cNvSpPr>
            <a:spLocks noChangeShapeType="1"/>
          </p:cNvSpPr>
          <p:nvPr/>
        </p:nvSpPr>
        <p:spPr bwMode="auto">
          <a:xfrm>
            <a:off x="7786688" y="2389188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50" name="Rectangle 342"/>
          <p:cNvSpPr>
            <a:spLocks noChangeArrowheads="1"/>
          </p:cNvSpPr>
          <p:nvPr/>
        </p:nvSpPr>
        <p:spPr bwMode="auto">
          <a:xfrm>
            <a:off x="7740650" y="203993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51" name="Line 343"/>
          <p:cNvSpPr>
            <a:spLocks noChangeShapeType="1"/>
          </p:cNvSpPr>
          <p:nvPr/>
        </p:nvSpPr>
        <p:spPr bwMode="auto">
          <a:xfrm>
            <a:off x="8672513" y="233680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52" name="Line 344"/>
          <p:cNvSpPr>
            <a:spLocks noChangeShapeType="1"/>
          </p:cNvSpPr>
          <p:nvPr/>
        </p:nvSpPr>
        <p:spPr bwMode="auto">
          <a:xfrm>
            <a:off x="7883525" y="233362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53" name="Line 345"/>
          <p:cNvSpPr>
            <a:spLocks noChangeShapeType="1"/>
          </p:cNvSpPr>
          <p:nvPr/>
        </p:nvSpPr>
        <p:spPr bwMode="auto">
          <a:xfrm>
            <a:off x="8355013" y="2671763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54" name="Line 346"/>
          <p:cNvSpPr>
            <a:spLocks noChangeShapeType="1"/>
          </p:cNvSpPr>
          <p:nvPr/>
        </p:nvSpPr>
        <p:spPr bwMode="auto">
          <a:xfrm>
            <a:off x="8631238" y="2389188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55" name="Rectangle 347"/>
          <p:cNvSpPr>
            <a:spLocks noChangeArrowheads="1"/>
          </p:cNvSpPr>
          <p:nvPr/>
        </p:nvSpPr>
        <p:spPr bwMode="auto">
          <a:xfrm>
            <a:off x="8086725" y="232251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56" name="Line 348"/>
          <p:cNvSpPr>
            <a:spLocks noChangeShapeType="1"/>
          </p:cNvSpPr>
          <p:nvPr/>
        </p:nvSpPr>
        <p:spPr bwMode="auto">
          <a:xfrm rot="5400000">
            <a:off x="8730456" y="2529682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57" name="Line 349"/>
          <p:cNvSpPr>
            <a:spLocks noChangeShapeType="1"/>
          </p:cNvSpPr>
          <p:nvPr/>
        </p:nvSpPr>
        <p:spPr bwMode="auto">
          <a:xfrm>
            <a:off x="7799388" y="267017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58" name="AutoShape 350"/>
          <p:cNvSpPr>
            <a:spLocks noChangeArrowheads="1"/>
          </p:cNvSpPr>
          <p:nvPr/>
        </p:nvSpPr>
        <p:spPr bwMode="auto">
          <a:xfrm rot="5400000">
            <a:off x="7686675" y="25971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59" name="AutoShape 351"/>
          <p:cNvSpPr>
            <a:spLocks noChangeArrowheads="1"/>
          </p:cNvSpPr>
          <p:nvPr/>
        </p:nvSpPr>
        <p:spPr bwMode="auto">
          <a:xfrm rot="5400000">
            <a:off x="7686675" y="23114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8960" name="Group 352"/>
          <p:cNvGrpSpPr>
            <a:grpSpLocks/>
          </p:cNvGrpSpPr>
          <p:nvPr/>
        </p:nvGrpSpPr>
        <p:grpSpPr bwMode="auto">
          <a:xfrm>
            <a:off x="8291513" y="2520950"/>
            <a:ext cx="107950" cy="206375"/>
            <a:chOff x="2877" y="3766"/>
            <a:chExt cx="68" cy="130"/>
          </a:xfrm>
        </p:grpSpPr>
        <p:sp>
          <p:nvSpPr>
            <p:cNvPr id="68961" name="Line 353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962" name="AutoShape 354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63" name="AutoShape 355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68964" name="Group 356"/>
          <p:cNvGrpSpPr>
            <a:grpSpLocks/>
          </p:cNvGrpSpPr>
          <p:nvPr/>
        </p:nvGrpSpPr>
        <p:grpSpPr bwMode="auto">
          <a:xfrm>
            <a:off x="8104188" y="1247775"/>
            <a:ext cx="487362" cy="174625"/>
            <a:chOff x="1789" y="1102"/>
            <a:chExt cx="480" cy="149"/>
          </a:xfrm>
        </p:grpSpPr>
        <p:sp>
          <p:nvSpPr>
            <p:cNvPr id="68965" name="Oval 357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66" name="Oval 358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67" name="AutoShape 359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68" name="Line 360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969" name="Line 361"/>
          <p:cNvSpPr>
            <a:spLocks noChangeShapeType="1"/>
          </p:cNvSpPr>
          <p:nvPr/>
        </p:nvSpPr>
        <p:spPr bwMode="auto">
          <a:xfrm>
            <a:off x="7783513" y="1519238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70" name="Rectangle 362"/>
          <p:cNvSpPr>
            <a:spLocks noChangeArrowheads="1"/>
          </p:cNvSpPr>
          <p:nvPr/>
        </p:nvSpPr>
        <p:spPr bwMode="auto">
          <a:xfrm>
            <a:off x="7737475" y="116998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71" name="Line 363"/>
          <p:cNvSpPr>
            <a:spLocks noChangeShapeType="1"/>
          </p:cNvSpPr>
          <p:nvPr/>
        </p:nvSpPr>
        <p:spPr bwMode="auto">
          <a:xfrm>
            <a:off x="8669338" y="146685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72" name="Line 364"/>
          <p:cNvSpPr>
            <a:spLocks noChangeShapeType="1"/>
          </p:cNvSpPr>
          <p:nvPr/>
        </p:nvSpPr>
        <p:spPr bwMode="auto">
          <a:xfrm>
            <a:off x="7880350" y="146367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73" name="Line 365"/>
          <p:cNvSpPr>
            <a:spLocks noChangeShapeType="1"/>
          </p:cNvSpPr>
          <p:nvPr/>
        </p:nvSpPr>
        <p:spPr bwMode="auto">
          <a:xfrm>
            <a:off x="8351838" y="1801813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74" name="Line 366"/>
          <p:cNvSpPr>
            <a:spLocks noChangeShapeType="1"/>
          </p:cNvSpPr>
          <p:nvPr/>
        </p:nvSpPr>
        <p:spPr bwMode="auto">
          <a:xfrm>
            <a:off x="8628063" y="1519238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75" name="Rectangle 367"/>
          <p:cNvSpPr>
            <a:spLocks noChangeArrowheads="1"/>
          </p:cNvSpPr>
          <p:nvPr/>
        </p:nvSpPr>
        <p:spPr bwMode="auto">
          <a:xfrm>
            <a:off x="8083550" y="145256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76" name="Line 368"/>
          <p:cNvSpPr>
            <a:spLocks noChangeShapeType="1"/>
          </p:cNvSpPr>
          <p:nvPr/>
        </p:nvSpPr>
        <p:spPr bwMode="auto">
          <a:xfrm rot="5400000">
            <a:off x="8727281" y="1659732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77" name="Line 369"/>
          <p:cNvSpPr>
            <a:spLocks noChangeShapeType="1"/>
          </p:cNvSpPr>
          <p:nvPr/>
        </p:nvSpPr>
        <p:spPr bwMode="auto">
          <a:xfrm>
            <a:off x="7796213" y="180022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978" name="AutoShape 370"/>
          <p:cNvSpPr>
            <a:spLocks noChangeArrowheads="1"/>
          </p:cNvSpPr>
          <p:nvPr/>
        </p:nvSpPr>
        <p:spPr bwMode="auto">
          <a:xfrm rot="5400000">
            <a:off x="7683500" y="17272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79" name="AutoShape 371"/>
          <p:cNvSpPr>
            <a:spLocks noChangeArrowheads="1"/>
          </p:cNvSpPr>
          <p:nvPr/>
        </p:nvSpPr>
        <p:spPr bwMode="auto">
          <a:xfrm rot="5400000">
            <a:off x="7683500" y="14414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8980" name="Group 372"/>
          <p:cNvGrpSpPr>
            <a:grpSpLocks/>
          </p:cNvGrpSpPr>
          <p:nvPr/>
        </p:nvGrpSpPr>
        <p:grpSpPr bwMode="auto">
          <a:xfrm>
            <a:off x="8288338" y="1651000"/>
            <a:ext cx="107950" cy="206375"/>
            <a:chOff x="2877" y="3766"/>
            <a:chExt cx="68" cy="130"/>
          </a:xfrm>
        </p:grpSpPr>
        <p:sp>
          <p:nvSpPr>
            <p:cNvPr id="68981" name="Line 373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982" name="AutoShape 374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983" name="AutoShape 375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68984" name="Rectangle 376"/>
          <p:cNvSpPr>
            <a:spLocks noChangeArrowheads="1"/>
          </p:cNvSpPr>
          <p:nvPr/>
        </p:nvSpPr>
        <p:spPr bwMode="auto">
          <a:xfrm>
            <a:off x="8453438" y="17573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85" name="Rectangle 377"/>
          <p:cNvSpPr>
            <a:spLocks noChangeArrowheads="1"/>
          </p:cNvSpPr>
          <p:nvPr/>
        </p:nvSpPr>
        <p:spPr bwMode="auto">
          <a:xfrm>
            <a:off x="8067675" y="175895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86" name="Rectangle 378"/>
          <p:cNvSpPr>
            <a:spLocks noChangeArrowheads="1"/>
          </p:cNvSpPr>
          <p:nvPr/>
        </p:nvSpPr>
        <p:spPr bwMode="auto">
          <a:xfrm>
            <a:off x="8453438" y="262413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87" name="Rectangle 379"/>
          <p:cNvSpPr>
            <a:spLocks noChangeArrowheads="1"/>
          </p:cNvSpPr>
          <p:nvPr/>
        </p:nvSpPr>
        <p:spPr bwMode="auto">
          <a:xfrm>
            <a:off x="8067675" y="26257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88" name="Rectangle 380"/>
          <p:cNvSpPr>
            <a:spLocks noChangeArrowheads="1"/>
          </p:cNvSpPr>
          <p:nvPr/>
        </p:nvSpPr>
        <p:spPr bwMode="auto">
          <a:xfrm>
            <a:off x="8453438" y="34655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89" name="Rectangle 381"/>
          <p:cNvSpPr>
            <a:spLocks noChangeArrowheads="1"/>
          </p:cNvSpPr>
          <p:nvPr/>
        </p:nvSpPr>
        <p:spPr bwMode="auto">
          <a:xfrm>
            <a:off x="8067675" y="34671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90" name="Rectangle 382"/>
          <p:cNvSpPr>
            <a:spLocks noChangeArrowheads="1"/>
          </p:cNvSpPr>
          <p:nvPr/>
        </p:nvSpPr>
        <p:spPr bwMode="auto">
          <a:xfrm>
            <a:off x="8453438" y="43354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91" name="Rectangle 383"/>
          <p:cNvSpPr>
            <a:spLocks noChangeArrowheads="1"/>
          </p:cNvSpPr>
          <p:nvPr/>
        </p:nvSpPr>
        <p:spPr bwMode="auto">
          <a:xfrm>
            <a:off x="8067675" y="433705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92" name="Rectangle 384"/>
          <p:cNvSpPr>
            <a:spLocks noChangeArrowheads="1"/>
          </p:cNvSpPr>
          <p:nvPr/>
        </p:nvSpPr>
        <p:spPr bwMode="auto">
          <a:xfrm>
            <a:off x="8453438" y="51927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93" name="Rectangle 385"/>
          <p:cNvSpPr>
            <a:spLocks noChangeArrowheads="1"/>
          </p:cNvSpPr>
          <p:nvPr/>
        </p:nvSpPr>
        <p:spPr bwMode="auto">
          <a:xfrm>
            <a:off x="8067675" y="51943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94" name="Rectangle 386"/>
          <p:cNvSpPr>
            <a:spLocks noChangeArrowheads="1"/>
          </p:cNvSpPr>
          <p:nvPr/>
        </p:nvSpPr>
        <p:spPr bwMode="auto">
          <a:xfrm>
            <a:off x="8450263" y="605313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995" name="Rectangle 387"/>
          <p:cNvSpPr>
            <a:spLocks noChangeArrowheads="1"/>
          </p:cNvSpPr>
          <p:nvPr/>
        </p:nvSpPr>
        <p:spPr bwMode="auto">
          <a:xfrm>
            <a:off x="8064500" y="60547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8996" name="AutoShape 388"/>
          <p:cNvCxnSpPr>
            <a:cxnSpLocks noChangeShapeType="1"/>
          </p:cNvCxnSpPr>
          <p:nvPr/>
        </p:nvCxnSpPr>
        <p:spPr bwMode="auto">
          <a:xfrm rot="5400000" flipV="1">
            <a:off x="6206332" y="926306"/>
            <a:ext cx="887412" cy="2028825"/>
          </a:xfrm>
          <a:prstGeom prst="bentConnector4">
            <a:avLst>
              <a:gd name="adj1" fmla="val 29870"/>
              <a:gd name="adj2" fmla="val 88653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8997" name="AutoShape 389"/>
          <p:cNvCxnSpPr>
            <a:cxnSpLocks noChangeShapeType="1"/>
          </p:cNvCxnSpPr>
          <p:nvPr/>
        </p:nvCxnSpPr>
        <p:spPr bwMode="auto">
          <a:xfrm rot="5400000" flipH="1" flipV="1">
            <a:off x="5137944" y="3145631"/>
            <a:ext cx="2986088" cy="2066925"/>
          </a:xfrm>
          <a:prstGeom prst="bentConnector4">
            <a:avLst>
              <a:gd name="adj1" fmla="val 18657"/>
              <a:gd name="adj2" fmla="val 38171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8998" name="AutoShape 390"/>
          <p:cNvCxnSpPr>
            <a:cxnSpLocks noChangeShapeType="1"/>
          </p:cNvCxnSpPr>
          <p:nvPr/>
        </p:nvCxnSpPr>
        <p:spPr bwMode="auto">
          <a:xfrm rot="5400000" flipV="1">
            <a:off x="5782469" y="1356519"/>
            <a:ext cx="1728787" cy="2022475"/>
          </a:xfrm>
          <a:prstGeom prst="bentConnector4">
            <a:avLst>
              <a:gd name="adj1" fmla="val 19190"/>
              <a:gd name="adj2" fmla="val 83593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8999" name="AutoShape 391"/>
          <p:cNvCxnSpPr>
            <a:cxnSpLocks noChangeShapeType="1"/>
          </p:cNvCxnSpPr>
          <p:nvPr/>
        </p:nvCxnSpPr>
        <p:spPr bwMode="auto">
          <a:xfrm rot="5400000" flipH="1" flipV="1">
            <a:off x="5555456" y="3550444"/>
            <a:ext cx="2144713" cy="2060575"/>
          </a:xfrm>
          <a:prstGeom prst="bentConnector4">
            <a:avLst>
              <a:gd name="adj1" fmla="val 19981"/>
              <a:gd name="adj2" fmla="val 42912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9000" name="AutoShape 392"/>
          <p:cNvCxnSpPr>
            <a:cxnSpLocks noChangeShapeType="1"/>
            <a:endCxn id="69083" idx="1"/>
          </p:cNvCxnSpPr>
          <p:nvPr/>
        </p:nvCxnSpPr>
        <p:spPr bwMode="auto">
          <a:xfrm rot="16200000" flipH="1">
            <a:off x="5675313" y="2036763"/>
            <a:ext cx="2182812" cy="1941512"/>
          </a:xfrm>
          <a:prstGeom prst="bentConnector4">
            <a:avLst>
              <a:gd name="adj1" fmla="val -440"/>
              <a:gd name="adj2" fmla="val 71870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9001" name="AutoShape 393"/>
          <p:cNvCxnSpPr>
            <a:cxnSpLocks noChangeShapeType="1"/>
          </p:cNvCxnSpPr>
          <p:nvPr/>
        </p:nvCxnSpPr>
        <p:spPr bwMode="auto">
          <a:xfrm rot="5400000" flipH="1" flipV="1">
            <a:off x="5992018" y="3990182"/>
            <a:ext cx="1274763" cy="2063750"/>
          </a:xfrm>
          <a:prstGeom prst="bentConnector4">
            <a:avLst>
              <a:gd name="adj1" fmla="val 25903"/>
              <a:gd name="adj2" fmla="val 47537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9002" name="AutoShape 394"/>
          <p:cNvCxnSpPr>
            <a:cxnSpLocks noChangeShapeType="1"/>
          </p:cNvCxnSpPr>
          <p:nvPr/>
        </p:nvCxnSpPr>
        <p:spPr bwMode="auto">
          <a:xfrm rot="5400000" flipV="1">
            <a:off x="4920457" y="2221706"/>
            <a:ext cx="3459162" cy="2028825"/>
          </a:xfrm>
          <a:prstGeom prst="bentConnector4">
            <a:avLst>
              <a:gd name="adj1" fmla="val 13630"/>
              <a:gd name="adj2" fmla="val 71671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9003" name="AutoShape 395"/>
          <p:cNvCxnSpPr>
            <a:cxnSpLocks noChangeShapeType="1"/>
            <a:stCxn id="69040" idx="0"/>
            <a:endCxn id="68899" idx="2"/>
          </p:cNvCxnSpPr>
          <p:nvPr/>
        </p:nvCxnSpPr>
        <p:spPr bwMode="auto">
          <a:xfrm rot="5400000" flipV="1">
            <a:off x="6486525" y="4067175"/>
            <a:ext cx="288925" cy="2066925"/>
          </a:xfrm>
          <a:prstGeom prst="bentConnector4">
            <a:avLst>
              <a:gd name="adj1" fmla="val 166481"/>
              <a:gd name="adj2" fmla="val 51306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9004" name="AutoShape 396"/>
          <p:cNvCxnSpPr>
            <a:cxnSpLocks noChangeShapeType="1"/>
            <a:stCxn id="69024" idx="0"/>
            <a:endCxn id="68939" idx="2"/>
          </p:cNvCxnSpPr>
          <p:nvPr/>
        </p:nvCxnSpPr>
        <p:spPr bwMode="auto">
          <a:xfrm rot="5400000" flipV="1">
            <a:off x="4486275" y="2647951"/>
            <a:ext cx="4319587" cy="2024062"/>
          </a:xfrm>
          <a:prstGeom prst="bentConnector4">
            <a:avLst>
              <a:gd name="adj1" fmla="val 12458"/>
              <a:gd name="adj2" fmla="val 66588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9005" name="AutoShape 397"/>
          <p:cNvCxnSpPr>
            <a:cxnSpLocks noChangeShapeType="1"/>
            <a:stCxn id="69040" idx="0"/>
            <a:endCxn id="68938" idx="2"/>
          </p:cNvCxnSpPr>
          <p:nvPr/>
        </p:nvCxnSpPr>
        <p:spPr bwMode="auto">
          <a:xfrm rot="5400000" flipV="1">
            <a:off x="6053138" y="4500562"/>
            <a:ext cx="1149350" cy="2060575"/>
          </a:xfrm>
          <a:prstGeom prst="bentConnector4">
            <a:avLst>
              <a:gd name="adj1" fmla="val 51241"/>
              <a:gd name="adj2" fmla="val 59861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sp>
        <p:nvSpPr>
          <p:cNvPr id="69006" name="Line 398"/>
          <p:cNvSpPr>
            <a:spLocks noChangeShapeType="1"/>
          </p:cNvSpPr>
          <p:nvPr/>
        </p:nvSpPr>
        <p:spPr bwMode="auto">
          <a:xfrm flipV="1">
            <a:off x="1320800" y="1925638"/>
            <a:ext cx="0" cy="346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07" name="Line 399"/>
          <p:cNvSpPr>
            <a:spLocks noChangeShapeType="1"/>
          </p:cNvSpPr>
          <p:nvPr/>
        </p:nvSpPr>
        <p:spPr bwMode="auto">
          <a:xfrm flipH="1" flipV="1">
            <a:off x="2476500" y="1933575"/>
            <a:ext cx="60325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08" name="Rectangle 400"/>
          <p:cNvSpPr>
            <a:spLocks noChangeArrowheads="1"/>
          </p:cNvSpPr>
          <p:nvPr/>
        </p:nvSpPr>
        <p:spPr bwMode="auto">
          <a:xfrm>
            <a:off x="1831975" y="1871663"/>
            <a:ext cx="669925" cy="1143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CC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009" name="AutoShape 401"/>
          <p:cNvSpPr>
            <a:spLocks noChangeArrowheads="1"/>
          </p:cNvSpPr>
          <p:nvPr/>
        </p:nvSpPr>
        <p:spPr bwMode="auto">
          <a:xfrm rot="5400000">
            <a:off x="3989388" y="45847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010" name="AutoShape 402"/>
          <p:cNvSpPr>
            <a:spLocks noChangeArrowheads="1"/>
          </p:cNvSpPr>
          <p:nvPr/>
        </p:nvSpPr>
        <p:spPr bwMode="auto">
          <a:xfrm rot="5400000">
            <a:off x="3989388" y="12239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011" name="Line 403"/>
          <p:cNvSpPr>
            <a:spLocks noChangeShapeType="1"/>
          </p:cNvSpPr>
          <p:nvPr/>
        </p:nvSpPr>
        <p:spPr bwMode="auto">
          <a:xfrm rot="5400000" flipH="1">
            <a:off x="972344" y="3056732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12" name="Line 404"/>
          <p:cNvSpPr>
            <a:spLocks noChangeShapeType="1"/>
          </p:cNvSpPr>
          <p:nvPr/>
        </p:nvSpPr>
        <p:spPr bwMode="auto">
          <a:xfrm rot="10800000" flipH="1">
            <a:off x="2700338" y="201295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13" name="Line 405"/>
          <p:cNvSpPr>
            <a:spLocks noChangeShapeType="1"/>
          </p:cNvSpPr>
          <p:nvPr/>
        </p:nvSpPr>
        <p:spPr bwMode="auto">
          <a:xfrm rot="16200000" flipH="1">
            <a:off x="2845594" y="2336007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14" name="Line 406"/>
          <p:cNvSpPr>
            <a:spLocks noChangeShapeType="1"/>
          </p:cNvSpPr>
          <p:nvPr/>
        </p:nvSpPr>
        <p:spPr bwMode="auto">
          <a:xfrm rot="16200000" flipH="1">
            <a:off x="3204369" y="4388644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15" name="Line 407"/>
          <p:cNvSpPr>
            <a:spLocks noChangeShapeType="1"/>
          </p:cNvSpPr>
          <p:nvPr/>
        </p:nvSpPr>
        <p:spPr bwMode="auto">
          <a:xfrm rot="10800000" flipH="1">
            <a:off x="3527425" y="4749800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16" name="Line 408"/>
          <p:cNvSpPr>
            <a:spLocks noChangeShapeType="1"/>
          </p:cNvSpPr>
          <p:nvPr/>
        </p:nvSpPr>
        <p:spPr bwMode="auto">
          <a:xfrm rot="10800000" flipH="1">
            <a:off x="1439863" y="2012950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17" name="Line 409"/>
          <p:cNvSpPr>
            <a:spLocks noChangeShapeType="1"/>
          </p:cNvSpPr>
          <p:nvPr/>
        </p:nvSpPr>
        <p:spPr bwMode="auto">
          <a:xfrm rot="16200000" flipH="1">
            <a:off x="2464594" y="424418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18" name="Line 410"/>
          <p:cNvSpPr>
            <a:spLocks noChangeShapeType="1"/>
          </p:cNvSpPr>
          <p:nvPr/>
        </p:nvSpPr>
        <p:spPr bwMode="auto">
          <a:xfrm rot="10800000" flipH="1">
            <a:off x="7264400" y="4318000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19" name="Line 411"/>
          <p:cNvSpPr>
            <a:spLocks noChangeShapeType="1"/>
          </p:cNvSpPr>
          <p:nvPr/>
        </p:nvSpPr>
        <p:spPr bwMode="auto">
          <a:xfrm rot="10800000" flipH="1">
            <a:off x="7246938" y="518160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20" name="Line 412"/>
          <p:cNvSpPr>
            <a:spLocks noChangeShapeType="1"/>
          </p:cNvSpPr>
          <p:nvPr/>
        </p:nvSpPr>
        <p:spPr bwMode="auto">
          <a:xfrm rot="10800000" flipH="1">
            <a:off x="7246938" y="604520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69021" name="AutoShape 413"/>
          <p:cNvCxnSpPr>
            <a:cxnSpLocks noChangeShapeType="1"/>
          </p:cNvCxnSpPr>
          <p:nvPr/>
        </p:nvCxnSpPr>
        <p:spPr bwMode="auto">
          <a:xfrm flipV="1">
            <a:off x="5815013" y="1504950"/>
            <a:ext cx="1865312" cy="182563"/>
          </a:xfrm>
          <a:prstGeom prst="bentConnector3">
            <a:avLst>
              <a:gd name="adj1" fmla="val 49958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grpSp>
        <p:nvGrpSpPr>
          <p:cNvPr id="69022" name="Group 414"/>
          <p:cNvGrpSpPr>
            <a:grpSpLocks/>
          </p:cNvGrpSpPr>
          <p:nvPr/>
        </p:nvGrpSpPr>
        <p:grpSpPr bwMode="auto">
          <a:xfrm>
            <a:off x="5543550" y="1509713"/>
            <a:ext cx="287338" cy="611187"/>
            <a:chOff x="3402" y="709"/>
            <a:chExt cx="181" cy="385"/>
          </a:xfrm>
        </p:grpSpPr>
        <p:cxnSp>
          <p:nvCxnSpPr>
            <p:cNvPr id="69023" name="AutoShape 415"/>
            <p:cNvCxnSpPr>
              <a:cxnSpLocks noChangeShapeType="1"/>
            </p:cNvCxnSpPr>
            <p:nvPr/>
          </p:nvCxnSpPr>
          <p:spPr bwMode="auto">
            <a:xfrm>
              <a:off x="3515" y="104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sp>
          <p:nvSpPr>
            <p:cNvPr id="69024" name="AutoShape 416"/>
            <p:cNvSpPr>
              <a:spLocks noChangeArrowheads="1"/>
            </p:cNvSpPr>
            <p:nvPr/>
          </p:nvSpPr>
          <p:spPr bwMode="auto">
            <a:xfrm>
              <a:off x="3402" y="709"/>
              <a:ext cx="114" cy="385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69025" name="AutoShape 417"/>
            <p:cNvCxnSpPr>
              <a:cxnSpLocks noChangeShapeType="1"/>
            </p:cNvCxnSpPr>
            <p:nvPr/>
          </p:nvCxnSpPr>
          <p:spPr bwMode="auto">
            <a:xfrm>
              <a:off x="3515" y="1004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9026" name="AutoShape 418"/>
            <p:cNvCxnSpPr>
              <a:cxnSpLocks noChangeShapeType="1"/>
            </p:cNvCxnSpPr>
            <p:nvPr/>
          </p:nvCxnSpPr>
          <p:spPr bwMode="auto">
            <a:xfrm>
              <a:off x="3515" y="95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9027" name="AutoShape 419"/>
            <p:cNvCxnSpPr>
              <a:cxnSpLocks noChangeShapeType="1"/>
            </p:cNvCxnSpPr>
            <p:nvPr/>
          </p:nvCxnSpPr>
          <p:spPr bwMode="auto">
            <a:xfrm>
              <a:off x="3515" y="913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9028" name="AutoShape 420"/>
            <p:cNvCxnSpPr>
              <a:cxnSpLocks noChangeShapeType="1"/>
            </p:cNvCxnSpPr>
            <p:nvPr/>
          </p:nvCxnSpPr>
          <p:spPr bwMode="auto">
            <a:xfrm>
              <a:off x="3515" y="86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69029" name="AutoShape 421"/>
            <p:cNvCxnSpPr>
              <a:cxnSpLocks noChangeShapeType="1"/>
            </p:cNvCxnSpPr>
            <p:nvPr/>
          </p:nvCxnSpPr>
          <p:spPr bwMode="auto">
            <a:xfrm>
              <a:off x="3515" y="82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</p:grpSp>
      <p:cxnSp>
        <p:nvCxnSpPr>
          <p:cNvPr id="69030" name="AutoShape 422"/>
          <p:cNvCxnSpPr>
            <a:cxnSpLocks noChangeShapeType="1"/>
          </p:cNvCxnSpPr>
          <p:nvPr/>
        </p:nvCxnSpPr>
        <p:spPr bwMode="auto">
          <a:xfrm rot="5400000" flipH="1" flipV="1">
            <a:off x="4701381" y="2693194"/>
            <a:ext cx="3856038" cy="2063750"/>
          </a:xfrm>
          <a:prstGeom prst="bentConnector4">
            <a:avLst>
              <a:gd name="adj1" fmla="val 16755"/>
              <a:gd name="adj2" fmla="val 33074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69031" name="AutoShape 423"/>
          <p:cNvCxnSpPr>
            <a:cxnSpLocks noChangeShapeType="1"/>
            <a:stCxn id="69010" idx="0"/>
            <a:endCxn id="69024" idx="0"/>
          </p:cNvCxnSpPr>
          <p:nvPr/>
        </p:nvCxnSpPr>
        <p:spPr bwMode="auto">
          <a:xfrm>
            <a:off x="4119563" y="1300163"/>
            <a:ext cx="1514475" cy="200025"/>
          </a:xfrm>
          <a:prstGeom prst="bentConnector2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69032" name="AutoShape 424"/>
          <p:cNvCxnSpPr>
            <a:cxnSpLocks noChangeShapeType="1"/>
            <a:stCxn id="69009" idx="0"/>
            <a:endCxn id="69040" idx="0"/>
          </p:cNvCxnSpPr>
          <p:nvPr/>
        </p:nvCxnSpPr>
        <p:spPr bwMode="auto">
          <a:xfrm>
            <a:off x="4119563" y="4660900"/>
            <a:ext cx="1477962" cy="295275"/>
          </a:xfrm>
          <a:prstGeom prst="bentConnector2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grpSp>
        <p:nvGrpSpPr>
          <p:cNvPr id="69033" name="Group 425"/>
          <p:cNvGrpSpPr>
            <a:grpSpLocks/>
          </p:cNvGrpSpPr>
          <p:nvPr/>
        </p:nvGrpSpPr>
        <p:grpSpPr bwMode="auto">
          <a:xfrm>
            <a:off x="5543550" y="4965700"/>
            <a:ext cx="215900" cy="684213"/>
            <a:chOff x="3492" y="2568"/>
            <a:chExt cx="136" cy="431"/>
          </a:xfrm>
        </p:grpSpPr>
        <p:cxnSp>
          <p:nvCxnSpPr>
            <p:cNvPr id="69034" name="AutoShape 426"/>
            <p:cNvCxnSpPr>
              <a:cxnSpLocks noChangeShapeType="1"/>
            </p:cNvCxnSpPr>
            <p:nvPr/>
          </p:nvCxnSpPr>
          <p:spPr bwMode="auto">
            <a:xfrm>
              <a:off x="3560" y="259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9035" name="AutoShape 427"/>
            <p:cNvCxnSpPr>
              <a:cxnSpLocks noChangeShapeType="1"/>
            </p:cNvCxnSpPr>
            <p:nvPr/>
          </p:nvCxnSpPr>
          <p:spPr bwMode="auto">
            <a:xfrm>
              <a:off x="3560" y="266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9036" name="AutoShape 428"/>
            <p:cNvCxnSpPr>
              <a:cxnSpLocks noChangeShapeType="1"/>
            </p:cNvCxnSpPr>
            <p:nvPr/>
          </p:nvCxnSpPr>
          <p:spPr bwMode="auto">
            <a:xfrm>
              <a:off x="3560" y="2731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9037" name="AutoShape 429"/>
            <p:cNvCxnSpPr>
              <a:cxnSpLocks noChangeShapeType="1"/>
            </p:cNvCxnSpPr>
            <p:nvPr/>
          </p:nvCxnSpPr>
          <p:spPr bwMode="auto">
            <a:xfrm>
              <a:off x="3560" y="279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9038" name="AutoShape 430"/>
            <p:cNvCxnSpPr>
              <a:cxnSpLocks noChangeShapeType="1"/>
            </p:cNvCxnSpPr>
            <p:nvPr/>
          </p:nvCxnSpPr>
          <p:spPr bwMode="auto">
            <a:xfrm>
              <a:off x="3560" y="2866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69039" name="AutoShape 431"/>
            <p:cNvCxnSpPr>
              <a:cxnSpLocks noChangeShapeType="1"/>
            </p:cNvCxnSpPr>
            <p:nvPr/>
          </p:nvCxnSpPr>
          <p:spPr bwMode="auto">
            <a:xfrm>
              <a:off x="3560" y="293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sp>
          <p:nvSpPr>
            <p:cNvPr id="69040" name="AutoShape 432"/>
            <p:cNvSpPr>
              <a:spLocks noChangeArrowheads="1"/>
            </p:cNvSpPr>
            <p:nvPr/>
          </p:nvSpPr>
          <p:spPr bwMode="auto">
            <a:xfrm>
              <a:off x="3492" y="2568"/>
              <a:ext cx="68" cy="43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9041" name="Text Box 433"/>
          <p:cNvSpPr txBox="1">
            <a:spLocks noChangeArrowheads="1"/>
          </p:cNvSpPr>
          <p:nvPr/>
        </p:nvSpPr>
        <p:spPr bwMode="auto">
          <a:xfrm>
            <a:off x="3555999" y="2416175"/>
            <a:ext cx="54133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42" name="Line 434"/>
          <p:cNvSpPr>
            <a:spLocks noChangeShapeType="1"/>
          </p:cNvSpPr>
          <p:nvPr/>
        </p:nvSpPr>
        <p:spPr bwMode="auto">
          <a:xfrm flipH="1" flipV="1">
            <a:off x="903288" y="4194175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53" name="Line 445"/>
          <p:cNvSpPr>
            <a:spLocks noChangeShapeType="1"/>
          </p:cNvSpPr>
          <p:nvPr/>
        </p:nvSpPr>
        <p:spPr bwMode="auto">
          <a:xfrm rot="16200000" flipH="1">
            <a:off x="2882106" y="3885407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54" name="Line 446"/>
          <p:cNvSpPr>
            <a:spLocks noChangeShapeType="1"/>
          </p:cNvSpPr>
          <p:nvPr/>
        </p:nvSpPr>
        <p:spPr bwMode="auto">
          <a:xfrm flipH="1">
            <a:off x="2097088" y="4387850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55" name="Text Box 447"/>
          <p:cNvSpPr txBox="1">
            <a:spLocks noChangeArrowheads="1"/>
          </p:cNvSpPr>
          <p:nvPr/>
        </p:nvSpPr>
        <p:spPr bwMode="auto">
          <a:xfrm>
            <a:off x="8074025" y="485775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56" name="Text Box 448"/>
          <p:cNvSpPr txBox="1">
            <a:spLocks noChangeArrowheads="1"/>
          </p:cNvSpPr>
          <p:nvPr/>
        </p:nvSpPr>
        <p:spPr bwMode="auto">
          <a:xfrm>
            <a:off x="8064500" y="313055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57" name="Text Box 449"/>
          <p:cNvSpPr txBox="1">
            <a:spLocks noChangeArrowheads="1"/>
          </p:cNvSpPr>
          <p:nvPr/>
        </p:nvSpPr>
        <p:spPr bwMode="auto">
          <a:xfrm>
            <a:off x="8062913" y="2284413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58" name="Text Box 450"/>
          <p:cNvSpPr txBox="1">
            <a:spLocks noChangeArrowheads="1"/>
          </p:cNvSpPr>
          <p:nvPr/>
        </p:nvSpPr>
        <p:spPr bwMode="auto">
          <a:xfrm>
            <a:off x="8064500" y="1417638"/>
            <a:ext cx="5762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59" name="Text Box 451"/>
          <p:cNvSpPr txBox="1">
            <a:spLocks noChangeArrowheads="1"/>
          </p:cNvSpPr>
          <p:nvPr/>
        </p:nvSpPr>
        <p:spPr bwMode="auto">
          <a:xfrm>
            <a:off x="8066088" y="5721350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60" name="Text Box 452"/>
          <p:cNvSpPr txBox="1">
            <a:spLocks noChangeArrowheads="1"/>
          </p:cNvSpPr>
          <p:nvPr/>
        </p:nvSpPr>
        <p:spPr bwMode="auto">
          <a:xfrm>
            <a:off x="8053388" y="3995738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61" name="Text Box 453"/>
          <p:cNvSpPr txBox="1">
            <a:spLocks noChangeArrowheads="1"/>
          </p:cNvSpPr>
          <p:nvPr/>
        </p:nvSpPr>
        <p:spPr bwMode="auto">
          <a:xfrm>
            <a:off x="8172450" y="62452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170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62" name="Text Box 454"/>
          <p:cNvSpPr txBox="1">
            <a:spLocks noChangeArrowheads="1"/>
          </p:cNvSpPr>
          <p:nvPr/>
        </p:nvSpPr>
        <p:spPr bwMode="auto">
          <a:xfrm>
            <a:off x="1285830" y="1446213"/>
            <a:ext cx="209389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Поддержание высокого давления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63" name="Text Box 455"/>
          <p:cNvSpPr txBox="1">
            <a:spLocks noChangeArrowheads="1"/>
          </p:cNvSpPr>
          <p:nvPr/>
        </p:nvSpPr>
        <p:spPr bwMode="auto">
          <a:xfrm>
            <a:off x="665109" y="4597416"/>
            <a:ext cx="51118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900" b="1" dirty="0" err="1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Номин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 произв.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64" name="Line 456"/>
          <p:cNvSpPr>
            <a:spLocks noChangeShapeType="1"/>
          </p:cNvSpPr>
          <p:nvPr/>
        </p:nvSpPr>
        <p:spPr bwMode="auto">
          <a:xfrm flipH="1">
            <a:off x="1989138" y="1374775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65" name="Line 457"/>
          <p:cNvSpPr>
            <a:spLocks noChangeShapeType="1"/>
          </p:cNvSpPr>
          <p:nvPr/>
        </p:nvSpPr>
        <p:spPr bwMode="auto">
          <a:xfrm rot="16200000" flipH="1">
            <a:off x="486569" y="176133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67" name="Text Box 459"/>
          <p:cNvSpPr txBox="1">
            <a:spLocks noChangeArrowheads="1"/>
          </p:cNvSpPr>
          <p:nvPr/>
        </p:nvSpPr>
        <p:spPr bwMode="auto">
          <a:xfrm>
            <a:off x="8172450" y="534670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170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68" name="Text Box 460"/>
          <p:cNvSpPr txBox="1">
            <a:spLocks noChangeArrowheads="1"/>
          </p:cNvSpPr>
          <p:nvPr/>
        </p:nvSpPr>
        <p:spPr bwMode="auto">
          <a:xfrm>
            <a:off x="8181975" y="44799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170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69" name="Text Box 461"/>
          <p:cNvSpPr txBox="1">
            <a:spLocks noChangeArrowheads="1"/>
          </p:cNvSpPr>
          <p:nvPr/>
        </p:nvSpPr>
        <p:spPr bwMode="auto">
          <a:xfrm>
            <a:off x="8181975" y="36258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170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70" name="Text Box 462"/>
          <p:cNvSpPr txBox="1">
            <a:spLocks noChangeArrowheads="1"/>
          </p:cNvSpPr>
          <p:nvPr/>
        </p:nvSpPr>
        <p:spPr bwMode="auto">
          <a:xfrm>
            <a:off x="8180388" y="27622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170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71" name="Text Box 463"/>
          <p:cNvSpPr txBox="1">
            <a:spLocks noChangeArrowheads="1"/>
          </p:cNvSpPr>
          <p:nvPr/>
        </p:nvSpPr>
        <p:spPr bwMode="auto">
          <a:xfrm>
            <a:off x="8183563" y="1903413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170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078" name="Text Box 470"/>
          <p:cNvSpPr txBox="1">
            <a:spLocks noChangeArrowheads="1"/>
          </p:cNvSpPr>
          <p:nvPr/>
        </p:nvSpPr>
        <p:spPr bwMode="auto">
          <a:xfrm>
            <a:off x="142875" y="5445125"/>
            <a:ext cx="648176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1.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ЭРВ внутренних блоков открыты на 170 шагов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Клапан байпаса горячего газа закрыт.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3. </a:t>
            </a:r>
            <a:r>
              <a:rPr lang="ru-RU" altLang="ko-KR" sz="1000" b="1" dirty="0" err="1" smtClean="0">
                <a:latin typeface="Arial" pitchFamily="34" charset="0"/>
                <a:ea typeface="굴림" pitchFamily="34" charset="-127"/>
              </a:rPr>
              <a:t>Произвоительность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 компрессора определяется потребностью в холоде внутренних блоков.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    </a:t>
            </a:r>
          </a:p>
        </p:txBody>
      </p:sp>
      <p:sp>
        <p:nvSpPr>
          <p:cNvPr id="69079" name="Line 471"/>
          <p:cNvSpPr>
            <a:spLocks noChangeShapeType="1"/>
          </p:cNvSpPr>
          <p:nvPr/>
        </p:nvSpPr>
        <p:spPr bwMode="auto">
          <a:xfrm flipH="1">
            <a:off x="4751388" y="1374775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80" name="Line 472"/>
          <p:cNvSpPr>
            <a:spLocks noChangeShapeType="1"/>
          </p:cNvSpPr>
          <p:nvPr/>
        </p:nvSpPr>
        <p:spPr bwMode="auto">
          <a:xfrm flipH="1">
            <a:off x="6067425" y="1609725"/>
            <a:ext cx="287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81" name="Line 473"/>
          <p:cNvSpPr>
            <a:spLocks noChangeShapeType="1"/>
          </p:cNvSpPr>
          <p:nvPr/>
        </p:nvSpPr>
        <p:spPr bwMode="auto">
          <a:xfrm flipH="1">
            <a:off x="6418263" y="2114550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82" name="Line 474"/>
          <p:cNvSpPr>
            <a:spLocks noChangeShapeType="1"/>
          </p:cNvSpPr>
          <p:nvPr/>
        </p:nvSpPr>
        <p:spPr bwMode="auto">
          <a:xfrm flipH="1">
            <a:off x="7272338" y="402431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083" name="AutoShape 475"/>
          <p:cNvSpPr>
            <a:spLocks noChangeArrowheads="1"/>
          </p:cNvSpPr>
          <p:nvPr/>
        </p:nvSpPr>
        <p:spPr bwMode="auto">
          <a:xfrm rot="5400000">
            <a:off x="7683500" y="40227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9084" name="Group 476"/>
          <p:cNvGrpSpPr>
            <a:grpSpLocks/>
          </p:cNvGrpSpPr>
          <p:nvPr/>
        </p:nvGrpSpPr>
        <p:grpSpPr bwMode="auto">
          <a:xfrm>
            <a:off x="728663" y="3114675"/>
            <a:ext cx="166687" cy="171450"/>
            <a:chOff x="2748" y="3422"/>
            <a:chExt cx="105" cy="108"/>
          </a:xfrm>
        </p:grpSpPr>
        <p:sp>
          <p:nvSpPr>
            <p:cNvPr id="69085" name="AutoShape 477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086" name="Line 478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087" name="AutoShape 479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69088" name="Group 480"/>
          <p:cNvGrpSpPr>
            <a:grpSpLocks/>
          </p:cNvGrpSpPr>
          <p:nvPr/>
        </p:nvGrpSpPr>
        <p:grpSpPr bwMode="auto">
          <a:xfrm>
            <a:off x="2755900" y="4181475"/>
            <a:ext cx="215900" cy="171450"/>
            <a:chOff x="2718" y="3861"/>
            <a:chExt cx="136" cy="108"/>
          </a:xfrm>
        </p:grpSpPr>
        <p:sp>
          <p:nvSpPr>
            <p:cNvPr id="69089" name="Line 481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090" name="Group 482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69091" name="AutoShape 483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092" name="Line 484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93" name="AutoShape 485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69094" name="Text Box 486"/>
          <p:cNvSpPr txBox="1">
            <a:spLocks noChangeArrowheads="1"/>
          </p:cNvSpPr>
          <p:nvPr/>
        </p:nvSpPr>
        <p:spPr bwMode="auto">
          <a:xfrm>
            <a:off x="3590925" y="3119438"/>
            <a:ext cx="94456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ПИ управления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46" name="Text Box 5"/>
          <p:cNvSpPr txBox="1">
            <a:spLocks noChangeArrowheads="1"/>
          </p:cNvSpPr>
          <p:nvPr/>
        </p:nvSpPr>
        <p:spPr bwMode="auto">
          <a:xfrm>
            <a:off x="71438" y="188913"/>
            <a:ext cx="65166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Запуск в режиме охлаждения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5.4.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4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Легкий старт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447" name="Group 443"/>
          <p:cNvGrpSpPr>
            <a:grpSpLocks/>
          </p:cNvGrpSpPr>
          <p:nvPr/>
        </p:nvGrpSpPr>
        <p:grpSpPr bwMode="auto">
          <a:xfrm>
            <a:off x="4572000" y="115890"/>
            <a:ext cx="4571623" cy="914400"/>
            <a:chOff x="250" y="3113"/>
            <a:chExt cx="2189" cy="576"/>
          </a:xfrm>
        </p:grpSpPr>
        <p:sp>
          <p:nvSpPr>
            <p:cNvPr id="448" name="Text Box 444"/>
            <p:cNvSpPr txBox="1">
              <a:spLocks noChangeArrowheads="1"/>
            </p:cNvSpPr>
            <p:nvPr/>
          </p:nvSpPr>
          <p:spPr bwMode="auto">
            <a:xfrm>
              <a:off x="545" y="3248"/>
              <a:ext cx="1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49" name="Line 445"/>
            <p:cNvSpPr>
              <a:spLocks noChangeShapeType="1"/>
            </p:cNvSpPr>
            <p:nvPr/>
          </p:nvSpPr>
          <p:spPr bwMode="auto">
            <a:xfrm flipH="1">
              <a:off x="324" y="3601"/>
              <a:ext cx="181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" name="Line 446"/>
            <p:cNvSpPr>
              <a:spLocks noChangeShapeType="1"/>
            </p:cNvSpPr>
            <p:nvPr/>
          </p:nvSpPr>
          <p:spPr bwMode="auto">
            <a:xfrm flipH="1">
              <a:off x="324" y="33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1" name="Line 447"/>
            <p:cNvSpPr>
              <a:spLocks noChangeShapeType="1"/>
            </p:cNvSpPr>
            <p:nvPr/>
          </p:nvSpPr>
          <p:spPr bwMode="auto">
            <a:xfrm flipH="1">
              <a:off x="320" y="3470"/>
              <a:ext cx="18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2" name="Text Box 448"/>
            <p:cNvSpPr txBox="1">
              <a:spLocks noChangeArrowheads="1"/>
            </p:cNvSpPr>
            <p:nvPr/>
          </p:nvSpPr>
          <p:spPr bwMode="auto">
            <a:xfrm>
              <a:off x="545" y="3379"/>
              <a:ext cx="16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53" name="Text Box 449"/>
            <p:cNvSpPr txBox="1">
              <a:spLocks noChangeArrowheads="1"/>
            </p:cNvSpPr>
            <p:nvPr/>
          </p:nvSpPr>
          <p:spPr bwMode="auto">
            <a:xfrm>
              <a:off x="545" y="3515"/>
              <a:ext cx="18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54" name="Rectangle 450"/>
            <p:cNvSpPr>
              <a:spLocks noChangeArrowheads="1"/>
            </p:cNvSpPr>
            <p:nvPr/>
          </p:nvSpPr>
          <p:spPr bwMode="auto">
            <a:xfrm>
              <a:off x="250" y="3121"/>
              <a:ext cx="2086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 dirty="0"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455" name="Text Box 451"/>
            <p:cNvSpPr txBox="1">
              <a:spLocks noChangeArrowheads="1"/>
            </p:cNvSpPr>
            <p:nvPr/>
          </p:nvSpPr>
          <p:spPr bwMode="auto">
            <a:xfrm>
              <a:off x="544" y="3113"/>
              <a:ext cx="17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56" name="Line 452"/>
            <p:cNvSpPr>
              <a:spLocks noChangeShapeType="1"/>
            </p:cNvSpPr>
            <p:nvPr/>
          </p:nvSpPr>
          <p:spPr bwMode="auto">
            <a:xfrm flipH="1">
              <a:off x="323" y="3205"/>
              <a:ext cx="181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1438" y="188913"/>
            <a:ext cx="65166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Запуск в режиме охлаждения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5.4.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5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Вопросы?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14" name="Group 142"/>
          <p:cNvGraphicFramePr>
            <a:graphicFrameLocks noGrp="1"/>
          </p:cNvGraphicFramePr>
          <p:nvPr/>
        </p:nvGraphicFramePr>
        <p:xfrm>
          <a:off x="215900" y="1196975"/>
          <a:ext cx="8677275" cy="3785616"/>
        </p:xfrm>
        <a:graphic>
          <a:graphicData uri="http://schemas.openxmlformats.org/drawingml/2006/table">
            <a:tbl>
              <a:tblPr/>
              <a:tblGrid>
                <a:gridCol w="1735138"/>
                <a:gridCol w="4205287"/>
                <a:gridCol w="27368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Параметры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Режим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Режим охлаждения, нормальная работа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Компрессор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Целевое низкое давление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кгс/см</a:t>
                      </a:r>
                      <a:r>
                        <a:rPr kumimoji="1" lang="en-US" altLang="ko-K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Вентилятор НБ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Целевое высокое давление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25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кгс/см</a:t>
                      </a:r>
                      <a:r>
                        <a:rPr kumimoji="1" lang="en-US" altLang="ko-K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Ходовой клапан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байпаса горячего газа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※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: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защита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байпаса жидкости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※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: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защита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Главный 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Закрыт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переохлаждения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 переохлаждения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: 20℃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клапан байпаса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※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: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защита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 нагнетания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 внутреннего блока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перегрева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Δ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исп. вход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/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исп. выход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: 1℃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41" name="Text Box 69"/>
          <p:cNvSpPr txBox="1">
            <a:spLocks noChangeArrowheads="1"/>
          </p:cNvSpPr>
          <p:nvPr/>
        </p:nvSpPr>
        <p:spPr bwMode="auto">
          <a:xfrm>
            <a:off x="71438" y="188913"/>
            <a:ext cx="65166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5.5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охлаждения.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5.5.1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Сводная таблица.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1438" y="188913"/>
            <a:ext cx="753114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5.5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охлаждения.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5.5.2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Контроль производительности компрессора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graphicFrame>
        <p:nvGraphicFramePr>
          <p:cNvPr id="69637" name="Group 5"/>
          <p:cNvGraphicFramePr>
            <a:graphicFrameLocks noGrp="1"/>
          </p:cNvGraphicFramePr>
          <p:nvPr/>
        </p:nvGraphicFramePr>
        <p:xfrm>
          <a:off x="430213" y="3536950"/>
          <a:ext cx="4068762" cy="600330"/>
        </p:xfrm>
        <a:graphic>
          <a:graphicData uri="http://schemas.openxmlformats.org/drawingml/2006/table">
            <a:tbl>
              <a:tblPr/>
              <a:tblGrid>
                <a:gridCol w="581025"/>
                <a:gridCol w="581025"/>
                <a:gridCol w="581025"/>
                <a:gridCol w="582612"/>
                <a:gridCol w="581025"/>
                <a:gridCol w="581025"/>
                <a:gridCol w="581025"/>
              </a:tblGrid>
              <a:tr h="1778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Целевое  низкое давления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кг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/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см</a:t>
                      </a:r>
                      <a:r>
                        <a:rPr kumimoji="1" lang="en-US" altLang="ko-K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6.0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6.5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7.0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7.5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8.0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8.5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9.0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69657" name="AutoShape 25"/>
          <p:cNvSpPr>
            <a:spLocks noChangeArrowheads="1"/>
          </p:cNvSpPr>
          <p:nvPr/>
        </p:nvSpPr>
        <p:spPr bwMode="auto">
          <a:xfrm>
            <a:off x="2841625" y="4191000"/>
            <a:ext cx="1152525" cy="358775"/>
          </a:xfrm>
          <a:prstGeom prst="curvedUpArrow">
            <a:avLst>
              <a:gd name="adj1" fmla="val 64248"/>
              <a:gd name="adj2" fmla="val 128496"/>
              <a:gd name="adj3" fmla="val 33333"/>
            </a:avLst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58" name="AutoShape 26"/>
          <p:cNvSpPr>
            <a:spLocks noChangeArrowheads="1"/>
          </p:cNvSpPr>
          <p:nvPr/>
        </p:nvSpPr>
        <p:spPr bwMode="auto">
          <a:xfrm rot="10800000">
            <a:off x="1978025" y="3105150"/>
            <a:ext cx="1152525" cy="358775"/>
          </a:xfrm>
          <a:prstGeom prst="curvedUpArrow">
            <a:avLst>
              <a:gd name="adj1" fmla="val 64248"/>
              <a:gd name="adj2" fmla="val 128496"/>
              <a:gd name="adj3" fmla="val 33333"/>
            </a:avLst>
          </a:prstGeom>
          <a:solidFill>
            <a:srgbClr val="00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9694" name="Group 62"/>
          <p:cNvGraphicFramePr>
            <a:graphicFrameLocks noGrp="1"/>
          </p:cNvGraphicFramePr>
          <p:nvPr/>
        </p:nvGraphicFramePr>
        <p:xfrm>
          <a:off x="504825" y="1200150"/>
          <a:ext cx="3887788" cy="1371600"/>
        </p:xfrm>
        <a:graphic>
          <a:graphicData uri="http://schemas.openxmlformats.org/drawingml/2006/table">
            <a:tbl>
              <a:tblPr/>
              <a:tblGrid>
                <a:gridCol w="669925"/>
                <a:gridCol w="642938"/>
                <a:gridCol w="257492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K9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K10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T</a:t>
                      </a:r>
                      <a:r>
                        <a:rPr kumimoji="1" lang="ru-RU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целевая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Испаритель, вход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(℃)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7 ∼ 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5 ∼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9 ∼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 ∼ 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69687" name="Text Box 55"/>
          <p:cNvSpPr txBox="1">
            <a:spLocks noChangeArrowheads="1"/>
          </p:cNvSpPr>
          <p:nvPr/>
        </p:nvSpPr>
        <p:spPr bwMode="auto">
          <a:xfrm>
            <a:off x="3190875" y="3149600"/>
            <a:ext cx="2732106" cy="276999"/>
          </a:xfrm>
          <a:prstGeom prst="rect">
            <a:avLst/>
          </a:prstGeom>
          <a:solidFill>
            <a:srgbClr val="F8F8F8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T</a:t>
            </a:r>
            <a:r>
              <a:rPr lang="ru-RU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200" b="1" dirty="0" err="1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вх.</a:t>
            </a:r>
            <a:r>
              <a:rPr lang="ru-RU" altLang="ko-KR" sz="1200" b="1" baseline="-25000" dirty="0" err="1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средняя</a:t>
            </a:r>
            <a:r>
              <a:rPr lang="ru-RU" altLang="ko-KR" sz="1200" b="1" baseline="-25000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.</a:t>
            </a:r>
            <a:r>
              <a:rPr lang="en-US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 &gt; T</a:t>
            </a:r>
            <a:r>
              <a:rPr lang="ru-RU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200" b="1" dirty="0" err="1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1200" b="1" baseline="-25000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целевая</a:t>
            </a:r>
            <a:r>
              <a:rPr lang="en-US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 </a:t>
            </a:r>
            <a:endParaRPr lang="en-US" altLang="ko-KR" sz="1200" b="1" dirty="0">
              <a:solidFill>
                <a:schemeClr val="accent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688" name="Text Box 56"/>
          <p:cNvSpPr txBox="1">
            <a:spLocks noChangeArrowheads="1"/>
          </p:cNvSpPr>
          <p:nvPr/>
        </p:nvSpPr>
        <p:spPr bwMode="auto">
          <a:xfrm>
            <a:off x="287338" y="4597416"/>
            <a:ext cx="85328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Исходное целевое низкое давление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: </a:t>
            </a: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8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кгс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см</a:t>
            </a:r>
            <a:r>
              <a:rPr lang="en-US" altLang="ko-KR" sz="1400" b="1" baseline="30000" dirty="0" smtClean="0">
                <a:latin typeface="Arial" pitchFamily="34" charset="0"/>
                <a:ea typeface="굴림" pitchFamily="34" charset="-127"/>
              </a:rPr>
              <a:t>2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 Т </a:t>
            </a:r>
            <a:r>
              <a:rPr lang="ru-RU" altLang="ko-KR" sz="1400" b="1" dirty="0" err="1" smtClean="0"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. средняя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 &gt;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400" b="1" dirty="0" err="1" smtClean="0"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.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целевая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  →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Целевое низкое давление понижается на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1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шаг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Время работы компрессора увеличивается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 (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холодопроизводительность растет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)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400" b="1" dirty="0" err="1" smtClean="0">
                <a:latin typeface="Arial" pitchFamily="34" charset="0"/>
                <a:ea typeface="굴림" pitchFamily="34" charset="-127"/>
              </a:rPr>
              <a:t>вых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. средняя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 &lt;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400" b="1" dirty="0" err="1" smtClean="0">
                <a:latin typeface="Arial" pitchFamily="34" charset="0"/>
                <a:ea typeface="굴림" pitchFamily="34" charset="-127"/>
              </a:rPr>
              <a:t>вых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.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целевая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  →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Целевое низкое давление повышается на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1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шаг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Время работы компрессора уменьшается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 (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холодопроизводительность падает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)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689" name="Text Box 57"/>
          <p:cNvSpPr txBox="1">
            <a:spLocks noChangeArrowheads="1"/>
          </p:cNvSpPr>
          <p:nvPr/>
        </p:nvSpPr>
        <p:spPr bwMode="auto">
          <a:xfrm>
            <a:off x="4572000" y="1304925"/>
            <a:ext cx="427202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※ T               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  :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Температура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Испаритель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теплообменник внутреннего блока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    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Испаритель, вход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200" b="1" dirty="0" err="1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(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датчик температуры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)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    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Испаритель, выход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200" b="1" dirty="0" err="1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вых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(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датчик температуры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)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695" name="Text Box 63"/>
          <p:cNvSpPr txBox="1">
            <a:spLocks noChangeArrowheads="1"/>
          </p:cNvSpPr>
          <p:nvPr/>
        </p:nvSpPr>
        <p:spPr bwMode="auto">
          <a:xfrm>
            <a:off x="358775" y="4260850"/>
            <a:ext cx="2409825" cy="276999"/>
          </a:xfrm>
          <a:prstGeom prst="rect">
            <a:avLst/>
          </a:prstGeom>
          <a:solidFill>
            <a:srgbClr val="F8F8F8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T</a:t>
            </a:r>
            <a:r>
              <a:rPr lang="ru-RU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200" b="1" dirty="0" err="1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1200" b="1" baseline="-25000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средняя</a:t>
            </a:r>
            <a:r>
              <a:rPr lang="en-US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 &lt;  T</a:t>
            </a:r>
            <a:r>
              <a:rPr lang="ru-RU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200" b="1" dirty="0" err="1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2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1200" b="1" baseline="-25000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целевая</a:t>
            </a:r>
            <a:endParaRPr lang="en-US" altLang="ko-KR" sz="1200" b="1" dirty="0">
              <a:solidFill>
                <a:schemeClr val="accent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697" name="Text Box 65"/>
          <p:cNvSpPr txBox="1">
            <a:spLocks noChangeArrowheads="1"/>
          </p:cNvSpPr>
          <p:nvPr/>
        </p:nvSpPr>
        <p:spPr bwMode="auto">
          <a:xfrm>
            <a:off x="6300788" y="3140075"/>
            <a:ext cx="2287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Производительность  растет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9698" name="Text Box 66"/>
          <p:cNvSpPr txBox="1">
            <a:spLocks noChangeArrowheads="1"/>
          </p:cNvSpPr>
          <p:nvPr/>
        </p:nvSpPr>
        <p:spPr bwMode="auto">
          <a:xfrm>
            <a:off x="6300788" y="4006850"/>
            <a:ext cx="2287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Производительность падает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1438" y="188913"/>
            <a:ext cx="65166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5.5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охлаждения.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5.5.2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Контроль производительности, пример.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142" name="Line 438"/>
          <p:cNvSpPr>
            <a:spLocks noChangeShapeType="1"/>
          </p:cNvSpPr>
          <p:nvPr/>
        </p:nvSpPr>
        <p:spPr bwMode="auto">
          <a:xfrm flipH="1" flipV="1">
            <a:off x="1744663" y="4425950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43" name="Line 439"/>
          <p:cNvSpPr>
            <a:spLocks noChangeShapeType="1"/>
          </p:cNvSpPr>
          <p:nvPr/>
        </p:nvSpPr>
        <p:spPr bwMode="auto">
          <a:xfrm flipV="1">
            <a:off x="1743075" y="4805363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44" name="Line 440"/>
          <p:cNvSpPr>
            <a:spLocks noChangeShapeType="1"/>
          </p:cNvSpPr>
          <p:nvPr/>
        </p:nvSpPr>
        <p:spPr bwMode="auto">
          <a:xfrm flipH="1">
            <a:off x="1739900" y="4438650"/>
            <a:ext cx="52388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3145" name="Group 441"/>
          <p:cNvGrpSpPr>
            <a:grpSpLocks/>
          </p:cNvGrpSpPr>
          <p:nvPr/>
        </p:nvGrpSpPr>
        <p:grpSpPr bwMode="auto">
          <a:xfrm rot="5400000">
            <a:off x="1702594" y="4652169"/>
            <a:ext cx="166688" cy="171450"/>
            <a:chOff x="2748" y="3422"/>
            <a:chExt cx="105" cy="108"/>
          </a:xfrm>
        </p:grpSpPr>
        <p:sp>
          <p:nvSpPr>
            <p:cNvPr id="73146" name="AutoShape 44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47" name="Line 44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48" name="AutoShape 44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73149" name="Line 445"/>
          <p:cNvSpPr>
            <a:spLocks noChangeShapeType="1"/>
          </p:cNvSpPr>
          <p:nvPr/>
        </p:nvSpPr>
        <p:spPr bwMode="auto">
          <a:xfrm flipH="1" flipV="1">
            <a:off x="2667000" y="4310063"/>
            <a:ext cx="18891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50" name="Line 446"/>
          <p:cNvSpPr>
            <a:spLocks noChangeShapeType="1"/>
          </p:cNvSpPr>
          <p:nvPr/>
        </p:nvSpPr>
        <p:spPr bwMode="auto">
          <a:xfrm flipH="1" flipV="1">
            <a:off x="895350" y="3241675"/>
            <a:ext cx="333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51" name="Line 447"/>
          <p:cNvSpPr>
            <a:spLocks noChangeShapeType="1"/>
          </p:cNvSpPr>
          <p:nvPr/>
        </p:nvSpPr>
        <p:spPr bwMode="auto">
          <a:xfrm rot="5400000">
            <a:off x="2238375" y="4087813"/>
            <a:ext cx="476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52" name="Line 448"/>
          <p:cNvSpPr>
            <a:spLocks noChangeShapeType="1"/>
          </p:cNvSpPr>
          <p:nvPr/>
        </p:nvSpPr>
        <p:spPr bwMode="auto">
          <a:xfrm rot="5400000">
            <a:off x="2249488" y="4525963"/>
            <a:ext cx="4572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53" name="Line 449"/>
          <p:cNvSpPr>
            <a:spLocks noChangeShapeType="1"/>
          </p:cNvSpPr>
          <p:nvPr/>
        </p:nvSpPr>
        <p:spPr bwMode="auto">
          <a:xfrm>
            <a:off x="2740025" y="2936875"/>
            <a:ext cx="530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54" name="Line 450"/>
          <p:cNvSpPr>
            <a:spLocks noChangeShapeType="1"/>
          </p:cNvSpPr>
          <p:nvPr/>
        </p:nvSpPr>
        <p:spPr bwMode="auto">
          <a:xfrm flipH="1">
            <a:off x="3263900" y="2789238"/>
            <a:ext cx="2111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55" name="Line 451"/>
          <p:cNvSpPr>
            <a:spLocks noChangeShapeType="1"/>
          </p:cNvSpPr>
          <p:nvPr/>
        </p:nvSpPr>
        <p:spPr bwMode="auto">
          <a:xfrm flipV="1">
            <a:off x="3278188" y="2557463"/>
            <a:ext cx="0" cy="2190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56" name="Line 452"/>
          <p:cNvSpPr>
            <a:spLocks noChangeShapeType="1"/>
          </p:cNvSpPr>
          <p:nvPr/>
        </p:nvSpPr>
        <p:spPr bwMode="auto">
          <a:xfrm flipH="1" flipV="1">
            <a:off x="3070225" y="1933575"/>
            <a:ext cx="414338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57" name="Line 453"/>
          <p:cNvSpPr>
            <a:spLocks noChangeShapeType="1"/>
          </p:cNvSpPr>
          <p:nvPr/>
        </p:nvSpPr>
        <p:spPr bwMode="auto">
          <a:xfrm rot="5400000">
            <a:off x="1982787" y="4019551"/>
            <a:ext cx="13874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58" name="Line 454"/>
          <p:cNvSpPr>
            <a:spLocks noChangeShapeType="1"/>
          </p:cNvSpPr>
          <p:nvPr/>
        </p:nvSpPr>
        <p:spPr bwMode="auto">
          <a:xfrm flipH="1" flipV="1">
            <a:off x="1144588" y="2303463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59" name="Line 455"/>
          <p:cNvSpPr>
            <a:spLocks noChangeShapeType="1"/>
          </p:cNvSpPr>
          <p:nvPr/>
        </p:nvSpPr>
        <p:spPr bwMode="auto">
          <a:xfrm flipH="1" flipV="1">
            <a:off x="1238250" y="2303463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3160" name="Group 456"/>
          <p:cNvGrpSpPr>
            <a:grpSpLocks/>
          </p:cNvGrpSpPr>
          <p:nvPr/>
        </p:nvGrpSpPr>
        <p:grpSpPr bwMode="auto">
          <a:xfrm>
            <a:off x="1241425" y="3313113"/>
            <a:ext cx="196850" cy="85725"/>
            <a:chOff x="1142" y="3087"/>
            <a:chExt cx="124" cy="54"/>
          </a:xfrm>
        </p:grpSpPr>
        <p:sp>
          <p:nvSpPr>
            <p:cNvPr id="73161" name="Line 457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62" name="Rectangle 458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3163" name="Line 459"/>
          <p:cNvSpPr>
            <a:spLocks noChangeShapeType="1"/>
          </p:cNvSpPr>
          <p:nvPr/>
        </p:nvSpPr>
        <p:spPr bwMode="auto">
          <a:xfrm flipV="1">
            <a:off x="1230313" y="2841625"/>
            <a:ext cx="3175" cy="1023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3164" name="Group 460"/>
          <p:cNvGrpSpPr>
            <a:grpSpLocks/>
          </p:cNvGrpSpPr>
          <p:nvPr/>
        </p:nvGrpSpPr>
        <p:grpSpPr bwMode="auto">
          <a:xfrm rot="16200000">
            <a:off x="2229644" y="4182269"/>
            <a:ext cx="180975" cy="93663"/>
            <a:chOff x="3382" y="2535"/>
            <a:chExt cx="114" cy="59"/>
          </a:xfrm>
        </p:grpSpPr>
        <p:sp>
          <p:nvSpPr>
            <p:cNvPr id="73165" name="Line 461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66" name="AutoShape 462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3167" name="Line 463"/>
          <p:cNvSpPr>
            <a:spLocks noChangeShapeType="1"/>
          </p:cNvSpPr>
          <p:nvPr/>
        </p:nvSpPr>
        <p:spPr bwMode="auto">
          <a:xfrm flipV="1">
            <a:off x="1958975" y="3857625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68" name="Line 464"/>
          <p:cNvSpPr>
            <a:spLocks noChangeShapeType="1"/>
          </p:cNvSpPr>
          <p:nvPr/>
        </p:nvSpPr>
        <p:spPr bwMode="auto">
          <a:xfrm flipV="1">
            <a:off x="1508125" y="386238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69" name="Line 465"/>
          <p:cNvSpPr>
            <a:spLocks noChangeShapeType="1"/>
          </p:cNvSpPr>
          <p:nvPr/>
        </p:nvSpPr>
        <p:spPr bwMode="auto">
          <a:xfrm flipV="1">
            <a:off x="815975" y="385603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70" name="AutoShape 466"/>
          <p:cNvSpPr>
            <a:spLocks noChangeArrowheads="1"/>
          </p:cNvSpPr>
          <p:nvPr/>
        </p:nvSpPr>
        <p:spPr bwMode="auto">
          <a:xfrm>
            <a:off x="1793875" y="4068763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171" name="AutoShape 467"/>
          <p:cNvSpPr>
            <a:spLocks noChangeArrowheads="1"/>
          </p:cNvSpPr>
          <p:nvPr/>
        </p:nvSpPr>
        <p:spPr bwMode="auto">
          <a:xfrm>
            <a:off x="1336675" y="4068763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172" name="AutoShape 468"/>
          <p:cNvSpPr>
            <a:spLocks noChangeArrowheads="1"/>
          </p:cNvSpPr>
          <p:nvPr/>
        </p:nvSpPr>
        <p:spPr bwMode="auto">
          <a:xfrm>
            <a:off x="738188" y="4067175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173" name="Line 469"/>
          <p:cNvSpPr>
            <a:spLocks noChangeShapeType="1"/>
          </p:cNvSpPr>
          <p:nvPr/>
        </p:nvSpPr>
        <p:spPr bwMode="auto">
          <a:xfrm flipH="1" flipV="1">
            <a:off x="860425" y="4022725"/>
            <a:ext cx="133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74" name="Line 470"/>
          <p:cNvSpPr>
            <a:spLocks noChangeShapeType="1"/>
          </p:cNvSpPr>
          <p:nvPr/>
        </p:nvSpPr>
        <p:spPr bwMode="auto">
          <a:xfrm flipV="1">
            <a:off x="698500" y="4930775"/>
            <a:ext cx="0" cy="12223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75" name="Line 471"/>
          <p:cNvSpPr>
            <a:spLocks noChangeShapeType="1"/>
          </p:cNvSpPr>
          <p:nvPr/>
        </p:nvSpPr>
        <p:spPr bwMode="auto">
          <a:xfrm flipH="1" flipV="1">
            <a:off x="1225550" y="2314575"/>
            <a:ext cx="5969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76" name="Line 472"/>
          <p:cNvSpPr>
            <a:spLocks noChangeShapeType="1"/>
          </p:cNvSpPr>
          <p:nvPr/>
        </p:nvSpPr>
        <p:spPr bwMode="auto">
          <a:xfrm flipV="1">
            <a:off x="2198688" y="3611563"/>
            <a:ext cx="0" cy="703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77" name="Line 473"/>
          <p:cNvSpPr>
            <a:spLocks noChangeShapeType="1"/>
          </p:cNvSpPr>
          <p:nvPr/>
        </p:nvSpPr>
        <p:spPr bwMode="auto">
          <a:xfrm flipV="1">
            <a:off x="3067050" y="2611438"/>
            <a:ext cx="0" cy="190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78" name="Line 474"/>
          <p:cNvSpPr>
            <a:spLocks noChangeShapeType="1"/>
          </p:cNvSpPr>
          <p:nvPr/>
        </p:nvSpPr>
        <p:spPr bwMode="auto">
          <a:xfrm flipV="1">
            <a:off x="1323975" y="2357438"/>
            <a:ext cx="0" cy="274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79" name="Line 475"/>
          <p:cNvSpPr>
            <a:spLocks noChangeShapeType="1"/>
          </p:cNvSpPr>
          <p:nvPr/>
        </p:nvSpPr>
        <p:spPr bwMode="auto">
          <a:xfrm flipV="1">
            <a:off x="3275013" y="2774950"/>
            <a:ext cx="3175" cy="19002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3180" name="Group 476"/>
          <p:cNvGrpSpPr>
            <a:grpSpLocks/>
          </p:cNvGrpSpPr>
          <p:nvPr/>
        </p:nvGrpSpPr>
        <p:grpSpPr bwMode="auto">
          <a:xfrm>
            <a:off x="1081088" y="2603500"/>
            <a:ext cx="317500" cy="268288"/>
            <a:chOff x="2030" y="2218"/>
            <a:chExt cx="291" cy="280"/>
          </a:xfrm>
        </p:grpSpPr>
        <p:sp>
          <p:nvSpPr>
            <p:cNvPr id="73181" name="AutoShape 477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82" name="AutoShape 478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83" name="AutoShape 479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84" name="AutoShape 480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185" name="AutoShape 481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3186" name="Line 482"/>
          <p:cNvSpPr>
            <a:spLocks noChangeShapeType="1"/>
          </p:cNvSpPr>
          <p:nvPr/>
        </p:nvSpPr>
        <p:spPr bwMode="auto">
          <a:xfrm flipH="1">
            <a:off x="808038" y="3868738"/>
            <a:ext cx="695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87" name="Line 483"/>
          <p:cNvSpPr>
            <a:spLocks noChangeShapeType="1"/>
          </p:cNvSpPr>
          <p:nvPr/>
        </p:nvSpPr>
        <p:spPr bwMode="auto">
          <a:xfrm flipV="1">
            <a:off x="692150" y="4402138"/>
            <a:ext cx="1588" cy="292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88" name="Line 484"/>
          <p:cNvSpPr>
            <a:spLocks noChangeShapeType="1"/>
          </p:cNvSpPr>
          <p:nvPr/>
        </p:nvSpPr>
        <p:spPr bwMode="auto">
          <a:xfrm flipH="1" flipV="1">
            <a:off x="1006475" y="4310063"/>
            <a:ext cx="1481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89" name="Line 485"/>
          <p:cNvSpPr>
            <a:spLocks noChangeShapeType="1"/>
          </p:cNvSpPr>
          <p:nvPr/>
        </p:nvSpPr>
        <p:spPr bwMode="auto">
          <a:xfrm flipH="1" flipV="1">
            <a:off x="1493838" y="4191000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90" name="Line 486"/>
          <p:cNvSpPr>
            <a:spLocks noChangeShapeType="1"/>
          </p:cNvSpPr>
          <p:nvPr/>
        </p:nvSpPr>
        <p:spPr bwMode="auto">
          <a:xfrm flipH="1" flipV="1">
            <a:off x="1289050" y="4425950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91" name="Line 487"/>
          <p:cNvSpPr>
            <a:spLocks noChangeShapeType="1"/>
          </p:cNvSpPr>
          <p:nvPr/>
        </p:nvSpPr>
        <p:spPr bwMode="auto">
          <a:xfrm flipH="1" flipV="1">
            <a:off x="944563" y="4691063"/>
            <a:ext cx="206375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92" name="Line 488"/>
          <p:cNvSpPr>
            <a:spLocks noChangeShapeType="1"/>
          </p:cNvSpPr>
          <p:nvPr/>
        </p:nvSpPr>
        <p:spPr bwMode="auto">
          <a:xfrm flipH="1" flipV="1">
            <a:off x="336550" y="4694238"/>
            <a:ext cx="6207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93" name="Line 489"/>
          <p:cNvSpPr>
            <a:spLocks noChangeShapeType="1"/>
          </p:cNvSpPr>
          <p:nvPr/>
        </p:nvSpPr>
        <p:spPr bwMode="auto">
          <a:xfrm flipV="1">
            <a:off x="341313" y="4678363"/>
            <a:ext cx="1587" cy="2809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94" name="Line 490"/>
          <p:cNvSpPr>
            <a:spLocks noChangeShapeType="1"/>
          </p:cNvSpPr>
          <p:nvPr/>
        </p:nvSpPr>
        <p:spPr bwMode="auto">
          <a:xfrm flipV="1">
            <a:off x="1308100" y="1930400"/>
            <a:ext cx="523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95" name="Line 491"/>
          <p:cNvSpPr>
            <a:spLocks noChangeShapeType="1"/>
          </p:cNvSpPr>
          <p:nvPr/>
        </p:nvSpPr>
        <p:spPr bwMode="auto">
          <a:xfrm flipV="1">
            <a:off x="1287463" y="4805363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96" name="Arc 492"/>
          <p:cNvSpPr>
            <a:spLocks/>
          </p:cNvSpPr>
          <p:nvPr/>
        </p:nvSpPr>
        <p:spPr bwMode="auto">
          <a:xfrm rot="5674286">
            <a:off x="1231107" y="2243931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197" name="Line 493"/>
          <p:cNvSpPr>
            <a:spLocks noChangeShapeType="1"/>
          </p:cNvSpPr>
          <p:nvPr/>
        </p:nvSpPr>
        <p:spPr bwMode="auto">
          <a:xfrm flipH="1" flipV="1">
            <a:off x="1809750" y="2306638"/>
            <a:ext cx="0" cy="10223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98" name="Line 494"/>
          <p:cNvSpPr>
            <a:spLocks noChangeShapeType="1"/>
          </p:cNvSpPr>
          <p:nvPr/>
        </p:nvSpPr>
        <p:spPr bwMode="auto">
          <a:xfrm flipH="1" flipV="1">
            <a:off x="1797050" y="3324225"/>
            <a:ext cx="6143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199" name="Line 495"/>
          <p:cNvSpPr>
            <a:spLocks noChangeShapeType="1"/>
          </p:cNvSpPr>
          <p:nvPr/>
        </p:nvSpPr>
        <p:spPr bwMode="auto">
          <a:xfrm>
            <a:off x="2552700" y="1882775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00" name="Line 496"/>
          <p:cNvSpPr>
            <a:spLocks noChangeShapeType="1"/>
          </p:cNvSpPr>
          <p:nvPr/>
        </p:nvSpPr>
        <p:spPr bwMode="auto">
          <a:xfrm>
            <a:off x="293688" y="4702175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01" name="Line 497"/>
          <p:cNvSpPr>
            <a:spLocks noChangeShapeType="1"/>
          </p:cNvSpPr>
          <p:nvPr/>
        </p:nvSpPr>
        <p:spPr bwMode="auto">
          <a:xfrm>
            <a:off x="766763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02" name="Line 498"/>
          <p:cNvSpPr>
            <a:spLocks noChangeShapeType="1"/>
          </p:cNvSpPr>
          <p:nvPr/>
        </p:nvSpPr>
        <p:spPr bwMode="auto">
          <a:xfrm>
            <a:off x="1457325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03" name="Line 499"/>
          <p:cNvSpPr>
            <a:spLocks noChangeShapeType="1"/>
          </p:cNvSpPr>
          <p:nvPr/>
        </p:nvSpPr>
        <p:spPr bwMode="auto">
          <a:xfrm>
            <a:off x="1006475" y="44561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04" name="Line 500"/>
          <p:cNvSpPr>
            <a:spLocks noChangeShapeType="1"/>
          </p:cNvSpPr>
          <p:nvPr/>
        </p:nvSpPr>
        <p:spPr bwMode="auto">
          <a:xfrm flipH="1" flipV="1">
            <a:off x="1141413" y="4924425"/>
            <a:ext cx="615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05" name="Line 501"/>
          <p:cNvSpPr>
            <a:spLocks noChangeShapeType="1"/>
          </p:cNvSpPr>
          <p:nvPr/>
        </p:nvSpPr>
        <p:spPr bwMode="auto">
          <a:xfrm>
            <a:off x="2727325" y="4532313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06" name="Line 502"/>
          <p:cNvSpPr>
            <a:spLocks noChangeShapeType="1"/>
          </p:cNvSpPr>
          <p:nvPr/>
        </p:nvSpPr>
        <p:spPr bwMode="auto">
          <a:xfrm flipH="1" flipV="1">
            <a:off x="544513" y="2317750"/>
            <a:ext cx="61118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07" name="Line 503"/>
          <p:cNvSpPr>
            <a:spLocks noChangeShapeType="1"/>
          </p:cNvSpPr>
          <p:nvPr/>
        </p:nvSpPr>
        <p:spPr bwMode="auto">
          <a:xfrm flipV="1">
            <a:off x="519113" y="3233738"/>
            <a:ext cx="0" cy="498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08" name="Line 504"/>
          <p:cNvSpPr>
            <a:spLocks noChangeShapeType="1"/>
          </p:cNvSpPr>
          <p:nvPr/>
        </p:nvSpPr>
        <p:spPr bwMode="auto">
          <a:xfrm flipH="1">
            <a:off x="509588" y="3244850"/>
            <a:ext cx="215900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09" name="Line 505"/>
          <p:cNvSpPr>
            <a:spLocks noChangeShapeType="1"/>
          </p:cNvSpPr>
          <p:nvPr/>
        </p:nvSpPr>
        <p:spPr bwMode="auto">
          <a:xfrm flipH="1">
            <a:off x="512763" y="4264025"/>
            <a:ext cx="454025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10" name="Line 506"/>
          <p:cNvSpPr>
            <a:spLocks noChangeShapeType="1"/>
          </p:cNvSpPr>
          <p:nvPr/>
        </p:nvSpPr>
        <p:spPr bwMode="auto">
          <a:xfrm flipH="1" flipV="1">
            <a:off x="339725" y="4945063"/>
            <a:ext cx="360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11" name="AutoShape 507"/>
          <p:cNvSpPr>
            <a:spLocks noChangeArrowheads="1"/>
          </p:cNvSpPr>
          <p:nvPr/>
        </p:nvSpPr>
        <p:spPr bwMode="auto">
          <a:xfrm>
            <a:off x="646113" y="50434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212" name="Line 508"/>
          <p:cNvSpPr>
            <a:spLocks noChangeShapeType="1"/>
          </p:cNvSpPr>
          <p:nvPr/>
        </p:nvSpPr>
        <p:spPr bwMode="auto">
          <a:xfrm flipH="1">
            <a:off x="3055938" y="2789238"/>
            <a:ext cx="2206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13" name="Line 509"/>
          <p:cNvSpPr>
            <a:spLocks noChangeShapeType="1"/>
          </p:cNvSpPr>
          <p:nvPr/>
        </p:nvSpPr>
        <p:spPr bwMode="auto">
          <a:xfrm flipV="1">
            <a:off x="3065463" y="1931988"/>
            <a:ext cx="0" cy="6572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3214" name="Group 510"/>
          <p:cNvGrpSpPr>
            <a:grpSpLocks/>
          </p:cNvGrpSpPr>
          <p:nvPr/>
        </p:nvGrpSpPr>
        <p:grpSpPr bwMode="auto">
          <a:xfrm>
            <a:off x="3024188" y="2536825"/>
            <a:ext cx="82550" cy="79375"/>
            <a:chOff x="3655" y="1977"/>
            <a:chExt cx="82" cy="88"/>
          </a:xfrm>
        </p:grpSpPr>
        <p:sp>
          <p:nvSpPr>
            <p:cNvPr id="73215" name="AutoShape 511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16" name="Line 512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3217" name="Group 513"/>
          <p:cNvGrpSpPr>
            <a:grpSpLocks/>
          </p:cNvGrpSpPr>
          <p:nvPr/>
        </p:nvGrpSpPr>
        <p:grpSpPr bwMode="auto">
          <a:xfrm flipV="1">
            <a:off x="1187450" y="3068638"/>
            <a:ext cx="87313" cy="79375"/>
            <a:chOff x="3655" y="1977"/>
            <a:chExt cx="82" cy="88"/>
          </a:xfrm>
        </p:grpSpPr>
        <p:sp>
          <p:nvSpPr>
            <p:cNvPr id="73218" name="AutoShape 514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19" name="Line 515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3220" name="Group 516"/>
          <p:cNvGrpSpPr>
            <a:grpSpLocks/>
          </p:cNvGrpSpPr>
          <p:nvPr/>
        </p:nvGrpSpPr>
        <p:grpSpPr bwMode="auto">
          <a:xfrm rot="-16200000">
            <a:off x="1066800" y="4264025"/>
            <a:ext cx="74613" cy="87313"/>
            <a:chOff x="3655" y="1977"/>
            <a:chExt cx="82" cy="88"/>
          </a:xfrm>
        </p:grpSpPr>
        <p:sp>
          <p:nvSpPr>
            <p:cNvPr id="73221" name="AutoShape 517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22" name="Line 518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223" name="Line 519"/>
          <p:cNvSpPr>
            <a:spLocks noChangeShapeType="1"/>
          </p:cNvSpPr>
          <p:nvPr/>
        </p:nvSpPr>
        <p:spPr bwMode="auto">
          <a:xfrm flipH="1">
            <a:off x="693738" y="4414838"/>
            <a:ext cx="52387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24" name="Line 520"/>
          <p:cNvSpPr>
            <a:spLocks noChangeShapeType="1"/>
          </p:cNvSpPr>
          <p:nvPr/>
        </p:nvSpPr>
        <p:spPr bwMode="auto">
          <a:xfrm flipH="1">
            <a:off x="1284288" y="4438650"/>
            <a:ext cx="52387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25" name="Line 521"/>
          <p:cNvSpPr>
            <a:spLocks noChangeShapeType="1"/>
          </p:cNvSpPr>
          <p:nvPr/>
        </p:nvSpPr>
        <p:spPr bwMode="auto">
          <a:xfrm flipH="1" flipV="1">
            <a:off x="1290638" y="3629025"/>
            <a:ext cx="51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26" name="Line 522"/>
          <p:cNvSpPr>
            <a:spLocks noChangeShapeType="1"/>
          </p:cNvSpPr>
          <p:nvPr/>
        </p:nvSpPr>
        <p:spPr bwMode="auto">
          <a:xfrm flipH="1" flipV="1">
            <a:off x="1976438" y="3625850"/>
            <a:ext cx="233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27" name="Line 523"/>
          <p:cNvSpPr>
            <a:spLocks noChangeShapeType="1"/>
          </p:cNvSpPr>
          <p:nvPr/>
        </p:nvSpPr>
        <p:spPr bwMode="auto">
          <a:xfrm>
            <a:off x="2251075" y="2076450"/>
            <a:ext cx="119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28" name="Line 524"/>
          <p:cNvSpPr>
            <a:spLocks noChangeShapeType="1"/>
          </p:cNvSpPr>
          <p:nvPr/>
        </p:nvSpPr>
        <p:spPr bwMode="auto">
          <a:xfrm flipH="1" flipV="1">
            <a:off x="3278188" y="3116263"/>
            <a:ext cx="2492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29" name="Line 525"/>
          <p:cNvSpPr>
            <a:spLocks noChangeShapeType="1"/>
          </p:cNvSpPr>
          <p:nvPr/>
        </p:nvSpPr>
        <p:spPr bwMode="auto">
          <a:xfrm flipV="1">
            <a:off x="3527425" y="3101975"/>
            <a:ext cx="0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30" name="Rectangle 526"/>
          <p:cNvSpPr>
            <a:spLocks noChangeArrowheads="1"/>
          </p:cNvSpPr>
          <p:nvPr/>
        </p:nvSpPr>
        <p:spPr bwMode="auto">
          <a:xfrm>
            <a:off x="187325" y="1168400"/>
            <a:ext cx="3852863" cy="3959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73231" name="Group 527"/>
          <p:cNvGrpSpPr>
            <a:grpSpLocks/>
          </p:cNvGrpSpPr>
          <p:nvPr/>
        </p:nvGrpSpPr>
        <p:grpSpPr bwMode="auto">
          <a:xfrm>
            <a:off x="1763713" y="1590675"/>
            <a:ext cx="787400" cy="247650"/>
            <a:chOff x="2033" y="584"/>
            <a:chExt cx="590" cy="186"/>
          </a:xfrm>
        </p:grpSpPr>
        <p:sp>
          <p:nvSpPr>
            <p:cNvPr id="73232" name="Oval 528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33" name="AutoShape 529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34" name="Line 530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35" name="Oval 531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3236" name="Arc 532"/>
          <p:cNvSpPr>
            <a:spLocks/>
          </p:cNvSpPr>
          <p:nvPr/>
        </p:nvSpPr>
        <p:spPr bwMode="auto">
          <a:xfrm rot="11137884">
            <a:off x="1143000" y="2589213"/>
            <a:ext cx="107950" cy="138112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237" name="Line 533"/>
          <p:cNvSpPr>
            <a:spLocks noChangeShapeType="1"/>
          </p:cNvSpPr>
          <p:nvPr/>
        </p:nvSpPr>
        <p:spPr bwMode="auto">
          <a:xfrm flipH="1" flipV="1">
            <a:off x="1077913" y="4024313"/>
            <a:ext cx="117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38" name="Line 534"/>
          <p:cNvSpPr>
            <a:spLocks noChangeShapeType="1"/>
          </p:cNvSpPr>
          <p:nvPr/>
        </p:nvSpPr>
        <p:spPr bwMode="auto">
          <a:xfrm flipV="1">
            <a:off x="1179513" y="4017963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39" name="Line 535"/>
          <p:cNvSpPr>
            <a:spLocks noChangeShapeType="1"/>
          </p:cNvSpPr>
          <p:nvPr/>
        </p:nvSpPr>
        <p:spPr bwMode="auto">
          <a:xfrm flipH="1">
            <a:off x="874713" y="4010025"/>
            <a:ext cx="0" cy="65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3240" name="Group 536"/>
          <p:cNvGrpSpPr>
            <a:grpSpLocks/>
          </p:cNvGrpSpPr>
          <p:nvPr/>
        </p:nvGrpSpPr>
        <p:grpSpPr bwMode="auto">
          <a:xfrm>
            <a:off x="417513" y="4573588"/>
            <a:ext cx="166687" cy="171450"/>
            <a:chOff x="2748" y="3422"/>
            <a:chExt cx="105" cy="108"/>
          </a:xfrm>
        </p:grpSpPr>
        <p:sp>
          <p:nvSpPr>
            <p:cNvPr id="73241" name="AutoShape 537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42" name="Line 538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43" name="AutoShape 539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73244" name="Group 540"/>
          <p:cNvGrpSpPr>
            <a:grpSpLocks/>
          </p:cNvGrpSpPr>
          <p:nvPr/>
        </p:nvGrpSpPr>
        <p:grpSpPr bwMode="auto">
          <a:xfrm>
            <a:off x="1247775" y="2894013"/>
            <a:ext cx="180975" cy="93662"/>
            <a:chOff x="3382" y="2535"/>
            <a:chExt cx="114" cy="59"/>
          </a:xfrm>
        </p:grpSpPr>
        <p:sp>
          <p:nvSpPr>
            <p:cNvPr id="73245" name="Line 541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46" name="AutoShape 542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3247" name="Line 543"/>
          <p:cNvSpPr>
            <a:spLocks noChangeShapeType="1"/>
          </p:cNvSpPr>
          <p:nvPr/>
        </p:nvSpPr>
        <p:spPr bwMode="auto">
          <a:xfrm rot="5400000" flipH="1" flipV="1">
            <a:off x="38894" y="1810544"/>
            <a:ext cx="10366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48" name="Line 544"/>
          <p:cNvSpPr>
            <a:spLocks noChangeShapeType="1"/>
          </p:cNvSpPr>
          <p:nvPr/>
        </p:nvSpPr>
        <p:spPr bwMode="auto">
          <a:xfrm flipH="1" flipV="1">
            <a:off x="544513" y="1303338"/>
            <a:ext cx="3463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49" name="Line 545"/>
          <p:cNvSpPr>
            <a:spLocks noChangeShapeType="1"/>
          </p:cNvSpPr>
          <p:nvPr/>
        </p:nvSpPr>
        <p:spPr bwMode="auto">
          <a:xfrm flipV="1">
            <a:off x="519113" y="3887788"/>
            <a:ext cx="0" cy="392112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50" name="Line 546"/>
          <p:cNvSpPr>
            <a:spLocks noChangeShapeType="1"/>
          </p:cNvSpPr>
          <p:nvPr/>
        </p:nvSpPr>
        <p:spPr bwMode="auto">
          <a:xfrm flipH="1" flipV="1">
            <a:off x="1954213" y="4194175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3251" name="Group 547"/>
          <p:cNvGrpSpPr>
            <a:grpSpLocks/>
          </p:cNvGrpSpPr>
          <p:nvPr/>
        </p:nvGrpSpPr>
        <p:grpSpPr bwMode="auto">
          <a:xfrm>
            <a:off x="855663" y="4384675"/>
            <a:ext cx="207962" cy="77788"/>
            <a:chOff x="979" y="3706"/>
            <a:chExt cx="131" cy="49"/>
          </a:xfrm>
        </p:grpSpPr>
        <p:sp>
          <p:nvSpPr>
            <p:cNvPr id="73252" name="Line 548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53" name="Line 549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3254" name="Group 550"/>
          <p:cNvGrpSpPr>
            <a:grpSpLocks/>
          </p:cNvGrpSpPr>
          <p:nvPr/>
        </p:nvGrpSpPr>
        <p:grpSpPr bwMode="auto">
          <a:xfrm>
            <a:off x="1893888" y="4386263"/>
            <a:ext cx="207962" cy="77787"/>
            <a:chOff x="979" y="3706"/>
            <a:chExt cx="131" cy="49"/>
          </a:xfrm>
        </p:grpSpPr>
        <p:sp>
          <p:nvSpPr>
            <p:cNvPr id="73255" name="Line 551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56" name="Line 552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3257" name="Group 553"/>
          <p:cNvGrpSpPr>
            <a:grpSpLocks/>
          </p:cNvGrpSpPr>
          <p:nvPr/>
        </p:nvGrpSpPr>
        <p:grpSpPr bwMode="auto">
          <a:xfrm>
            <a:off x="1433513" y="4384675"/>
            <a:ext cx="207962" cy="77788"/>
            <a:chOff x="979" y="3706"/>
            <a:chExt cx="131" cy="49"/>
          </a:xfrm>
        </p:grpSpPr>
        <p:sp>
          <p:nvSpPr>
            <p:cNvPr id="73258" name="Line 554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59" name="Line 555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260" name="Line 556"/>
          <p:cNvSpPr>
            <a:spLocks noChangeShapeType="1"/>
          </p:cNvSpPr>
          <p:nvPr/>
        </p:nvSpPr>
        <p:spPr bwMode="auto">
          <a:xfrm flipH="1" flipV="1">
            <a:off x="1050925" y="4459288"/>
            <a:ext cx="13763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61" name="Line 557"/>
          <p:cNvSpPr>
            <a:spLocks noChangeShapeType="1"/>
          </p:cNvSpPr>
          <p:nvPr/>
        </p:nvSpPr>
        <p:spPr bwMode="auto">
          <a:xfrm flipH="1">
            <a:off x="1500188" y="3868738"/>
            <a:ext cx="473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62" name="Line 558"/>
          <p:cNvSpPr>
            <a:spLocks noChangeShapeType="1"/>
          </p:cNvSpPr>
          <p:nvPr/>
        </p:nvSpPr>
        <p:spPr bwMode="auto">
          <a:xfrm>
            <a:off x="1909763" y="391001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63" name="Arc 559"/>
          <p:cNvSpPr>
            <a:spLocks/>
          </p:cNvSpPr>
          <p:nvPr/>
        </p:nvSpPr>
        <p:spPr bwMode="auto">
          <a:xfrm rot="841871">
            <a:off x="2408238" y="442277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264" name="Arc 560"/>
          <p:cNvSpPr>
            <a:spLocks/>
          </p:cNvSpPr>
          <p:nvPr/>
        </p:nvSpPr>
        <p:spPr bwMode="auto">
          <a:xfrm rot="841871">
            <a:off x="2608263" y="4425950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265" name="Line 561"/>
          <p:cNvSpPr>
            <a:spLocks noChangeShapeType="1"/>
          </p:cNvSpPr>
          <p:nvPr/>
        </p:nvSpPr>
        <p:spPr bwMode="auto">
          <a:xfrm flipH="1" flipV="1">
            <a:off x="2524125" y="4459288"/>
            <a:ext cx="10477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66" name="Line 562"/>
          <p:cNvSpPr>
            <a:spLocks noChangeShapeType="1"/>
          </p:cNvSpPr>
          <p:nvPr/>
        </p:nvSpPr>
        <p:spPr bwMode="auto">
          <a:xfrm rot="5400000">
            <a:off x="2089150" y="3316288"/>
            <a:ext cx="7683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67" name="Freeform 563"/>
          <p:cNvSpPr>
            <a:spLocks/>
          </p:cNvSpPr>
          <p:nvPr/>
        </p:nvSpPr>
        <p:spPr bwMode="auto">
          <a:xfrm>
            <a:off x="457200" y="3725863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68" name="Freeform 564"/>
          <p:cNvSpPr>
            <a:spLocks/>
          </p:cNvSpPr>
          <p:nvPr/>
        </p:nvSpPr>
        <p:spPr bwMode="auto">
          <a:xfrm rot="5400000">
            <a:off x="1835150" y="3536951"/>
            <a:ext cx="117475" cy="18415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69" name="Freeform 565"/>
          <p:cNvSpPr>
            <a:spLocks/>
          </p:cNvSpPr>
          <p:nvPr/>
        </p:nvSpPr>
        <p:spPr bwMode="auto">
          <a:xfrm>
            <a:off x="2416175" y="3692525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70" name="Arc 566"/>
          <p:cNvSpPr>
            <a:spLocks/>
          </p:cNvSpPr>
          <p:nvPr/>
        </p:nvSpPr>
        <p:spPr bwMode="auto">
          <a:xfrm rot="841871">
            <a:off x="2395538" y="3286125"/>
            <a:ext cx="127000" cy="125413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271" name="Line 567"/>
          <p:cNvSpPr>
            <a:spLocks noChangeShapeType="1"/>
          </p:cNvSpPr>
          <p:nvPr/>
        </p:nvSpPr>
        <p:spPr bwMode="auto">
          <a:xfrm rot="18900000">
            <a:off x="1231900" y="2733675"/>
            <a:ext cx="111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72" name="Line 568"/>
          <p:cNvSpPr>
            <a:spLocks noChangeShapeType="1"/>
          </p:cNvSpPr>
          <p:nvPr/>
        </p:nvSpPr>
        <p:spPr bwMode="auto">
          <a:xfrm>
            <a:off x="2460625" y="2940050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3273" name="Group 569"/>
          <p:cNvGrpSpPr>
            <a:grpSpLocks/>
          </p:cNvGrpSpPr>
          <p:nvPr/>
        </p:nvGrpSpPr>
        <p:grpSpPr bwMode="auto">
          <a:xfrm>
            <a:off x="2620963" y="2809875"/>
            <a:ext cx="166687" cy="171450"/>
            <a:chOff x="2748" y="3422"/>
            <a:chExt cx="105" cy="108"/>
          </a:xfrm>
        </p:grpSpPr>
        <p:sp>
          <p:nvSpPr>
            <p:cNvPr id="73274" name="AutoShape 570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75" name="Line 571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76" name="AutoShape 572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73277" name="Line 573"/>
          <p:cNvSpPr>
            <a:spLocks noChangeShapeType="1"/>
          </p:cNvSpPr>
          <p:nvPr/>
        </p:nvSpPr>
        <p:spPr bwMode="auto">
          <a:xfrm flipH="1" flipV="1">
            <a:off x="2517775" y="3324225"/>
            <a:ext cx="1730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278" name="AutoShape 574"/>
          <p:cNvSpPr>
            <a:spLocks noChangeArrowheads="1"/>
          </p:cNvSpPr>
          <p:nvPr/>
        </p:nvSpPr>
        <p:spPr bwMode="auto">
          <a:xfrm>
            <a:off x="2390775" y="4703763"/>
            <a:ext cx="363538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279" name="Group 575"/>
          <p:cNvGrpSpPr>
            <a:grpSpLocks/>
          </p:cNvGrpSpPr>
          <p:nvPr/>
        </p:nvGrpSpPr>
        <p:grpSpPr bwMode="auto">
          <a:xfrm>
            <a:off x="955675" y="3897313"/>
            <a:ext cx="166688" cy="171450"/>
            <a:chOff x="2748" y="3422"/>
            <a:chExt cx="105" cy="108"/>
          </a:xfrm>
        </p:grpSpPr>
        <p:sp>
          <p:nvSpPr>
            <p:cNvPr id="73280" name="AutoShape 57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81" name="Line 57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82" name="AutoShape 57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73283" name="Group 579"/>
          <p:cNvGrpSpPr>
            <a:grpSpLocks/>
          </p:cNvGrpSpPr>
          <p:nvPr/>
        </p:nvGrpSpPr>
        <p:grpSpPr bwMode="auto">
          <a:xfrm>
            <a:off x="742950" y="4491038"/>
            <a:ext cx="211138" cy="53975"/>
            <a:chOff x="854" y="4026"/>
            <a:chExt cx="133" cy="34"/>
          </a:xfrm>
        </p:grpSpPr>
        <p:grpSp>
          <p:nvGrpSpPr>
            <p:cNvPr id="73284" name="Group 580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73285" name="Line 58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86" name="Line 58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87" name="Line 58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88" name="Line 58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89" name="Line 58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3290" name="Group 586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73291" name="Line 58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92" name="Line 58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93" name="Line 58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94" name="Line 59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95" name="Line 59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296" name="Line 592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97" name="Line 593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98" name="Oval 594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73299" name="Group 595"/>
          <p:cNvGrpSpPr>
            <a:grpSpLocks/>
          </p:cNvGrpSpPr>
          <p:nvPr/>
        </p:nvGrpSpPr>
        <p:grpSpPr bwMode="auto">
          <a:xfrm>
            <a:off x="1339850" y="4491038"/>
            <a:ext cx="211138" cy="53975"/>
            <a:chOff x="854" y="4026"/>
            <a:chExt cx="133" cy="34"/>
          </a:xfrm>
        </p:grpSpPr>
        <p:grpSp>
          <p:nvGrpSpPr>
            <p:cNvPr id="73300" name="Group 596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73301" name="Line 59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02" name="Line 59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03" name="Line 59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04" name="Line 60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05" name="Line 60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3306" name="Group 602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73307" name="Line 60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08" name="Line 60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09" name="Line 60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10" name="Line 60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11" name="Line 60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312" name="Line 608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13" name="Line 609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14" name="Oval 610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73315" name="Group 611"/>
          <p:cNvGrpSpPr>
            <a:grpSpLocks/>
          </p:cNvGrpSpPr>
          <p:nvPr/>
        </p:nvGrpSpPr>
        <p:grpSpPr bwMode="auto">
          <a:xfrm>
            <a:off x="1797050" y="4491038"/>
            <a:ext cx="211138" cy="53975"/>
            <a:chOff x="854" y="4026"/>
            <a:chExt cx="133" cy="34"/>
          </a:xfrm>
        </p:grpSpPr>
        <p:grpSp>
          <p:nvGrpSpPr>
            <p:cNvPr id="73316" name="Group 612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73317" name="Line 61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18" name="Line 61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19" name="Line 61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20" name="Line 61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21" name="Line 61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3322" name="Group 618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73323" name="Line 619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24" name="Line 620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25" name="Line 621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26" name="Line 622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27" name="Line 623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328" name="Line 624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29" name="Line 625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30" name="Oval 626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sp>
        <p:nvSpPr>
          <p:cNvPr id="73331" name="Line 627"/>
          <p:cNvSpPr>
            <a:spLocks noChangeShapeType="1"/>
          </p:cNvSpPr>
          <p:nvPr/>
        </p:nvSpPr>
        <p:spPr bwMode="auto">
          <a:xfrm flipV="1">
            <a:off x="3278188" y="1930400"/>
            <a:ext cx="0" cy="5619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32" name="Line 628"/>
          <p:cNvSpPr>
            <a:spLocks noChangeShapeType="1"/>
          </p:cNvSpPr>
          <p:nvPr/>
        </p:nvSpPr>
        <p:spPr bwMode="auto">
          <a:xfrm>
            <a:off x="3527425" y="3316288"/>
            <a:ext cx="0" cy="3127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3333" name="Group 629"/>
          <p:cNvGrpSpPr>
            <a:grpSpLocks/>
          </p:cNvGrpSpPr>
          <p:nvPr/>
        </p:nvGrpSpPr>
        <p:grpSpPr bwMode="auto">
          <a:xfrm rot="5400000">
            <a:off x="3525838" y="3197225"/>
            <a:ext cx="107950" cy="206375"/>
            <a:chOff x="2877" y="3766"/>
            <a:chExt cx="68" cy="130"/>
          </a:xfrm>
        </p:grpSpPr>
        <p:sp>
          <p:nvSpPr>
            <p:cNvPr id="73334" name="Line 630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35" name="AutoShape 631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36" name="AutoShape 632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73337" name="Line 633"/>
          <p:cNvSpPr>
            <a:spLocks noChangeShapeType="1"/>
          </p:cNvSpPr>
          <p:nvPr/>
        </p:nvSpPr>
        <p:spPr bwMode="auto">
          <a:xfrm flipH="1" flipV="1">
            <a:off x="3382963" y="3622675"/>
            <a:ext cx="158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38" name="Line 634"/>
          <p:cNvSpPr>
            <a:spLocks noChangeShapeType="1"/>
          </p:cNvSpPr>
          <p:nvPr/>
        </p:nvSpPr>
        <p:spPr bwMode="auto">
          <a:xfrm>
            <a:off x="3576638" y="3454400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39" name="Line 635"/>
          <p:cNvSpPr>
            <a:spLocks noChangeShapeType="1"/>
          </p:cNvSpPr>
          <p:nvPr/>
        </p:nvSpPr>
        <p:spPr bwMode="auto">
          <a:xfrm flipH="1" flipV="1">
            <a:off x="2728913" y="4459288"/>
            <a:ext cx="3810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40" name="Line 636"/>
          <p:cNvSpPr>
            <a:spLocks noChangeShapeType="1"/>
          </p:cNvSpPr>
          <p:nvPr/>
        </p:nvSpPr>
        <p:spPr bwMode="auto">
          <a:xfrm>
            <a:off x="3097213" y="3376613"/>
            <a:ext cx="0" cy="109537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41" name="Line 637"/>
          <p:cNvSpPr>
            <a:spLocks noChangeShapeType="1"/>
          </p:cNvSpPr>
          <p:nvPr/>
        </p:nvSpPr>
        <p:spPr bwMode="auto">
          <a:xfrm flipH="1" flipV="1">
            <a:off x="2921000" y="4306888"/>
            <a:ext cx="1698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42" name="Line 638"/>
          <p:cNvSpPr>
            <a:spLocks noChangeShapeType="1"/>
          </p:cNvSpPr>
          <p:nvPr/>
        </p:nvSpPr>
        <p:spPr bwMode="auto">
          <a:xfrm flipV="1">
            <a:off x="3471863" y="1920875"/>
            <a:ext cx="0" cy="3937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43" name="Line 639"/>
          <p:cNvSpPr>
            <a:spLocks noChangeShapeType="1"/>
          </p:cNvSpPr>
          <p:nvPr/>
        </p:nvSpPr>
        <p:spPr bwMode="auto">
          <a:xfrm flipV="1">
            <a:off x="3473450" y="2324100"/>
            <a:ext cx="0" cy="47783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3344" name="Group 640"/>
          <p:cNvGrpSpPr>
            <a:grpSpLocks/>
          </p:cNvGrpSpPr>
          <p:nvPr/>
        </p:nvGrpSpPr>
        <p:grpSpPr bwMode="auto">
          <a:xfrm rot="5400000">
            <a:off x="3468688" y="2225675"/>
            <a:ext cx="107950" cy="206375"/>
            <a:chOff x="2877" y="3766"/>
            <a:chExt cx="68" cy="130"/>
          </a:xfrm>
        </p:grpSpPr>
        <p:sp>
          <p:nvSpPr>
            <p:cNvPr id="73345" name="Line 64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46" name="AutoShape 64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47" name="AutoShape 64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73348" name="Group 644"/>
          <p:cNvGrpSpPr>
            <a:grpSpLocks/>
          </p:cNvGrpSpPr>
          <p:nvPr/>
        </p:nvGrpSpPr>
        <p:grpSpPr bwMode="auto">
          <a:xfrm rot="5400000">
            <a:off x="3273426" y="2398712"/>
            <a:ext cx="107950" cy="206375"/>
            <a:chOff x="2877" y="3766"/>
            <a:chExt cx="68" cy="130"/>
          </a:xfrm>
        </p:grpSpPr>
        <p:sp>
          <p:nvSpPr>
            <p:cNvPr id="73349" name="Line 64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50" name="AutoShape 64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51" name="AutoShape 64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73352" name="Line 648"/>
          <p:cNvSpPr>
            <a:spLocks noChangeShapeType="1"/>
          </p:cNvSpPr>
          <p:nvPr/>
        </p:nvSpPr>
        <p:spPr bwMode="auto">
          <a:xfrm flipH="1" flipV="1">
            <a:off x="3084513" y="3387725"/>
            <a:ext cx="9525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53" name="Rectangle 649"/>
          <p:cNvSpPr>
            <a:spLocks noChangeArrowheads="1"/>
          </p:cNvSpPr>
          <p:nvPr/>
        </p:nvSpPr>
        <p:spPr bwMode="auto">
          <a:xfrm>
            <a:off x="3181350" y="3211513"/>
            <a:ext cx="190500" cy="474662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354" name="Line 650"/>
          <p:cNvSpPr>
            <a:spLocks noChangeShapeType="1"/>
          </p:cNvSpPr>
          <p:nvPr/>
        </p:nvSpPr>
        <p:spPr bwMode="auto">
          <a:xfrm>
            <a:off x="3049588" y="346392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55" name="Line 651"/>
          <p:cNvSpPr>
            <a:spLocks noChangeShapeType="1"/>
          </p:cNvSpPr>
          <p:nvPr/>
        </p:nvSpPr>
        <p:spPr bwMode="auto">
          <a:xfrm>
            <a:off x="3322638" y="376872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56" name="Line 652"/>
          <p:cNvSpPr>
            <a:spLocks noChangeShapeType="1"/>
          </p:cNvSpPr>
          <p:nvPr/>
        </p:nvSpPr>
        <p:spPr bwMode="auto">
          <a:xfrm flipH="1" flipV="1">
            <a:off x="3262313" y="4660900"/>
            <a:ext cx="7762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57" name="AutoShape 653"/>
          <p:cNvSpPr>
            <a:spLocks noChangeArrowheads="1"/>
          </p:cNvSpPr>
          <p:nvPr/>
        </p:nvSpPr>
        <p:spPr bwMode="auto">
          <a:xfrm>
            <a:off x="1169988" y="3462338"/>
            <a:ext cx="131762" cy="193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358" name="Group 654"/>
          <p:cNvGrpSpPr>
            <a:grpSpLocks/>
          </p:cNvGrpSpPr>
          <p:nvPr/>
        </p:nvGrpSpPr>
        <p:grpSpPr bwMode="auto">
          <a:xfrm rot="5400000">
            <a:off x="1246981" y="4652169"/>
            <a:ext cx="166688" cy="171450"/>
            <a:chOff x="2748" y="3422"/>
            <a:chExt cx="105" cy="108"/>
          </a:xfrm>
        </p:grpSpPr>
        <p:sp>
          <p:nvSpPr>
            <p:cNvPr id="73359" name="AutoShape 65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60" name="Line 65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61" name="AutoShape 65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73362" name="Group 658"/>
          <p:cNvGrpSpPr>
            <a:grpSpLocks/>
          </p:cNvGrpSpPr>
          <p:nvPr/>
        </p:nvGrpSpPr>
        <p:grpSpPr bwMode="auto">
          <a:xfrm>
            <a:off x="8101013" y="2959100"/>
            <a:ext cx="487362" cy="174625"/>
            <a:chOff x="1789" y="1102"/>
            <a:chExt cx="480" cy="149"/>
          </a:xfrm>
        </p:grpSpPr>
        <p:sp>
          <p:nvSpPr>
            <p:cNvPr id="73363" name="Oval 659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64" name="Oval 660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65" name="AutoShape 661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66" name="Line 662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367" name="Line 663"/>
          <p:cNvSpPr>
            <a:spLocks noChangeShapeType="1"/>
          </p:cNvSpPr>
          <p:nvPr/>
        </p:nvSpPr>
        <p:spPr bwMode="auto">
          <a:xfrm>
            <a:off x="7780338" y="3230563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68" name="Rectangle 664"/>
          <p:cNvSpPr>
            <a:spLocks noChangeArrowheads="1"/>
          </p:cNvSpPr>
          <p:nvPr/>
        </p:nvSpPr>
        <p:spPr bwMode="auto">
          <a:xfrm>
            <a:off x="7734300" y="288131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369" name="Line 665"/>
          <p:cNvSpPr>
            <a:spLocks noChangeShapeType="1"/>
          </p:cNvSpPr>
          <p:nvPr/>
        </p:nvSpPr>
        <p:spPr bwMode="auto">
          <a:xfrm>
            <a:off x="8666163" y="317817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70" name="Line 666"/>
          <p:cNvSpPr>
            <a:spLocks noChangeShapeType="1"/>
          </p:cNvSpPr>
          <p:nvPr/>
        </p:nvSpPr>
        <p:spPr bwMode="auto">
          <a:xfrm>
            <a:off x="7877175" y="317500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71" name="Line 667"/>
          <p:cNvSpPr>
            <a:spLocks noChangeShapeType="1"/>
          </p:cNvSpPr>
          <p:nvPr/>
        </p:nvSpPr>
        <p:spPr bwMode="auto">
          <a:xfrm>
            <a:off x="8348663" y="3513138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72" name="Line 668"/>
          <p:cNvSpPr>
            <a:spLocks noChangeShapeType="1"/>
          </p:cNvSpPr>
          <p:nvPr/>
        </p:nvSpPr>
        <p:spPr bwMode="auto">
          <a:xfrm>
            <a:off x="8624888" y="3230563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73" name="Rectangle 669"/>
          <p:cNvSpPr>
            <a:spLocks noChangeArrowheads="1"/>
          </p:cNvSpPr>
          <p:nvPr/>
        </p:nvSpPr>
        <p:spPr bwMode="auto">
          <a:xfrm>
            <a:off x="8080375" y="316388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374" name="Line 670"/>
          <p:cNvSpPr>
            <a:spLocks noChangeShapeType="1"/>
          </p:cNvSpPr>
          <p:nvPr/>
        </p:nvSpPr>
        <p:spPr bwMode="auto">
          <a:xfrm rot="5400000">
            <a:off x="8724106" y="3371057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75" name="Line 671"/>
          <p:cNvSpPr>
            <a:spLocks noChangeShapeType="1"/>
          </p:cNvSpPr>
          <p:nvPr/>
        </p:nvSpPr>
        <p:spPr bwMode="auto">
          <a:xfrm>
            <a:off x="7793038" y="351155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76" name="AutoShape 672"/>
          <p:cNvSpPr>
            <a:spLocks noChangeArrowheads="1"/>
          </p:cNvSpPr>
          <p:nvPr/>
        </p:nvSpPr>
        <p:spPr bwMode="auto">
          <a:xfrm rot="5400000">
            <a:off x="7680325" y="34385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377" name="AutoShape 673"/>
          <p:cNvSpPr>
            <a:spLocks noChangeArrowheads="1"/>
          </p:cNvSpPr>
          <p:nvPr/>
        </p:nvSpPr>
        <p:spPr bwMode="auto">
          <a:xfrm rot="5400000">
            <a:off x="7680325" y="31527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378" name="Group 674"/>
          <p:cNvGrpSpPr>
            <a:grpSpLocks/>
          </p:cNvGrpSpPr>
          <p:nvPr/>
        </p:nvGrpSpPr>
        <p:grpSpPr bwMode="auto">
          <a:xfrm>
            <a:off x="8285163" y="3362325"/>
            <a:ext cx="107950" cy="206375"/>
            <a:chOff x="2877" y="3766"/>
            <a:chExt cx="68" cy="130"/>
          </a:xfrm>
        </p:grpSpPr>
        <p:sp>
          <p:nvSpPr>
            <p:cNvPr id="73379" name="Line 67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80" name="AutoShape 67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81" name="AutoShape 67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73382" name="Group 678"/>
          <p:cNvGrpSpPr>
            <a:grpSpLocks/>
          </p:cNvGrpSpPr>
          <p:nvPr/>
        </p:nvGrpSpPr>
        <p:grpSpPr bwMode="auto">
          <a:xfrm>
            <a:off x="8107363" y="4689475"/>
            <a:ext cx="487362" cy="174625"/>
            <a:chOff x="1789" y="1102"/>
            <a:chExt cx="480" cy="149"/>
          </a:xfrm>
        </p:grpSpPr>
        <p:sp>
          <p:nvSpPr>
            <p:cNvPr id="73383" name="Oval 679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84" name="Oval 680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85" name="AutoShape 681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386" name="Line 682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387" name="Line 683"/>
          <p:cNvSpPr>
            <a:spLocks noChangeShapeType="1"/>
          </p:cNvSpPr>
          <p:nvPr/>
        </p:nvSpPr>
        <p:spPr bwMode="auto">
          <a:xfrm>
            <a:off x="7786688" y="4960938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88" name="Rectangle 684"/>
          <p:cNvSpPr>
            <a:spLocks noChangeArrowheads="1"/>
          </p:cNvSpPr>
          <p:nvPr/>
        </p:nvSpPr>
        <p:spPr bwMode="auto">
          <a:xfrm>
            <a:off x="7740650" y="461168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389" name="Line 685"/>
          <p:cNvSpPr>
            <a:spLocks noChangeShapeType="1"/>
          </p:cNvSpPr>
          <p:nvPr/>
        </p:nvSpPr>
        <p:spPr bwMode="auto">
          <a:xfrm>
            <a:off x="8672513" y="490855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90" name="Line 686"/>
          <p:cNvSpPr>
            <a:spLocks noChangeShapeType="1"/>
          </p:cNvSpPr>
          <p:nvPr/>
        </p:nvSpPr>
        <p:spPr bwMode="auto">
          <a:xfrm>
            <a:off x="7883525" y="490537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91" name="Line 687"/>
          <p:cNvSpPr>
            <a:spLocks noChangeShapeType="1"/>
          </p:cNvSpPr>
          <p:nvPr/>
        </p:nvSpPr>
        <p:spPr bwMode="auto">
          <a:xfrm>
            <a:off x="8355013" y="5243513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92" name="Line 688"/>
          <p:cNvSpPr>
            <a:spLocks noChangeShapeType="1"/>
          </p:cNvSpPr>
          <p:nvPr/>
        </p:nvSpPr>
        <p:spPr bwMode="auto">
          <a:xfrm>
            <a:off x="8631238" y="4960938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93" name="Rectangle 689"/>
          <p:cNvSpPr>
            <a:spLocks noChangeArrowheads="1"/>
          </p:cNvSpPr>
          <p:nvPr/>
        </p:nvSpPr>
        <p:spPr bwMode="auto">
          <a:xfrm>
            <a:off x="8086725" y="489426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394" name="Line 690"/>
          <p:cNvSpPr>
            <a:spLocks noChangeShapeType="1"/>
          </p:cNvSpPr>
          <p:nvPr/>
        </p:nvSpPr>
        <p:spPr bwMode="auto">
          <a:xfrm rot="5400000">
            <a:off x="8730456" y="5101432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95" name="Line 691"/>
          <p:cNvSpPr>
            <a:spLocks noChangeShapeType="1"/>
          </p:cNvSpPr>
          <p:nvPr/>
        </p:nvSpPr>
        <p:spPr bwMode="auto">
          <a:xfrm>
            <a:off x="7799388" y="524192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396" name="AutoShape 692"/>
          <p:cNvSpPr>
            <a:spLocks noChangeArrowheads="1"/>
          </p:cNvSpPr>
          <p:nvPr/>
        </p:nvSpPr>
        <p:spPr bwMode="auto">
          <a:xfrm rot="5400000">
            <a:off x="7686675" y="51689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397" name="AutoShape 693"/>
          <p:cNvSpPr>
            <a:spLocks noChangeArrowheads="1"/>
          </p:cNvSpPr>
          <p:nvPr/>
        </p:nvSpPr>
        <p:spPr bwMode="auto">
          <a:xfrm rot="5400000">
            <a:off x="7686675" y="48831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398" name="Group 694"/>
          <p:cNvGrpSpPr>
            <a:grpSpLocks/>
          </p:cNvGrpSpPr>
          <p:nvPr/>
        </p:nvGrpSpPr>
        <p:grpSpPr bwMode="auto">
          <a:xfrm>
            <a:off x="8291513" y="5092700"/>
            <a:ext cx="107950" cy="206375"/>
            <a:chOff x="2877" y="3766"/>
            <a:chExt cx="68" cy="130"/>
          </a:xfrm>
        </p:grpSpPr>
        <p:sp>
          <p:nvSpPr>
            <p:cNvPr id="73399" name="Line 69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00" name="AutoShape 69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01" name="AutoShape 69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73402" name="Group 698"/>
          <p:cNvGrpSpPr>
            <a:grpSpLocks/>
          </p:cNvGrpSpPr>
          <p:nvPr/>
        </p:nvGrpSpPr>
        <p:grpSpPr bwMode="auto">
          <a:xfrm>
            <a:off x="8104188" y="3829050"/>
            <a:ext cx="487362" cy="174625"/>
            <a:chOff x="1789" y="1102"/>
            <a:chExt cx="480" cy="149"/>
          </a:xfrm>
        </p:grpSpPr>
        <p:sp>
          <p:nvSpPr>
            <p:cNvPr id="73403" name="Oval 699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04" name="Oval 700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05" name="AutoShape 701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06" name="Line 702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407" name="Line 703"/>
          <p:cNvSpPr>
            <a:spLocks noChangeShapeType="1"/>
          </p:cNvSpPr>
          <p:nvPr/>
        </p:nvSpPr>
        <p:spPr bwMode="auto">
          <a:xfrm>
            <a:off x="7783513" y="4100513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08" name="Rectangle 704"/>
          <p:cNvSpPr>
            <a:spLocks noChangeArrowheads="1"/>
          </p:cNvSpPr>
          <p:nvPr/>
        </p:nvSpPr>
        <p:spPr bwMode="auto">
          <a:xfrm>
            <a:off x="7737475" y="375126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09" name="Line 705"/>
          <p:cNvSpPr>
            <a:spLocks noChangeShapeType="1"/>
          </p:cNvSpPr>
          <p:nvPr/>
        </p:nvSpPr>
        <p:spPr bwMode="auto">
          <a:xfrm>
            <a:off x="8669338" y="404812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10" name="Line 706"/>
          <p:cNvSpPr>
            <a:spLocks noChangeShapeType="1"/>
          </p:cNvSpPr>
          <p:nvPr/>
        </p:nvSpPr>
        <p:spPr bwMode="auto">
          <a:xfrm>
            <a:off x="7880350" y="404495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11" name="Line 707"/>
          <p:cNvSpPr>
            <a:spLocks noChangeShapeType="1"/>
          </p:cNvSpPr>
          <p:nvPr/>
        </p:nvSpPr>
        <p:spPr bwMode="auto">
          <a:xfrm>
            <a:off x="8351838" y="4383088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12" name="Line 708"/>
          <p:cNvSpPr>
            <a:spLocks noChangeShapeType="1"/>
          </p:cNvSpPr>
          <p:nvPr/>
        </p:nvSpPr>
        <p:spPr bwMode="auto">
          <a:xfrm>
            <a:off x="8628063" y="4100513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13" name="Rectangle 709"/>
          <p:cNvSpPr>
            <a:spLocks noChangeArrowheads="1"/>
          </p:cNvSpPr>
          <p:nvPr/>
        </p:nvSpPr>
        <p:spPr bwMode="auto">
          <a:xfrm>
            <a:off x="8083550" y="403383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14" name="Line 710"/>
          <p:cNvSpPr>
            <a:spLocks noChangeShapeType="1"/>
          </p:cNvSpPr>
          <p:nvPr/>
        </p:nvSpPr>
        <p:spPr bwMode="auto">
          <a:xfrm rot="5400000">
            <a:off x="8727281" y="4241007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15" name="Line 711"/>
          <p:cNvSpPr>
            <a:spLocks noChangeShapeType="1"/>
          </p:cNvSpPr>
          <p:nvPr/>
        </p:nvSpPr>
        <p:spPr bwMode="auto">
          <a:xfrm>
            <a:off x="7796213" y="438150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16" name="AutoShape 712"/>
          <p:cNvSpPr>
            <a:spLocks noChangeArrowheads="1"/>
          </p:cNvSpPr>
          <p:nvPr/>
        </p:nvSpPr>
        <p:spPr bwMode="auto">
          <a:xfrm rot="5400000">
            <a:off x="7683500" y="43084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417" name="Group 713"/>
          <p:cNvGrpSpPr>
            <a:grpSpLocks/>
          </p:cNvGrpSpPr>
          <p:nvPr/>
        </p:nvGrpSpPr>
        <p:grpSpPr bwMode="auto">
          <a:xfrm>
            <a:off x="8288338" y="4232275"/>
            <a:ext cx="107950" cy="206375"/>
            <a:chOff x="2877" y="3766"/>
            <a:chExt cx="68" cy="130"/>
          </a:xfrm>
        </p:grpSpPr>
        <p:sp>
          <p:nvSpPr>
            <p:cNvPr id="73418" name="Line 71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19" name="AutoShape 71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20" name="AutoShape 71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73421" name="Group 717"/>
          <p:cNvGrpSpPr>
            <a:grpSpLocks/>
          </p:cNvGrpSpPr>
          <p:nvPr/>
        </p:nvGrpSpPr>
        <p:grpSpPr bwMode="auto">
          <a:xfrm>
            <a:off x="8101013" y="5549900"/>
            <a:ext cx="487362" cy="174625"/>
            <a:chOff x="1789" y="1102"/>
            <a:chExt cx="480" cy="149"/>
          </a:xfrm>
        </p:grpSpPr>
        <p:sp>
          <p:nvSpPr>
            <p:cNvPr id="73422" name="Oval 71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23" name="Oval 71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24" name="AutoShape 72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25" name="Line 72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426" name="Line 722"/>
          <p:cNvSpPr>
            <a:spLocks noChangeShapeType="1"/>
          </p:cNvSpPr>
          <p:nvPr/>
        </p:nvSpPr>
        <p:spPr bwMode="auto">
          <a:xfrm>
            <a:off x="7780338" y="5821363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27" name="Rectangle 723"/>
          <p:cNvSpPr>
            <a:spLocks noChangeArrowheads="1"/>
          </p:cNvSpPr>
          <p:nvPr/>
        </p:nvSpPr>
        <p:spPr bwMode="auto">
          <a:xfrm>
            <a:off x="7734300" y="547211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28" name="Line 724"/>
          <p:cNvSpPr>
            <a:spLocks noChangeShapeType="1"/>
          </p:cNvSpPr>
          <p:nvPr/>
        </p:nvSpPr>
        <p:spPr bwMode="auto">
          <a:xfrm>
            <a:off x="8666163" y="5768975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29" name="Line 725"/>
          <p:cNvSpPr>
            <a:spLocks noChangeShapeType="1"/>
          </p:cNvSpPr>
          <p:nvPr/>
        </p:nvSpPr>
        <p:spPr bwMode="auto">
          <a:xfrm>
            <a:off x="7877175" y="5765800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30" name="Line 726"/>
          <p:cNvSpPr>
            <a:spLocks noChangeShapeType="1"/>
          </p:cNvSpPr>
          <p:nvPr/>
        </p:nvSpPr>
        <p:spPr bwMode="auto">
          <a:xfrm>
            <a:off x="8348663" y="6103938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31" name="Line 727"/>
          <p:cNvSpPr>
            <a:spLocks noChangeShapeType="1"/>
          </p:cNvSpPr>
          <p:nvPr/>
        </p:nvSpPr>
        <p:spPr bwMode="auto">
          <a:xfrm>
            <a:off x="8624888" y="5821363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32" name="Rectangle 728"/>
          <p:cNvSpPr>
            <a:spLocks noChangeArrowheads="1"/>
          </p:cNvSpPr>
          <p:nvPr/>
        </p:nvSpPr>
        <p:spPr bwMode="auto">
          <a:xfrm>
            <a:off x="8080375" y="575468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33" name="Line 729"/>
          <p:cNvSpPr>
            <a:spLocks noChangeShapeType="1"/>
          </p:cNvSpPr>
          <p:nvPr/>
        </p:nvSpPr>
        <p:spPr bwMode="auto">
          <a:xfrm rot="5400000">
            <a:off x="8724106" y="5961857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34" name="Line 730"/>
          <p:cNvSpPr>
            <a:spLocks noChangeShapeType="1"/>
          </p:cNvSpPr>
          <p:nvPr/>
        </p:nvSpPr>
        <p:spPr bwMode="auto">
          <a:xfrm>
            <a:off x="7793038" y="6102350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35" name="AutoShape 731"/>
          <p:cNvSpPr>
            <a:spLocks noChangeArrowheads="1"/>
          </p:cNvSpPr>
          <p:nvPr/>
        </p:nvSpPr>
        <p:spPr bwMode="auto">
          <a:xfrm rot="5400000">
            <a:off x="7680325" y="60293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36" name="AutoShape 732"/>
          <p:cNvSpPr>
            <a:spLocks noChangeArrowheads="1"/>
          </p:cNvSpPr>
          <p:nvPr/>
        </p:nvSpPr>
        <p:spPr bwMode="auto">
          <a:xfrm rot="5400000">
            <a:off x="7680325" y="57435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437" name="Group 733"/>
          <p:cNvGrpSpPr>
            <a:grpSpLocks/>
          </p:cNvGrpSpPr>
          <p:nvPr/>
        </p:nvGrpSpPr>
        <p:grpSpPr bwMode="auto">
          <a:xfrm>
            <a:off x="8285163" y="5953125"/>
            <a:ext cx="107950" cy="206375"/>
            <a:chOff x="2877" y="3766"/>
            <a:chExt cx="68" cy="130"/>
          </a:xfrm>
        </p:grpSpPr>
        <p:sp>
          <p:nvSpPr>
            <p:cNvPr id="73438" name="Line 73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39" name="AutoShape 73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40" name="AutoShape 73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73441" name="Group 737"/>
          <p:cNvGrpSpPr>
            <a:grpSpLocks/>
          </p:cNvGrpSpPr>
          <p:nvPr/>
        </p:nvGrpSpPr>
        <p:grpSpPr bwMode="auto">
          <a:xfrm>
            <a:off x="8107363" y="2117725"/>
            <a:ext cx="487362" cy="174625"/>
            <a:chOff x="1789" y="1102"/>
            <a:chExt cx="480" cy="149"/>
          </a:xfrm>
        </p:grpSpPr>
        <p:sp>
          <p:nvSpPr>
            <p:cNvPr id="73442" name="Oval 73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43" name="Oval 73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44" name="AutoShape 74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45" name="Line 74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446" name="Line 742"/>
          <p:cNvSpPr>
            <a:spLocks noChangeShapeType="1"/>
          </p:cNvSpPr>
          <p:nvPr/>
        </p:nvSpPr>
        <p:spPr bwMode="auto">
          <a:xfrm>
            <a:off x="7786688" y="2389188"/>
            <a:ext cx="3032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47" name="Rectangle 743"/>
          <p:cNvSpPr>
            <a:spLocks noChangeArrowheads="1"/>
          </p:cNvSpPr>
          <p:nvPr/>
        </p:nvSpPr>
        <p:spPr bwMode="auto">
          <a:xfrm>
            <a:off x="7740650" y="203993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48" name="Line 744"/>
          <p:cNvSpPr>
            <a:spLocks noChangeShapeType="1"/>
          </p:cNvSpPr>
          <p:nvPr/>
        </p:nvSpPr>
        <p:spPr bwMode="auto">
          <a:xfrm>
            <a:off x="8672513" y="233680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49" name="Line 745"/>
          <p:cNvSpPr>
            <a:spLocks noChangeShapeType="1"/>
          </p:cNvSpPr>
          <p:nvPr/>
        </p:nvSpPr>
        <p:spPr bwMode="auto">
          <a:xfrm>
            <a:off x="7883525" y="233362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50" name="Line 746"/>
          <p:cNvSpPr>
            <a:spLocks noChangeShapeType="1"/>
          </p:cNvSpPr>
          <p:nvPr/>
        </p:nvSpPr>
        <p:spPr bwMode="auto">
          <a:xfrm>
            <a:off x="8355013" y="2671763"/>
            <a:ext cx="542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51" name="Line 747"/>
          <p:cNvSpPr>
            <a:spLocks noChangeShapeType="1"/>
          </p:cNvSpPr>
          <p:nvPr/>
        </p:nvSpPr>
        <p:spPr bwMode="auto">
          <a:xfrm>
            <a:off x="8631238" y="2389188"/>
            <a:ext cx="26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52" name="Rectangle 748"/>
          <p:cNvSpPr>
            <a:spLocks noChangeArrowheads="1"/>
          </p:cNvSpPr>
          <p:nvPr/>
        </p:nvSpPr>
        <p:spPr bwMode="auto">
          <a:xfrm>
            <a:off x="8086725" y="232251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C0C0C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53" name="Line 749"/>
          <p:cNvSpPr>
            <a:spLocks noChangeShapeType="1"/>
          </p:cNvSpPr>
          <p:nvPr/>
        </p:nvSpPr>
        <p:spPr bwMode="auto">
          <a:xfrm rot="5400000">
            <a:off x="8730456" y="2529682"/>
            <a:ext cx="309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54" name="Line 750"/>
          <p:cNvSpPr>
            <a:spLocks noChangeShapeType="1"/>
          </p:cNvSpPr>
          <p:nvPr/>
        </p:nvSpPr>
        <p:spPr bwMode="auto">
          <a:xfrm>
            <a:off x="7799388" y="267017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55" name="AutoShape 751"/>
          <p:cNvSpPr>
            <a:spLocks noChangeArrowheads="1"/>
          </p:cNvSpPr>
          <p:nvPr/>
        </p:nvSpPr>
        <p:spPr bwMode="auto">
          <a:xfrm rot="5400000">
            <a:off x="7686675" y="25971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56" name="AutoShape 752"/>
          <p:cNvSpPr>
            <a:spLocks noChangeArrowheads="1"/>
          </p:cNvSpPr>
          <p:nvPr/>
        </p:nvSpPr>
        <p:spPr bwMode="auto">
          <a:xfrm rot="5400000">
            <a:off x="7686675" y="23114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457" name="Group 753"/>
          <p:cNvGrpSpPr>
            <a:grpSpLocks/>
          </p:cNvGrpSpPr>
          <p:nvPr/>
        </p:nvGrpSpPr>
        <p:grpSpPr bwMode="auto">
          <a:xfrm>
            <a:off x="8291513" y="2520950"/>
            <a:ext cx="107950" cy="206375"/>
            <a:chOff x="2877" y="3766"/>
            <a:chExt cx="68" cy="130"/>
          </a:xfrm>
        </p:grpSpPr>
        <p:sp>
          <p:nvSpPr>
            <p:cNvPr id="73458" name="Line 75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59" name="AutoShape 75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60" name="AutoShape 75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73461" name="Group 757"/>
          <p:cNvGrpSpPr>
            <a:grpSpLocks/>
          </p:cNvGrpSpPr>
          <p:nvPr/>
        </p:nvGrpSpPr>
        <p:grpSpPr bwMode="auto">
          <a:xfrm>
            <a:off x="8104188" y="1247775"/>
            <a:ext cx="487362" cy="174625"/>
            <a:chOff x="1789" y="1102"/>
            <a:chExt cx="480" cy="149"/>
          </a:xfrm>
        </p:grpSpPr>
        <p:sp>
          <p:nvSpPr>
            <p:cNvPr id="73462" name="Oval 75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63" name="Oval 75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64" name="AutoShape 76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65" name="Line 76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466" name="Line 762"/>
          <p:cNvSpPr>
            <a:spLocks noChangeShapeType="1"/>
          </p:cNvSpPr>
          <p:nvPr/>
        </p:nvSpPr>
        <p:spPr bwMode="auto">
          <a:xfrm>
            <a:off x="7783513" y="1519238"/>
            <a:ext cx="30321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67" name="Rectangle 763"/>
          <p:cNvSpPr>
            <a:spLocks noChangeArrowheads="1"/>
          </p:cNvSpPr>
          <p:nvPr/>
        </p:nvSpPr>
        <p:spPr bwMode="auto">
          <a:xfrm>
            <a:off x="7737475" y="116998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68" name="Line 764"/>
          <p:cNvSpPr>
            <a:spLocks noChangeShapeType="1"/>
          </p:cNvSpPr>
          <p:nvPr/>
        </p:nvSpPr>
        <p:spPr bwMode="auto">
          <a:xfrm>
            <a:off x="8669338" y="146685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69" name="Line 765"/>
          <p:cNvSpPr>
            <a:spLocks noChangeShapeType="1"/>
          </p:cNvSpPr>
          <p:nvPr/>
        </p:nvSpPr>
        <p:spPr bwMode="auto">
          <a:xfrm>
            <a:off x="7880350" y="146367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70" name="Line 766"/>
          <p:cNvSpPr>
            <a:spLocks noChangeShapeType="1"/>
          </p:cNvSpPr>
          <p:nvPr/>
        </p:nvSpPr>
        <p:spPr bwMode="auto">
          <a:xfrm>
            <a:off x="8351838" y="1801813"/>
            <a:ext cx="5429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71" name="Line 767"/>
          <p:cNvSpPr>
            <a:spLocks noChangeShapeType="1"/>
          </p:cNvSpPr>
          <p:nvPr/>
        </p:nvSpPr>
        <p:spPr bwMode="auto">
          <a:xfrm>
            <a:off x="8628063" y="1519238"/>
            <a:ext cx="2635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72" name="Rectangle 768"/>
          <p:cNvSpPr>
            <a:spLocks noChangeArrowheads="1"/>
          </p:cNvSpPr>
          <p:nvPr/>
        </p:nvSpPr>
        <p:spPr bwMode="auto">
          <a:xfrm>
            <a:off x="8083550" y="145256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C0C0C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73" name="Line 769"/>
          <p:cNvSpPr>
            <a:spLocks noChangeShapeType="1"/>
          </p:cNvSpPr>
          <p:nvPr/>
        </p:nvSpPr>
        <p:spPr bwMode="auto">
          <a:xfrm rot="5400000">
            <a:off x="8727281" y="1659732"/>
            <a:ext cx="3095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74" name="Line 770"/>
          <p:cNvSpPr>
            <a:spLocks noChangeShapeType="1"/>
          </p:cNvSpPr>
          <p:nvPr/>
        </p:nvSpPr>
        <p:spPr bwMode="auto">
          <a:xfrm>
            <a:off x="7796213" y="180022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475" name="AutoShape 771"/>
          <p:cNvSpPr>
            <a:spLocks noChangeArrowheads="1"/>
          </p:cNvSpPr>
          <p:nvPr/>
        </p:nvSpPr>
        <p:spPr bwMode="auto">
          <a:xfrm rot="5400000">
            <a:off x="7683500" y="17272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76" name="AutoShape 772"/>
          <p:cNvSpPr>
            <a:spLocks noChangeArrowheads="1"/>
          </p:cNvSpPr>
          <p:nvPr/>
        </p:nvSpPr>
        <p:spPr bwMode="auto">
          <a:xfrm rot="5400000">
            <a:off x="7683500" y="14414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477" name="Group 773"/>
          <p:cNvGrpSpPr>
            <a:grpSpLocks/>
          </p:cNvGrpSpPr>
          <p:nvPr/>
        </p:nvGrpSpPr>
        <p:grpSpPr bwMode="auto">
          <a:xfrm>
            <a:off x="8288338" y="1651000"/>
            <a:ext cx="107950" cy="206375"/>
            <a:chOff x="2877" y="3766"/>
            <a:chExt cx="68" cy="130"/>
          </a:xfrm>
        </p:grpSpPr>
        <p:sp>
          <p:nvSpPr>
            <p:cNvPr id="73478" name="Line 77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79" name="AutoShape 77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480" name="AutoShape 77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73481" name="Rectangle 777"/>
          <p:cNvSpPr>
            <a:spLocks noChangeArrowheads="1"/>
          </p:cNvSpPr>
          <p:nvPr/>
        </p:nvSpPr>
        <p:spPr bwMode="auto">
          <a:xfrm>
            <a:off x="8453438" y="17573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82" name="Rectangle 778"/>
          <p:cNvSpPr>
            <a:spLocks noChangeArrowheads="1"/>
          </p:cNvSpPr>
          <p:nvPr/>
        </p:nvSpPr>
        <p:spPr bwMode="auto">
          <a:xfrm>
            <a:off x="8067675" y="175895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83" name="Rectangle 779"/>
          <p:cNvSpPr>
            <a:spLocks noChangeArrowheads="1"/>
          </p:cNvSpPr>
          <p:nvPr/>
        </p:nvSpPr>
        <p:spPr bwMode="auto">
          <a:xfrm>
            <a:off x="8453438" y="262413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84" name="Rectangle 780"/>
          <p:cNvSpPr>
            <a:spLocks noChangeArrowheads="1"/>
          </p:cNvSpPr>
          <p:nvPr/>
        </p:nvSpPr>
        <p:spPr bwMode="auto">
          <a:xfrm>
            <a:off x="8067675" y="26257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85" name="Rectangle 781"/>
          <p:cNvSpPr>
            <a:spLocks noChangeArrowheads="1"/>
          </p:cNvSpPr>
          <p:nvPr/>
        </p:nvSpPr>
        <p:spPr bwMode="auto">
          <a:xfrm>
            <a:off x="8453438" y="34655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86" name="Rectangle 782"/>
          <p:cNvSpPr>
            <a:spLocks noChangeArrowheads="1"/>
          </p:cNvSpPr>
          <p:nvPr/>
        </p:nvSpPr>
        <p:spPr bwMode="auto">
          <a:xfrm>
            <a:off x="8067675" y="34671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87" name="Rectangle 783"/>
          <p:cNvSpPr>
            <a:spLocks noChangeArrowheads="1"/>
          </p:cNvSpPr>
          <p:nvPr/>
        </p:nvSpPr>
        <p:spPr bwMode="auto">
          <a:xfrm>
            <a:off x="8453438" y="43354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88" name="Rectangle 784"/>
          <p:cNvSpPr>
            <a:spLocks noChangeArrowheads="1"/>
          </p:cNvSpPr>
          <p:nvPr/>
        </p:nvSpPr>
        <p:spPr bwMode="auto">
          <a:xfrm>
            <a:off x="8067675" y="433705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89" name="Rectangle 785"/>
          <p:cNvSpPr>
            <a:spLocks noChangeArrowheads="1"/>
          </p:cNvSpPr>
          <p:nvPr/>
        </p:nvSpPr>
        <p:spPr bwMode="auto">
          <a:xfrm>
            <a:off x="8453438" y="51927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90" name="Rectangle 786"/>
          <p:cNvSpPr>
            <a:spLocks noChangeArrowheads="1"/>
          </p:cNvSpPr>
          <p:nvPr/>
        </p:nvSpPr>
        <p:spPr bwMode="auto">
          <a:xfrm>
            <a:off x="8067675" y="51943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91" name="Rectangle 787"/>
          <p:cNvSpPr>
            <a:spLocks noChangeArrowheads="1"/>
          </p:cNvSpPr>
          <p:nvPr/>
        </p:nvSpPr>
        <p:spPr bwMode="auto">
          <a:xfrm>
            <a:off x="8450263" y="605313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492" name="Rectangle 788"/>
          <p:cNvSpPr>
            <a:spLocks noChangeArrowheads="1"/>
          </p:cNvSpPr>
          <p:nvPr/>
        </p:nvSpPr>
        <p:spPr bwMode="auto">
          <a:xfrm>
            <a:off x="8064500" y="60547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73493" name="AutoShape 789"/>
          <p:cNvCxnSpPr>
            <a:cxnSpLocks noChangeShapeType="1"/>
          </p:cNvCxnSpPr>
          <p:nvPr/>
        </p:nvCxnSpPr>
        <p:spPr bwMode="auto">
          <a:xfrm rot="5400000" flipV="1">
            <a:off x="6206332" y="926306"/>
            <a:ext cx="887412" cy="2028825"/>
          </a:xfrm>
          <a:prstGeom prst="bentConnector4">
            <a:avLst>
              <a:gd name="adj1" fmla="val 29870"/>
              <a:gd name="adj2" fmla="val 88653"/>
            </a:avLst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  <a:effectLst/>
        </p:spPr>
      </p:cxnSp>
      <p:cxnSp>
        <p:nvCxnSpPr>
          <p:cNvPr id="73494" name="AutoShape 790"/>
          <p:cNvCxnSpPr>
            <a:cxnSpLocks noChangeShapeType="1"/>
          </p:cNvCxnSpPr>
          <p:nvPr/>
        </p:nvCxnSpPr>
        <p:spPr bwMode="auto">
          <a:xfrm rot="5400000" flipH="1" flipV="1">
            <a:off x="5137944" y="3145631"/>
            <a:ext cx="2986088" cy="2066925"/>
          </a:xfrm>
          <a:prstGeom prst="bentConnector4">
            <a:avLst>
              <a:gd name="adj1" fmla="val 18657"/>
              <a:gd name="adj2" fmla="val 38171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73495" name="AutoShape 791"/>
          <p:cNvCxnSpPr>
            <a:cxnSpLocks noChangeShapeType="1"/>
          </p:cNvCxnSpPr>
          <p:nvPr/>
        </p:nvCxnSpPr>
        <p:spPr bwMode="auto">
          <a:xfrm rot="5400000" flipV="1">
            <a:off x="5782469" y="1356519"/>
            <a:ext cx="1728787" cy="2022475"/>
          </a:xfrm>
          <a:prstGeom prst="bentConnector4">
            <a:avLst>
              <a:gd name="adj1" fmla="val 19190"/>
              <a:gd name="adj2" fmla="val 83593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73496" name="AutoShape 792"/>
          <p:cNvCxnSpPr>
            <a:cxnSpLocks noChangeShapeType="1"/>
          </p:cNvCxnSpPr>
          <p:nvPr/>
        </p:nvCxnSpPr>
        <p:spPr bwMode="auto">
          <a:xfrm rot="5400000" flipH="1" flipV="1">
            <a:off x="5555456" y="3550444"/>
            <a:ext cx="2144713" cy="2060575"/>
          </a:xfrm>
          <a:prstGeom prst="bentConnector4">
            <a:avLst>
              <a:gd name="adj1" fmla="val 19981"/>
              <a:gd name="adj2" fmla="val 42912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73497" name="AutoShape 793"/>
          <p:cNvCxnSpPr>
            <a:cxnSpLocks noChangeShapeType="1"/>
            <a:endCxn id="73563" idx="1"/>
          </p:cNvCxnSpPr>
          <p:nvPr/>
        </p:nvCxnSpPr>
        <p:spPr bwMode="auto">
          <a:xfrm rot="16200000" flipH="1">
            <a:off x="5675313" y="2036763"/>
            <a:ext cx="2182812" cy="1941512"/>
          </a:xfrm>
          <a:prstGeom prst="bentConnector4">
            <a:avLst>
              <a:gd name="adj1" fmla="val -440"/>
              <a:gd name="adj2" fmla="val 71870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73498" name="AutoShape 794"/>
          <p:cNvCxnSpPr>
            <a:cxnSpLocks noChangeShapeType="1"/>
          </p:cNvCxnSpPr>
          <p:nvPr/>
        </p:nvCxnSpPr>
        <p:spPr bwMode="auto">
          <a:xfrm rot="5400000" flipH="1" flipV="1">
            <a:off x="5992018" y="3990182"/>
            <a:ext cx="1274763" cy="2063750"/>
          </a:xfrm>
          <a:prstGeom prst="bentConnector4">
            <a:avLst>
              <a:gd name="adj1" fmla="val 25903"/>
              <a:gd name="adj2" fmla="val 47537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73499" name="AutoShape 795"/>
          <p:cNvCxnSpPr>
            <a:cxnSpLocks noChangeShapeType="1"/>
          </p:cNvCxnSpPr>
          <p:nvPr/>
        </p:nvCxnSpPr>
        <p:spPr bwMode="auto">
          <a:xfrm rot="5400000" flipV="1">
            <a:off x="4920457" y="2221706"/>
            <a:ext cx="3459162" cy="2028825"/>
          </a:xfrm>
          <a:prstGeom prst="bentConnector4">
            <a:avLst>
              <a:gd name="adj1" fmla="val 13630"/>
              <a:gd name="adj2" fmla="val 71671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73500" name="AutoShape 796"/>
          <p:cNvCxnSpPr>
            <a:cxnSpLocks noChangeShapeType="1"/>
            <a:stCxn id="73537" idx="0"/>
            <a:endCxn id="73396" idx="2"/>
          </p:cNvCxnSpPr>
          <p:nvPr/>
        </p:nvCxnSpPr>
        <p:spPr bwMode="auto">
          <a:xfrm rot="5400000" flipV="1">
            <a:off x="6486525" y="4067175"/>
            <a:ext cx="288925" cy="2066925"/>
          </a:xfrm>
          <a:prstGeom prst="bentConnector4">
            <a:avLst>
              <a:gd name="adj1" fmla="val 166481"/>
              <a:gd name="adj2" fmla="val 51306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73501" name="AutoShape 797"/>
          <p:cNvCxnSpPr>
            <a:cxnSpLocks noChangeShapeType="1"/>
            <a:stCxn id="73521" idx="0"/>
            <a:endCxn id="73436" idx="2"/>
          </p:cNvCxnSpPr>
          <p:nvPr/>
        </p:nvCxnSpPr>
        <p:spPr bwMode="auto">
          <a:xfrm rot="5400000" flipV="1">
            <a:off x="4486275" y="2647951"/>
            <a:ext cx="4319587" cy="2024062"/>
          </a:xfrm>
          <a:prstGeom prst="bentConnector4">
            <a:avLst>
              <a:gd name="adj1" fmla="val 12458"/>
              <a:gd name="adj2" fmla="val 66588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73502" name="AutoShape 798"/>
          <p:cNvCxnSpPr>
            <a:cxnSpLocks noChangeShapeType="1"/>
            <a:stCxn id="73537" idx="0"/>
            <a:endCxn id="73435" idx="2"/>
          </p:cNvCxnSpPr>
          <p:nvPr/>
        </p:nvCxnSpPr>
        <p:spPr bwMode="auto">
          <a:xfrm rot="5400000" flipV="1">
            <a:off x="6053138" y="4500562"/>
            <a:ext cx="1149350" cy="2060575"/>
          </a:xfrm>
          <a:prstGeom prst="bentConnector4">
            <a:avLst>
              <a:gd name="adj1" fmla="val 51241"/>
              <a:gd name="adj2" fmla="val 59861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sp>
        <p:nvSpPr>
          <p:cNvPr id="73503" name="Line 799"/>
          <p:cNvSpPr>
            <a:spLocks noChangeShapeType="1"/>
          </p:cNvSpPr>
          <p:nvPr/>
        </p:nvSpPr>
        <p:spPr bwMode="auto">
          <a:xfrm flipV="1">
            <a:off x="1320800" y="1925638"/>
            <a:ext cx="0" cy="346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04" name="Line 800"/>
          <p:cNvSpPr>
            <a:spLocks noChangeShapeType="1"/>
          </p:cNvSpPr>
          <p:nvPr/>
        </p:nvSpPr>
        <p:spPr bwMode="auto">
          <a:xfrm flipH="1" flipV="1">
            <a:off x="2476500" y="1933575"/>
            <a:ext cx="60325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05" name="Rectangle 801"/>
          <p:cNvSpPr>
            <a:spLocks noChangeArrowheads="1"/>
          </p:cNvSpPr>
          <p:nvPr/>
        </p:nvSpPr>
        <p:spPr bwMode="auto">
          <a:xfrm>
            <a:off x="1831975" y="1871663"/>
            <a:ext cx="669925" cy="1143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CC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506" name="AutoShape 802"/>
          <p:cNvSpPr>
            <a:spLocks noChangeArrowheads="1"/>
          </p:cNvSpPr>
          <p:nvPr/>
        </p:nvSpPr>
        <p:spPr bwMode="auto">
          <a:xfrm rot="5400000">
            <a:off x="3989388" y="45847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507" name="AutoShape 803"/>
          <p:cNvSpPr>
            <a:spLocks noChangeArrowheads="1"/>
          </p:cNvSpPr>
          <p:nvPr/>
        </p:nvSpPr>
        <p:spPr bwMode="auto">
          <a:xfrm rot="5400000">
            <a:off x="3989388" y="12239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508" name="Line 804"/>
          <p:cNvSpPr>
            <a:spLocks noChangeShapeType="1"/>
          </p:cNvSpPr>
          <p:nvPr/>
        </p:nvSpPr>
        <p:spPr bwMode="auto">
          <a:xfrm rot="5400000" flipH="1">
            <a:off x="972344" y="3056732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09" name="Line 805"/>
          <p:cNvSpPr>
            <a:spLocks noChangeShapeType="1"/>
          </p:cNvSpPr>
          <p:nvPr/>
        </p:nvSpPr>
        <p:spPr bwMode="auto">
          <a:xfrm rot="10800000" flipH="1">
            <a:off x="2700338" y="201295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10" name="Line 806"/>
          <p:cNvSpPr>
            <a:spLocks noChangeShapeType="1"/>
          </p:cNvSpPr>
          <p:nvPr/>
        </p:nvSpPr>
        <p:spPr bwMode="auto">
          <a:xfrm rot="16200000" flipH="1">
            <a:off x="2845594" y="2336007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11" name="Line 807"/>
          <p:cNvSpPr>
            <a:spLocks noChangeShapeType="1"/>
          </p:cNvSpPr>
          <p:nvPr/>
        </p:nvSpPr>
        <p:spPr bwMode="auto">
          <a:xfrm rot="16200000" flipH="1">
            <a:off x="3204369" y="4388644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12" name="Line 808"/>
          <p:cNvSpPr>
            <a:spLocks noChangeShapeType="1"/>
          </p:cNvSpPr>
          <p:nvPr/>
        </p:nvSpPr>
        <p:spPr bwMode="auto">
          <a:xfrm rot="10800000" flipH="1">
            <a:off x="3527425" y="4749800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13" name="Line 809"/>
          <p:cNvSpPr>
            <a:spLocks noChangeShapeType="1"/>
          </p:cNvSpPr>
          <p:nvPr/>
        </p:nvSpPr>
        <p:spPr bwMode="auto">
          <a:xfrm rot="10800000" flipH="1">
            <a:off x="1439863" y="2012950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14" name="Line 810"/>
          <p:cNvSpPr>
            <a:spLocks noChangeShapeType="1"/>
          </p:cNvSpPr>
          <p:nvPr/>
        </p:nvSpPr>
        <p:spPr bwMode="auto">
          <a:xfrm rot="16200000" flipH="1">
            <a:off x="2464594" y="424418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15" name="Line 811"/>
          <p:cNvSpPr>
            <a:spLocks noChangeShapeType="1"/>
          </p:cNvSpPr>
          <p:nvPr/>
        </p:nvSpPr>
        <p:spPr bwMode="auto">
          <a:xfrm rot="10800000" flipH="1">
            <a:off x="7264400" y="4318000"/>
            <a:ext cx="2873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16" name="Line 812"/>
          <p:cNvSpPr>
            <a:spLocks noChangeShapeType="1"/>
          </p:cNvSpPr>
          <p:nvPr/>
        </p:nvSpPr>
        <p:spPr bwMode="auto">
          <a:xfrm rot="10800000" flipH="1">
            <a:off x="7246938" y="518160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17" name="Line 813"/>
          <p:cNvSpPr>
            <a:spLocks noChangeShapeType="1"/>
          </p:cNvSpPr>
          <p:nvPr/>
        </p:nvSpPr>
        <p:spPr bwMode="auto">
          <a:xfrm rot="10800000" flipH="1">
            <a:off x="7246938" y="6045200"/>
            <a:ext cx="2873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73518" name="AutoShape 814"/>
          <p:cNvCxnSpPr>
            <a:cxnSpLocks noChangeShapeType="1"/>
          </p:cNvCxnSpPr>
          <p:nvPr/>
        </p:nvCxnSpPr>
        <p:spPr bwMode="auto">
          <a:xfrm flipV="1">
            <a:off x="5815013" y="1504950"/>
            <a:ext cx="1865312" cy="182563"/>
          </a:xfrm>
          <a:prstGeom prst="bentConnector3">
            <a:avLst>
              <a:gd name="adj1" fmla="val 49958"/>
            </a:avLst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  <a:effectLst/>
        </p:spPr>
      </p:cxnSp>
      <p:grpSp>
        <p:nvGrpSpPr>
          <p:cNvPr id="73519" name="Group 815"/>
          <p:cNvGrpSpPr>
            <a:grpSpLocks/>
          </p:cNvGrpSpPr>
          <p:nvPr/>
        </p:nvGrpSpPr>
        <p:grpSpPr bwMode="auto">
          <a:xfrm>
            <a:off x="5543550" y="1509713"/>
            <a:ext cx="287338" cy="611187"/>
            <a:chOff x="3402" y="709"/>
            <a:chExt cx="181" cy="385"/>
          </a:xfrm>
        </p:grpSpPr>
        <p:cxnSp>
          <p:nvCxnSpPr>
            <p:cNvPr id="73520" name="AutoShape 816"/>
            <p:cNvCxnSpPr>
              <a:cxnSpLocks noChangeShapeType="1"/>
            </p:cNvCxnSpPr>
            <p:nvPr/>
          </p:nvCxnSpPr>
          <p:spPr bwMode="auto">
            <a:xfrm>
              <a:off x="3515" y="104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sp>
          <p:nvSpPr>
            <p:cNvPr id="73521" name="AutoShape 817"/>
            <p:cNvSpPr>
              <a:spLocks noChangeArrowheads="1"/>
            </p:cNvSpPr>
            <p:nvPr/>
          </p:nvSpPr>
          <p:spPr bwMode="auto">
            <a:xfrm>
              <a:off x="3402" y="709"/>
              <a:ext cx="114" cy="385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73522" name="AutoShape 818"/>
            <p:cNvCxnSpPr>
              <a:cxnSpLocks noChangeShapeType="1"/>
            </p:cNvCxnSpPr>
            <p:nvPr/>
          </p:nvCxnSpPr>
          <p:spPr bwMode="auto">
            <a:xfrm>
              <a:off x="3515" y="1004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73523" name="AutoShape 819"/>
            <p:cNvCxnSpPr>
              <a:cxnSpLocks noChangeShapeType="1"/>
            </p:cNvCxnSpPr>
            <p:nvPr/>
          </p:nvCxnSpPr>
          <p:spPr bwMode="auto">
            <a:xfrm>
              <a:off x="3515" y="95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73524" name="AutoShape 820"/>
            <p:cNvCxnSpPr>
              <a:cxnSpLocks noChangeShapeType="1"/>
            </p:cNvCxnSpPr>
            <p:nvPr/>
          </p:nvCxnSpPr>
          <p:spPr bwMode="auto">
            <a:xfrm>
              <a:off x="3515" y="913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73525" name="AutoShape 821"/>
            <p:cNvCxnSpPr>
              <a:cxnSpLocks noChangeShapeType="1"/>
            </p:cNvCxnSpPr>
            <p:nvPr/>
          </p:nvCxnSpPr>
          <p:spPr bwMode="auto">
            <a:xfrm>
              <a:off x="3515" y="86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  <p:cxnSp>
          <p:nvCxnSpPr>
            <p:cNvPr id="73526" name="AutoShape 822"/>
            <p:cNvCxnSpPr>
              <a:cxnSpLocks noChangeShapeType="1"/>
            </p:cNvCxnSpPr>
            <p:nvPr/>
          </p:nvCxnSpPr>
          <p:spPr bwMode="auto">
            <a:xfrm>
              <a:off x="3515" y="82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</p:cxnSp>
      </p:grpSp>
      <p:cxnSp>
        <p:nvCxnSpPr>
          <p:cNvPr id="73527" name="AutoShape 823"/>
          <p:cNvCxnSpPr>
            <a:cxnSpLocks noChangeShapeType="1"/>
          </p:cNvCxnSpPr>
          <p:nvPr/>
        </p:nvCxnSpPr>
        <p:spPr bwMode="auto">
          <a:xfrm rot="5400000" flipH="1" flipV="1">
            <a:off x="4701381" y="2693194"/>
            <a:ext cx="3856038" cy="2063750"/>
          </a:xfrm>
          <a:prstGeom prst="bentConnector4">
            <a:avLst>
              <a:gd name="adj1" fmla="val 16755"/>
              <a:gd name="adj2" fmla="val 33074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73528" name="AutoShape 824"/>
          <p:cNvCxnSpPr>
            <a:cxnSpLocks noChangeShapeType="1"/>
            <a:stCxn id="73507" idx="0"/>
            <a:endCxn id="73521" idx="0"/>
          </p:cNvCxnSpPr>
          <p:nvPr/>
        </p:nvCxnSpPr>
        <p:spPr bwMode="auto">
          <a:xfrm>
            <a:off x="4119563" y="1300163"/>
            <a:ext cx="1514475" cy="200025"/>
          </a:xfrm>
          <a:prstGeom prst="bentConnector2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</p:cxnSp>
      <p:cxnSp>
        <p:nvCxnSpPr>
          <p:cNvPr id="73529" name="AutoShape 825"/>
          <p:cNvCxnSpPr>
            <a:cxnSpLocks noChangeShapeType="1"/>
            <a:stCxn id="73506" idx="0"/>
            <a:endCxn id="73537" idx="0"/>
          </p:cNvCxnSpPr>
          <p:nvPr/>
        </p:nvCxnSpPr>
        <p:spPr bwMode="auto">
          <a:xfrm>
            <a:off x="4119563" y="4660900"/>
            <a:ext cx="1477962" cy="295275"/>
          </a:xfrm>
          <a:prstGeom prst="bentConnector2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grpSp>
        <p:nvGrpSpPr>
          <p:cNvPr id="73530" name="Group 826"/>
          <p:cNvGrpSpPr>
            <a:grpSpLocks/>
          </p:cNvGrpSpPr>
          <p:nvPr/>
        </p:nvGrpSpPr>
        <p:grpSpPr bwMode="auto">
          <a:xfrm>
            <a:off x="5543550" y="4965700"/>
            <a:ext cx="215900" cy="684213"/>
            <a:chOff x="3492" y="2568"/>
            <a:chExt cx="136" cy="431"/>
          </a:xfrm>
        </p:grpSpPr>
        <p:cxnSp>
          <p:nvCxnSpPr>
            <p:cNvPr id="73531" name="AutoShape 827"/>
            <p:cNvCxnSpPr>
              <a:cxnSpLocks noChangeShapeType="1"/>
            </p:cNvCxnSpPr>
            <p:nvPr/>
          </p:nvCxnSpPr>
          <p:spPr bwMode="auto">
            <a:xfrm>
              <a:off x="3560" y="259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73532" name="AutoShape 828"/>
            <p:cNvCxnSpPr>
              <a:cxnSpLocks noChangeShapeType="1"/>
            </p:cNvCxnSpPr>
            <p:nvPr/>
          </p:nvCxnSpPr>
          <p:spPr bwMode="auto">
            <a:xfrm>
              <a:off x="3560" y="266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73533" name="AutoShape 829"/>
            <p:cNvCxnSpPr>
              <a:cxnSpLocks noChangeShapeType="1"/>
            </p:cNvCxnSpPr>
            <p:nvPr/>
          </p:nvCxnSpPr>
          <p:spPr bwMode="auto">
            <a:xfrm>
              <a:off x="3560" y="2731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73534" name="AutoShape 830"/>
            <p:cNvCxnSpPr>
              <a:cxnSpLocks noChangeShapeType="1"/>
            </p:cNvCxnSpPr>
            <p:nvPr/>
          </p:nvCxnSpPr>
          <p:spPr bwMode="auto">
            <a:xfrm>
              <a:off x="3560" y="279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73535" name="AutoShape 831"/>
            <p:cNvCxnSpPr>
              <a:cxnSpLocks noChangeShapeType="1"/>
            </p:cNvCxnSpPr>
            <p:nvPr/>
          </p:nvCxnSpPr>
          <p:spPr bwMode="auto">
            <a:xfrm>
              <a:off x="3560" y="2866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73536" name="AutoShape 832"/>
            <p:cNvCxnSpPr>
              <a:cxnSpLocks noChangeShapeType="1"/>
            </p:cNvCxnSpPr>
            <p:nvPr/>
          </p:nvCxnSpPr>
          <p:spPr bwMode="auto">
            <a:xfrm>
              <a:off x="3560" y="293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sp>
          <p:nvSpPr>
            <p:cNvPr id="73537" name="AutoShape 833"/>
            <p:cNvSpPr>
              <a:spLocks noChangeArrowheads="1"/>
            </p:cNvSpPr>
            <p:nvPr/>
          </p:nvSpPr>
          <p:spPr bwMode="auto">
            <a:xfrm>
              <a:off x="3492" y="2568"/>
              <a:ext cx="68" cy="43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3538" name="Text Box 834"/>
          <p:cNvSpPr txBox="1">
            <a:spLocks noChangeArrowheads="1"/>
          </p:cNvSpPr>
          <p:nvPr/>
        </p:nvSpPr>
        <p:spPr bwMode="auto">
          <a:xfrm>
            <a:off x="3556000" y="2416175"/>
            <a:ext cx="3698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Step</a:t>
            </a:r>
          </a:p>
        </p:txBody>
      </p:sp>
      <p:sp>
        <p:nvSpPr>
          <p:cNvPr id="73539" name="Line 835"/>
          <p:cNvSpPr>
            <a:spLocks noChangeShapeType="1"/>
          </p:cNvSpPr>
          <p:nvPr/>
        </p:nvSpPr>
        <p:spPr bwMode="auto">
          <a:xfrm flipH="1" flipV="1">
            <a:off x="903288" y="4194175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40" name="Line 836"/>
          <p:cNvSpPr>
            <a:spLocks noChangeShapeType="1"/>
          </p:cNvSpPr>
          <p:nvPr/>
        </p:nvSpPr>
        <p:spPr bwMode="auto">
          <a:xfrm rot="16200000" flipH="1">
            <a:off x="2882106" y="3885407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41" name="Line 837"/>
          <p:cNvSpPr>
            <a:spLocks noChangeShapeType="1"/>
          </p:cNvSpPr>
          <p:nvPr/>
        </p:nvSpPr>
        <p:spPr bwMode="auto">
          <a:xfrm flipH="1">
            <a:off x="2097088" y="4387850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42" name="Text Box 838"/>
          <p:cNvSpPr txBox="1">
            <a:spLocks noChangeArrowheads="1"/>
          </p:cNvSpPr>
          <p:nvPr/>
        </p:nvSpPr>
        <p:spPr bwMode="auto">
          <a:xfrm>
            <a:off x="8074025" y="485775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 algn="ctr"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43" name="Text Box 839"/>
          <p:cNvSpPr txBox="1">
            <a:spLocks noChangeArrowheads="1"/>
          </p:cNvSpPr>
          <p:nvPr/>
        </p:nvSpPr>
        <p:spPr bwMode="auto">
          <a:xfrm>
            <a:off x="8064500" y="313055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 algn="ctr"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44" name="Text Box 840"/>
          <p:cNvSpPr txBox="1">
            <a:spLocks noChangeArrowheads="1"/>
          </p:cNvSpPr>
          <p:nvPr/>
        </p:nvSpPr>
        <p:spPr bwMode="auto">
          <a:xfrm>
            <a:off x="8062913" y="2284413"/>
            <a:ext cx="5762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Выкл.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45" name="Text Box 841"/>
          <p:cNvSpPr txBox="1">
            <a:spLocks noChangeArrowheads="1"/>
          </p:cNvSpPr>
          <p:nvPr/>
        </p:nvSpPr>
        <p:spPr bwMode="auto">
          <a:xfrm>
            <a:off x="8064500" y="1417638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Выкл.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 algn="ctr"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46" name="Text Box 842"/>
          <p:cNvSpPr txBox="1">
            <a:spLocks noChangeArrowheads="1"/>
          </p:cNvSpPr>
          <p:nvPr/>
        </p:nvSpPr>
        <p:spPr bwMode="auto">
          <a:xfrm>
            <a:off x="8066088" y="5721350"/>
            <a:ext cx="5762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47" name="Text Box 843"/>
          <p:cNvSpPr txBox="1">
            <a:spLocks noChangeArrowheads="1"/>
          </p:cNvSpPr>
          <p:nvPr/>
        </p:nvSpPr>
        <p:spPr bwMode="auto">
          <a:xfrm>
            <a:off x="8053388" y="3995738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Охлаж</a:t>
            </a: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800" b="1" dirty="0" smtClean="0">
              <a:latin typeface="Arial" pitchFamily="34" charset="0"/>
              <a:ea typeface="굴림" pitchFamily="34" charset="-127"/>
            </a:endParaRPr>
          </a:p>
          <a:p>
            <a:pPr algn="ctr">
              <a:spcBef>
                <a:spcPct val="50000"/>
              </a:spcBef>
            </a:pP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49" name="Text Box 845"/>
          <p:cNvSpPr txBox="1">
            <a:spLocks noChangeArrowheads="1"/>
          </p:cNvSpPr>
          <p:nvPr/>
        </p:nvSpPr>
        <p:spPr bwMode="auto">
          <a:xfrm>
            <a:off x="1492249" y="1446214"/>
            <a:ext cx="209389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Целевое высокое давление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50" name="Text Box 846"/>
          <p:cNvSpPr txBox="1">
            <a:spLocks noChangeArrowheads="1"/>
          </p:cNvSpPr>
          <p:nvPr/>
        </p:nvSpPr>
        <p:spPr bwMode="auto">
          <a:xfrm>
            <a:off x="660374" y="4685547"/>
            <a:ext cx="197643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Компрессор повышает производительность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51" name="Line 847"/>
          <p:cNvSpPr>
            <a:spLocks noChangeShapeType="1"/>
          </p:cNvSpPr>
          <p:nvPr/>
        </p:nvSpPr>
        <p:spPr bwMode="auto">
          <a:xfrm flipH="1">
            <a:off x="1989138" y="1374775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52" name="Line 848"/>
          <p:cNvSpPr>
            <a:spLocks noChangeShapeType="1"/>
          </p:cNvSpPr>
          <p:nvPr/>
        </p:nvSpPr>
        <p:spPr bwMode="auto">
          <a:xfrm rot="16200000" flipH="1">
            <a:off x="486569" y="176133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57" name="Text Box 853"/>
          <p:cNvSpPr txBox="1">
            <a:spLocks noChangeArrowheads="1"/>
          </p:cNvSpPr>
          <p:nvPr/>
        </p:nvSpPr>
        <p:spPr bwMode="auto">
          <a:xfrm>
            <a:off x="8656638" y="5603875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11℃</a:t>
            </a:r>
          </a:p>
        </p:txBody>
      </p:sp>
      <p:sp>
        <p:nvSpPr>
          <p:cNvPr id="73558" name="Text Box 854"/>
          <p:cNvSpPr txBox="1">
            <a:spLocks noChangeArrowheads="1"/>
          </p:cNvSpPr>
          <p:nvPr/>
        </p:nvSpPr>
        <p:spPr bwMode="auto">
          <a:xfrm>
            <a:off x="250824" y="5337175"/>
            <a:ext cx="4613279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 4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внутренних блока работают в режиме охлаждения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Средняя температура испарения Т </a:t>
            </a:r>
            <a:r>
              <a:rPr lang="ru-RU" altLang="ko-KR" sz="1000" b="1" dirty="0" err="1" smtClean="0">
                <a:latin typeface="Arial" pitchFamily="34" charset="0"/>
                <a:ea typeface="굴림" pitchFamily="34" charset="-127"/>
              </a:rPr>
              <a:t>вх.средн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.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: </a:t>
            </a: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11 + 11 + 9 + 10 = </a:t>
            </a:r>
            <a:r>
              <a:rPr lang="en-US" altLang="ko-KR" sz="10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10℃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Целевая  температура испарения </a:t>
            </a:r>
            <a:r>
              <a:rPr lang="ru-RU" altLang="ko-KR" sz="1000" b="1" dirty="0" err="1" smtClean="0">
                <a:latin typeface="Arial" pitchFamily="34" charset="0"/>
                <a:ea typeface="굴림" pitchFamily="34" charset="-127"/>
              </a:rPr>
              <a:t>Твх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.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: </a:t>
            </a: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7 ~ 9 ℃</a:t>
            </a:r>
          </a:p>
          <a:p>
            <a:pPr>
              <a:spcBef>
                <a:spcPct val="50000"/>
              </a:spcBef>
            </a:pPr>
            <a:r>
              <a:rPr lang="en-US" altLang="ko-KR" sz="14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Целевое давление понижается</a:t>
            </a:r>
            <a:r>
              <a:rPr lang="en-US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59" name="Line 855"/>
          <p:cNvSpPr>
            <a:spLocks noChangeShapeType="1"/>
          </p:cNvSpPr>
          <p:nvPr/>
        </p:nvSpPr>
        <p:spPr bwMode="auto">
          <a:xfrm flipH="1">
            <a:off x="4751388" y="1374775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60" name="Line 856"/>
          <p:cNvSpPr>
            <a:spLocks noChangeShapeType="1"/>
          </p:cNvSpPr>
          <p:nvPr/>
        </p:nvSpPr>
        <p:spPr bwMode="auto">
          <a:xfrm flipH="1">
            <a:off x="6067425" y="1609725"/>
            <a:ext cx="287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61" name="Line 857"/>
          <p:cNvSpPr>
            <a:spLocks noChangeShapeType="1"/>
          </p:cNvSpPr>
          <p:nvPr/>
        </p:nvSpPr>
        <p:spPr bwMode="auto">
          <a:xfrm flipH="1">
            <a:off x="6418263" y="2114550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62" name="Line 858"/>
          <p:cNvSpPr>
            <a:spLocks noChangeShapeType="1"/>
          </p:cNvSpPr>
          <p:nvPr/>
        </p:nvSpPr>
        <p:spPr bwMode="auto">
          <a:xfrm flipH="1">
            <a:off x="7272338" y="402431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63" name="AutoShape 859"/>
          <p:cNvSpPr>
            <a:spLocks noChangeArrowheads="1"/>
          </p:cNvSpPr>
          <p:nvPr/>
        </p:nvSpPr>
        <p:spPr bwMode="auto">
          <a:xfrm rot="5400000">
            <a:off x="7683500" y="40227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564" name="Group 860"/>
          <p:cNvGrpSpPr>
            <a:grpSpLocks/>
          </p:cNvGrpSpPr>
          <p:nvPr/>
        </p:nvGrpSpPr>
        <p:grpSpPr bwMode="auto">
          <a:xfrm>
            <a:off x="728663" y="3114675"/>
            <a:ext cx="166687" cy="171450"/>
            <a:chOff x="2748" y="3422"/>
            <a:chExt cx="105" cy="108"/>
          </a:xfrm>
        </p:grpSpPr>
        <p:sp>
          <p:nvSpPr>
            <p:cNvPr id="73565" name="AutoShape 86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566" name="Line 86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67" name="AutoShape 86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73568" name="Group 864"/>
          <p:cNvGrpSpPr>
            <a:grpSpLocks/>
          </p:cNvGrpSpPr>
          <p:nvPr/>
        </p:nvGrpSpPr>
        <p:grpSpPr bwMode="auto">
          <a:xfrm>
            <a:off x="2755900" y="4181475"/>
            <a:ext cx="215900" cy="171450"/>
            <a:chOff x="2718" y="3861"/>
            <a:chExt cx="136" cy="108"/>
          </a:xfrm>
        </p:grpSpPr>
        <p:sp>
          <p:nvSpPr>
            <p:cNvPr id="73569" name="Line 865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3570" name="Group 866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73571" name="AutoShape 867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572" name="Line 868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573" name="AutoShape 869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73574" name="Text Box 870"/>
          <p:cNvSpPr txBox="1">
            <a:spLocks noChangeArrowheads="1"/>
          </p:cNvSpPr>
          <p:nvPr/>
        </p:nvSpPr>
        <p:spPr bwMode="auto">
          <a:xfrm>
            <a:off x="3590925" y="3100384"/>
            <a:ext cx="94456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ПИ управление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75" name="Text Box 871"/>
          <p:cNvSpPr txBox="1">
            <a:spLocks noChangeArrowheads="1"/>
          </p:cNvSpPr>
          <p:nvPr/>
        </p:nvSpPr>
        <p:spPr bwMode="auto">
          <a:xfrm>
            <a:off x="7866063" y="5608638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12℃</a:t>
            </a:r>
          </a:p>
        </p:txBody>
      </p:sp>
      <p:sp>
        <p:nvSpPr>
          <p:cNvPr id="73576" name="Text Box 872"/>
          <p:cNvSpPr txBox="1">
            <a:spLocks noChangeArrowheads="1"/>
          </p:cNvSpPr>
          <p:nvPr/>
        </p:nvSpPr>
        <p:spPr bwMode="auto">
          <a:xfrm>
            <a:off x="8658225" y="4743450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11℃</a:t>
            </a:r>
          </a:p>
        </p:txBody>
      </p:sp>
      <p:sp>
        <p:nvSpPr>
          <p:cNvPr id="73577" name="Text Box 873"/>
          <p:cNvSpPr txBox="1">
            <a:spLocks noChangeArrowheads="1"/>
          </p:cNvSpPr>
          <p:nvPr/>
        </p:nvSpPr>
        <p:spPr bwMode="auto">
          <a:xfrm>
            <a:off x="7867650" y="4748213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12℃</a:t>
            </a:r>
          </a:p>
        </p:txBody>
      </p:sp>
      <p:sp>
        <p:nvSpPr>
          <p:cNvPr id="73578" name="Text Box 874"/>
          <p:cNvSpPr txBox="1">
            <a:spLocks noChangeArrowheads="1"/>
          </p:cNvSpPr>
          <p:nvPr/>
        </p:nvSpPr>
        <p:spPr bwMode="auto">
          <a:xfrm>
            <a:off x="8658225" y="3879850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9℃</a:t>
            </a:r>
          </a:p>
        </p:txBody>
      </p:sp>
      <p:sp>
        <p:nvSpPr>
          <p:cNvPr id="73579" name="Text Box 875"/>
          <p:cNvSpPr txBox="1">
            <a:spLocks noChangeArrowheads="1"/>
          </p:cNvSpPr>
          <p:nvPr/>
        </p:nvSpPr>
        <p:spPr bwMode="auto">
          <a:xfrm>
            <a:off x="7867650" y="3884613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10℃</a:t>
            </a:r>
          </a:p>
        </p:txBody>
      </p:sp>
      <p:sp>
        <p:nvSpPr>
          <p:cNvPr id="73580" name="Text Box 876"/>
          <p:cNvSpPr txBox="1">
            <a:spLocks noChangeArrowheads="1"/>
          </p:cNvSpPr>
          <p:nvPr/>
        </p:nvSpPr>
        <p:spPr bwMode="auto">
          <a:xfrm>
            <a:off x="8658225" y="3006725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10℃</a:t>
            </a:r>
          </a:p>
        </p:txBody>
      </p:sp>
      <p:sp>
        <p:nvSpPr>
          <p:cNvPr id="73581" name="Text Box 877"/>
          <p:cNvSpPr txBox="1">
            <a:spLocks noChangeArrowheads="1"/>
          </p:cNvSpPr>
          <p:nvPr/>
        </p:nvSpPr>
        <p:spPr bwMode="auto">
          <a:xfrm>
            <a:off x="7867650" y="3011488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11℃</a:t>
            </a:r>
          </a:p>
        </p:txBody>
      </p:sp>
      <p:sp>
        <p:nvSpPr>
          <p:cNvPr id="73582" name="Text Box 878"/>
          <p:cNvSpPr txBox="1">
            <a:spLocks noChangeArrowheads="1"/>
          </p:cNvSpPr>
          <p:nvPr/>
        </p:nvSpPr>
        <p:spPr bwMode="auto">
          <a:xfrm>
            <a:off x="2233613" y="3978275"/>
            <a:ext cx="1376362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8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кгс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см </a:t>
            </a:r>
            <a:r>
              <a:rPr lang="en-US" altLang="ko-KR" sz="900" b="1" baseline="30000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→ 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7.5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кгс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см</a:t>
            </a:r>
            <a:r>
              <a:rPr lang="en-US" altLang="ko-KR" sz="900" b="1" baseline="30000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900" b="1" baseline="30000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83" name="Line 879"/>
          <p:cNvSpPr>
            <a:spLocks noChangeShapeType="1"/>
          </p:cNvSpPr>
          <p:nvPr/>
        </p:nvSpPr>
        <p:spPr bwMode="auto">
          <a:xfrm>
            <a:off x="7464425" y="757238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84" name="Line 880"/>
          <p:cNvSpPr>
            <a:spLocks noChangeShapeType="1"/>
          </p:cNvSpPr>
          <p:nvPr/>
        </p:nvSpPr>
        <p:spPr bwMode="auto">
          <a:xfrm>
            <a:off x="8226425" y="765175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585" name="Text Box 881"/>
          <p:cNvSpPr txBox="1">
            <a:spLocks noChangeArrowheads="1"/>
          </p:cNvSpPr>
          <p:nvPr/>
        </p:nvSpPr>
        <p:spPr bwMode="auto">
          <a:xfrm>
            <a:off x="7954963" y="512763"/>
            <a:ext cx="9620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 исп.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586" name="Text Box 882"/>
          <p:cNvSpPr txBox="1">
            <a:spLocks noChangeArrowheads="1"/>
          </p:cNvSpPr>
          <p:nvPr/>
        </p:nvSpPr>
        <p:spPr bwMode="auto">
          <a:xfrm>
            <a:off x="6835806" y="507960"/>
            <a:ext cx="10208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вых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 исп.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1438" y="188913"/>
            <a:ext cx="760416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5.5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охлаждения.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5.5.3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Управление вентилятором наружного блока.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2670175" y="1639888"/>
            <a:ext cx="2549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218113" y="1501775"/>
            <a:ext cx="1044710" cy="307777"/>
          </a:xfrm>
          <a:prstGeom prst="rect">
            <a:avLst/>
          </a:prstGeom>
          <a:solidFill>
            <a:srgbClr val="F8F8F8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25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кгс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см</a:t>
            </a:r>
            <a:r>
              <a:rPr lang="en-US" altLang="ko-KR" sz="1400" b="1" baseline="300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400" b="1" baseline="300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190750" y="1501775"/>
            <a:ext cx="1519968" cy="26161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Высокое давление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2162142" y="1152525"/>
            <a:ext cx="2686083" cy="398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1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Повышение скорости вращения</a:t>
            </a:r>
            <a:endParaRPr lang="en-US" altLang="ko-KR" sz="1100" b="1" dirty="0">
              <a:solidFill>
                <a:schemeClr val="bg1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0672" name="Oval 16"/>
          <p:cNvSpPr>
            <a:spLocks noChangeArrowheads="1"/>
          </p:cNvSpPr>
          <p:nvPr/>
        </p:nvSpPr>
        <p:spPr bwMode="auto">
          <a:xfrm>
            <a:off x="2198655" y="1736725"/>
            <a:ext cx="2622583" cy="36036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1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Понижение скорости вращения</a:t>
            </a:r>
            <a:endParaRPr lang="en-US" altLang="ko-KR" sz="1100" b="1" dirty="0">
              <a:solidFill>
                <a:schemeClr val="bg1"/>
              </a:solidFill>
              <a:latin typeface="Arial" pitchFamily="34" charset="0"/>
              <a:ea typeface="굴림" pitchFamily="34" charset="-127"/>
            </a:endParaRPr>
          </a:p>
        </p:txBody>
      </p:sp>
      <p:graphicFrame>
        <p:nvGraphicFramePr>
          <p:cNvPr id="70856" name="Group 200"/>
          <p:cNvGraphicFramePr>
            <a:graphicFrameLocks noGrp="1"/>
          </p:cNvGraphicFramePr>
          <p:nvPr/>
        </p:nvGraphicFramePr>
        <p:xfrm>
          <a:off x="288925" y="2528888"/>
          <a:ext cx="8528050" cy="1539685"/>
        </p:xfrm>
        <a:graphic>
          <a:graphicData uri="http://schemas.openxmlformats.org/drawingml/2006/table">
            <a:tbl>
              <a:tblPr/>
              <a:tblGrid>
                <a:gridCol w="2994025"/>
                <a:gridCol w="800100"/>
                <a:gridCol w="889000"/>
                <a:gridCol w="800100"/>
                <a:gridCol w="889000"/>
                <a:gridCol w="823913"/>
                <a:gridCol w="13319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HP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K19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Макс. кол-во шагов регулирования скорости.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ON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</a:t>
                      </a:r>
                      <a:r>
                        <a:rPr kumimoji="1" lang="ru-RU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заводская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Исключения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1)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Охлаждение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: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наружная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40℃ ↑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2)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Обогрев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: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наружная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-8℃ 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70730" name="Text Box 74"/>
          <p:cNvSpPr txBox="1">
            <a:spLocks noChangeArrowheads="1"/>
          </p:cNvSpPr>
          <p:nvPr/>
        </p:nvSpPr>
        <p:spPr bwMode="auto">
          <a:xfrm>
            <a:off x="361950" y="4597416"/>
            <a:ext cx="2422330" cy="307777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Ночной режим работы</a:t>
            </a:r>
            <a:endParaRPr lang="en-US" altLang="ko-KR" sz="14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0734" name="Text Box 78"/>
          <p:cNvSpPr txBox="1">
            <a:spLocks noChangeArrowheads="1"/>
          </p:cNvSpPr>
          <p:nvPr/>
        </p:nvSpPr>
        <p:spPr bwMode="auto">
          <a:xfrm>
            <a:off x="647699" y="4926033"/>
            <a:ext cx="7539087" cy="738664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*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Ночной режим включается через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6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часов после обнаружения пика наружной температуры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  <a:p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*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Активируется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DIP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переключателем №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20</a:t>
            </a: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.</a:t>
            </a:r>
          </a:p>
        </p:txBody>
      </p:sp>
      <p:graphicFrame>
        <p:nvGraphicFramePr>
          <p:cNvPr id="70865" name="Group 209"/>
          <p:cNvGraphicFramePr>
            <a:graphicFrameLocks noGrp="1"/>
          </p:cNvGraphicFramePr>
          <p:nvPr/>
        </p:nvGraphicFramePr>
        <p:xfrm>
          <a:off x="287338" y="5713413"/>
          <a:ext cx="8532812" cy="548640"/>
        </p:xfrm>
        <a:graphic>
          <a:graphicData uri="http://schemas.openxmlformats.org/drawingml/2006/table">
            <a:tbl>
              <a:tblPr/>
              <a:tblGrid>
                <a:gridCol w="2808287"/>
                <a:gridCol w="2862263"/>
                <a:gridCol w="2862262"/>
              </a:tblGrid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HP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8, 10, 12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14, 16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Макс. кол-во шагов 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70866" name="Text Box 210"/>
          <p:cNvSpPr txBox="1">
            <a:spLocks noChangeArrowheads="1"/>
          </p:cNvSpPr>
          <p:nvPr/>
        </p:nvSpPr>
        <p:spPr bwMode="auto">
          <a:xfrm>
            <a:off x="250825" y="4095750"/>
            <a:ext cx="792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※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K19.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улучшает производительность, но повышается уровень шума.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0867" name="AutoShape 211"/>
          <p:cNvSpPr>
            <a:spLocks noChangeArrowheads="1"/>
          </p:cNvSpPr>
          <p:nvPr/>
        </p:nvSpPr>
        <p:spPr bwMode="auto">
          <a:xfrm>
            <a:off x="4967288" y="1160463"/>
            <a:ext cx="1547812" cy="1008062"/>
          </a:xfrm>
          <a:prstGeom prst="irregularSeal1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4" name="Text Box 54"/>
          <p:cNvSpPr txBox="1">
            <a:spLocks noChangeArrowheads="1"/>
          </p:cNvSpPr>
          <p:nvPr/>
        </p:nvSpPr>
        <p:spPr bwMode="auto">
          <a:xfrm>
            <a:off x="71438" y="188913"/>
            <a:ext cx="65166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5.5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охлаждения.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5.5.4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Управление ЭРВ внутреннего блока.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1737" name="Text Box 57"/>
          <p:cNvSpPr txBox="1">
            <a:spLocks noChangeArrowheads="1"/>
          </p:cNvSpPr>
          <p:nvPr/>
        </p:nvSpPr>
        <p:spPr bwMode="auto">
          <a:xfrm>
            <a:off x="395288" y="1989138"/>
            <a:ext cx="1800225" cy="42862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1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Superheat Control (ΔT)</a:t>
            </a:r>
          </a:p>
          <a:p>
            <a:r>
              <a:rPr lang="en-US" altLang="ko-KR" sz="11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Eva Out – Eva In</a:t>
            </a:r>
          </a:p>
        </p:txBody>
      </p:sp>
      <p:sp>
        <p:nvSpPr>
          <p:cNvPr id="71738" name="Oval 58"/>
          <p:cNvSpPr>
            <a:spLocks noChangeArrowheads="1"/>
          </p:cNvSpPr>
          <p:nvPr/>
        </p:nvSpPr>
        <p:spPr bwMode="auto">
          <a:xfrm>
            <a:off x="3059113" y="1196975"/>
            <a:ext cx="1395412" cy="398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1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Открытие ЭРВ</a:t>
            </a:r>
            <a:endParaRPr lang="en-US" altLang="ko-KR" sz="1100" b="1" dirty="0">
              <a:solidFill>
                <a:schemeClr val="bg1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1739" name="Oval 59"/>
          <p:cNvSpPr>
            <a:spLocks noChangeArrowheads="1"/>
          </p:cNvSpPr>
          <p:nvPr/>
        </p:nvSpPr>
        <p:spPr bwMode="auto">
          <a:xfrm>
            <a:off x="6443663" y="2781300"/>
            <a:ext cx="1368425" cy="360363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1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Закрытие ЭРВ</a:t>
            </a:r>
            <a:endParaRPr lang="en-US" altLang="ko-KR" sz="1100" b="1" dirty="0">
              <a:solidFill>
                <a:schemeClr val="bg1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1741" name="Text Box 61"/>
          <p:cNvSpPr txBox="1">
            <a:spLocks noChangeArrowheads="1"/>
          </p:cNvSpPr>
          <p:nvPr/>
        </p:nvSpPr>
        <p:spPr bwMode="auto">
          <a:xfrm>
            <a:off x="2351088" y="2062163"/>
            <a:ext cx="398462" cy="260350"/>
          </a:xfrm>
          <a:prstGeom prst="rect">
            <a:avLst/>
          </a:prstGeom>
          <a:solidFill>
            <a:srgbClr val="F8F8F8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1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0℃</a:t>
            </a:r>
            <a:endParaRPr lang="en-US" altLang="ko-KR" sz="1100" b="1" baseline="3000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1744" name="Line 64"/>
          <p:cNvSpPr>
            <a:spLocks noChangeShapeType="1"/>
          </p:cNvSpPr>
          <p:nvPr/>
        </p:nvSpPr>
        <p:spPr bwMode="auto">
          <a:xfrm>
            <a:off x="2917825" y="1809750"/>
            <a:ext cx="539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5" name="Line 65"/>
          <p:cNvSpPr>
            <a:spLocks noChangeShapeType="1"/>
          </p:cNvSpPr>
          <p:nvPr/>
        </p:nvSpPr>
        <p:spPr bwMode="auto">
          <a:xfrm>
            <a:off x="2917825" y="2214563"/>
            <a:ext cx="539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7" name="Line 67"/>
          <p:cNvSpPr>
            <a:spLocks noChangeShapeType="1"/>
          </p:cNvSpPr>
          <p:nvPr/>
        </p:nvSpPr>
        <p:spPr bwMode="auto">
          <a:xfrm>
            <a:off x="2917825" y="2638425"/>
            <a:ext cx="539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8" name="Text Box 68"/>
          <p:cNvSpPr txBox="1">
            <a:spLocks noChangeArrowheads="1"/>
          </p:cNvSpPr>
          <p:nvPr/>
        </p:nvSpPr>
        <p:spPr bwMode="auto">
          <a:xfrm>
            <a:off x="2268538" y="2493963"/>
            <a:ext cx="534987" cy="260350"/>
          </a:xfrm>
          <a:prstGeom prst="rect">
            <a:avLst/>
          </a:prstGeom>
          <a:solidFill>
            <a:srgbClr val="F8F8F8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1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－</a:t>
            </a:r>
            <a:r>
              <a:rPr lang="en-US" altLang="ko-KR" sz="11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1℃</a:t>
            </a:r>
            <a:endParaRPr lang="en-US" altLang="ko-KR" sz="1100" b="1" baseline="3000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1749" name="Text Box 69"/>
          <p:cNvSpPr txBox="1">
            <a:spLocks noChangeArrowheads="1"/>
          </p:cNvSpPr>
          <p:nvPr/>
        </p:nvSpPr>
        <p:spPr bwMode="auto">
          <a:xfrm>
            <a:off x="2278063" y="1665288"/>
            <a:ext cx="534987" cy="260350"/>
          </a:xfrm>
          <a:prstGeom prst="rect">
            <a:avLst/>
          </a:prstGeom>
          <a:solidFill>
            <a:srgbClr val="F8F8F8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1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＋</a:t>
            </a:r>
            <a:r>
              <a:rPr lang="en-US" altLang="ko-KR" sz="11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1℃</a:t>
            </a:r>
            <a:endParaRPr lang="en-US" altLang="ko-KR" sz="1100" b="1" baseline="3000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1751" name="Freeform 71"/>
          <p:cNvSpPr>
            <a:spLocks/>
          </p:cNvSpPr>
          <p:nvPr/>
        </p:nvSpPr>
        <p:spPr bwMode="auto">
          <a:xfrm>
            <a:off x="2995613" y="1474788"/>
            <a:ext cx="5313362" cy="1519237"/>
          </a:xfrm>
          <a:custGeom>
            <a:avLst/>
            <a:gdLst/>
            <a:ahLst/>
            <a:cxnLst>
              <a:cxn ang="0">
                <a:pos x="0" y="866"/>
              </a:cxn>
              <a:cxn ang="0">
                <a:pos x="831" y="52"/>
              </a:cxn>
              <a:cxn ang="0">
                <a:pos x="1493" y="551"/>
              </a:cxn>
              <a:cxn ang="0">
                <a:pos x="2091" y="913"/>
              </a:cxn>
              <a:cxn ang="0">
                <a:pos x="2894" y="285"/>
              </a:cxn>
              <a:cxn ang="0">
                <a:pos x="3347" y="71"/>
              </a:cxn>
            </a:cxnLst>
            <a:rect l="0" t="0" r="r" b="b"/>
            <a:pathLst>
              <a:path w="3347" h="957">
                <a:moveTo>
                  <a:pt x="0" y="866"/>
                </a:moveTo>
                <a:cubicBezTo>
                  <a:pt x="140" y="730"/>
                  <a:pt x="582" y="104"/>
                  <a:pt x="831" y="52"/>
                </a:cubicBezTo>
                <a:cubicBezTo>
                  <a:pt x="1080" y="0"/>
                  <a:pt x="1283" y="408"/>
                  <a:pt x="1493" y="551"/>
                </a:cubicBezTo>
                <a:cubicBezTo>
                  <a:pt x="1703" y="694"/>
                  <a:pt x="1858" y="957"/>
                  <a:pt x="2091" y="913"/>
                </a:cubicBezTo>
                <a:cubicBezTo>
                  <a:pt x="2324" y="869"/>
                  <a:pt x="2685" y="425"/>
                  <a:pt x="2894" y="285"/>
                </a:cubicBezTo>
                <a:cubicBezTo>
                  <a:pt x="3103" y="145"/>
                  <a:pt x="3253" y="116"/>
                  <a:pt x="3347" y="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2" name="Oval 72"/>
          <p:cNvSpPr>
            <a:spLocks noChangeArrowheads="1"/>
          </p:cNvSpPr>
          <p:nvPr/>
        </p:nvSpPr>
        <p:spPr bwMode="auto">
          <a:xfrm>
            <a:off x="3805228" y="2024063"/>
            <a:ext cx="2592422" cy="360362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1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Постоянное положение ЭРВ</a:t>
            </a:r>
            <a:endParaRPr lang="en-US" altLang="ko-KR" sz="1100" b="1" dirty="0">
              <a:solidFill>
                <a:schemeClr val="bg1"/>
              </a:solidFill>
              <a:latin typeface="Arial" pitchFamily="34" charset="0"/>
              <a:ea typeface="굴림" pitchFamily="34" charset="-127"/>
            </a:endParaRPr>
          </a:p>
        </p:txBody>
      </p:sp>
      <p:graphicFrame>
        <p:nvGraphicFramePr>
          <p:cNvPr id="71858" name="Group 178"/>
          <p:cNvGraphicFramePr>
            <a:graphicFrameLocks noGrp="1"/>
          </p:cNvGraphicFramePr>
          <p:nvPr/>
        </p:nvGraphicFramePr>
        <p:xfrm>
          <a:off x="434975" y="3681413"/>
          <a:ext cx="4100513" cy="2194560"/>
        </p:xfrm>
        <a:graphic>
          <a:graphicData uri="http://schemas.openxmlformats.org/drawingml/2006/table">
            <a:tbl>
              <a:tblPr/>
              <a:tblGrid>
                <a:gridCol w="1252498"/>
                <a:gridCol w="1131903"/>
                <a:gridCol w="690587"/>
                <a:gridCol w="10255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исп. </a:t>
                      </a: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вых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(℃)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исп. </a:t>
                      </a: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вх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(℃)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Δ T (℃)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Откр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Откр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 месте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 месте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 месте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Закр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Закр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71779" name="Text Box 99"/>
          <p:cNvSpPr txBox="1">
            <a:spLocks noChangeArrowheads="1"/>
          </p:cNvSpPr>
          <p:nvPr/>
        </p:nvSpPr>
        <p:spPr bwMode="auto">
          <a:xfrm>
            <a:off x="358775" y="3284538"/>
            <a:ext cx="792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Пример: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1823" name="Text Box 143"/>
          <p:cNvSpPr txBox="1">
            <a:spLocks noChangeArrowheads="1"/>
          </p:cNvSpPr>
          <p:nvPr/>
        </p:nvSpPr>
        <p:spPr bwMode="auto">
          <a:xfrm>
            <a:off x="2725738" y="2800350"/>
            <a:ext cx="1173719" cy="26161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ΔT : </a:t>
            </a: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перегрев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71824" name="Group 144"/>
          <p:cNvGrpSpPr>
            <a:grpSpLocks/>
          </p:cNvGrpSpPr>
          <p:nvPr/>
        </p:nvGrpSpPr>
        <p:grpSpPr bwMode="auto">
          <a:xfrm>
            <a:off x="7405688" y="4657725"/>
            <a:ext cx="487362" cy="174625"/>
            <a:chOff x="1789" y="1102"/>
            <a:chExt cx="480" cy="149"/>
          </a:xfrm>
        </p:grpSpPr>
        <p:sp>
          <p:nvSpPr>
            <p:cNvPr id="71825" name="Oval 145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6" name="Oval 146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7" name="AutoShape 147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8" name="Line 148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29" name="Line 149"/>
          <p:cNvSpPr>
            <a:spLocks noChangeShapeType="1"/>
          </p:cNvSpPr>
          <p:nvPr/>
        </p:nvSpPr>
        <p:spPr bwMode="auto">
          <a:xfrm>
            <a:off x="7085013" y="4929188"/>
            <a:ext cx="3032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0" name="Rectangle 150"/>
          <p:cNvSpPr>
            <a:spLocks noChangeArrowheads="1"/>
          </p:cNvSpPr>
          <p:nvPr/>
        </p:nvSpPr>
        <p:spPr bwMode="auto">
          <a:xfrm>
            <a:off x="7038975" y="4579938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31" name="Line 151"/>
          <p:cNvSpPr>
            <a:spLocks noChangeShapeType="1"/>
          </p:cNvSpPr>
          <p:nvPr/>
        </p:nvSpPr>
        <p:spPr bwMode="auto">
          <a:xfrm>
            <a:off x="7970838" y="487680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2" name="Line 152"/>
          <p:cNvSpPr>
            <a:spLocks noChangeShapeType="1"/>
          </p:cNvSpPr>
          <p:nvPr/>
        </p:nvSpPr>
        <p:spPr bwMode="auto">
          <a:xfrm>
            <a:off x="7181850" y="487362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3" name="Line 153"/>
          <p:cNvSpPr>
            <a:spLocks noChangeShapeType="1"/>
          </p:cNvSpPr>
          <p:nvPr/>
        </p:nvSpPr>
        <p:spPr bwMode="auto">
          <a:xfrm>
            <a:off x="7653338" y="5211763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4" name="Line 154"/>
          <p:cNvSpPr>
            <a:spLocks noChangeShapeType="1"/>
          </p:cNvSpPr>
          <p:nvPr/>
        </p:nvSpPr>
        <p:spPr bwMode="auto">
          <a:xfrm>
            <a:off x="7929563" y="4929188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5" name="Rectangle 155"/>
          <p:cNvSpPr>
            <a:spLocks noChangeArrowheads="1"/>
          </p:cNvSpPr>
          <p:nvPr/>
        </p:nvSpPr>
        <p:spPr bwMode="auto">
          <a:xfrm>
            <a:off x="7385050" y="4862513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C0C0C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36" name="Line 156"/>
          <p:cNvSpPr>
            <a:spLocks noChangeShapeType="1"/>
          </p:cNvSpPr>
          <p:nvPr/>
        </p:nvSpPr>
        <p:spPr bwMode="auto">
          <a:xfrm rot="5400000">
            <a:off x="8028781" y="5069682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7" name="Line 157"/>
          <p:cNvSpPr>
            <a:spLocks noChangeShapeType="1"/>
          </p:cNvSpPr>
          <p:nvPr/>
        </p:nvSpPr>
        <p:spPr bwMode="auto">
          <a:xfrm>
            <a:off x="7097713" y="5210175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9" name="AutoShape 159"/>
          <p:cNvSpPr>
            <a:spLocks noChangeArrowheads="1"/>
          </p:cNvSpPr>
          <p:nvPr/>
        </p:nvSpPr>
        <p:spPr bwMode="auto">
          <a:xfrm rot="5400000">
            <a:off x="6985000" y="485140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840" name="Group 160"/>
          <p:cNvGrpSpPr>
            <a:grpSpLocks/>
          </p:cNvGrpSpPr>
          <p:nvPr/>
        </p:nvGrpSpPr>
        <p:grpSpPr bwMode="auto">
          <a:xfrm>
            <a:off x="7589838" y="5060950"/>
            <a:ext cx="107950" cy="206375"/>
            <a:chOff x="2877" y="3766"/>
            <a:chExt cx="68" cy="130"/>
          </a:xfrm>
        </p:grpSpPr>
        <p:sp>
          <p:nvSpPr>
            <p:cNvPr id="71841" name="Line 16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42" name="AutoShape 16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3" name="AutoShape 16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71844" name="Rectangle 164"/>
          <p:cNvSpPr>
            <a:spLocks noChangeArrowheads="1"/>
          </p:cNvSpPr>
          <p:nvPr/>
        </p:nvSpPr>
        <p:spPr bwMode="auto">
          <a:xfrm>
            <a:off x="7754938" y="51673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45" name="Rectangle 165"/>
          <p:cNvSpPr>
            <a:spLocks noChangeArrowheads="1"/>
          </p:cNvSpPr>
          <p:nvPr/>
        </p:nvSpPr>
        <p:spPr bwMode="auto">
          <a:xfrm>
            <a:off x="7369175" y="51689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46" name="Text Box 166"/>
          <p:cNvSpPr txBox="1">
            <a:spLocks noChangeArrowheads="1"/>
          </p:cNvSpPr>
          <p:nvPr/>
        </p:nvSpPr>
        <p:spPr bwMode="auto">
          <a:xfrm>
            <a:off x="7366000" y="4827588"/>
            <a:ext cx="5762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OFF</a:t>
            </a:r>
          </a:p>
        </p:txBody>
      </p:sp>
      <p:sp>
        <p:nvSpPr>
          <p:cNvPr id="71847" name="Line 167"/>
          <p:cNvSpPr>
            <a:spLocks noChangeShapeType="1"/>
          </p:cNvSpPr>
          <p:nvPr/>
        </p:nvSpPr>
        <p:spPr bwMode="auto">
          <a:xfrm>
            <a:off x="7237413" y="4184650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49" name="Text Box 169"/>
          <p:cNvSpPr txBox="1">
            <a:spLocks noChangeArrowheads="1"/>
          </p:cNvSpPr>
          <p:nvPr/>
        </p:nvSpPr>
        <p:spPr bwMode="auto">
          <a:xfrm>
            <a:off x="7699375" y="3968750"/>
            <a:ext cx="649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1850" name="Text Box 170"/>
          <p:cNvSpPr txBox="1">
            <a:spLocks noChangeArrowheads="1"/>
          </p:cNvSpPr>
          <p:nvPr/>
        </p:nvSpPr>
        <p:spPr bwMode="auto">
          <a:xfrm>
            <a:off x="6837363" y="3968750"/>
            <a:ext cx="792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вых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1838" name="AutoShape 158"/>
          <p:cNvSpPr>
            <a:spLocks noChangeArrowheads="1"/>
          </p:cNvSpPr>
          <p:nvPr/>
        </p:nvSpPr>
        <p:spPr bwMode="auto">
          <a:xfrm rot="5400000">
            <a:off x="6985000" y="51371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60" name="Line 180"/>
          <p:cNvSpPr>
            <a:spLocks noChangeShapeType="1"/>
          </p:cNvSpPr>
          <p:nvPr/>
        </p:nvSpPr>
        <p:spPr bwMode="auto">
          <a:xfrm>
            <a:off x="6416675" y="5211763"/>
            <a:ext cx="53498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63" name="Text Box 183"/>
          <p:cNvSpPr txBox="1">
            <a:spLocks noChangeArrowheads="1"/>
          </p:cNvSpPr>
          <p:nvPr/>
        </p:nvSpPr>
        <p:spPr bwMode="auto">
          <a:xfrm>
            <a:off x="6550025" y="5072063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36℃</a:t>
            </a:r>
          </a:p>
        </p:txBody>
      </p:sp>
      <p:sp>
        <p:nvSpPr>
          <p:cNvPr id="71864" name="Text Box 184"/>
          <p:cNvSpPr txBox="1">
            <a:spLocks noChangeArrowheads="1"/>
          </p:cNvSpPr>
          <p:nvPr/>
        </p:nvSpPr>
        <p:spPr bwMode="auto">
          <a:xfrm>
            <a:off x="7969250" y="4706938"/>
            <a:ext cx="215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8℃</a:t>
            </a:r>
          </a:p>
        </p:txBody>
      </p:sp>
      <p:sp>
        <p:nvSpPr>
          <p:cNvPr id="71865" name="Line 185"/>
          <p:cNvSpPr>
            <a:spLocks noChangeShapeType="1"/>
          </p:cNvSpPr>
          <p:nvPr/>
        </p:nvSpPr>
        <p:spPr bwMode="auto">
          <a:xfrm>
            <a:off x="6405563" y="4927600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67" name="Text Box 187"/>
          <p:cNvSpPr txBox="1">
            <a:spLocks noChangeArrowheads="1"/>
          </p:cNvSpPr>
          <p:nvPr/>
        </p:nvSpPr>
        <p:spPr bwMode="auto">
          <a:xfrm>
            <a:off x="7172325" y="4700588"/>
            <a:ext cx="2524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9℃</a:t>
            </a:r>
          </a:p>
        </p:txBody>
      </p:sp>
      <p:sp>
        <p:nvSpPr>
          <p:cNvPr id="71868" name="Text Box 188"/>
          <p:cNvSpPr txBox="1">
            <a:spLocks noChangeArrowheads="1"/>
          </p:cNvSpPr>
          <p:nvPr/>
        </p:nvSpPr>
        <p:spPr bwMode="auto">
          <a:xfrm>
            <a:off x="5776929" y="5078413"/>
            <a:ext cx="1296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От НБ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1869" name="Text Box 189"/>
          <p:cNvSpPr txBox="1">
            <a:spLocks noChangeArrowheads="1"/>
          </p:cNvSpPr>
          <p:nvPr/>
        </p:nvSpPr>
        <p:spPr bwMode="auto">
          <a:xfrm>
            <a:off x="5948379" y="4799013"/>
            <a:ext cx="1296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К НБ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1870" name="Line 190"/>
          <p:cNvSpPr>
            <a:spLocks noChangeShapeType="1"/>
          </p:cNvSpPr>
          <p:nvPr/>
        </p:nvSpPr>
        <p:spPr bwMode="auto">
          <a:xfrm>
            <a:off x="8034338" y="4184650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71" name="Line 191"/>
          <p:cNvSpPr>
            <a:spLocks noChangeShapeType="1"/>
          </p:cNvSpPr>
          <p:nvPr/>
        </p:nvSpPr>
        <p:spPr bwMode="auto">
          <a:xfrm flipV="1">
            <a:off x="6772275" y="5240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74" name="Oval 194"/>
          <p:cNvSpPr>
            <a:spLocks noChangeArrowheads="1"/>
          </p:cNvSpPr>
          <p:nvPr/>
        </p:nvSpPr>
        <p:spPr bwMode="auto">
          <a:xfrm>
            <a:off x="6656388" y="5554663"/>
            <a:ext cx="215900" cy="215900"/>
          </a:xfrm>
          <a:prstGeom prst="ellipse">
            <a:avLst/>
          </a:prstGeom>
          <a:solidFill>
            <a:srgbClr val="FF9900"/>
          </a:soli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71877" name="Line 197"/>
          <p:cNvSpPr>
            <a:spLocks noChangeShapeType="1"/>
          </p:cNvSpPr>
          <p:nvPr/>
        </p:nvSpPr>
        <p:spPr bwMode="auto">
          <a:xfrm>
            <a:off x="6762750" y="4403725"/>
            <a:ext cx="0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78" name="Oval 198"/>
          <p:cNvSpPr>
            <a:spLocks noChangeArrowheads="1"/>
          </p:cNvSpPr>
          <p:nvPr/>
        </p:nvSpPr>
        <p:spPr bwMode="auto">
          <a:xfrm>
            <a:off x="6646863" y="4357688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71879" name="Line 199"/>
          <p:cNvSpPr>
            <a:spLocks noChangeShapeType="1"/>
          </p:cNvSpPr>
          <p:nvPr/>
        </p:nvSpPr>
        <p:spPr bwMode="auto">
          <a:xfrm flipV="1">
            <a:off x="8024813" y="52387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76" name="Oval 196"/>
          <p:cNvSpPr>
            <a:spLocks noChangeArrowheads="1"/>
          </p:cNvSpPr>
          <p:nvPr/>
        </p:nvSpPr>
        <p:spPr bwMode="auto">
          <a:xfrm>
            <a:off x="7918450" y="5554663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</a:blip>
          <a:srcRect/>
          <a:stretch>
            <a:fillRect/>
          </a:stretch>
        </p:blipFill>
        <p:spPr bwMode="auto">
          <a:xfrm>
            <a:off x="1042988" y="1189038"/>
            <a:ext cx="6624637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454247" y="5719763"/>
            <a:ext cx="2352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Датчик температуры, вход испарителя.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67" name="Oval 39"/>
          <p:cNvSpPr>
            <a:spLocks noChangeArrowheads="1"/>
          </p:cNvSpPr>
          <p:nvPr/>
        </p:nvSpPr>
        <p:spPr bwMode="auto">
          <a:xfrm>
            <a:off x="5019675" y="4652963"/>
            <a:ext cx="107950" cy="10795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68" name="Oval 40"/>
          <p:cNvSpPr>
            <a:spLocks noChangeArrowheads="1"/>
          </p:cNvSpPr>
          <p:nvPr/>
        </p:nvSpPr>
        <p:spPr bwMode="auto">
          <a:xfrm>
            <a:off x="5389563" y="5229225"/>
            <a:ext cx="107950" cy="10795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 flipH="1">
            <a:off x="3365500" y="4724400"/>
            <a:ext cx="1698625" cy="1117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 flipH="1">
            <a:off x="4859338" y="5327650"/>
            <a:ext cx="582612" cy="873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71" name="Text Box 43"/>
          <p:cNvSpPr txBox="1">
            <a:spLocks noChangeArrowheads="1"/>
          </p:cNvSpPr>
          <p:nvPr/>
        </p:nvSpPr>
        <p:spPr bwMode="auto">
          <a:xfrm>
            <a:off x="6491288" y="2365375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ЭРВ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 flipH="1">
            <a:off x="5983288" y="2600325"/>
            <a:ext cx="395287" cy="612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73" name="Oval 45"/>
          <p:cNvSpPr>
            <a:spLocks noChangeArrowheads="1"/>
          </p:cNvSpPr>
          <p:nvPr/>
        </p:nvSpPr>
        <p:spPr bwMode="auto">
          <a:xfrm>
            <a:off x="5929313" y="3184525"/>
            <a:ext cx="107950" cy="10795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76" name="Line 48"/>
          <p:cNvSpPr>
            <a:spLocks noChangeShapeType="1"/>
          </p:cNvSpPr>
          <p:nvPr/>
        </p:nvSpPr>
        <p:spPr bwMode="auto">
          <a:xfrm flipH="1">
            <a:off x="5797550" y="4113213"/>
            <a:ext cx="790575" cy="271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77" name="Oval 49"/>
          <p:cNvSpPr>
            <a:spLocks noChangeArrowheads="1"/>
          </p:cNvSpPr>
          <p:nvPr/>
        </p:nvSpPr>
        <p:spPr bwMode="auto">
          <a:xfrm>
            <a:off x="5741988" y="4329113"/>
            <a:ext cx="107950" cy="10795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79" name="Text Box 51"/>
          <p:cNvSpPr txBox="1">
            <a:spLocks noChangeArrowheads="1"/>
          </p:cNvSpPr>
          <p:nvPr/>
        </p:nvSpPr>
        <p:spPr bwMode="auto">
          <a:xfrm>
            <a:off x="1925637" y="2781300"/>
            <a:ext cx="166051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Теплообменник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(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испаритель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)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4699000" y="6080125"/>
            <a:ext cx="2647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Датчик температуры, выход испарителя.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83" name="Oval 55"/>
          <p:cNvSpPr>
            <a:spLocks noChangeArrowheads="1"/>
          </p:cNvSpPr>
          <p:nvPr/>
        </p:nvSpPr>
        <p:spPr bwMode="auto">
          <a:xfrm>
            <a:off x="1806575" y="2889250"/>
            <a:ext cx="107950" cy="10795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84" name="Text Box 56"/>
          <p:cNvSpPr txBox="1">
            <a:spLocks noChangeArrowheads="1"/>
          </p:cNvSpPr>
          <p:nvPr/>
        </p:nvSpPr>
        <p:spPr bwMode="auto">
          <a:xfrm>
            <a:off x="71438" y="188913"/>
            <a:ext cx="698344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5.5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охлаждения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5.5.4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Управление ЭРВ внутреннего блока, пример.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85" name="Line 57"/>
          <p:cNvSpPr>
            <a:spLocks noChangeShapeType="1"/>
          </p:cNvSpPr>
          <p:nvPr/>
        </p:nvSpPr>
        <p:spPr bwMode="auto">
          <a:xfrm flipH="1">
            <a:off x="5238750" y="1412875"/>
            <a:ext cx="341313" cy="1476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86" name="Oval 58"/>
          <p:cNvSpPr>
            <a:spLocks noChangeArrowheads="1"/>
          </p:cNvSpPr>
          <p:nvPr/>
        </p:nvSpPr>
        <p:spPr bwMode="auto">
          <a:xfrm>
            <a:off x="5202238" y="2833688"/>
            <a:ext cx="107950" cy="10795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87" name="Text Box 59"/>
          <p:cNvSpPr txBox="1">
            <a:spLocks noChangeArrowheads="1"/>
          </p:cNvSpPr>
          <p:nvPr/>
        </p:nvSpPr>
        <p:spPr bwMode="auto">
          <a:xfrm>
            <a:off x="5651500" y="1089025"/>
            <a:ext cx="3241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Капилляр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равномерное распределение хладагента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88" name="Text Box 60"/>
          <p:cNvSpPr txBox="1">
            <a:spLocks noChangeArrowheads="1"/>
          </p:cNvSpPr>
          <p:nvPr/>
        </p:nvSpPr>
        <p:spPr bwMode="auto">
          <a:xfrm>
            <a:off x="6637338" y="3943350"/>
            <a:ext cx="1439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Фильтр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89" name="Line 61"/>
          <p:cNvSpPr>
            <a:spLocks noChangeShapeType="1"/>
          </p:cNvSpPr>
          <p:nvPr/>
        </p:nvSpPr>
        <p:spPr bwMode="auto">
          <a:xfrm flipH="1">
            <a:off x="7005638" y="4976813"/>
            <a:ext cx="698500" cy="307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90" name="Oval 62"/>
          <p:cNvSpPr>
            <a:spLocks noChangeArrowheads="1"/>
          </p:cNvSpPr>
          <p:nvPr/>
        </p:nvSpPr>
        <p:spPr bwMode="auto">
          <a:xfrm>
            <a:off x="6950075" y="5229225"/>
            <a:ext cx="107950" cy="10795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91" name="Text Box 63"/>
          <p:cNvSpPr txBox="1">
            <a:spLocks noChangeArrowheads="1"/>
          </p:cNvSpPr>
          <p:nvPr/>
        </p:nvSpPr>
        <p:spPr bwMode="auto">
          <a:xfrm>
            <a:off x="7778750" y="4814888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Газ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92" name="Line 64"/>
          <p:cNvSpPr>
            <a:spLocks noChangeShapeType="1"/>
          </p:cNvSpPr>
          <p:nvPr/>
        </p:nvSpPr>
        <p:spPr bwMode="auto">
          <a:xfrm flipH="1">
            <a:off x="6897688" y="5408613"/>
            <a:ext cx="698500" cy="307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93" name="Oval 65"/>
          <p:cNvSpPr>
            <a:spLocks noChangeArrowheads="1"/>
          </p:cNvSpPr>
          <p:nvPr/>
        </p:nvSpPr>
        <p:spPr bwMode="auto">
          <a:xfrm>
            <a:off x="6842125" y="5661025"/>
            <a:ext cx="107950" cy="10795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94" name="Text Box 66"/>
          <p:cNvSpPr txBox="1">
            <a:spLocks noChangeArrowheads="1"/>
          </p:cNvSpPr>
          <p:nvPr/>
        </p:nvSpPr>
        <p:spPr bwMode="auto">
          <a:xfrm>
            <a:off x="7632700" y="5265738"/>
            <a:ext cx="1187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Жидкость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3795" name="Oval 67"/>
          <p:cNvSpPr>
            <a:spLocks noChangeArrowheads="1"/>
          </p:cNvSpPr>
          <p:nvPr/>
        </p:nvSpPr>
        <p:spPr bwMode="auto">
          <a:xfrm>
            <a:off x="7467600" y="5327650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73796" name="Oval 68"/>
          <p:cNvSpPr>
            <a:spLocks noChangeArrowheads="1"/>
          </p:cNvSpPr>
          <p:nvPr/>
        </p:nvSpPr>
        <p:spPr bwMode="auto">
          <a:xfrm>
            <a:off x="6446838" y="3995738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73797" name="Oval 69"/>
          <p:cNvSpPr>
            <a:spLocks noChangeArrowheads="1"/>
          </p:cNvSpPr>
          <p:nvPr/>
        </p:nvSpPr>
        <p:spPr bwMode="auto">
          <a:xfrm>
            <a:off x="6310313" y="2420938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73798" name="Oval 70"/>
          <p:cNvSpPr>
            <a:spLocks noChangeArrowheads="1"/>
          </p:cNvSpPr>
          <p:nvPr/>
        </p:nvSpPr>
        <p:spPr bwMode="auto">
          <a:xfrm>
            <a:off x="5435600" y="1268413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4</a:t>
            </a:r>
          </a:p>
        </p:txBody>
      </p:sp>
      <p:sp>
        <p:nvSpPr>
          <p:cNvPr id="73799" name="Oval 71"/>
          <p:cNvSpPr>
            <a:spLocks noChangeArrowheads="1"/>
          </p:cNvSpPr>
          <p:nvPr/>
        </p:nvSpPr>
        <p:spPr bwMode="auto">
          <a:xfrm>
            <a:off x="1547813" y="2825750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5</a:t>
            </a:r>
          </a:p>
        </p:txBody>
      </p:sp>
      <p:sp>
        <p:nvSpPr>
          <p:cNvPr id="73800" name="Oval 72"/>
          <p:cNvSpPr>
            <a:spLocks noChangeArrowheads="1"/>
          </p:cNvSpPr>
          <p:nvPr/>
        </p:nvSpPr>
        <p:spPr bwMode="auto">
          <a:xfrm>
            <a:off x="7596188" y="4868863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/>
          <a:srcRect l="37636" t="1375" r="24576" b="16060"/>
          <a:stretch>
            <a:fillRect/>
          </a:stretch>
        </p:blipFill>
        <p:spPr bwMode="auto">
          <a:xfrm>
            <a:off x="842963" y="1411288"/>
            <a:ext cx="19796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663575" y="800100"/>
            <a:ext cx="80279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ko-KR" sz="1400" b="1" dirty="0"/>
              <a:t>Внутри емкости </a:t>
            </a:r>
            <a:r>
              <a:rPr lang="en-US" altLang="ko-KR" sz="1400" b="1" dirty="0"/>
              <a:t>?                                                          →       </a:t>
            </a:r>
            <a:r>
              <a:rPr lang="ru-RU" altLang="ko-KR" sz="1400" b="1" dirty="0"/>
              <a:t>Вода</a:t>
            </a:r>
            <a:r>
              <a:rPr lang="en-US" altLang="ko-KR" sz="1400" b="1" dirty="0"/>
              <a:t> (</a:t>
            </a:r>
            <a:r>
              <a:rPr lang="ru-RU" altLang="ko-KR" sz="1400" b="1" dirty="0"/>
              <a:t>жидкость</a:t>
            </a:r>
            <a:r>
              <a:rPr lang="en-US" altLang="ko-KR" sz="1400" b="1" dirty="0"/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ko-KR" sz="1400" b="1" dirty="0"/>
              <a:t>На выходе из емкости </a:t>
            </a:r>
            <a:r>
              <a:rPr lang="en-US" altLang="ko-KR" sz="1400" b="1" dirty="0"/>
              <a:t>?           </a:t>
            </a:r>
            <a:r>
              <a:rPr lang="ru-RU" altLang="ko-KR" sz="1400" b="1" dirty="0"/>
              <a:t>                               </a:t>
            </a:r>
            <a:r>
              <a:rPr lang="en-US" altLang="ko-KR" sz="1400" b="1" dirty="0"/>
              <a:t>    →        </a:t>
            </a:r>
            <a:r>
              <a:rPr lang="ru-RU" altLang="ko-KR" sz="1400" b="1" dirty="0"/>
              <a:t>Пар</a:t>
            </a:r>
            <a:r>
              <a:rPr lang="en-US" altLang="ko-KR" sz="1400" b="1" dirty="0"/>
              <a:t> ? </a:t>
            </a:r>
            <a:r>
              <a:rPr lang="ru-RU" altLang="ko-KR" sz="1400" b="1" dirty="0"/>
              <a:t>Жидкость</a:t>
            </a:r>
            <a:r>
              <a:rPr lang="en-US" altLang="ko-KR" sz="1400" b="1" dirty="0"/>
              <a:t> ? → </a:t>
            </a:r>
            <a:r>
              <a:rPr lang="ru-RU" altLang="ko-KR" sz="1400" b="1" dirty="0"/>
              <a:t>Смесь</a:t>
            </a:r>
            <a:endParaRPr lang="en-US" altLang="ko-KR" sz="1400" b="1" dirty="0"/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 flipH="1">
            <a:off x="1274763" y="3932238"/>
            <a:ext cx="827087" cy="1095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159762" name="Group 18"/>
          <p:cNvGrpSpPr>
            <a:grpSpLocks/>
          </p:cNvGrpSpPr>
          <p:nvPr/>
        </p:nvGrpSpPr>
        <p:grpSpPr bwMode="auto">
          <a:xfrm>
            <a:off x="3651250" y="2116138"/>
            <a:ext cx="2941638" cy="1223962"/>
            <a:chOff x="2200" y="2886"/>
            <a:chExt cx="1853" cy="771"/>
          </a:xfrm>
        </p:grpSpPr>
        <p:sp>
          <p:nvSpPr>
            <p:cNvPr id="159757" name="AutoShape 13"/>
            <p:cNvSpPr>
              <a:spLocks noChangeArrowheads="1"/>
            </p:cNvSpPr>
            <p:nvPr/>
          </p:nvSpPr>
          <p:spPr bwMode="auto">
            <a:xfrm rot="5400000">
              <a:off x="3209" y="2852"/>
              <a:ext cx="771" cy="839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FF9966"/>
                </a:gs>
              </a:gsLst>
              <a:lin ang="5400000" scaled="1"/>
            </a:gra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59758" name="Rectangle 14"/>
            <p:cNvSpPr>
              <a:spLocks noChangeArrowheads="1"/>
            </p:cNvSpPr>
            <p:nvPr/>
          </p:nvSpPr>
          <p:spPr bwMode="auto">
            <a:xfrm>
              <a:off x="2200" y="2886"/>
              <a:ext cx="985" cy="7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66"/>
                </a:gs>
              </a:gsLst>
              <a:lin ang="0" scaled="1"/>
            </a:gra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59755" name="Line 11"/>
            <p:cNvSpPr>
              <a:spLocks noChangeShapeType="1"/>
            </p:cNvSpPr>
            <p:nvPr/>
          </p:nvSpPr>
          <p:spPr bwMode="auto">
            <a:xfrm flipV="1">
              <a:off x="2364" y="2888"/>
              <a:ext cx="8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9760" name="Line 16"/>
            <p:cNvSpPr>
              <a:spLocks noChangeShapeType="1"/>
            </p:cNvSpPr>
            <p:nvPr/>
          </p:nvSpPr>
          <p:spPr bwMode="auto">
            <a:xfrm flipV="1">
              <a:off x="2354" y="3657"/>
              <a:ext cx="8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9761" name="Oval 17"/>
            <p:cNvSpPr>
              <a:spLocks noChangeArrowheads="1"/>
            </p:cNvSpPr>
            <p:nvPr/>
          </p:nvSpPr>
          <p:spPr bwMode="auto">
            <a:xfrm>
              <a:off x="3917" y="3196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59756" name="AutoShape 12"/>
          <p:cNvSpPr>
            <a:spLocks noChangeArrowheads="1"/>
          </p:cNvSpPr>
          <p:nvPr/>
        </p:nvSpPr>
        <p:spPr bwMode="auto">
          <a:xfrm rot="16200000">
            <a:off x="5761831" y="2056607"/>
            <a:ext cx="2511425" cy="133191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>
            <a:off x="3795713" y="2717800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9764" name="Text Box 20"/>
          <p:cNvSpPr txBox="1">
            <a:spLocks noChangeArrowheads="1"/>
          </p:cNvSpPr>
          <p:nvPr/>
        </p:nvSpPr>
        <p:spPr bwMode="auto">
          <a:xfrm>
            <a:off x="3254375" y="2366963"/>
            <a:ext cx="15478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ko-KR" sz="1400" b="1" dirty="0"/>
              <a:t>Нагнетание</a:t>
            </a:r>
            <a:endParaRPr lang="en-US" altLang="ko-KR" sz="1400" b="1" dirty="0"/>
          </a:p>
        </p:txBody>
      </p:sp>
      <p:sp>
        <p:nvSpPr>
          <p:cNvPr id="159766" name="Text Box 22"/>
          <p:cNvSpPr txBox="1">
            <a:spLocks noChangeArrowheads="1"/>
          </p:cNvSpPr>
          <p:nvPr/>
        </p:nvSpPr>
        <p:spPr bwMode="auto">
          <a:xfrm>
            <a:off x="5594350" y="3382963"/>
            <a:ext cx="1714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ko-KR" sz="1400" b="1" dirty="0">
                <a:solidFill>
                  <a:srgbClr val="FF3300"/>
                </a:solidFill>
              </a:rPr>
              <a:t>Скорость</a:t>
            </a:r>
            <a:r>
              <a:rPr lang="en-US" altLang="ko-KR" sz="1400" b="1" dirty="0">
                <a:solidFill>
                  <a:srgbClr val="FF3300"/>
                </a:solidFill>
              </a:rPr>
              <a:t> ↑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ko-KR" sz="1400" b="1" dirty="0"/>
              <a:t>Давление</a:t>
            </a:r>
            <a:r>
              <a:rPr lang="en-US" altLang="ko-KR" sz="1400" b="1" dirty="0"/>
              <a:t> ↓</a:t>
            </a:r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 flipV="1">
            <a:off x="6099175" y="2798763"/>
            <a:ext cx="323850" cy="6921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9768" name="Oval 24"/>
          <p:cNvSpPr>
            <a:spLocks noChangeArrowheads="1"/>
          </p:cNvSpPr>
          <p:nvPr/>
        </p:nvSpPr>
        <p:spPr bwMode="auto">
          <a:xfrm>
            <a:off x="7107238" y="211613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9769" name="Oval 25"/>
          <p:cNvSpPr>
            <a:spLocks noChangeArrowheads="1"/>
          </p:cNvSpPr>
          <p:nvPr/>
        </p:nvSpPr>
        <p:spPr bwMode="auto">
          <a:xfrm>
            <a:off x="7035800" y="297973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9770" name="Oval 26"/>
          <p:cNvSpPr>
            <a:spLocks noChangeArrowheads="1"/>
          </p:cNvSpPr>
          <p:nvPr/>
        </p:nvSpPr>
        <p:spPr bwMode="auto">
          <a:xfrm>
            <a:off x="7286625" y="272732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9771" name="Oval 27"/>
          <p:cNvSpPr>
            <a:spLocks noChangeArrowheads="1"/>
          </p:cNvSpPr>
          <p:nvPr/>
        </p:nvSpPr>
        <p:spPr bwMode="auto">
          <a:xfrm>
            <a:off x="6710363" y="2474913"/>
            <a:ext cx="144462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9772" name="Oval 28"/>
          <p:cNvSpPr>
            <a:spLocks noChangeArrowheads="1"/>
          </p:cNvSpPr>
          <p:nvPr/>
        </p:nvSpPr>
        <p:spPr bwMode="auto">
          <a:xfrm>
            <a:off x="6962775" y="2511425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9773" name="Oval 29"/>
          <p:cNvSpPr>
            <a:spLocks noChangeArrowheads="1"/>
          </p:cNvSpPr>
          <p:nvPr/>
        </p:nvSpPr>
        <p:spPr bwMode="auto">
          <a:xfrm>
            <a:off x="6675438" y="276383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9774" name="Oval 30"/>
          <p:cNvSpPr>
            <a:spLocks noChangeArrowheads="1"/>
          </p:cNvSpPr>
          <p:nvPr/>
        </p:nvSpPr>
        <p:spPr bwMode="auto">
          <a:xfrm>
            <a:off x="7394575" y="3232150"/>
            <a:ext cx="144463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9775" name="Oval 31"/>
          <p:cNvSpPr>
            <a:spLocks noChangeArrowheads="1"/>
          </p:cNvSpPr>
          <p:nvPr/>
        </p:nvSpPr>
        <p:spPr bwMode="auto">
          <a:xfrm>
            <a:off x="7286625" y="261937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9776" name="Text Box 32"/>
          <p:cNvSpPr txBox="1">
            <a:spLocks noChangeArrowheads="1"/>
          </p:cNvSpPr>
          <p:nvPr/>
        </p:nvSpPr>
        <p:spPr bwMode="auto">
          <a:xfrm>
            <a:off x="1763713" y="4005263"/>
            <a:ext cx="10795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altLang="ko-KR" sz="1400" b="1" dirty="0">
                <a:solidFill>
                  <a:schemeClr val="bg1"/>
                </a:solidFill>
                <a:latin typeface="Arial" pitchFamily="34" charset="0"/>
              </a:rPr>
              <a:t>Вода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ko-KR" sz="1400" b="1" dirty="0">
                <a:solidFill>
                  <a:schemeClr val="bg1"/>
                </a:solidFill>
              </a:rPr>
              <a:t>(</a:t>
            </a:r>
            <a:r>
              <a:rPr lang="ru-RU" altLang="ko-KR" sz="1400" b="1" dirty="0">
                <a:solidFill>
                  <a:schemeClr val="bg1"/>
                </a:solidFill>
              </a:rPr>
              <a:t>жидкость</a:t>
            </a:r>
            <a:r>
              <a:rPr lang="en-US" altLang="ko-KR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9777" name="Oval 33"/>
          <p:cNvSpPr>
            <a:spLocks noChangeArrowheads="1"/>
          </p:cNvSpPr>
          <p:nvPr/>
        </p:nvSpPr>
        <p:spPr bwMode="auto">
          <a:xfrm>
            <a:off x="2246313" y="2168525"/>
            <a:ext cx="539750" cy="53975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9778" name="Text Box 34"/>
          <p:cNvSpPr txBox="1">
            <a:spLocks noChangeArrowheads="1"/>
          </p:cNvSpPr>
          <p:nvPr/>
        </p:nvSpPr>
        <p:spPr bwMode="auto">
          <a:xfrm>
            <a:off x="3527425" y="3679825"/>
            <a:ext cx="13477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ko-KR" sz="1400" b="1" dirty="0"/>
              <a:t>Давление</a:t>
            </a:r>
            <a:r>
              <a:rPr lang="en-US" altLang="ko-KR" sz="1400" b="1" dirty="0"/>
              <a:t> ↑</a:t>
            </a:r>
          </a:p>
        </p:txBody>
      </p:sp>
      <p:sp>
        <p:nvSpPr>
          <p:cNvPr id="159779" name="Text Box 35"/>
          <p:cNvSpPr txBox="1">
            <a:spLocks noChangeArrowheads="1"/>
          </p:cNvSpPr>
          <p:nvPr/>
        </p:nvSpPr>
        <p:spPr bwMode="auto">
          <a:xfrm>
            <a:off x="4895850" y="2587625"/>
            <a:ext cx="10953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ko-KR" sz="1400" b="1" dirty="0">
                <a:solidFill>
                  <a:srgbClr val="FFFFFF"/>
                </a:solidFill>
              </a:rPr>
              <a:t>Жидкость</a:t>
            </a:r>
            <a:endParaRPr lang="en-US" altLang="ko-KR" sz="1400" b="1" dirty="0">
              <a:solidFill>
                <a:srgbClr val="FFFFFF"/>
              </a:solidFill>
            </a:endParaRPr>
          </a:p>
        </p:txBody>
      </p:sp>
      <p:sp>
        <p:nvSpPr>
          <p:cNvPr id="159780" name="Text Box 36"/>
          <p:cNvSpPr txBox="1">
            <a:spLocks noChangeArrowheads="1"/>
          </p:cNvSpPr>
          <p:nvPr/>
        </p:nvSpPr>
        <p:spPr bwMode="auto">
          <a:xfrm>
            <a:off x="71438" y="793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/>
              <a:t>6. </a:t>
            </a:r>
            <a:r>
              <a:rPr lang="ru-RU" altLang="ko-KR" sz="2000" b="1" dirty="0"/>
              <a:t>Что такое расширение</a:t>
            </a:r>
            <a:r>
              <a:rPr lang="en-US" altLang="ko-KR" sz="2000" b="1" dirty="0"/>
              <a:t>?</a:t>
            </a:r>
          </a:p>
        </p:txBody>
      </p:sp>
      <p:graphicFrame>
        <p:nvGraphicFramePr>
          <p:cNvPr id="159924" name="Group 180"/>
          <p:cNvGraphicFramePr>
            <a:graphicFrameLocks noGrp="1"/>
          </p:cNvGraphicFramePr>
          <p:nvPr/>
        </p:nvGraphicFramePr>
        <p:xfrm>
          <a:off x="215900" y="4819650"/>
          <a:ext cx="8726488" cy="1865376"/>
        </p:xfrm>
        <a:graphic>
          <a:graphicData uri="http://schemas.openxmlformats.org/drawingml/2006/table">
            <a:tbl>
              <a:tblPr/>
              <a:tblGrid>
                <a:gridCol w="1166813"/>
                <a:gridCol w="1101725"/>
                <a:gridCol w="1079500"/>
                <a:gridCol w="1238250"/>
                <a:gridCol w="1836737"/>
                <a:gridCol w="1116013"/>
                <a:gridCol w="118745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Нагнетание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Расширение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Фазовое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состояние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Давление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Температура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Прибор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Прибор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Перед расширением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После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расширения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Спрей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Рычаг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Форсунка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Вода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Смесь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Пар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Падает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Снижается</a:t>
                      </a:r>
                      <a:r>
                        <a:rPr kumimoji="1" lang="ru-RU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1" lang="ru-RU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незначительно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Внутр. </a:t>
                      </a:r>
                      <a:r>
                        <a:rPr kumimoji="1" lang="ru-RU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блок</a:t>
                      </a: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Компрессор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Хладагент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Смесь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1" lang="ru-RU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Жидкость + Пар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Падает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Снижается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</a:t>
                      </a:r>
                      <a:r>
                        <a:rPr kumimoji="1" lang="ru-RU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до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 ~7 ℃)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878" name="Text Box 134"/>
          <p:cNvSpPr txBox="1">
            <a:spLocks noChangeArrowheads="1"/>
          </p:cNvSpPr>
          <p:nvPr/>
        </p:nvSpPr>
        <p:spPr bwMode="auto">
          <a:xfrm>
            <a:off x="3074988" y="4138613"/>
            <a:ext cx="550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000" b="1"/>
              <a:t>※ </a:t>
            </a:r>
            <a:r>
              <a:rPr lang="ru-RU" altLang="ko-KR" sz="1000" b="1"/>
              <a:t>Повышение скорости приводит к возникновению шума.</a:t>
            </a:r>
            <a:endParaRPr lang="en-US" altLang="ko-KR" sz="1000" b="1"/>
          </a:p>
        </p:txBody>
      </p:sp>
      <p:sp>
        <p:nvSpPr>
          <p:cNvPr id="159879" name="Freeform 135"/>
          <p:cNvSpPr>
            <a:spLocks/>
          </p:cNvSpPr>
          <p:nvPr/>
        </p:nvSpPr>
        <p:spPr bwMode="auto">
          <a:xfrm>
            <a:off x="2678113" y="1338263"/>
            <a:ext cx="3744912" cy="1296987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1633" y="109"/>
              </a:cxn>
              <a:cxn ang="0">
                <a:pos x="2359" y="789"/>
              </a:cxn>
            </a:cxnLst>
            <a:rect l="0" t="0" r="r" b="b"/>
            <a:pathLst>
              <a:path w="2359" h="789">
                <a:moveTo>
                  <a:pt x="0" y="132"/>
                </a:moveTo>
                <a:cubicBezTo>
                  <a:pt x="620" y="66"/>
                  <a:pt x="1240" y="0"/>
                  <a:pt x="1633" y="109"/>
                </a:cubicBezTo>
                <a:cubicBezTo>
                  <a:pt x="2026" y="218"/>
                  <a:pt x="2192" y="503"/>
                  <a:pt x="2359" y="789"/>
                </a:cubicBezTo>
              </a:path>
            </a:pathLst>
          </a:custGeom>
          <a:noFill/>
          <a:ln w="19050" cap="flat">
            <a:solidFill>
              <a:srgbClr val="3366FF"/>
            </a:solidFill>
            <a:prstDash val="sysDot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9880" name="Line 136"/>
          <p:cNvSpPr>
            <a:spLocks noChangeShapeType="1"/>
          </p:cNvSpPr>
          <p:nvPr/>
        </p:nvSpPr>
        <p:spPr bwMode="auto">
          <a:xfrm>
            <a:off x="4802188" y="3822700"/>
            <a:ext cx="828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9911" name="Text Box 167"/>
          <p:cNvSpPr txBox="1">
            <a:spLocks noChangeArrowheads="1"/>
          </p:cNvSpPr>
          <p:nvPr/>
        </p:nvSpPr>
        <p:spPr bwMode="auto">
          <a:xfrm>
            <a:off x="2211388" y="2292350"/>
            <a:ext cx="68421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>
                <a:solidFill>
                  <a:schemeClr val="bg1"/>
                </a:solidFill>
              </a:rPr>
              <a:t>Knob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H="1">
            <a:off x="4224338" y="1782763"/>
            <a:ext cx="2087562" cy="1152525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</a:blip>
          <a:srcRect/>
          <a:stretch>
            <a:fillRect/>
          </a:stretch>
        </p:blipFill>
        <p:spPr bwMode="auto">
          <a:xfrm>
            <a:off x="1744663" y="1368425"/>
            <a:ext cx="6624637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8424863" y="6351588"/>
            <a:ext cx="215900" cy="215900"/>
          </a:xfrm>
          <a:prstGeom prst="ellipse">
            <a:avLst/>
          </a:prstGeom>
          <a:solidFill>
            <a:srgbClr val="FF9900"/>
          </a:soli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8424863" y="5832475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H="1">
            <a:off x="2098675" y="3279775"/>
            <a:ext cx="1525588" cy="842963"/>
          </a:xfrm>
          <a:prstGeom prst="line">
            <a:avLst/>
          </a:prstGeom>
          <a:noFill/>
          <a:ln w="50800">
            <a:solidFill>
              <a:srgbClr val="00CC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827591" y="1406525"/>
            <a:ext cx="41624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Комнатная температура: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27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℃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 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87338" y="4154488"/>
            <a:ext cx="251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2000" b="1" dirty="0" err="1" smtClean="0">
                <a:latin typeface="Arial" pitchFamily="34" charset="0"/>
                <a:ea typeface="굴림" pitchFamily="34" charset="-127"/>
              </a:rPr>
              <a:t>вых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. =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14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℃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H="1" flipV="1">
            <a:off x="3408363" y="1592263"/>
            <a:ext cx="1692275" cy="1008062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 flipV="1">
            <a:off x="3254375" y="1681163"/>
            <a:ext cx="1692275" cy="1008062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H="1" flipV="1">
            <a:off x="7656513" y="5975350"/>
            <a:ext cx="755650" cy="43180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H="1" flipV="1">
            <a:off x="5211763" y="3176588"/>
            <a:ext cx="190500" cy="307975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 flipV="1">
            <a:off x="3227388" y="3824288"/>
            <a:ext cx="1549400" cy="922337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flipH="1" flipV="1">
            <a:off x="3697288" y="3460750"/>
            <a:ext cx="1333500" cy="79375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flipH="1" flipV="1">
            <a:off x="5181600" y="3679825"/>
            <a:ext cx="190500" cy="307975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 flipH="1">
            <a:off x="5248275" y="4681538"/>
            <a:ext cx="71438" cy="233362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 flipH="1">
            <a:off x="5616575" y="3633788"/>
            <a:ext cx="0" cy="1811337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H="1">
            <a:off x="5243513" y="5211763"/>
            <a:ext cx="71437" cy="233362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>
            <a:off x="7707313" y="5489575"/>
            <a:ext cx="673100" cy="407988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74" name="Oval 22"/>
          <p:cNvSpPr>
            <a:spLocks noChangeArrowheads="1"/>
          </p:cNvSpPr>
          <p:nvPr/>
        </p:nvSpPr>
        <p:spPr bwMode="auto">
          <a:xfrm>
            <a:off x="4611688" y="3986213"/>
            <a:ext cx="107950" cy="107950"/>
          </a:xfrm>
          <a:prstGeom prst="ellipse">
            <a:avLst/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776" name="Oval 24"/>
          <p:cNvSpPr>
            <a:spLocks noChangeArrowheads="1"/>
          </p:cNvSpPr>
          <p:nvPr/>
        </p:nvSpPr>
        <p:spPr bwMode="auto">
          <a:xfrm>
            <a:off x="4510088" y="4564063"/>
            <a:ext cx="107950" cy="107950"/>
          </a:xfrm>
          <a:prstGeom prst="ellipse">
            <a:avLst/>
          </a:prstGeom>
          <a:solidFill>
            <a:srgbClr val="00CCFF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4405313" y="370840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8℃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4267200" y="4627563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>
                <a:solidFill>
                  <a:srgbClr val="00FFFF"/>
                </a:solidFill>
                <a:latin typeface="Arial" pitchFamily="34" charset="0"/>
                <a:ea typeface="굴림" pitchFamily="34" charset="-127"/>
              </a:rPr>
              <a:t>9℃</a:t>
            </a:r>
          </a:p>
        </p:txBody>
      </p:sp>
      <p:sp>
        <p:nvSpPr>
          <p:cNvPr id="74781" name="Line 29"/>
          <p:cNvSpPr>
            <a:spLocks noChangeShapeType="1"/>
          </p:cNvSpPr>
          <p:nvPr/>
        </p:nvSpPr>
        <p:spPr bwMode="auto">
          <a:xfrm flipH="1">
            <a:off x="4535488" y="4903788"/>
            <a:ext cx="1230312" cy="11176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82" name="Line 30"/>
          <p:cNvSpPr>
            <a:spLocks noChangeShapeType="1"/>
          </p:cNvSpPr>
          <p:nvPr/>
        </p:nvSpPr>
        <p:spPr bwMode="auto">
          <a:xfrm flipH="1">
            <a:off x="5580063" y="5507038"/>
            <a:ext cx="582612" cy="8731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88" name="Line 36"/>
          <p:cNvSpPr>
            <a:spLocks noChangeShapeType="1"/>
          </p:cNvSpPr>
          <p:nvPr/>
        </p:nvSpPr>
        <p:spPr bwMode="auto">
          <a:xfrm flipH="1">
            <a:off x="6675438" y="4329113"/>
            <a:ext cx="633412" cy="2476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89" name="Oval 37"/>
          <p:cNvSpPr>
            <a:spLocks noChangeArrowheads="1"/>
          </p:cNvSpPr>
          <p:nvPr/>
        </p:nvSpPr>
        <p:spPr bwMode="auto">
          <a:xfrm>
            <a:off x="6629400" y="4525963"/>
            <a:ext cx="107950" cy="10795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790" name="Oval 38"/>
          <p:cNvSpPr>
            <a:spLocks noChangeArrowheads="1"/>
          </p:cNvSpPr>
          <p:nvPr/>
        </p:nvSpPr>
        <p:spPr bwMode="auto">
          <a:xfrm>
            <a:off x="7235825" y="4221163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74794" name="Line 42"/>
          <p:cNvSpPr>
            <a:spLocks noChangeShapeType="1"/>
          </p:cNvSpPr>
          <p:nvPr/>
        </p:nvSpPr>
        <p:spPr bwMode="auto">
          <a:xfrm flipH="1">
            <a:off x="6686550" y="4191000"/>
            <a:ext cx="0" cy="322263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795" name="Text Box 43"/>
          <p:cNvSpPr txBox="1">
            <a:spLocks noChangeArrowheads="1"/>
          </p:cNvSpPr>
          <p:nvPr/>
        </p:nvSpPr>
        <p:spPr bwMode="auto">
          <a:xfrm>
            <a:off x="3798888" y="4094163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>
                <a:latin typeface="Arial" pitchFamily="34" charset="0"/>
                <a:ea typeface="굴림" pitchFamily="34" charset="-127"/>
              </a:rPr>
              <a:t>ΔT : 1℃</a:t>
            </a:r>
          </a:p>
        </p:txBody>
      </p:sp>
      <p:sp>
        <p:nvSpPr>
          <p:cNvPr id="74796" name="Line 44"/>
          <p:cNvSpPr>
            <a:spLocks noChangeShapeType="1"/>
          </p:cNvSpPr>
          <p:nvPr/>
        </p:nvSpPr>
        <p:spPr bwMode="auto">
          <a:xfrm flipH="1">
            <a:off x="4579938" y="4116388"/>
            <a:ext cx="71437" cy="4318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4798" name="Group 46"/>
          <p:cNvGrpSpPr>
            <a:grpSpLocks/>
          </p:cNvGrpSpPr>
          <p:nvPr/>
        </p:nvGrpSpPr>
        <p:grpSpPr bwMode="auto">
          <a:xfrm>
            <a:off x="1755775" y="5556250"/>
            <a:ext cx="487363" cy="174625"/>
            <a:chOff x="1789" y="1102"/>
            <a:chExt cx="480" cy="149"/>
          </a:xfrm>
        </p:grpSpPr>
        <p:sp>
          <p:nvSpPr>
            <p:cNvPr id="74799" name="Oval 47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800" name="Oval 48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801" name="AutoShape 49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802" name="Line 50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803" name="Line 51"/>
          <p:cNvSpPr>
            <a:spLocks noChangeShapeType="1"/>
          </p:cNvSpPr>
          <p:nvPr/>
        </p:nvSpPr>
        <p:spPr bwMode="auto">
          <a:xfrm>
            <a:off x="1435100" y="5827713"/>
            <a:ext cx="30321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04" name="Rectangle 52"/>
          <p:cNvSpPr>
            <a:spLocks noChangeArrowheads="1"/>
          </p:cNvSpPr>
          <p:nvPr/>
        </p:nvSpPr>
        <p:spPr bwMode="auto">
          <a:xfrm>
            <a:off x="1389063" y="5478463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05" name="Line 53"/>
          <p:cNvSpPr>
            <a:spLocks noChangeShapeType="1"/>
          </p:cNvSpPr>
          <p:nvPr/>
        </p:nvSpPr>
        <p:spPr bwMode="auto">
          <a:xfrm>
            <a:off x="2320925" y="5775325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06" name="Line 54"/>
          <p:cNvSpPr>
            <a:spLocks noChangeShapeType="1"/>
          </p:cNvSpPr>
          <p:nvPr/>
        </p:nvSpPr>
        <p:spPr bwMode="auto">
          <a:xfrm>
            <a:off x="1531938" y="5772150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07" name="Line 55"/>
          <p:cNvSpPr>
            <a:spLocks noChangeShapeType="1"/>
          </p:cNvSpPr>
          <p:nvPr/>
        </p:nvSpPr>
        <p:spPr bwMode="auto">
          <a:xfrm>
            <a:off x="2003425" y="6110288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08" name="Line 56"/>
          <p:cNvSpPr>
            <a:spLocks noChangeShapeType="1"/>
          </p:cNvSpPr>
          <p:nvPr/>
        </p:nvSpPr>
        <p:spPr bwMode="auto">
          <a:xfrm>
            <a:off x="2279650" y="5827713"/>
            <a:ext cx="2635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09" name="Rectangle 57"/>
          <p:cNvSpPr>
            <a:spLocks noChangeArrowheads="1"/>
          </p:cNvSpPr>
          <p:nvPr/>
        </p:nvSpPr>
        <p:spPr bwMode="auto">
          <a:xfrm>
            <a:off x="1735138" y="5761038"/>
            <a:ext cx="539750" cy="128587"/>
          </a:xfrm>
          <a:prstGeom prst="rect">
            <a:avLst/>
          </a:prstGeom>
          <a:gradFill rotWithShape="1">
            <a:gsLst>
              <a:gs pos="0">
                <a:schemeClr val="bg1">
                  <a:alpha val="30000"/>
                </a:schemeClr>
              </a:gs>
              <a:gs pos="100000">
                <a:srgbClr val="C0C0C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10" name="Line 58"/>
          <p:cNvSpPr>
            <a:spLocks noChangeShapeType="1"/>
          </p:cNvSpPr>
          <p:nvPr/>
        </p:nvSpPr>
        <p:spPr bwMode="auto">
          <a:xfrm rot="5400000">
            <a:off x="2378868" y="5968207"/>
            <a:ext cx="3095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11" name="Line 59"/>
          <p:cNvSpPr>
            <a:spLocks noChangeShapeType="1"/>
          </p:cNvSpPr>
          <p:nvPr/>
        </p:nvSpPr>
        <p:spPr bwMode="auto">
          <a:xfrm>
            <a:off x="1447800" y="6108700"/>
            <a:ext cx="53498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12" name="AutoShape 60"/>
          <p:cNvSpPr>
            <a:spLocks noChangeArrowheads="1"/>
          </p:cNvSpPr>
          <p:nvPr/>
        </p:nvSpPr>
        <p:spPr bwMode="auto">
          <a:xfrm rot="5400000">
            <a:off x="1335088" y="57499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4813" name="Group 61"/>
          <p:cNvGrpSpPr>
            <a:grpSpLocks/>
          </p:cNvGrpSpPr>
          <p:nvPr/>
        </p:nvGrpSpPr>
        <p:grpSpPr bwMode="auto">
          <a:xfrm>
            <a:off x="1939925" y="5959475"/>
            <a:ext cx="107950" cy="206375"/>
            <a:chOff x="2877" y="3766"/>
            <a:chExt cx="68" cy="130"/>
          </a:xfrm>
        </p:grpSpPr>
        <p:sp>
          <p:nvSpPr>
            <p:cNvPr id="74814" name="Line 62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815" name="AutoShape 63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816" name="AutoShape 64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74817" name="Rectangle 65"/>
          <p:cNvSpPr>
            <a:spLocks noChangeArrowheads="1"/>
          </p:cNvSpPr>
          <p:nvPr/>
        </p:nvSpPr>
        <p:spPr bwMode="auto">
          <a:xfrm>
            <a:off x="2105025" y="606583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18" name="Rectangle 66"/>
          <p:cNvSpPr>
            <a:spLocks noChangeArrowheads="1"/>
          </p:cNvSpPr>
          <p:nvPr/>
        </p:nvSpPr>
        <p:spPr bwMode="auto">
          <a:xfrm>
            <a:off x="1719263" y="60674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19" name="Text Box 67"/>
          <p:cNvSpPr txBox="1">
            <a:spLocks noChangeArrowheads="1"/>
          </p:cNvSpPr>
          <p:nvPr/>
        </p:nvSpPr>
        <p:spPr bwMode="auto">
          <a:xfrm>
            <a:off x="1716088" y="5726113"/>
            <a:ext cx="5762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ВКЛ,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820" name="Line 68"/>
          <p:cNvSpPr>
            <a:spLocks noChangeShapeType="1"/>
          </p:cNvSpPr>
          <p:nvPr/>
        </p:nvSpPr>
        <p:spPr bwMode="auto">
          <a:xfrm>
            <a:off x="1587500" y="5083175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21" name="Text Box 69"/>
          <p:cNvSpPr txBox="1">
            <a:spLocks noChangeArrowheads="1"/>
          </p:cNvSpPr>
          <p:nvPr/>
        </p:nvSpPr>
        <p:spPr bwMode="auto">
          <a:xfrm>
            <a:off x="2049463" y="4867275"/>
            <a:ext cx="649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822" name="Text Box 70"/>
          <p:cNvSpPr txBox="1">
            <a:spLocks noChangeArrowheads="1"/>
          </p:cNvSpPr>
          <p:nvPr/>
        </p:nvSpPr>
        <p:spPr bwMode="auto">
          <a:xfrm>
            <a:off x="1187450" y="4867275"/>
            <a:ext cx="792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вых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823" name="AutoShape 71"/>
          <p:cNvSpPr>
            <a:spLocks noChangeArrowheads="1"/>
          </p:cNvSpPr>
          <p:nvPr/>
        </p:nvSpPr>
        <p:spPr bwMode="auto">
          <a:xfrm rot="5400000">
            <a:off x="1335088" y="603567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24" name="Line 72"/>
          <p:cNvSpPr>
            <a:spLocks noChangeShapeType="1"/>
          </p:cNvSpPr>
          <p:nvPr/>
        </p:nvSpPr>
        <p:spPr bwMode="auto">
          <a:xfrm>
            <a:off x="766763" y="611028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25" name="Text Box 73"/>
          <p:cNvSpPr txBox="1">
            <a:spLocks noChangeArrowheads="1"/>
          </p:cNvSpPr>
          <p:nvPr/>
        </p:nvSpPr>
        <p:spPr bwMode="auto">
          <a:xfrm>
            <a:off x="900113" y="5970588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36℃</a:t>
            </a:r>
          </a:p>
        </p:txBody>
      </p:sp>
      <p:sp>
        <p:nvSpPr>
          <p:cNvPr id="74826" name="Text Box 74"/>
          <p:cNvSpPr txBox="1">
            <a:spLocks noChangeArrowheads="1"/>
          </p:cNvSpPr>
          <p:nvPr/>
        </p:nvSpPr>
        <p:spPr bwMode="auto">
          <a:xfrm>
            <a:off x="2319338" y="5605463"/>
            <a:ext cx="215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8℃</a:t>
            </a:r>
          </a:p>
        </p:txBody>
      </p:sp>
      <p:sp>
        <p:nvSpPr>
          <p:cNvPr id="74827" name="Line 75"/>
          <p:cNvSpPr>
            <a:spLocks noChangeShapeType="1"/>
          </p:cNvSpPr>
          <p:nvPr/>
        </p:nvSpPr>
        <p:spPr bwMode="auto">
          <a:xfrm>
            <a:off x="755650" y="5826125"/>
            <a:ext cx="54292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28" name="Text Box 76"/>
          <p:cNvSpPr txBox="1">
            <a:spLocks noChangeArrowheads="1"/>
          </p:cNvSpPr>
          <p:nvPr/>
        </p:nvSpPr>
        <p:spPr bwMode="auto">
          <a:xfrm>
            <a:off x="1522413" y="5599113"/>
            <a:ext cx="2524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9℃</a:t>
            </a:r>
          </a:p>
        </p:txBody>
      </p:sp>
      <p:sp>
        <p:nvSpPr>
          <p:cNvPr id="74831" name="Line 79"/>
          <p:cNvSpPr>
            <a:spLocks noChangeShapeType="1"/>
          </p:cNvSpPr>
          <p:nvPr/>
        </p:nvSpPr>
        <p:spPr bwMode="auto">
          <a:xfrm>
            <a:off x="2384425" y="5083175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32" name="Line 80"/>
          <p:cNvSpPr>
            <a:spLocks noChangeShapeType="1"/>
          </p:cNvSpPr>
          <p:nvPr/>
        </p:nvSpPr>
        <p:spPr bwMode="auto">
          <a:xfrm flipV="1">
            <a:off x="1122363" y="61388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33" name="Oval 81"/>
          <p:cNvSpPr>
            <a:spLocks noChangeArrowheads="1"/>
          </p:cNvSpPr>
          <p:nvPr/>
        </p:nvSpPr>
        <p:spPr bwMode="auto">
          <a:xfrm>
            <a:off x="1006475" y="6453188"/>
            <a:ext cx="215900" cy="215900"/>
          </a:xfrm>
          <a:prstGeom prst="ellipse">
            <a:avLst/>
          </a:prstGeom>
          <a:solidFill>
            <a:srgbClr val="FF9900"/>
          </a:soli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Arial" pitchFamily="34" charset="0"/>
                <a:ea typeface="굴림" pitchFamily="34" charset="-127"/>
              </a:rPr>
              <a:t>1</a:t>
            </a:r>
          </a:p>
        </p:txBody>
      </p:sp>
      <p:sp>
        <p:nvSpPr>
          <p:cNvPr id="74834" name="Line 82"/>
          <p:cNvSpPr>
            <a:spLocks noChangeShapeType="1"/>
          </p:cNvSpPr>
          <p:nvPr/>
        </p:nvSpPr>
        <p:spPr bwMode="auto">
          <a:xfrm>
            <a:off x="1112838" y="5302250"/>
            <a:ext cx="0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35" name="Oval 83"/>
          <p:cNvSpPr>
            <a:spLocks noChangeArrowheads="1"/>
          </p:cNvSpPr>
          <p:nvPr/>
        </p:nvSpPr>
        <p:spPr bwMode="auto">
          <a:xfrm>
            <a:off x="996950" y="5256213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Arial" pitchFamily="34" charset="0"/>
                <a:ea typeface="굴림" pitchFamily="34" charset="-127"/>
              </a:rPr>
              <a:t>3</a:t>
            </a:r>
          </a:p>
        </p:txBody>
      </p:sp>
      <p:sp>
        <p:nvSpPr>
          <p:cNvPr id="74836" name="Line 84"/>
          <p:cNvSpPr>
            <a:spLocks noChangeShapeType="1"/>
          </p:cNvSpPr>
          <p:nvPr/>
        </p:nvSpPr>
        <p:spPr bwMode="auto">
          <a:xfrm flipV="1">
            <a:off x="2374900" y="6137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837" name="Oval 85"/>
          <p:cNvSpPr>
            <a:spLocks noChangeArrowheads="1"/>
          </p:cNvSpPr>
          <p:nvPr/>
        </p:nvSpPr>
        <p:spPr bwMode="auto">
          <a:xfrm>
            <a:off x="2268538" y="6453188"/>
            <a:ext cx="215900" cy="215900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Arial" pitchFamily="34" charset="0"/>
                <a:ea typeface="굴림" pitchFamily="34" charset="-127"/>
              </a:rPr>
              <a:t>2</a:t>
            </a:r>
          </a:p>
        </p:txBody>
      </p:sp>
      <p:sp>
        <p:nvSpPr>
          <p:cNvPr id="74840" name="Text Box 88"/>
          <p:cNvSpPr txBox="1">
            <a:spLocks noChangeArrowheads="1"/>
          </p:cNvSpPr>
          <p:nvPr/>
        </p:nvSpPr>
        <p:spPr bwMode="auto">
          <a:xfrm>
            <a:off x="7883525" y="6364288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>
                <a:solidFill>
                  <a:srgbClr val="FF9900"/>
                </a:solidFill>
                <a:latin typeface="Arial" pitchFamily="34" charset="0"/>
                <a:ea typeface="굴림" pitchFamily="34" charset="-127"/>
              </a:rPr>
              <a:t>36℃</a:t>
            </a:r>
          </a:p>
        </p:txBody>
      </p:sp>
      <p:sp>
        <p:nvSpPr>
          <p:cNvPr id="74841" name="Text Box 89"/>
          <p:cNvSpPr txBox="1">
            <a:spLocks noChangeArrowheads="1"/>
          </p:cNvSpPr>
          <p:nvPr/>
        </p:nvSpPr>
        <p:spPr bwMode="auto">
          <a:xfrm>
            <a:off x="7380288" y="4175125"/>
            <a:ext cx="1620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4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Падение   давления</a:t>
            </a:r>
            <a:endParaRPr lang="en-US" altLang="ko-KR" sz="14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842" name="AutoShape 90"/>
          <p:cNvSpPr>
            <a:spLocks noChangeArrowheads="1"/>
          </p:cNvSpPr>
          <p:nvPr/>
        </p:nvSpPr>
        <p:spPr bwMode="auto">
          <a:xfrm>
            <a:off x="5302250" y="4545013"/>
            <a:ext cx="1079500" cy="720725"/>
          </a:xfrm>
          <a:prstGeom prst="irregularSeal1">
            <a:avLst/>
          </a:prstGeom>
          <a:solidFill>
            <a:schemeClr val="bg1"/>
          </a:solidFill>
          <a:ln w="2159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43" name="AutoShape 91"/>
          <p:cNvSpPr>
            <a:spLocks noChangeArrowheads="1"/>
          </p:cNvSpPr>
          <p:nvPr/>
        </p:nvSpPr>
        <p:spPr bwMode="auto">
          <a:xfrm>
            <a:off x="5724525" y="5121275"/>
            <a:ext cx="1079500" cy="720725"/>
          </a:xfrm>
          <a:prstGeom prst="irregularSeal1">
            <a:avLst/>
          </a:prstGeom>
          <a:solidFill>
            <a:schemeClr val="bg1"/>
          </a:solidFill>
          <a:ln w="2159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Text Box 56"/>
          <p:cNvSpPr txBox="1">
            <a:spLocks noChangeArrowheads="1"/>
          </p:cNvSpPr>
          <p:nvPr/>
        </p:nvSpPr>
        <p:spPr bwMode="auto">
          <a:xfrm>
            <a:off x="71438" y="188913"/>
            <a:ext cx="698344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5.5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охлаждения.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5.5.4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Управление ЭРВ внутреннего блока, пример.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2855889" y="5838858"/>
            <a:ext cx="2352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Датчик температуры, вход испарителя.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>
            <a:off x="5100642" y="6199220"/>
            <a:ext cx="2647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Датчик температуры, выход испарителя.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779" name="Oval 27"/>
          <p:cNvSpPr>
            <a:spLocks noChangeArrowheads="1"/>
          </p:cNvSpPr>
          <p:nvPr/>
        </p:nvSpPr>
        <p:spPr bwMode="auto">
          <a:xfrm>
            <a:off x="5721350" y="4832350"/>
            <a:ext cx="107950" cy="10795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839" name="Text Box 87"/>
          <p:cNvSpPr txBox="1">
            <a:spLocks noChangeArrowheads="1"/>
          </p:cNvSpPr>
          <p:nvPr/>
        </p:nvSpPr>
        <p:spPr bwMode="auto">
          <a:xfrm>
            <a:off x="5761038" y="472598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dirty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8℃</a:t>
            </a:r>
          </a:p>
        </p:txBody>
      </p:sp>
      <p:sp>
        <p:nvSpPr>
          <p:cNvPr id="74780" name="Oval 28"/>
          <p:cNvSpPr>
            <a:spLocks noChangeArrowheads="1"/>
          </p:cNvSpPr>
          <p:nvPr/>
        </p:nvSpPr>
        <p:spPr bwMode="auto">
          <a:xfrm>
            <a:off x="6032520" y="5408613"/>
            <a:ext cx="107950" cy="107950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74838" name="Text Box 86"/>
          <p:cNvSpPr txBox="1">
            <a:spLocks noChangeArrowheads="1"/>
          </p:cNvSpPr>
          <p:nvPr/>
        </p:nvSpPr>
        <p:spPr bwMode="auto">
          <a:xfrm>
            <a:off x="6145262" y="530383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dirty="0">
                <a:solidFill>
                  <a:srgbClr val="0066FF"/>
                </a:solidFill>
                <a:latin typeface="Arial" pitchFamily="34" charset="0"/>
                <a:ea typeface="굴림" pitchFamily="34" charset="-127"/>
              </a:rPr>
              <a:t>9℃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1376363"/>
            <a:ext cx="17875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71438" y="188913"/>
            <a:ext cx="73485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5.5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охлаждения.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5.5.4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Управление ЭРВ внутреннего блока, пример.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 rot="16200000">
            <a:off x="385763" y="4030663"/>
            <a:ext cx="1187450" cy="215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H="1" flipV="1">
            <a:off x="974725" y="4076700"/>
            <a:ext cx="0" cy="6127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74" name="AutoShape 14"/>
          <p:cNvSpPr>
            <a:spLocks noChangeArrowheads="1"/>
          </p:cNvSpPr>
          <p:nvPr/>
        </p:nvSpPr>
        <p:spPr bwMode="auto">
          <a:xfrm rot="-24399672">
            <a:off x="863600" y="2984501"/>
            <a:ext cx="1127125" cy="1085850"/>
          </a:xfrm>
          <a:custGeom>
            <a:avLst/>
            <a:gdLst>
              <a:gd name="G0" fmla="+- 6652 0 0"/>
              <a:gd name="G1" fmla="+- -8916408 0 0"/>
              <a:gd name="G2" fmla="+- 0 0 -8916408"/>
              <a:gd name="T0" fmla="*/ 0 256 1"/>
              <a:gd name="T1" fmla="*/ 180 256 1"/>
              <a:gd name="G3" fmla="+- -8916408 T0 T1"/>
              <a:gd name="T2" fmla="*/ 0 256 1"/>
              <a:gd name="T3" fmla="*/ 90 256 1"/>
              <a:gd name="G4" fmla="+- -8916408 T2 T3"/>
              <a:gd name="G5" fmla="*/ G4 2 1"/>
              <a:gd name="T4" fmla="*/ 90 256 1"/>
              <a:gd name="T5" fmla="*/ 0 256 1"/>
              <a:gd name="G6" fmla="+- -8916408 T4 T5"/>
              <a:gd name="G7" fmla="*/ G6 2 1"/>
              <a:gd name="G8" fmla="abs -891640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652"/>
              <a:gd name="G18" fmla="*/ 6652 1 2"/>
              <a:gd name="G19" fmla="+- G18 5400 0"/>
              <a:gd name="G20" fmla="cos G19 -8916408"/>
              <a:gd name="G21" fmla="sin G19 -8916408"/>
              <a:gd name="G22" fmla="+- G20 10800 0"/>
              <a:gd name="G23" fmla="+- G21 10800 0"/>
              <a:gd name="G24" fmla="+- 10800 0 G20"/>
              <a:gd name="G25" fmla="+- 6652 10800 0"/>
              <a:gd name="G26" fmla="?: G9 G17 G25"/>
              <a:gd name="G27" fmla="?: G9 0 21600"/>
              <a:gd name="G28" fmla="cos 10800 -8916408"/>
              <a:gd name="G29" fmla="sin 10800 -8916408"/>
              <a:gd name="G30" fmla="sin 6652 -8916408"/>
              <a:gd name="G31" fmla="+- G28 10800 0"/>
              <a:gd name="G32" fmla="+- G29 10800 0"/>
              <a:gd name="G33" fmla="+- G30 10800 0"/>
              <a:gd name="G34" fmla="?: G4 0 G31"/>
              <a:gd name="G35" fmla="?: -8916408 G34 0"/>
              <a:gd name="G36" fmla="?: G6 G35 G31"/>
              <a:gd name="G37" fmla="+- 21600 0 G36"/>
              <a:gd name="G38" fmla="?: G4 0 G33"/>
              <a:gd name="G39" fmla="?: -891640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17 w 21600"/>
              <a:gd name="T15" fmla="*/ 4744 h 21600"/>
              <a:gd name="T16" fmla="*/ 10800 w 21600"/>
              <a:gd name="T17" fmla="*/ 4148 h 21600"/>
              <a:gd name="T18" fmla="*/ 17083 w 21600"/>
              <a:gd name="T19" fmla="*/ 474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010" y="6183"/>
                </a:moveTo>
                <a:cubicBezTo>
                  <a:pt x="7264" y="4882"/>
                  <a:pt x="8993" y="4147"/>
                  <a:pt x="10800" y="4148"/>
                </a:cubicBezTo>
                <a:cubicBezTo>
                  <a:pt x="12606" y="4148"/>
                  <a:pt x="14335" y="4882"/>
                  <a:pt x="15589" y="6183"/>
                </a:cubicBezTo>
                <a:lnTo>
                  <a:pt x="18575" y="3304"/>
                </a:lnTo>
                <a:cubicBezTo>
                  <a:pt x="16540" y="1193"/>
                  <a:pt x="13733" y="-1"/>
                  <a:pt x="10799" y="0"/>
                </a:cubicBezTo>
                <a:cubicBezTo>
                  <a:pt x="7866" y="0"/>
                  <a:pt x="5059" y="1193"/>
                  <a:pt x="3024" y="3304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75" name="Rectangle 15"/>
          <p:cNvSpPr>
            <a:spLocks noChangeArrowheads="1"/>
          </p:cNvSpPr>
          <p:nvPr/>
        </p:nvSpPr>
        <p:spPr bwMode="auto">
          <a:xfrm>
            <a:off x="1414463" y="2968625"/>
            <a:ext cx="396875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 rot="16200000">
            <a:off x="1408113" y="3721100"/>
            <a:ext cx="1073150" cy="21590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 flipH="1">
            <a:off x="1938338" y="4021138"/>
            <a:ext cx="0" cy="6127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897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463" y="1358900"/>
            <a:ext cx="17875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80" name="Rectangle 20"/>
          <p:cNvSpPr>
            <a:spLocks noChangeArrowheads="1"/>
          </p:cNvSpPr>
          <p:nvPr/>
        </p:nvSpPr>
        <p:spPr bwMode="auto">
          <a:xfrm rot="16200000">
            <a:off x="3746500" y="4013200"/>
            <a:ext cx="1187450" cy="215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81" name="Line 21"/>
          <p:cNvSpPr>
            <a:spLocks noChangeShapeType="1"/>
          </p:cNvSpPr>
          <p:nvPr/>
        </p:nvSpPr>
        <p:spPr bwMode="auto">
          <a:xfrm flipH="1" flipV="1">
            <a:off x="4325938" y="4059238"/>
            <a:ext cx="0" cy="6127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82" name="AutoShape 22"/>
          <p:cNvSpPr>
            <a:spLocks noChangeArrowheads="1"/>
          </p:cNvSpPr>
          <p:nvPr/>
        </p:nvSpPr>
        <p:spPr bwMode="auto">
          <a:xfrm rot="-24399672">
            <a:off x="4224337" y="2967038"/>
            <a:ext cx="1127125" cy="1085850"/>
          </a:xfrm>
          <a:custGeom>
            <a:avLst/>
            <a:gdLst>
              <a:gd name="G0" fmla="+- 6652 0 0"/>
              <a:gd name="G1" fmla="+- -8916408 0 0"/>
              <a:gd name="G2" fmla="+- 0 0 -8916408"/>
              <a:gd name="T0" fmla="*/ 0 256 1"/>
              <a:gd name="T1" fmla="*/ 180 256 1"/>
              <a:gd name="G3" fmla="+- -8916408 T0 T1"/>
              <a:gd name="T2" fmla="*/ 0 256 1"/>
              <a:gd name="T3" fmla="*/ 90 256 1"/>
              <a:gd name="G4" fmla="+- -8916408 T2 T3"/>
              <a:gd name="G5" fmla="*/ G4 2 1"/>
              <a:gd name="T4" fmla="*/ 90 256 1"/>
              <a:gd name="T5" fmla="*/ 0 256 1"/>
              <a:gd name="G6" fmla="+- -8916408 T4 T5"/>
              <a:gd name="G7" fmla="*/ G6 2 1"/>
              <a:gd name="G8" fmla="abs -891640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652"/>
              <a:gd name="G18" fmla="*/ 6652 1 2"/>
              <a:gd name="G19" fmla="+- G18 5400 0"/>
              <a:gd name="G20" fmla="cos G19 -8916408"/>
              <a:gd name="G21" fmla="sin G19 -8916408"/>
              <a:gd name="G22" fmla="+- G20 10800 0"/>
              <a:gd name="G23" fmla="+- G21 10800 0"/>
              <a:gd name="G24" fmla="+- 10800 0 G20"/>
              <a:gd name="G25" fmla="+- 6652 10800 0"/>
              <a:gd name="G26" fmla="?: G9 G17 G25"/>
              <a:gd name="G27" fmla="?: G9 0 21600"/>
              <a:gd name="G28" fmla="cos 10800 -8916408"/>
              <a:gd name="G29" fmla="sin 10800 -8916408"/>
              <a:gd name="G30" fmla="sin 6652 -8916408"/>
              <a:gd name="G31" fmla="+- G28 10800 0"/>
              <a:gd name="G32" fmla="+- G29 10800 0"/>
              <a:gd name="G33" fmla="+- G30 10800 0"/>
              <a:gd name="G34" fmla="?: G4 0 G31"/>
              <a:gd name="G35" fmla="?: -8916408 G34 0"/>
              <a:gd name="G36" fmla="?: G6 G35 G31"/>
              <a:gd name="G37" fmla="+- 21600 0 G36"/>
              <a:gd name="G38" fmla="?: G4 0 G33"/>
              <a:gd name="G39" fmla="?: -891640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17 w 21600"/>
              <a:gd name="T15" fmla="*/ 4744 h 21600"/>
              <a:gd name="T16" fmla="*/ 10800 w 21600"/>
              <a:gd name="T17" fmla="*/ 4148 h 21600"/>
              <a:gd name="T18" fmla="*/ 17083 w 21600"/>
              <a:gd name="T19" fmla="*/ 474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010" y="6183"/>
                </a:moveTo>
                <a:cubicBezTo>
                  <a:pt x="7264" y="4882"/>
                  <a:pt x="8993" y="4147"/>
                  <a:pt x="10800" y="4148"/>
                </a:cubicBezTo>
                <a:cubicBezTo>
                  <a:pt x="12606" y="4148"/>
                  <a:pt x="14335" y="4882"/>
                  <a:pt x="15589" y="6183"/>
                </a:cubicBezTo>
                <a:lnTo>
                  <a:pt x="18575" y="3304"/>
                </a:lnTo>
                <a:cubicBezTo>
                  <a:pt x="16540" y="1193"/>
                  <a:pt x="13733" y="-1"/>
                  <a:pt x="10799" y="0"/>
                </a:cubicBezTo>
                <a:cubicBezTo>
                  <a:pt x="7866" y="0"/>
                  <a:pt x="5059" y="1193"/>
                  <a:pt x="3024" y="330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83" name="Rectangle 23"/>
          <p:cNvSpPr>
            <a:spLocks noChangeArrowheads="1"/>
          </p:cNvSpPr>
          <p:nvPr/>
        </p:nvSpPr>
        <p:spPr bwMode="auto">
          <a:xfrm>
            <a:off x="4775200" y="2951163"/>
            <a:ext cx="396875" cy="2159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84" name="Rectangle 24"/>
          <p:cNvSpPr>
            <a:spLocks noChangeArrowheads="1"/>
          </p:cNvSpPr>
          <p:nvPr/>
        </p:nvSpPr>
        <p:spPr bwMode="auto">
          <a:xfrm rot="16200000">
            <a:off x="4768850" y="3703638"/>
            <a:ext cx="1073150" cy="21590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85" name="Line 25"/>
          <p:cNvSpPr>
            <a:spLocks noChangeShapeType="1"/>
          </p:cNvSpPr>
          <p:nvPr/>
        </p:nvSpPr>
        <p:spPr bwMode="auto">
          <a:xfrm flipH="1">
            <a:off x="5299075" y="4003675"/>
            <a:ext cx="0" cy="6127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86" name="Oval 26"/>
          <p:cNvSpPr>
            <a:spLocks noChangeArrowheads="1"/>
          </p:cNvSpPr>
          <p:nvPr/>
        </p:nvSpPr>
        <p:spPr bwMode="auto">
          <a:xfrm>
            <a:off x="4249738" y="334645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87" name="Oval 27"/>
          <p:cNvSpPr>
            <a:spLocks noChangeArrowheads="1"/>
          </p:cNvSpPr>
          <p:nvPr/>
        </p:nvSpPr>
        <p:spPr bwMode="auto">
          <a:xfrm>
            <a:off x="4321175" y="3490913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88" name="Oval 28"/>
          <p:cNvSpPr>
            <a:spLocks noChangeArrowheads="1"/>
          </p:cNvSpPr>
          <p:nvPr/>
        </p:nvSpPr>
        <p:spPr bwMode="auto">
          <a:xfrm>
            <a:off x="4321175" y="3167063"/>
            <a:ext cx="144463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89" name="Oval 29"/>
          <p:cNvSpPr>
            <a:spLocks noChangeArrowheads="1"/>
          </p:cNvSpPr>
          <p:nvPr/>
        </p:nvSpPr>
        <p:spPr bwMode="auto">
          <a:xfrm>
            <a:off x="4392613" y="3311525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90" name="Oval 30"/>
          <p:cNvSpPr>
            <a:spLocks noChangeArrowheads="1"/>
          </p:cNvSpPr>
          <p:nvPr/>
        </p:nvSpPr>
        <p:spPr bwMode="auto">
          <a:xfrm>
            <a:off x="4681538" y="2943225"/>
            <a:ext cx="144462" cy="144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91" name="Oval 31"/>
          <p:cNvSpPr>
            <a:spLocks noChangeArrowheads="1"/>
          </p:cNvSpPr>
          <p:nvPr/>
        </p:nvSpPr>
        <p:spPr bwMode="auto">
          <a:xfrm>
            <a:off x="4752975" y="3068638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92" name="Oval 32"/>
          <p:cNvSpPr>
            <a:spLocks noChangeArrowheads="1"/>
          </p:cNvSpPr>
          <p:nvPr/>
        </p:nvSpPr>
        <p:spPr bwMode="auto">
          <a:xfrm>
            <a:off x="4933950" y="29860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93" name="Oval 33"/>
          <p:cNvSpPr>
            <a:spLocks noChangeArrowheads="1"/>
          </p:cNvSpPr>
          <p:nvPr/>
        </p:nvSpPr>
        <p:spPr bwMode="auto">
          <a:xfrm>
            <a:off x="5005388" y="3059113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94" name="Oval 34"/>
          <p:cNvSpPr>
            <a:spLocks noChangeArrowheads="1"/>
          </p:cNvSpPr>
          <p:nvPr/>
        </p:nvSpPr>
        <p:spPr bwMode="auto">
          <a:xfrm>
            <a:off x="5248275" y="3219450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73" name="Oval 13"/>
          <p:cNvSpPr>
            <a:spLocks noChangeArrowheads="1"/>
          </p:cNvSpPr>
          <p:nvPr/>
        </p:nvSpPr>
        <p:spPr bwMode="auto">
          <a:xfrm>
            <a:off x="5197475" y="3167063"/>
            <a:ext cx="215900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96" name="Oval 36"/>
          <p:cNvSpPr>
            <a:spLocks noChangeArrowheads="1"/>
          </p:cNvSpPr>
          <p:nvPr/>
        </p:nvSpPr>
        <p:spPr bwMode="auto">
          <a:xfrm>
            <a:off x="1836738" y="3465513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97" name="Oval 37"/>
          <p:cNvSpPr>
            <a:spLocks noChangeArrowheads="1"/>
          </p:cNvSpPr>
          <p:nvPr/>
        </p:nvSpPr>
        <p:spPr bwMode="auto">
          <a:xfrm>
            <a:off x="1873250" y="3573463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98" name="Oval 38"/>
          <p:cNvSpPr>
            <a:spLocks noChangeArrowheads="1"/>
          </p:cNvSpPr>
          <p:nvPr/>
        </p:nvSpPr>
        <p:spPr bwMode="auto">
          <a:xfrm>
            <a:off x="1908175" y="3392488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99" name="Oval 39"/>
          <p:cNvSpPr>
            <a:spLocks noChangeArrowheads="1"/>
          </p:cNvSpPr>
          <p:nvPr/>
        </p:nvSpPr>
        <p:spPr bwMode="auto">
          <a:xfrm>
            <a:off x="5221288" y="3481388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000" name="Oval 40"/>
          <p:cNvSpPr>
            <a:spLocks noChangeArrowheads="1"/>
          </p:cNvSpPr>
          <p:nvPr/>
        </p:nvSpPr>
        <p:spPr bwMode="auto">
          <a:xfrm>
            <a:off x="5283200" y="3598863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001" name="Oval 41"/>
          <p:cNvSpPr>
            <a:spLocks noChangeArrowheads="1"/>
          </p:cNvSpPr>
          <p:nvPr/>
        </p:nvSpPr>
        <p:spPr bwMode="auto">
          <a:xfrm>
            <a:off x="5221288" y="3687763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002" name="Oval 42"/>
          <p:cNvSpPr>
            <a:spLocks noChangeArrowheads="1"/>
          </p:cNvSpPr>
          <p:nvPr/>
        </p:nvSpPr>
        <p:spPr bwMode="auto">
          <a:xfrm>
            <a:off x="5292725" y="3779838"/>
            <a:ext cx="107950" cy="107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003" name="Text Box 43"/>
          <p:cNvSpPr txBox="1">
            <a:spLocks noChangeArrowheads="1"/>
          </p:cNvSpPr>
          <p:nvPr/>
        </p:nvSpPr>
        <p:spPr bwMode="auto">
          <a:xfrm>
            <a:off x="5978527" y="2987676"/>
            <a:ext cx="17335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Генерация шума</a:t>
            </a:r>
            <a:endParaRPr lang="en-US" altLang="ko-KR" sz="12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69004" name="Line 44"/>
          <p:cNvSpPr>
            <a:spLocks noChangeShapeType="1"/>
          </p:cNvSpPr>
          <p:nvPr/>
        </p:nvSpPr>
        <p:spPr bwMode="auto">
          <a:xfrm flipH="1">
            <a:off x="5365750" y="3167063"/>
            <a:ext cx="611188" cy="10953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9005" name="Text Box 45"/>
          <p:cNvSpPr txBox="1">
            <a:spLocks noChangeArrowheads="1"/>
          </p:cNvSpPr>
          <p:nvPr/>
        </p:nvSpPr>
        <p:spPr bwMode="auto">
          <a:xfrm>
            <a:off x="2965428" y="1895454"/>
            <a:ext cx="1858985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Не сконденсированный хладагент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69006" name="Line 46"/>
          <p:cNvSpPr>
            <a:spLocks noChangeShapeType="1"/>
          </p:cNvSpPr>
          <p:nvPr/>
        </p:nvSpPr>
        <p:spPr bwMode="auto">
          <a:xfrm flipH="1" flipV="1">
            <a:off x="4068763" y="2554288"/>
            <a:ext cx="250825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9007" name="Picture 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6575" y="4545013"/>
            <a:ext cx="3240088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9008" name="Text Box 48"/>
          <p:cNvSpPr txBox="1">
            <a:spLocks noChangeArrowheads="1"/>
          </p:cNvSpPr>
          <p:nvPr/>
        </p:nvSpPr>
        <p:spPr bwMode="auto">
          <a:xfrm>
            <a:off x="3600450" y="4751388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Газ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+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Жидкость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30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кгс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см</a:t>
            </a:r>
            <a:r>
              <a:rPr lang="en-US" altLang="ko-KR" sz="1200" b="1" baseline="30000" dirty="0" smtClean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(3 M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П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a</a:t>
            </a: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)</a:t>
            </a:r>
          </a:p>
        </p:txBody>
      </p:sp>
      <p:sp>
        <p:nvSpPr>
          <p:cNvPr id="169010" name="Text Box 50"/>
          <p:cNvSpPr txBox="1">
            <a:spLocks noChangeArrowheads="1"/>
          </p:cNvSpPr>
          <p:nvPr/>
        </p:nvSpPr>
        <p:spPr bwMode="auto">
          <a:xfrm>
            <a:off x="468313" y="4689475"/>
            <a:ext cx="1476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Жидкость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30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 кгс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см</a:t>
            </a:r>
            <a:r>
              <a:rPr lang="en-US" altLang="ko-KR" sz="1200" b="1" baseline="30000" dirty="0" smtClean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(3 M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П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a)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69011" name="Text Box 51"/>
          <p:cNvSpPr txBox="1">
            <a:spLocks noChangeArrowheads="1"/>
          </p:cNvSpPr>
          <p:nvPr/>
        </p:nvSpPr>
        <p:spPr bwMode="auto">
          <a:xfrm>
            <a:off x="2592388" y="2825750"/>
            <a:ext cx="1079500" cy="8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Φ 1.30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Φ 1.65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Φ 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2.20</a:t>
            </a:r>
            <a:endParaRPr lang="en-US" altLang="ko-KR" sz="14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69013" name="Line 53"/>
          <p:cNvSpPr>
            <a:spLocks noChangeShapeType="1"/>
          </p:cNvSpPr>
          <p:nvPr/>
        </p:nvSpPr>
        <p:spPr bwMode="auto">
          <a:xfrm flipH="1">
            <a:off x="1992313" y="3105150"/>
            <a:ext cx="708025" cy="127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751" name="Group 143"/>
          <p:cNvGraphicFramePr>
            <a:graphicFrameLocks noGrp="1"/>
          </p:cNvGraphicFramePr>
          <p:nvPr/>
        </p:nvGraphicFramePr>
        <p:xfrm>
          <a:off x="215900" y="1052513"/>
          <a:ext cx="8677275" cy="4965192"/>
        </p:xfrm>
        <a:graphic>
          <a:graphicData uri="http://schemas.openxmlformats.org/drawingml/2006/table">
            <a:tbl>
              <a:tblPr/>
              <a:tblGrid>
                <a:gridCol w="1735138"/>
                <a:gridCol w="1735137"/>
                <a:gridCol w="1736725"/>
                <a:gridCol w="1735138"/>
                <a:gridCol w="173513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Режим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Вакуумирование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Мягкий старт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Легкий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старт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Нормальная работа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Компрессор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Исходная производительность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целевого давления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(30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кгс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/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см</a:t>
                      </a:r>
                      <a:r>
                        <a:rPr kumimoji="1" lang="en-US" altLang="ko-K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Вентилятор НБ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целевого низкого давления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Ходовой клапан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байпаса горячего газа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Главный 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Исходное кол-во шагов.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ПИ управление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ПИ управление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Перегрев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5℃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 клапан байпаса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Зависит от условий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 внутреннего блока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480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480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расхода хладагента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Завершение режима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После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1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мин работы или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Выс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 </a:t>
                      </a:r>
                      <a:r>
                        <a:rPr kumimoji="1" lang="ru-RU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давл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≥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порогового значения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После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5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мин. работы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или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перегрева на линии нагнетания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&gt;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порогового значения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После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мин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 </a:t>
                      </a:r>
                      <a:r>
                        <a:rPr kumimoji="1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работы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675" name="Text Box 67"/>
          <p:cNvSpPr txBox="1">
            <a:spLocks noChangeArrowheads="1"/>
          </p:cNvSpPr>
          <p:nvPr/>
        </p:nvSpPr>
        <p:spPr bwMode="auto">
          <a:xfrm>
            <a:off x="71438" y="188913"/>
            <a:ext cx="86772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5.6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обогрева.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5.6.1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Сводная таблица.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09" name="AutoShape 529"/>
          <p:cNvSpPr>
            <a:spLocks noChangeArrowheads="1"/>
          </p:cNvSpPr>
          <p:nvPr/>
        </p:nvSpPr>
        <p:spPr bwMode="auto">
          <a:xfrm>
            <a:off x="1792288" y="4054475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210" name="AutoShape 530"/>
          <p:cNvSpPr>
            <a:spLocks noChangeArrowheads="1"/>
          </p:cNvSpPr>
          <p:nvPr/>
        </p:nvSpPr>
        <p:spPr bwMode="auto">
          <a:xfrm>
            <a:off x="1335088" y="4054475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682" name="Line 2"/>
          <p:cNvSpPr>
            <a:spLocks noChangeShapeType="1"/>
          </p:cNvSpPr>
          <p:nvPr/>
        </p:nvSpPr>
        <p:spPr bwMode="auto">
          <a:xfrm flipH="1" flipV="1">
            <a:off x="1744663" y="4418013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83" name="Line 3"/>
          <p:cNvSpPr>
            <a:spLocks noChangeShapeType="1"/>
          </p:cNvSpPr>
          <p:nvPr/>
        </p:nvSpPr>
        <p:spPr bwMode="auto">
          <a:xfrm flipV="1">
            <a:off x="1743075" y="4797425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 flipH="1">
            <a:off x="1739900" y="4430713"/>
            <a:ext cx="52388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9685" name="Group 5"/>
          <p:cNvGrpSpPr>
            <a:grpSpLocks/>
          </p:cNvGrpSpPr>
          <p:nvPr/>
        </p:nvGrpSpPr>
        <p:grpSpPr bwMode="auto">
          <a:xfrm rot="5400000">
            <a:off x="1702594" y="4644232"/>
            <a:ext cx="166687" cy="171450"/>
            <a:chOff x="2748" y="3422"/>
            <a:chExt cx="105" cy="108"/>
          </a:xfrm>
        </p:grpSpPr>
        <p:sp>
          <p:nvSpPr>
            <p:cNvPr id="199686" name="AutoShape 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687" name="Line 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688" name="AutoShape 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199689" name="Line 9"/>
          <p:cNvSpPr>
            <a:spLocks noChangeShapeType="1"/>
          </p:cNvSpPr>
          <p:nvPr/>
        </p:nvSpPr>
        <p:spPr bwMode="auto">
          <a:xfrm flipH="1" flipV="1">
            <a:off x="2667000" y="4302125"/>
            <a:ext cx="18891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90" name="Line 10"/>
          <p:cNvSpPr>
            <a:spLocks noChangeShapeType="1"/>
          </p:cNvSpPr>
          <p:nvPr/>
        </p:nvSpPr>
        <p:spPr bwMode="auto">
          <a:xfrm flipH="1">
            <a:off x="3055938" y="2781300"/>
            <a:ext cx="2206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91" name="Line 11"/>
          <p:cNvSpPr>
            <a:spLocks noChangeShapeType="1"/>
          </p:cNvSpPr>
          <p:nvPr/>
        </p:nvSpPr>
        <p:spPr bwMode="auto">
          <a:xfrm flipH="1" flipV="1">
            <a:off x="895350" y="3233738"/>
            <a:ext cx="333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92" name="Line 12"/>
          <p:cNvSpPr>
            <a:spLocks noChangeShapeType="1"/>
          </p:cNvSpPr>
          <p:nvPr/>
        </p:nvSpPr>
        <p:spPr bwMode="auto">
          <a:xfrm rot="5400000">
            <a:off x="2238375" y="4079875"/>
            <a:ext cx="476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 rot="5400000">
            <a:off x="2249488" y="4518025"/>
            <a:ext cx="4572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2740025" y="2928938"/>
            <a:ext cx="530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 flipH="1">
            <a:off x="3263900" y="2781300"/>
            <a:ext cx="2111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 flipV="1">
            <a:off x="3278188" y="2549525"/>
            <a:ext cx="0" cy="2190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97" name="Line 17"/>
          <p:cNvSpPr>
            <a:spLocks noChangeShapeType="1"/>
          </p:cNvSpPr>
          <p:nvPr/>
        </p:nvSpPr>
        <p:spPr bwMode="auto">
          <a:xfrm flipH="1" flipV="1">
            <a:off x="3070225" y="1925638"/>
            <a:ext cx="414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98" name="Line 18"/>
          <p:cNvSpPr>
            <a:spLocks noChangeShapeType="1"/>
          </p:cNvSpPr>
          <p:nvPr/>
        </p:nvSpPr>
        <p:spPr bwMode="auto">
          <a:xfrm rot="5400000">
            <a:off x="1982787" y="4011613"/>
            <a:ext cx="13874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699" name="Line 19"/>
          <p:cNvSpPr>
            <a:spLocks noChangeShapeType="1"/>
          </p:cNvSpPr>
          <p:nvPr/>
        </p:nvSpPr>
        <p:spPr bwMode="auto">
          <a:xfrm flipH="1" flipV="1">
            <a:off x="1144588" y="2295525"/>
            <a:ext cx="0" cy="336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00" name="Line 20"/>
          <p:cNvSpPr>
            <a:spLocks noChangeShapeType="1"/>
          </p:cNvSpPr>
          <p:nvPr/>
        </p:nvSpPr>
        <p:spPr bwMode="auto">
          <a:xfrm flipH="1" flipV="1">
            <a:off x="1238250" y="2295525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9701" name="Group 21"/>
          <p:cNvGrpSpPr>
            <a:grpSpLocks/>
          </p:cNvGrpSpPr>
          <p:nvPr/>
        </p:nvGrpSpPr>
        <p:grpSpPr bwMode="auto">
          <a:xfrm>
            <a:off x="1241425" y="3305175"/>
            <a:ext cx="196850" cy="85725"/>
            <a:chOff x="1142" y="3087"/>
            <a:chExt cx="124" cy="54"/>
          </a:xfrm>
        </p:grpSpPr>
        <p:sp>
          <p:nvSpPr>
            <p:cNvPr id="199702" name="Line 22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703" name="Rectangle 23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9704" name="Line 24"/>
          <p:cNvSpPr>
            <a:spLocks noChangeShapeType="1"/>
          </p:cNvSpPr>
          <p:nvPr/>
        </p:nvSpPr>
        <p:spPr bwMode="auto">
          <a:xfrm flipV="1">
            <a:off x="1230313" y="2833688"/>
            <a:ext cx="3175" cy="1023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9705" name="Group 25"/>
          <p:cNvGrpSpPr>
            <a:grpSpLocks/>
          </p:cNvGrpSpPr>
          <p:nvPr/>
        </p:nvGrpSpPr>
        <p:grpSpPr bwMode="auto">
          <a:xfrm rot="16200000">
            <a:off x="2229644" y="4174331"/>
            <a:ext cx="180975" cy="93663"/>
            <a:chOff x="3382" y="2535"/>
            <a:chExt cx="114" cy="59"/>
          </a:xfrm>
        </p:grpSpPr>
        <p:sp>
          <p:nvSpPr>
            <p:cNvPr id="199706" name="Line 26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707" name="AutoShape 27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9708" name="Line 28"/>
          <p:cNvSpPr>
            <a:spLocks noChangeShapeType="1"/>
          </p:cNvSpPr>
          <p:nvPr/>
        </p:nvSpPr>
        <p:spPr bwMode="auto">
          <a:xfrm flipV="1">
            <a:off x="1958975" y="384968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09" name="Line 29"/>
          <p:cNvSpPr>
            <a:spLocks noChangeShapeType="1"/>
          </p:cNvSpPr>
          <p:nvPr/>
        </p:nvSpPr>
        <p:spPr bwMode="auto">
          <a:xfrm flipV="1">
            <a:off x="1508125" y="3854450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10" name="Line 30"/>
          <p:cNvSpPr>
            <a:spLocks noChangeShapeType="1"/>
          </p:cNvSpPr>
          <p:nvPr/>
        </p:nvSpPr>
        <p:spPr bwMode="auto">
          <a:xfrm flipV="1">
            <a:off x="815975" y="3848100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13" name="AutoShape 33"/>
          <p:cNvSpPr>
            <a:spLocks noChangeArrowheads="1"/>
          </p:cNvSpPr>
          <p:nvPr/>
        </p:nvSpPr>
        <p:spPr bwMode="auto">
          <a:xfrm>
            <a:off x="738188" y="4059238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714" name="Line 34"/>
          <p:cNvSpPr>
            <a:spLocks noChangeShapeType="1"/>
          </p:cNvSpPr>
          <p:nvPr/>
        </p:nvSpPr>
        <p:spPr bwMode="auto">
          <a:xfrm flipH="1" flipV="1">
            <a:off x="860425" y="4014788"/>
            <a:ext cx="133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15" name="Line 35"/>
          <p:cNvSpPr>
            <a:spLocks noChangeShapeType="1"/>
          </p:cNvSpPr>
          <p:nvPr/>
        </p:nvSpPr>
        <p:spPr bwMode="auto">
          <a:xfrm flipV="1">
            <a:off x="698500" y="4922838"/>
            <a:ext cx="0" cy="12223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16" name="Line 36"/>
          <p:cNvSpPr>
            <a:spLocks noChangeShapeType="1"/>
          </p:cNvSpPr>
          <p:nvPr/>
        </p:nvSpPr>
        <p:spPr bwMode="auto">
          <a:xfrm flipH="1" flipV="1">
            <a:off x="1225550" y="2306638"/>
            <a:ext cx="5969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17" name="Line 37"/>
          <p:cNvSpPr>
            <a:spLocks noChangeShapeType="1"/>
          </p:cNvSpPr>
          <p:nvPr/>
        </p:nvSpPr>
        <p:spPr bwMode="auto">
          <a:xfrm flipV="1">
            <a:off x="2198688" y="3603625"/>
            <a:ext cx="0" cy="703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18" name="Line 38"/>
          <p:cNvSpPr>
            <a:spLocks noChangeShapeType="1"/>
          </p:cNvSpPr>
          <p:nvPr/>
        </p:nvSpPr>
        <p:spPr bwMode="auto">
          <a:xfrm flipV="1">
            <a:off x="3067050" y="2603500"/>
            <a:ext cx="0" cy="1905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19" name="Line 39"/>
          <p:cNvSpPr>
            <a:spLocks noChangeShapeType="1"/>
          </p:cNvSpPr>
          <p:nvPr/>
        </p:nvSpPr>
        <p:spPr bwMode="auto">
          <a:xfrm flipV="1">
            <a:off x="1323975" y="2349500"/>
            <a:ext cx="0" cy="2746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20" name="Line 40"/>
          <p:cNvSpPr>
            <a:spLocks noChangeShapeType="1"/>
          </p:cNvSpPr>
          <p:nvPr/>
        </p:nvSpPr>
        <p:spPr bwMode="auto">
          <a:xfrm flipV="1">
            <a:off x="3275013" y="2767013"/>
            <a:ext cx="3175" cy="19002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9721" name="Group 41"/>
          <p:cNvGrpSpPr>
            <a:grpSpLocks/>
          </p:cNvGrpSpPr>
          <p:nvPr/>
        </p:nvGrpSpPr>
        <p:grpSpPr bwMode="auto">
          <a:xfrm>
            <a:off x="1081088" y="2595563"/>
            <a:ext cx="317500" cy="268287"/>
            <a:chOff x="2030" y="2218"/>
            <a:chExt cx="291" cy="280"/>
          </a:xfrm>
        </p:grpSpPr>
        <p:sp>
          <p:nvSpPr>
            <p:cNvPr id="199722" name="AutoShape 42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723" name="AutoShape 43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724" name="AutoShape 44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725" name="AutoShape 45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726" name="AutoShape 46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9727" name="Line 47"/>
          <p:cNvSpPr>
            <a:spLocks noChangeShapeType="1"/>
          </p:cNvSpPr>
          <p:nvPr/>
        </p:nvSpPr>
        <p:spPr bwMode="auto">
          <a:xfrm flipH="1">
            <a:off x="808038" y="3860800"/>
            <a:ext cx="695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28" name="Line 48"/>
          <p:cNvSpPr>
            <a:spLocks noChangeShapeType="1"/>
          </p:cNvSpPr>
          <p:nvPr/>
        </p:nvSpPr>
        <p:spPr bwMode="auto">
          <a:xfrm flipH="1" flipV="1">
            <a:off x="903288" y="4186238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29" name="Line 49"/>
          <p:cNvSpPr>
            <a:spLocks noChangeShapeType="1"/>
          </p:cNvSpPr>
          <p:nvPr/>
        </p:nvSpPr>
        <p:spPr bwMode="auto">
          <a:xfrm flipV="1">
            <a:off x="692150" y="4394200"/>
            <a:ext cx="1588" cy="292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30" name="Line 50"/>
          <p:cNvSpPr>
            <a:spLocks noChangeShapeType="1"/>
          </p:cNvSpPr>
          <p:nvPr/>
        </p:nvSpPr>
        <p:spPr bwMode="auto">
          <a:xfrm flipH="1" flipV="1">
            <a:off x="1006475" y="4302125"/>
            <a:ext cx="1481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31" name="Line 51"/>
          <p:cNvSpPr>
            <a:spLocks noChangeShapeType="1"/>
          </p:cNvSpPr>
          <p:nvPr/>
        </p:nvSpPr>
        <p:spPr bwMode="auto">
          <a:xfrm flipH="1" flipV="1">
            <a:off x="1493838" y="4183063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32" name="Line 52"/>
          <p:cNvSpPr>
            <a:spLocks noChangeShapeType="1"/>
          </p:cNvSpPr>
          <p:nvPr/>
        </p:nvSpPr>
        <p:spPr bwMode="auto">
          <a:xfrm flipH="1" flipV="1">
            <a:off x="1289050" y="4418013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33" name="Line 53"/>
          <p:cNvSpPr>
            <a:spLocks noChangeShapeType="1"/>
          </p:cNvSpPr>
          <p:nvPr/>
        </p:nvSpPr>
        <p:spPr bwMode="auto">
          <a:xfrm flipH="1" flipV="1">
            <a:off x="944563" y="4683125"/>
            <a:ext cx="206375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34" name="Line 54"/>
          <p:cNvSpPr>
            <a:spLocks noChangeShapeType="1"/>
          </p:cNvSpPr>
          <p:nvPr/>
        </p:nvSpPr>
        <p:spPr bwMode="auto">
          <a:xfrm flipH="1" flipV="1">
            <a:off x="336550" y="4686300"/>
            <a:ext cx="6207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35" name="Line 55"/>
          <p:cNvSpPr>
            <a:spLocks noChangeShapeType="1"/>
          </p:cNvSpPr>
          <p:nvPr/>
        </p:nvSpPr>
        <p:spPr bwMode="auto">
          <a:xfrm flipV="1">
            <a:off x="341313" y="4670425"/>
            <a:ext cx="1587" cy="2809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36" name="Line 56"/>
          <p:cNvSpPr>
            <a:spLocks noChangeShapeType="1"/>
          </p:cNvSpPr>
          <p:nvPr/>
        </p:nvSpPr>
        <p:spPr bwMode="auto">
          <a:xfrm flipV="1">
            <a:off x="1308100" y="1922463"/>
            <a:ext cx="5238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37" name="Line 57"/>
          <p:cNvSpPr>
            <a:spLocks noChangeShapeType="1"/>
          </p:cNvSpPr>
          <p:nvPr/>
        </p:nvSpPr>
        <p:spPr bwMode="auto">
          <a:xfrm flipV="1">
            <a:off x="1287463" y="4797425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38" name="Arc 58"/>
          <p:cNvSpPr>
            <a:spLocks/>
          </p:cNvSpPr>
          <p:nvPr/>
        </p:nvSpPr>
        <p:spPr bwMode="auto">
          <a:xfrm rot="5674286">
            <a:off x="1231107" y="2235993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739" name="Line 59"/>
          <p:cNvSpPr>
            <a:spLocks noChangeShapeType="1"/>
          </p:cNvSpPr>
          <p:nvPr/>
        </p:nvSpPr>
        <p:spPr bwMode="auto">
          <a:xfrm flipH="1" flipV="1">
            <a:off x="1809750" y="2298700"/>
            <a:ext cx="0" cy="10223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40" name="Line 60"/>
          <p:cNvSpPr>
            <a:spLocks noChangeShapeType="1"/>
          </p:cNvSpPr>
          <p:nvPr/>
        </p:nvSpPr>
        <p:spPr bwMode="auto">
          <a:xfrm flipH="1" flipV="1">
            <a:off x="1797050" y="3316288"/>
            <a:ext cx="6143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41" name="Line 61"/>
          <p:cNvSpPr>
            <a:spLocks noChangeShapeType="1"/>
          </p:cNvSpPr>
          <p:nvPr/>
        </p:nvSpPr>
        <p:spPr bwMode="auto">
          <a:xfrm>
            <a:off x="2552700" y="1874838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42" name="Line 62"/>
          <p:cNvSpPr>
            <a:spLocks noChangeShapeType="1"/>
          </p:cNvSpPr>
          <p:nvPr/>
        </p:nvSpPr>
        <p:spPr bwMode="auto">
          <a:xfrm>
            <a:off x="293688" y="4694238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43" name="Line 63"/>
          <p:cNvSpPr>
            <a:spLocks noChangeShapeType="1"/>
          </p:cNvSpPr>
          <p:nvPr/>
        </p:nvSpPr>
        <p:spPr bwMode="auto">
          <a:xfrm>
            <a:off x="766763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44" name="Line 64"/>
          <p:cNvSpPr>
            <a:spLocks noChangeShapeType="1"/>
          </p:cNvSpPr>
          <p:nvPr/>
        </p:nvSpPr>
        <p:spPr bwMode="auto">
          <a:xfrm>
            <a:off x="1457325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45" name="Line 65"/>
          <p:cNvSpPr>
            <a:spLocks noChangeShapeType="1"/>
          </p:cNvSpPr>
          <p:nvPr/>
        </p:nvSpPr>
        <p:spPr bwMode="auto">
          <a:xfrm>
            <a:off x="1006475" y="44481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46" name="Line 66"/>
          <p:cNvSpPr>
            <a:spLocks noChangeShapeType="1"/>
          </p:cNvSpPr>
          <p:nvPr/>
        </p:nvSpPr>
        <p:spPr bwMode="auto">
          <a:xfrm flipH="1" flipV="1">
            <a:off x="1141413" y="4916488"/>
            <a:ext cx="615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47" name="Line 67"/>
          <p:cNvSpPr>
            <a:spLocks noChangeShapeType="1"/>
          </p:cNvSpPr>
          <p:nvPr/>
        </p:nvSpPr>
        <p:spPr bwMode="auto">
          <a:xfrm>
            <a:off x="2727325" y="4524375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48" name="Line 68"/>
          <p:cNvSpPr>
            <a:spLocks noChangeShapeType="1"/>
          </p:cNvSpPr>
          <p:nvPr/>
        </p:nvSpPr>
        <p:spPr bwMode="auto">
          <a:xfrm flipH="1" flipV="1">
            <a:off x="544513" y="2309813"/>
            <a:ext cx="611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49" name="Line 69"/>
          <p:cNvSpPr>
            <a:spLocks noChangeShapeType="1"/>
          </p:cNvSpPr>
          <p:nvPr/>
        </p:nvSpPr>
        <p:spPr bwMode="auto">
          <a:xfrm flipV="1">
            <a:off x="519113" y="3225800"/>
            <a:ext cx="0" cy="498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50" name="Line 70"/>
          <p:cNvSpPr>
            <a:spLocks noChangeShapeType="1"/>
          </p:cNvSpPr>
          <p:nvPr/>
        </p:nvSpPr>
        <p:spPr bwMode="auto">
          <a:xfrm flipH="1">
            <a:off x="509588" y="3236913"/>
            <a:ext cx="215900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51" name="Line 71"/>
          <p:cNvSpPr>
            <a:spLocks noChangeShapeType="1"/>
          </p:cNvSpPr>
          <p:nvPr/>
        </p:nvSpPr>
        <p:spPr bwMode="auto">
          <a:xfrm flipH="1">
            <a:off x="512763" y="4256088"/>
            <a:ext cx="454025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52" name="Line 72"/>
          <p:cNvSpPr>
            <a:spLocks noChangeShapeType="1"/>
          </p:cNvSpPr>
          <p:nvPr/>
        </p:nvSpPr>
        <p:spPr bwMode="auto">
          <a:xfrm flipH="1" flipV="1">
            <a:off x="339725" y="4937125"/>
            <a:ext cx="360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53" name="AutoShape 73"/>
          <p:cNvSpPr>
            <a:spLocks noChangeArrowheads="1"/>
          </p:cNvSpPr>
          <p:nvPr/>
        </p:nvSpPr>
        <p:spPr bwMode="auto">
          <a:xfrm>
            <a:off x="646113" y="50355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754" name="Line 74"/>
          <p:cNvSpPr>
            <a:spLocks noChangeShapeType="1"/>
          </p:cNvSpPr>
          <p:nvPr/>
        </p:nvSpPr>
        <p:spPr bwMode="auto">
          <a:xfrm flipV="1">
            <a:off x="3065463" y="1924050"/>
            <a:ext cx="0" cy="6207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9755" name="Group 75"/>
          <p:cNvGrpSpPr>
            <a:grpSpLocks/>
          </p:cNvGrpSpPr>
          <p:nvPr/>
        </p:nvGrpSpPr>
        <p:grpSpPr bwMode="auto">
          <a:xfrm>
            <a:off x="3024188" y="2528888"/>
            <a:ext cx="82550" cy="79375"/>
            <a:chOff x="3655" y="1977"/>
            <a:chExt cx="82" cy="88"/>
          </a:xfrm>
        </p:grpSpPr>
        <p:sp>
          <p:nvSpPr>
            <p:cNvPr id="199756" name="AutoShape 76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757" name="Line 77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9758" name="Group 78"/>
          <p:cNvGrpSpPr>
            <a:grpSpLocks/>
          </p:cNvGrpSpPr>
          <p:nvPr/>
        </p:nvGrpSpPr>
        <p:grpSpPr bwMode="auto">
          <a:xfrm flipV="1">
            <a:off x="1187450" y="3060700"/>
            <a:ext cx="87313" cy="79375"/>
            <a:chOff x="3655" y="1977"/>
            <a:chExt cx="82" cy="88"/>
          </a:xfrm>
        </p:grpSpPr>
        <p:sp>
          <p:nvSpPr>
            <p:cNvPr id="199759" name="AutoShape 79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760" name="Line 80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9761" name="Group 81"/>
          <p:cNvGrpSpPr>
            <a:grpSpLocks/>
          </p:cNvGrpSpPr>
          <p:nvPr/>
        </p:nvGrpSpPr>
        <p:grpSpPr bwMode="auto">
          <a:xfrm rot="-16200000">
            <a:off x="1066801" y="4256087"/>
            <a:ext cx="74612" cy="87313"/>
            <a:chOff x="3655" y="1977"/>
            <a:chExt cx="82" cy="88"/>
          </a:xfrm>
        </p:grpSpPr>
        <p:sp>
          <p:nvSpPr>
            <p:cNvPr id="199762" name="AutoShape 82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763" name="Line 83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764" name="Line 84"/>
          <p:cNvSpPr>
            <a:spLocks noChangeShapeType="1"/>
          </p:cNvSpPr>
          <p:nvPr/>
        </p:nvSpPr>
        <p:spPr bwMode="auto">
          <a:xfrm flipH="1">
            <a:off x="693738" y="4406900"/>
            <a:ext cx="52387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65" name="Line 85"/>
          <p:cNvSpPr>
            <a:spLocks noChangeShapeType="1"/>
          </p:cNvSpPr>
          <p:nvPr/>
        </p:nvSpPr>
        <p:spPr bwMode="auto">
          <a:xfrm flipH="1">
            <a:off x="1284288" y="4430713"/>
            <a:ext cx="52387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66" name="Line 86"/>
          <p:cNvSpPr>
            <a:spLocks noChangeShapeType="1"/>
          </p:cNvSpPr>
          <p:nvPr/>
        </p:nvSpPr>
        <p:spPr bwMode="auto">
          <a:xfrm flipH="1" flipV="1">
            <a:off x="1290638" y="3621088"/>
            <a:ext cx="51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67" name="Line 87"/>
          <p:cNvSpPr>
            <a:spLocks noChangeShapeType="1"/>
          </p:cNvSpPr>
          <p:nvPr/>
        </p:nvSpPr>
        <p:spPr bwMode="auto">
          <a:xfrm flipH="1" flipV="1">
            <a:off x="1976438" y="3617913"/>
            <a:ext cx="233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68" name="Line 88"/>
          <p:cNvSpPr>
            <a:spLocks noChangeShapeType="1"/>
          </p:cNvSpPr>
          <p:nvPr/>
        </p:nvSpPr>
        <p:spPr bwMode="auto">
          <a:xfrm>
            <a:off x="2251075" y="2068513"/>
            <a:ext cx="119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69" name="Line 89"/>
          <p:cNvSpPr>
            <a:spLocks noChangeShapeType="1"/>
          </p:cNvSpPr>
          <p:nvPr/>
        </p:nvSpPr>
        <p:spPr bwMode="auto">
          <a:xfrm flipH="1" flipV="1">
            <a:off x="3278188" y="3108325"/>
            <a:ext cx="2492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70" name="Line 90"/>
          <p:cNvSpPr>
            <a:spLocks noChangeShapeType="1"/>
          </p:cNvSpPr>
          <p:nvPr/>
        </p:nvSpPr>
        <p:spPr bwMode="auto">
          <a:xfrm flipV="1">
            <a:off x="3527425" y="3094038"/>
            <a:ext cx="0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71" name="Rectangle 91"/>
          <p:cNvSpPr>
            <a:spLocks noChangeArrowheads="1"/>
          </p:cNvSpPr>
          <p:nvPr/>
        </p:nvSpPr>
        <p:spPr bwMode="auto">
          <a:xfrm>
            <a:off x="187325" y="1160463"/>
            <a:ext cx="3852863" cy="3959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199772" name="Group 92"/>
          <p:cNvGrpSpPr>
            <a:grpSpLocks/>
          </p:cNvGrpSpPr>
          <p:nvPr/>
        </p:nvGrpSpPr>
        <p:grpSpPr bwMode="auto">
          <a:xfrm>
            <a:off x="1763713" y="1582738"/>
            <a:ext cx="787400" cy="247650"/>
            <a:chOff x="2033" y="584"/>
            <a:chExt cx="590" cy="186"/>
          </a:xfrm>
        </p:grpSpPr>
        <p:sp>
          <p:nvSpPr>
            <p:cNvPr id="199773" name="Oval 93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774" name="AutoShape 94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775" name="Line 95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776" name="Oval 96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9777" name="Arc 97"/>
          <p:cNvSpPr>
            <a:spLocks/>
          </p:cNvSpPr>
          <p:nvPr/>
        </p:nvSpPr>
        <p:spPr bwMode="auto">
          <a:xfrm rot="11137884">
            <a:off x="1230313" y="2581275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778" name="Line 98"/>
          <p:cNvSpPr>
            <a:spLocks noChangeShapeType="1"/>
          </p:cNvSpPr>
          <p:nvPr/>
        </p:nvSpPr>
        <p:spPr bwMode="auto">
          <a:xfrm flipH="1" flipV="1">
            <a:off x="1074738" y="4016375"/>
            <a:ext cx="117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79" name="Line 99"/>
          <p:cNvSpPr>
            <a:spLocks noChangeShapeType="1"/>
          </p:cNvSpPr>
          <p:nvPr/>
        </p:nvSpPr>
        <p:spPr bwMode="auto">
          <a:xfrm flipV="1">
            <a:off x="1179513" y="4010025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80" name="Line 100"/>
          <p:cNvSpPr>
            <a:spLocks noChangeShapeType="1"/>
          </p:cNvSpPr>
          <p:nvPr/>
        </p:nvSpPr>
        <p:spPr bwMode="auto">
          <a:xfrm flipH="1">
            <a:off x="874713" y="4002088"/>
            <a:ext cx="0" cy="65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9781" name="Group 101"/>
          <p:cNvGrpSpPr>
            <a:grpSpLocks/>
          </p:cNvGrpSpPr>
          <p:nvPr/>
        </p:nvGrpSpPr>
        <p:grpSpPr bwMode="auto">
          <a:xfrm>
            <a:off x="417513" y="4565650"/>
            <a:ext cx="166687" cy="171450"/>
            <a:chOff x="2748" y="3422"/>
            <a:chExt cx="105" cy="108"/>
          </a:xfrm>
        </p:grpSpPr>
        <p:sp>
          <p:nvSpPr>
            <p:cNvPr id="199782" name="AutoShape 10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783" name="Line 10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784" name="AutoShape 10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199789" name="Group 109"/>
          <p:cNvGrpSpPr>
            <a:grpSpLocks/>
          </p:cNvGrpSpPr>
          <p:nvPr/>
        </p:nvGrpSpPr>
        <p:grpSpPr bwMode="auto">
          <a:xfrm>
            <a:off x="1247775" y="2886075"/>
            <a:ext cx="180975" cy="93663"/>
            <a:chOff x="3382" y="2535"/>
            <a:chExt cx="114" cy="59"/>
          </a:xfrm>
        </p:grpSpPr>
        <p:sp>
          <p:nvSpPr>
            <p:cNvPr id="199790" name="Line 110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791" name="AutoShape 111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9792" name="Line 112"/>
          <p:cNvSpPr>
            <a:spLocks noChangeShapeType="1"/>
          </p:cNvSpPr>
          <p:nvPr/>
        </p:nvSpPr>
        <p:spPr bwMode="auto">
          <a:xfrm rot="5400000" flipH="1" flipV="1">
            <a:off x="38894" y="1802607"/>
            <a:ext cx="10366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93" name="Line 113"/>
          <p:cNvSpPr>
            <a:spLocks noChangeShapeType="1"/>
          </p:cNvSpPr>
          <p:nvPr/>
        </p:nvSpPr>
        <p:spPr bwMode="auto">
          <a:xfrm flipH="1" flipV="1">
            <a:off x="544513" y="1295400"/>
            <a:ext cx="3463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94" name="Line 114"/>
          <p:cNvSpPr>
            <a:spLocks noChangeShapeType="1"/>
          </p:cNvSpPr>
          <p:nvPr/>
        </p:nvSpPr>
        <p:spPr bwMode="auto">
          <a:xfrm flipV="1">
            <a:off x="519113" y="3879850"/>
            <a:ext cx="0" cy="3921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795" name="Line 115"/>
          <p:cNvSpPr>
            <a:spLocks noChangeShapeType="1"/>
          </p:cNvSpPr>
          <p:nvPr/>
        </p:nvSpPr>
        <p:spPr bwMode="auto">
          <a:xfrm flipH="1" flipV="1">
            <a:off x="1954213" y="4186238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9796" name="Group 116"/>
          <p:cNvGrpSpPr>
            <a:grpSpLocks/>
          </p:cNvGrpSpPr>
          <p:nvPr/>
        </p:nvGrpSpPr>
        <p:grpSpPr bwMode="auto">
          <a:xfrm>
            <a:off x="855663" y="4376738"/>
            <a:ext cx="207962" cy="77787"/>
            <a:chOff x="979" y="3706"/>
            <a:chExt cx="131" cy="49"/>
          </a:xfrm>
        </p:grpSpPr>
        <p:sp>
          <p:nvSpPr>
            <p:cNvPr id="199797" name="Line 117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798" name="Line 118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9799" name="Group 119"/>
          <p:cNvGrpSpPr>
            <a:grpSpLocks/>
          </p:cNvGrpSpPr>
          <p:nvPr/>
        </p:nvGrpSpPr>
        <p:grpSpPr bwMode="auto">
          <a:xfrm>
            <a:off x="1893888" y="4378325"/>
            <a:ext cx="207962" cy="77788"/>
            <a:chOff x="979" y="3706"/>
            <a:chExt cx="131" cy="49"/>
          </a:xfrm>
        </p:grpSpPr>
        <p:sp>
          <p:nvSpPr>
            <p:cNvPr id="199800" name="Line 120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01" name="Line 121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9802" name="Group 122"/>
          <p:cNvGrpSpPr>
            <a:grpSpLocks/>
          </p:cNvGrpSpPr>
          <p:nvPr/>
        </p:nvGrpSpPr>
        <p:grpSpPr bwMode="auto">
          <a:xfrm>
            <a:off x="1433513" y="4376738"/>
            <a:ext cx="207962" cy="77787"/>
            <a:chOff x="979" y="3706"/>
            <a:chExt cx="131" cy="49"/>
          </a:xfrm>
        </p:grpSpPr>
        <p:sp>
          <p:nvSpPr>
            <p:cNvPr id="199803" name="Line 123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04" name="Line 124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805" name="Line 125"/>
          <p:cNvSpPr>
            <a:spLocks noChangeShapeType="1"/>
          </p:cNvSpPr>
          <p:nvPr/>
        </p:nvSpPr>
        <p:spPr bwMode="auto">
          <a:xfrm flipH="1" flipV="1">
            <a:off x="1050925" y="4451350"/>
            <a:ext cx="13763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06" name="Line 126"/>
          <p:cNvSpPr>
            <a:spLocks noChangeShapeType="1"/>
          </p:cNvSpPr>
          <p:nvPr/>
        </p:nvSpPr>
        <p:spPr bwMode="auto">
          <a:xfrm flipH="1">
            <a:off x="1500188" y="3860800"/>
            <a:ext cx="473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07" name="Line 127"/>
          <p:cNvSpPr>
            <a:spLocks noChangeShapeType="1"/>
          </p:cNvSpPr>
          <p:nvPr/>
        </p:nvSpPr>
        <p:spPr bwMode="auto">
          <a:xfrm>
            <a:off x="1909763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08" name="Arc 128"/>
          <p:cNvSpPr>
            <a:spLocks/>
          </p:cNvSpPr>
          <p:nvPr/>
        </p:nvSpPr>
        <p:spPr bwMode="auto">
          <a:xfrm rot="841871">
            <a:off x="2408238" y="441483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809" name="Arc 129"/>
          <p:cNvSpPr>
            <a:spLocks/>
          </p:cNvSpPr>
          <p:nvPr/>
        </p:nvSpPr>
        <p:spPr bwMode="auto">
          <a:xfrm rot="841871">
            <a:off x="2608263" y="4418013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810" name="Line 130"/>
          <p:cNvSpPr>
            <a:spLocks noChangeShapeType="1"/>
          </p:cNvSpPr>
          <p:nvPr/>
        </p:nvSpPr>
        <p:spPr bwMode="auto">
          <a:xfrm flipH="1" flipV="1">
            <a:off x="2524125" y="4451350"/>
            <a:ext cx="10477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11" name="Line 131"/>
          <p:cNvSpPr>
            <a:spLocks noChangeShapeType="1"/>
          </p:cNvSpPr>
          <p:nvPr/>
        </p:nvSpPr>
        <p:spPr bwMode="auto">
          <a:xfrm rot="5400000">
            <a:off x="2089150" y="3308350"/>
            <a:ext cx="7683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12" name="Freeform 132"/>
          <p:cNvSpPr>
            <a:spLocks/>
          </p:cNvSpPr>
          <p:nvPr/>
        </p:nvSpPr>
        <p:spPr bwMode="auto">
          <a:xfrm>
            <a:off x="457200" y="3717925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13" name="Freeform 133"/>
          <p:cNvSpPr>
            <a:spLocks/>
          </p:cNvSpPr>
          <p:nvPr/>
        </p:nvSpPr>
        <p:spPr bwMode="auto">
          <a:xfrm rot="5400000">
            <a:off x="1835150" y="3529013"/>
            <a:ext cx="117475" cy="18415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14" name="Freeform 134"/>
          <p:cNvSpPr>
            <a:spLocks/>
          </p:cNvSpPr>
          <p:nvPr/>
        </p:nvSpPr>
        <p:spPr bwMode="auto">
          <a:xfrm>
            <a:off x="2416175" y="3684588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15" name="Arc 135"/>
          <p:cNvSpPr>
            <a:spLocks/>
          </p:cNvSpPr>
          <p:nvPr/>
        </p:nvSpPr>
        <p:spPr bwMode="auto">
          <a:xfrm rot="841871">
            <a:off x="2395538" y="327818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816" name="Line 136"/>
          <p:cNvSpPr>
            <a:spLocks noChangeShapeType="1"/>
          </p:cNvSpPr>
          <p:nvPr/>
        </p:nvSpPr>
        <p:spPr bwMode="auto">
          <a:xfrm rot="13500000">
            <a:off x="1128712" y="2725738"/>
            <a:ext cx="111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17" name="Line 137"/>
          <p:cNvSpPr>
            <a:spLocks noChangeShapeType="1"/>
          </p:cNvSpPr>
          <p:nvPr/>
        </p:nvSpPr>
        <p:spPr bwMode="auto">
          <a:xfrm>
            <a:off x="2460625" y="2932113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9818" name="Group 138"/>
          <p:cNvGrpSpPr>
            <a:grpSpLocks/>
          </p:cNvGrpSpPr>
          <p:nvPr/>
        </p:nvGrpSpPr>
        <p:grpSpPr bwMode="auto">
          <a:xfrm>
            <a:off x="2620963" y="2801938"/>
            <a:ext cx="166687" cy="171450"/>
            <a:chOff x="2748" y="3422"/>
            <a:chExt cx="105" cy="108"/>
          </a:xfrm>
        </p:grpSpPr>
        <p:sp>
          <p:nvSpPr>
            <p:cNvPr id="199819" name="AutoShape 139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820" name="Line 140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21" name="AutoShape 141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199822" name="Line 142"/>
          <p:cNvSpPr>
            <a:spLocks noChangeShapeType="1"/>
          </p:cNvSpPr>
          <p:nvPr/>
        </p:nvSpPr>
        <p:spPr bwMode="auto">
          <a:xfrm flipH="1" flipV="1">
            <a:off x="2517775" y="3316288"/>
            <a:ext cx="1730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23" name="AutoShape 143"/>
          <p:cNvSpPr>
            <a:spLocks noChangeArrowheads="1"/>
          </p:cNvSpPr>
          <p:nvPr/>
        </p:nvSpPr>
        <p:spPr bwMode="auto">
          <a:xfrm>
            <a:off x="2390775" y="4695825"/>
            <a:ext cx="363538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9824" name="Group 144"/>
          <p:cNvGrpSpPr>
            <a:grpSpLocks/>
          </p:cNvGrpSpPr>
          <p:nvPr/>
        </p:nvGrpSpPr>
        <p:grpSpPr bwMode="auto">
          <a:xfrm>
            <a:off x="955675" y="3889375"/>
            <a:ext cx="166688" cy="171450"/>
            <a:chOff x="2748" y="3422"/>
            <a:chExt cx="105" cy="108"/>
          </a:xfrm>
        </p:grpSpPr>
        <p:sp>
          <p:nvSpPr>
            <p:cNvPr id="199825" name="AutoShape 14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826" name="Line 14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27" name="AutoShape 14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199828" name="Group 148"/>
          <p:cNvGrpSpPr>
            <a:grpSpLocks/>
          </p:cNvGrpSpPr>
          <p:nvPr/>
        </p:nvGrpSpPr>
        <p:grpSpPr bwMode="auto">
          <a:xfrm>
            <a:off x="742950" y="4483100"/>
            <a:ext cx="211138" cy="53975"/>
            <a:chOff x="854" y="4026"/>
            <a:chExt cx="133" cy="34"/>
          </a:xfrm>
        </p:grpSpPr>
        <p:grpSp>
          <p:nvGrpSpPr>
            <p:cNvPr id="199829" name="Group 149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199830" name="Line 150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31" name="Line 151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32" name="Line 152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33" name="Line 153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34" name="Line 154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9835" name="Group 155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199836" name="Line 15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37" name="Line 15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38" name="Line 15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39" name="Line 15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40" name="Line 16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9841" name="Line 161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42" name="Line 162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43" name="Oval 163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199844" name="Group 164"/>
          <p:cNvGrpSpPr>
            <a:grpSpLocks/>
          </p:cNvGrpSpPr>
          <p:nvPr/>
        </p:nvGrpSpPr>
        <p:grpSpPr bwMode="auto">
          <a:xfrm>
            <a:off x="1339850" y="4483100"/>
            <a:ext cx="211138" cy="53975"/>
            <a:chOff x="854" y="4026"/>
            <a:chExt cx="133" cy="34"/>
          </a:xfrm>
        </p:grpSpPr>
        <p:grpSp>
          <p:nvGrpSpPr>
            <p:cNvPr id="199845" name="Group 165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199846" name="Line 16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47" name="Line 16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48" name="Line 16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49" name="Line 16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50" name="Line 17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9851" name="Group 171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199852" name="Line 17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53" name="Line 17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54" name="Line 17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55" name="Line 17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56" name="Line 17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9857" name="Line 177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58" name="Line 178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59" name="Oval 179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199860" name="Group 180"/>
          <p:cNvGrpSpPr>
            <a:grpSpLocks/>
          </p:cNvGrpSpPr>
          <p:nvPr/>
        </p:nvGrpSpPr>
        <p:grpSpPr bwMode="auto">
          <a:xfrm>
            <a:off x="1797050" y="4483100"/>
            <a:ext cx="211138" cy="53975"/>
            <a:chOff x="854" y="4026"/>
            <a:chExt cx="133" cy="34"/>
          </a:xfrm>
        </p:grpSpPr>
        <p:grpSp>
          <p:nvGrpSpPr>
            <p:cNvPr id="199861" name="Group 181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199862" name="Line 18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63" name="Line 18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64" name="Line 18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65" name="Line 18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66" name="Line 18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9867" name="Group 187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199868" name="Line 18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69" name="Line 18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70" name="Line 19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71" name="Line 19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872" name="Line 19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9873" name="Line 193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74" name="Line 194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75" name="Oval 195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sp>
        <p:nvSpPr>
          <p:cNvPr id="199876" name="Line 196"/>
          <p:cNvSpPr>
            <a:spLocks noChangeShapeType="1"/>
          </p:cNvSpPr>
          <p:nvPr/>
        </p:nvSpPr>
        <p:spPr bwMode="auto">
          <a:xfrm flipV="1">
            <a:off x="3278188" y="1922463"/>
            <a:ext cx="0" cy="5619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77" name="Line 197"/>
          <p:cNvSpPr>
            <a:spLocks noChangeShapeType="1"/>
          </p:cNvSpPr>
          <p:nvPr/>
        </p:nvSpPr>
        <p:spPr bwMode="auto">
          <a:xfrm>
            <a:off x="3527425" y="3308350"/>
            <a:ext cx="0" cy="3127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9878" name="Group 198"/>
          <p:cNvGrpSpPr>
            <a:grpSpLocks/>
          </p:cNvGrpSpPr>
          <p:nvPr/>
        </p:nvGrpSpPr>
        <p:grpSpPr bwMode="auto">
          <a:xfrm rot="5400000">
            <a:off x="3525838" y="3189287"/>
            <a:ext cx="107950" cy="206375"/>
            <a:chOff x="2877" y="3766"/>
            <a:chExt cx="68" cy="130"/>
          </a:xfrm>
        </p:grpSpPr>
        <p:sp>
          <p:nvSpPr>
            <p:cNvPr id="199879" name="Line 199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80" name="AutoShape 200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881" name="AutoShape 201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199882" name="Line 202"/>
          <p:cNvSpPr>
            <a:spLocks noChangeShapeType="1"/>
          </p:cNvSpPr>
          <p:nvPr/>
        </p:nvSpPr>
        <p:spPr bwMode="auto">
          <a:xfrm flipH="1" flipV="1">
            <a:off x="3382963" y="3614738"/>
            <a:ext cx="158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83" name="Line 203"/>
          <p:cNvSpPr>
            <a:spLocks noChangeShapeType="1"/>
          </p:cNvSpPr>
          <p:nvPr/>
        </p:nvSpPr>
        <p:spPr bwMode="auto">
          <a:xfrm>
            <a:off x="3576638" y="344646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84" name="Line 204"/>
          <p:cNvSpPr>
            <a:spLocks noChangeShapeType="1"/>
          </p:cNvSpPr>
          <p:nvPr/>
        </p:nvSpPr>
        <p:spPr bwMode="auto">
          <a:xfrm flipH="1" flipV="1">
            <a:off x="2728913" y="4451350"/>
            <a:ext cx="3810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85" name="Line 205"/>
          <p:cNvSpPr>
            <a:spLocks noChangeShapeType="1"/>
          </p:cNvSpPr>
          <p:nvPr/>
        </p:nvSpPr>
        <p:spPr bwMode="auto">
          <a:xfrm>
            <a:off x="3097213" y="3368675"/>
            <a:ext cx="0" cy="109537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86" name="Line 206"/>
          <p:cNvSpPr>
            <a:spLocks noChangeShapeType="1"/>
          </p:cNvSpPr>
          <p:nvPr/>
        </p:nvSpPr>
        <p:spPr bwMode="auto">
          <a:xfrm flipH="1" flipV="1">
            <a:off x="2921000" y="4298950"/>
            <a:ext cx="1698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93" name="Line 213"/>
          <p:cNvSpPr>
            <a:spLocks noChangeShapeType="1"/>
          </p:cNvSpPr>
          <p:nvPr/>
        </p:nvSpPr>
        <p:spPr bwMode="auto">
          <a:xfrm flipV="1">
            <a:off x="3471863" y="1912938"/>
            <a:ext cx="0" cy="3937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894" name="Line 214"/>
          <p:cNvSpPr>
            <a:spLocks noChangeShapeType="1"/>
          </p:cNvSpPr>
          <p:nvPr/>
        </p:nvSpPr>
        <p:spPr bwMode="auto">
          <a:xfrm flipV="1">
            <a:off x="3473450" y="2316163"/>
            <a:ext cx="0" cy="4778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99895" name="Group 215"/>
          <p:cNvGrpSpPr>
            <a:grpSpLocks/>
          </p:cNvGrpSpPr>
          <p:nvPr/>
        </p:nvGrpSpPr>
        <p:grpSpPr bwMode="auto">
          <a:xfrm rot="5400000">
            <a:off x="3468688" y="2217737"/>
            <a:ext cx="107950" cy="206375"/>
            <a:chOff x="2877" y="3766"/>
            <a:chExt cx="68" cy="130"/>
          </a:xfrm>
        </p:grpSpPr>
        <p:sp>
          <p:nvSpPr>
            <p:cNvPr id="199896" name="Line 21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897" name="AutoShape 21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898" name="AutoShape 21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199899" name="Group 219"/>
          <p:cNvGrpSpPr>
            <a:grpSpLocks/>
          </p:cNvGrpSpPr>
          <p:nvPr/>
        </p:nvGrpSpPr>
        <p:grpSpPr bwMode="auto">
          <a:xfrm rot="5400000">
            <a:off x="3273426" y="2390775"/>
            <a:ext cx="107950" cy="206375"/>
            <a:chOff x="2877" y="3766"/>
            <a:chExt cx="68" cy="130"/>
          </a:xfrm>
        </p:grpSpPr>
        <p:sp>
          <p:nvSpPr>
            <p:cNvPr id="199900" name="Line 220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901" name="AutoShape 221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02" name="AutoShape 222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199903" name="Line 223"/>
          <p:cNvSpPr>
            <a:spLocks noChangeShapeType="1"/>
          </p:cNvSpPr>
          <p:nvPr/>
        </p:nvSpPr>
        <p:spPr bwMode="auto">
          <a:xfrm flipH="1" flipV="1">
            <a:off x="3084513" y="3379788"/>
            <a:ext cx="9525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04" name="Rectangle 224"/>
          <p:cNvSpPr>
            <a:spLocks noChangeArrowheads="1"/>
          </p:cNvSpPr>
          <p:nvPr/>
        </p:nvSpPr>
        <p:spPr bwMode="auto">
          <a:xfrm>
            <a:off x="3181350" y="3203575"/>
            <a:ext cx="190500" cy="474663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905" name="Line 225"/>
          <p:cNvSpPr>
            <a:spLocks noChangeShapeType="1"/>
          </p:cNvSpPr>
          <p:nvPr/>
        </p:nvSpPr>
        <p:spPr bwMode="auto">
          <a:xfrm>
            <a:off x="3049588" y="345598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06" name="Line 226"/>
          <p:cNvSpPr>
            <a:spLocks noChangeShapeType="1"/>
          </p:cNvSpPr>
          <p:nvPr/>
        </p:nvSpPr>
        <p:spPr bwMode="auto">
          <a:xfrm>
            <a:off x="3322638" y="376078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07" name="Line 227"/>
          <p:cNvSpPr>
            <a:spLocks noChangeShapeType="1"/>
          </p:cNvSpPr>
          <p:nvPr/>
        </p:nvSpPr>
        <p:spPr bwMode="auto">
          <a:xfrm flipH="1" flipV="1">
            <a:off x="3262313" y="4652963"/>
            <a:ext cx="7762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08" name="AutoShape 228"/>
          <p:cNvSpPr>
            <a:spLocks noChangeArrowheads="1"/>
          </p:cNvSpPr>
          <p:nvPr/>
        </p:nvSpPr>
        <p:spPr bwMode="auto">
          <a:xfrm>
            <a:off x="1169988" y="3454400"/>
            <a:ext cx="131762" cy="193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9909" name="Group 229"/>
          <p:cNvGrpSpPr>
            <a:grpSpLocks/>
          </p:cNvGrpSpPr>
          <p:nvPr/>
        </p:nvGrpSpPr>
        <p:grpSpPr bwMode="auto">
          <a:xfrm rot="5400000">
            <a:off x="1246981" y="4644232"/>
            <a:ext cx="166687" cy="171450"/>
            <a:chOff x="2748" y="3422"/>
            <a:chExt cx="105" cy="108"/>
          </a:xfrm>
        </p:grpSpPr>
        <p:sp>
          <p:nvSpPr>
            <p:cNvPr id="199910" name="AutoShape 230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11" name="Line 231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912" name="AutoShape 232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199913" name="Group 233"/>
          <p:cNvGrpSpPr>
            <a:grpSpLocks/>
          </p:cNvGrpSpPr>
          <p:nvPr/>
        </p:nvGrpSpPr>
        <p:grpSpPr bwMode="auto">
          <a:xfrm>
            <a:off x="8101013" y="2951163"/>
            <a:ext cx="487362" cy="174625"/>
            <a:chOff x="1789" y="1102"/>
            <a:chExt cx="480" cy="149"/>
          </a:xfrm>
        </p:grpSpPr>
        <p:sp>
          <p:nvSpPr>
            <p:cNvPr id="199914" name="Oval 234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15" name="Oval 235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16" name="AutoShape 236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17" name="Line 237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918" name="Line 238"/>
          <p:cNvSpPr>
            <a:spLocks noChangeShapeType="1"/>
          </p:cNvSpPr>
          <p:nvPr/>
        </p:nvSpPr>
        <p:spPr bwMode="auto">
          <a:xfrm>
            <a:off x="7780338" y="322262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19" name="Rectangle 239"/>
          <p:cNvSpPr>
            <a:spLocks noChangeArrowheads="1"/>
          </p:cNvSpPr>
          <p:nvPr/>
        </p:nvSpPr>
        <p:spPr bwMode="auto">
          <a:xfrm>
            <a:off x="7734300" y="287337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920" name="Line 240"/>
          <p:cNvSpPr>
            <a:spLocks noChangeShapeType="1"/>
          </p:cNvSpPr>
          <p:nvPr/>
        </p:nvSpPr>
        <p:spPr bwMode="auto">
          <a:xfrm>
            <a:off x="8666163" y="317023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21" name="Line 241"/>
          <p:cNvSpPr>
            <a:spLocks noChangeShapeType="1"/>
          </p:cNvSpPr>
          <p:nvPr/>
        </p:nvSpPr>
        <p:spPr bwMode="auto">
          <a:xfrm>
            <a:off x="7877175" y="316706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22" name="Line 242"/>
          <p:cNvSpPr>
            <a:spLocks noChangeShapeType="1"/>
          </p:cNvSpPr>
          <p:nvPr/>
        </p:nvSpPr>
        <p:spPr bwMode="auto">
          <a:xfrm>
            <a:off x="8348663" y="350520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23" name="Line 243"/>
          <p:cNvSpPr>
            <a:spLocks noChangeShapeType="1"/>
          </p:cNvSpPr>
          <p:nvPr/>
        </p:nvSpPr>
        <p:spPr bwMode="auto">
          <a:xfrm>
            <a:off x="8624888" y="322262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24" name="Line 244"/>
          <p:cNvSpPr>
            <a:spLocks noChangeShapeType="1"/>
          </p:cNvSpPr>
          <p:nvPr/>
        </p:nvSpPr>
        <p:spPr bwMode="auto">
          <a:xfrm rot="5400000">
            <a:off x="8724107" y="336311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25" name="Line 245"/>
          <p:cNvSpPr>
            <a:spLocks noChangeShapeType="1"/>
          </p:cNvSpPr>
          <p:nvPr/>
        </p:nvSpPr>
        <p:spPr bwMode="auto">
          <a:xfrm>
            <a:off x="7793038" y="350361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26" name="AutoShape 246"/>
          <p:cNvSpPr>
            <a:spLocks noChangeArrowheads="1"/>
          </p:cNvSpPr>
          <p:nvPr/>
        </p:nvSpPr>
        <p:spPr bwMode="auto">
          <a:xfrm rot="5400000">
            <a:off x="7680325" y="34305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927" name="AutoShape 247"/>
          <p:cNvSpPr>
            <a:spLocks noChangeArrowheads="1"/>
          </p:cNvSpPr>
          <p:nvPr/>
        </p:nvSpPr>
        <p:spPr bwMode="auto">
          <a:xfrm rot="5400000">
            <a:off x="7680325" y="31448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9928" name="Group 248"/>
          <p:cNvGrpSpPr>
            <a:grpSpLocks/>
          </p:cNvGrpSpPr>
          <p:nvPr/>
        </p:nvGrpSpPr>
        <p:grpSpPr bwMode="auto">
          <a:xfrm>
            <a:off x="8285163" y="3354388"/>
            <a:ext cx="107950" cy="206375"/>
            <a:chOff x="2877" y="3766"/>
            <a:chExt cx="68" cy="130"/>
          </a:xfrm>
        </p:grpSpPr>
        <p:sp>
          <p:nvSpPr>
            <p:cNvPr id="199929" name="Line 249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930" name="AutoShape 250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31" name="AutoShape 251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199932" name="Group 252"/>
          <p:cNvGrpSpPr>
            <a:grpSpLocks/>
          </p:cNvGrpSpPr>
          <p:nvPr/>
        </p:nvGrpSpPr>
        <p:grpSpPr bwMode="auto">
          <a:xfrm>
            <a:off x="2392363" y="4960938"/>
            <a:ext cx="361950" cy="61912"/>
            <a:chOff x="2265" y="4052"/>
            <a:chExt cx="228" cy="39"/>
          </a:xfrm>
        </p:grpSpPr>
        <p:grpSp>
          <p:nvGrpSpPr>
            <p:cNvPr id="199933" name="Group 253"/>
            <p:cNvGrpSpPr>
              <a:grpSpLocks/>
            </p:cNvGrpSpPr>
            <p:nvPr/>
          </p:nvGrpSpPr>
          <p:grpSpPr bwMode="auto">
            <a:xfrm>
              <a:off x="2268" y="4056"/>
              <a:ext cx="50" cy="31"/>
              <a:chOff x="909" y="4018"/>
              <a:chExt cx="64" cy="31"/>
            </a:xfrm>
          </p:grpSpPr>
          <p:sp>
            <p:nvSpPr>
              <p:cNvPr id="199934" name="Line 254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35" name="Line 255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36" name="Line 256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37" name="Line 257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38" name="Line 258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9939" name="Line 259"/>
            <p:cNvSpPr>
              <a:spLocks noChangeShapeType="1"/>
            </p:cNvSpPr>
            <p:nvPr/>
          </p:nvSpPr>
          <p:spPr bwMode="auto">
            <a:xfrm>
              <a:off x="2265" y="405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9940" name="Group 260"/>
            <p:cNvGrpSpPr>
              <a:grpSpLocks/>
            </p:cNvGrpSpPr>
            <p:nvPr/>
          </p:nvGrpSpPr>
          <p:grpSpPr bwMode="auto">
            <a:xfrm>
              <a:off x="2313" y="4056"/>
              <a:ext cx="50" cy="31"/>
              <a:chOff x="909" y="4018"/>
              <a:chExt cx="64" cy="31"/>
            </a:xfrm>
          </p:grpSpPr>
          <p:sp>
            <p:nvSpPr>
              <p:cNvPr id="199941" name="Line 26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42" name="Line 26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43" name="Line 26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44" name="Line 26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45" name="Line 26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9946" name="Group 266"/>
            <p:cNvGrpSpPr>
              <a:grpSpLocks/>
            </p:cNvGrpSpPr>
            <p:nvPr/>
          </p:nvGrpSpPr>
          <p:grpSpPr bwMode="auto">
            <a:xfrm>
              <a:off x="2397" y="4056"/>
              <a:ext cx="50" cy="31"/>
              <a:chOff x="909" y="4018"/>
              <a:chExt cx="64" cy="31"/>
            </a:xfrm>
          </p:grpSpPr>
          <p:sp>
            <p:nvSpPr>
              <p:cNvPr id="199947" name="Line 26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48" name="Line 26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49" name="Line 26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50" name="Line 27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51" name="Line 27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9952" name="Group 272"/>
            <p:cNvGrpSpPr>
              <a:grpSpLocks/>
            </p:cNvGrpSpPr>
            <p:nvPr/>
          </p:nvGrpSpPr>
          <p:grpSpPr bwMode="auto">
            <a:xfrm>
              <a:off x="2441" y="4055"/>
              <a:ext cx="50" cy="31"/>
              <a:chOff x="909" y="4018"/>
              <a:chExt cx="64" cy="31"/>
            </a:xfrm>
          </p:grpSpPr>
          <p:sp>
            <p:nvSpPr>
              <p:cNvPr id="199953" name="Line 27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54" name="Line 27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55" name="Line 27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56" name="Line 27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957" name="Line 27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9958" name="Line 278"/>
            <p:cNvSpPr>
              <a:spLocks noChangeShapeType="1"/>
            </p:cNvSpPr>
            <p:nvPr/>
          </p:nvSpPr>
          <p:spPr bwMode="auto">
            <a:xfrm>
              <a:off x="2266" y="409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959" name="Oval 279"/>
            <p:cNvSpPr>
              <a:spLocks noChangeArrowheads="1"/>
            </p:cNvSpPr>
            <p:nvPr/>
          </p:nvSpPr>
          <p:spPr bwMode="auto">
            <a:xfrm>
              <a:off x="2362" y="4054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199960" name="Group 280"/>
          <p:cNvGrpSpPr>
            <a:grpSpLocks/>
          </p:cNvGrpSpPr>
          <p:nvPr/>
        </p:nvGrpSpPr>
        <p:grpSpPr bwMode="auto">
          <a:xfrm>
            <a:off x="8107363" y="4681538"/>
            <a:ext cx="487362" cy="174625"/>
            <a:chOff x="1789" y="1102"/>
            <a:chExt cx="480" cy="149"/>
          </a:xfrm>
        </p:grpSpPr>
        <p:sp>
          <p:nvSpPr>
            <p:cNvPr id="199961" name="Oval 281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62" name="Oval 282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63" name="AutoShape 283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64" name="Line 284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965" name="Line 285"/>
          <p:cNvSpPr>
            <a:spLocks noChangeShapeType="1"/>
          </p:cNvSpPr>
          <p:nvPr/>
        </p:nvSpPr>
        <p:spPr bwMode="auto">
          <a:xfrm>
            <a:off x="7786688" y="495300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66" name="Rectangle 286"/>
          <p:cNvSpPr>
            <a:spLocks noChangeArrowheads="1"/>
          </p:cNvSpPr>
          <p:nvPr/>
        </p:nvSpPr>
        <p:spPr bwMode="auto">
          <a:xfrm>
            <a:off x="7740650" y="460375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967" name="Line 287"/>
          <p:cNvSpPr>
            <a:spLocks noChangeShapeType="1"/>
          </p:cNvSpPr>
          <p:nvPr/>
        </p:nvSpPr>
        <p:spPr bwMode="auto">
          <a:xfrm>
            <a:off x="8672513" y="490061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68" name="Line 288"/>
          <p:cNvSpPr>
            <a:spLocks noChangeShapeType="1"/>
          </p:cNvSpPr>
          <p:nvPr/>
        </p:nvSpPr>
        <p:spPr bwMode="auto">
          <a:xfrm>
            <a:off x="7883525" y="489743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69" name="Line 289"/>
          <p:cNvSpPr>
            <a:spLocks noChangeShapeType="1"/>
          </p:cNvSpPr>
          <p:nvPr/>
        </p:nvSpPr>
        <p:spPr bwMode="auto">
          <a:xfrm>
            <a:off x="8355013" y="523557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70" name="Line 290"/>
          <p:cNvSpPr>
            <a:spLocks noChangeShapeType="1"/>
          </p:cNvSpPr>
          <p:nvPr/>
        </p:nvSpPr>
        <p:spPr bwMode="auto">
          <a:xfrm>
            <a:off x="8631238" y="495300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71" name="Line 291"/>
          <p:cNvSpPr>
            <a:spLocks noChangeShapeType="1"/>
          </p:cNvSpPr>
          <p:nvPr/>
        </p:nvSpPr>
        <p:spPr bwMode="auto">
          <a:xfrm rot="5400000">
            <a:off x="8730457" y="509349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72" name="Line 292"/>
          <p:cNvSpPr>
            <a:spLocks noChangeShapeType="1"/>
          </p:cNvSpPr>
          <p:nvPr/>
        </p:nvSpPr>
        <p:spPr bwMode="auto">
          <a:xfrm>
            <a:off x="7799388" y="523398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73" name="AutoShape 293"/>
          <p:cNvSpPr>
            <a:spLocks noChangeArrowheads="1"/>
          </p:cNvSpPr>
          <p:nvPr/>
        </p:nvSpPr>
        <p:spPr bwMode="auto">
          <a:xfrm rot="5400000">
            <a:off x="7686675" y="51609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974" name="AutoShape 294"/>
          <p:cNvSpPr>
            <a:spLocks noChangeArrowheads="1"/>
          </p:cNvSpPr>
          <p:nvPr/>
        </p:nvSpPr>
        <p:spPr bwMode="auto">
          <a:xfrm rot="5400000">
            <a:off x="7686675" y="48752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9975" name="Group 295"/>
          <p:cNvGrpSpPr>
            <a:grpSpLocks/>
          </p:cNvGrpSpPr>
          <p:nvPr/>
        </p:nvGrpSpPr>
        <p:grpSpPr bwMode="auto">
          <a:xfrm>
            <a:off x="8291513" y="5084763"/>
            <a:ext cx="107950" cy="206375"/>
            <a:chOff x="2877" y="3766"/>
            <a:chExt cx="68" cy="130"/>
          </a:xfrm>
        </p:grpSpPr>
        <p:sp>
          <p:nvSpPr>
            <p:cNvPr id="199976" name="Line 29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977" name="AutoShape 29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78" name="AutoShape 29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199979" name="Group 299"/>
          <p:cNvGrpSpPr>
            <a:grpSpLocks/>
          </p:cNvGrpSpPr>
          <p:nvPr/>
        </p:nvGrpSpPr>
        <p:grpSpPr bwMode="auto">
          <a:xfrm>
            <a:off x="8104188" y="3821113"/>
            <a:ext cx="487362" cy="174625"/>
            <a:chOff x="1789" y="1102"/>
            <a:chExt cx="480" cy="149"/>
          </a:xfrm>
        </p:grpSpPr>
        <p:sp>
          <p:nvSpPr>
            <p:cNvPr id="199980" name="Oval 300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81" name="Oval 301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82" name="AutoShape 302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83" name="Line 303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984" name="Line 304"/>
          <p:cNvSpPr>
            <a:spLocks noChangeShapeType="1"/>
          </p:cNvSpPr>
          <p:nvPr/>
        </p:nvSpPr>
        <p:spPr bwMode="auto">
          <a:xfrm>
            <a:off x="7783513" y="409257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85" name="Rectangle 305"/>
          <p:cNvSpPr>
            <a:spLocks noChangeArrowheads="1"/>
          </p:cNvSpPr>
          <p:nvPr/>
        </p:nvSpPr>
        <p:spPr bwMode="auto">
          <a:xfrm>
            <a:off x="7737475" y="374332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986" name="Line 306"/>
          <p:cNvSpPr>
            <a:spLocks noChangeShapeType="1"/>
          </p:cNvSpPr>
          <p:nvPr/>
        </p:nvSpPr>
        <p:spPr bwMode="auto">
          <a:xfrm>
            <a:off x="8669338" y="404018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87" name="Line 307"/>
          <p:cNvSpPr>
            <a:spLocks noChangeShapeType="1"/>
          </p:cNvSpPr>
          <p:nvPr/>
        </p:nvSpPr>
        <p:spPr bwMode="auto">
          <a:xfrm>
            <a:off x="7880350" y="403701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88" name="Line 308"/>
          <p:cNvSpPr>
            <a:spLocks noChangeShapeType="1"/>
          </p:cNvSpPr>
          <p:nvPr/>
        </p:nvSpPr>
        <p:spPr bwMode="auto">
          <a:xfrm>
            <a:off x="8351838" y="437515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89" name="Line 309"/>
          <p:cNvSpPr>
            <a:spLocks noChangeShapeType="1"/>
          </p:cNvSpPr>
          <p:nvPr/>
        </p:nvSpPr>
        <p:spPr bwMode="auto">
          <a:xfrm>
            <a:off x="8628063" y="409257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90" name="Line 310"/>
          <p:cNvSpPr>
            <a:spLocks noChangeShapeType="1"/>
          </p:cNvSpPr>
          <p:nvPr/>
        </p:nvSpPr>
        <p:spPr bwMode="auto">
          <a:xfrm rot="5400000">
            <a:off x="8727282" y="423306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91" name="Line 311"/>
          <p:cNvSpPr>
            <a:spLocks noChangeShapeType="1"/>
          </p:cNvSpPr>
          <p:nvPr/>
        </p:nvSpPr>
        <p:spPr bwMode="auto">
          <a:xfrm>
            <a:off x="7796213" y="437356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9992" name="AutoShape 312"/>
          <p:cNvSpPr>
            <a:spLocks noChangeArrowheads="1"/>
          </p:cNvSpPr>
          <p:nvPr/>
        </p:nvSpPr>
        <p:spPr bwMode="auto">
          <a:xfrm rot="5400000">
            <a:off x="7683500" y="43005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993" name="AutoShape 313"/>
          <p:cNvSpPr>
            <a:spLocks noChangeArrowheads="1"/>
          </p:cNvSpPr>
          <p:nvPr/>
        </p:nvSpPr>
        <p:spPr bwMode="auto">
          <a:xfrm rot="5400000">
            <a:off x="7683500" y="40147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9994" name="Group 314"/>
          <p:cNvGrpSpPr>
            <a:grpSpLocks/>
          </p:cNvGrpSpPr>
          <p:nvPr/>
        </p:nvGrpSpPr>
        <p:grpSpPr bwMode="auto">
          <a:xfrm>
            <a:off x="8288338" y="4224338"/>
            <a:ext cx="107950" cy="206375"/>
            <a:chOff x="2877" y="3766"/>
            <a:chExt cx="68" cy="130"/>
          </a:xfrm>
        </p:grpSpPr>
        <p:sp>
          <p:nvSpPr>
            <p:cNvPr id="199995" name="Line 31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9996" name="AutoShape 31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997" name="AutoShape 31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199998" name="Group 318"/>
          <p:cNvGrpSpPr>
            <a:grpSpLocks/>
          </p:cNvGrpSpPr>
          <p:nvPr/>
        </p:nvGrpSpPr>
        <p:grpSpPr bwMode="auto">
          <a:xfrm>
            <a:off x="8101013" y="5541963"/>
            <a:ext cx="487362" cy="174625"/>
            <a:chOff x="1789" y="1102"/>
            <a:chExt cx="480" cy="149"/>
          </a:xfrm>
        </p:grpSpPr>
        <p:sp>
          <p:nvSpPr>
            <p:cNvPr id="199999" name="Oval 319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00" name="Oval 320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01" name="AutoShape 321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02" name="Line 322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0003" name="Line 323"/>
          <p:cNvSpPr>
            <a:spLocks noChangeShapeType="1"/>
          </p:cNvSpPr>
          <p:nvPr/>
        </p:nvSpPr>
        <p:spPr bwMode="auto">
          <a:xfrm>
            <a:off x="7780338" y="581342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04" name="Rectangle 324"/>
          <p:cNvSpPr>
            <a:spLocks noChangeArrowheads="1"/>
          </p:cNvSpPr>
          <p:nvPr/>
        </p:nvSpPr>
        <p:spPr bwMode="auto">
          <a:xfrm>
            <a:off x="7734300" y="546417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05" name="Line 325"/>
          <p:cNvSpPr>
            <a:spLocks noChangeShapeType="1"/>
          </p:cNvSpPr>
          <p:nvPr/>
        </p:nvSpPr>
        <p:spPr bwMode="auto">
          <a:xfrm>
            <a:off x="8666163" y="576103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06" name="Line 326"/>
          <p:cNvSpPr>
            <a:spLocks noChangeShapeType="1"/>
          </p:cNvSpPr>
          <p:nvPr/>
        </p:nvSpPr>
        <p:spPr bwMode="auto">
          <a:xfrm>
            <a:off x="7877175" y="575786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07" name="Line 327"/>
          <p:cNvSpPr>
            <a:spLocks noChangeShapeType="1"/>
          </p:cNvSpPr>
          <p:nvPr/>
        </p:nvSpPr>
        <p:spPr bwMode="auto">
          <a:xfrm>
            <a:off x="8348663" y="609600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08" name="Line 328"/>
          <p:cNvSpPr>
            <a:spLocks noChangeShapeType="1"/>
          </p:cNvSpPr>
          <p:nvPr/>
        </p:nvSpPr>
        <p:spPr bwMode="auto">
          <a:xfrm>
            <a:off x="8624888" y="581342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09" name="Line 329"/>
          <p:cNvSpPr>
            <a:spLocks noChangeShapeType="1"/>
          </p:cNvSpPr>
          <p:nvPr/>
        </p:nvSpPr>
        <p:spPr bwMode="auto">
          <a:xfrm rot="5400000">
            <a:off x="8724107" y="595391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10" name="Line 330"/>
          <p:cNvSpPr>
            <a:spLocks noChangeShapeType="1"/>
          </p:cNvSpPr>
          <p:nvPr/>
        </p:nvSpPr>
        <p:spPr bwMode="auto">
          <a:xfrm>
            <a:off x="7793038" y="609441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11" name="AutoShape 331"/>
          <p:cNvSpPr>
            <a:spLocks noChangeArrowheads="1"/>
          </p:cNvSpPr>
          <p:nvPr/>
        </p:nvSpPr>
        <p:spPr bwMode="auto">
          <a:xfrm rot="5400000">
            <a:off x="7680325" y="60213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12" name="AutoShape 332"/>
          <p:cNvSpPr>
            <a:spLocks noChangeArrowheads="1"/>
          </p:cNvSpPr>
          <p:nvPr/>
        </p:nvSpPr>
        <p:spPr bwMode="auto">
          <a:xfrm rot="5400000">
            <a:off x="7680325" y="57356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0013" name="Group 333"/>
          <p:cNvGrpSpPr>
            <a:grpSpLocks/>
          </p:cNvGrpSpPr>
          <p:nvPr/>
        </p:nvGrpSpPr>
        <p:grpSpPr bwMode="auto">
          <a:xfrm>
            <a:off x="8285163" y="5945188"/>
            <a:ext cx="107950" cy="206375"/>
            <a:chOff x="2877" y="3766"/>
            <a:chExt cx="68" cy="130"/>
          </a:xfrm>
        </p:grpSpPr>
        <p:sp>
          <p:nvSpPr>
            <p:cNvPr id="200014" name="Line 33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0015" name="AutoShape 33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16" name="AutoShape 33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0017" name="Group 337"/>
          <p:cNvGrpSpPr>
            <a:grpSpLocks/>
          </p:cNvGrpSpPr>
          <p:nvPr/>
        </p:nvGrpSpPr>
        <p:grpSpPr bwMode="auto">
          <a:xfrm>
            <a:off x="8107363" y="2109788"/>
            <a:ext cx="487362" cy="174625"/>
            <a:chOff x="1789" y="1102"/>
            <a:chExt cx="480" cy="149"/>
          </a:xfrm>
        </p:grpSpPr>
        <p:sp>
          <p:nvSpPr>
            <p:cNvPr id="200018" name="Oval 33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19" name="Oval 33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20" name="AutoShape 34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21" name="Line 34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0022" name="Line 342"/>
          <p:cNvSpPr>
            <a:spLocks noChangeShapeType="1"/>
          </p:cNvSpPr>
          <p:nvPr/>
        </p:nvSpPr>
        <p:spPr bwMode="auto">
          <a:xfrm>
            <a:off x="7786688" y="238125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23" name="Rectangle 343"/>
          <p:cNvSpPr>
            <a:spLocks noChangeArrowheads="1"/>
          </p:cNvSpPr>
          <p:nvPr/>
        </p:nvSpPr>
        <p:spPr bwMode="auto">
          <a:xfrm>
            <a:off x="7740650" y="203200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24" name="Line 344"/>
          <p:cNvSpPr>
            <a:spLocks noChangeShapeType="1"/>
          </p:cNvSpPr>
          <p:nvPr/>
        </p:nvSpPr>
        <p:spPr bwMode="auto">
          <a:xfrm>
            <a:off x="8672513" y="232886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25" name="Line 345"/>
          <p:cNvSpPr>
            <a:spLocks noChangeShapeType="1"/>
          </p:cNvSpPr>
          <p:nvPr/>
        </p:nvSpPr>
        <p:spPr bwMode="auto">
          <a:xfrm>
            <a:off x="7883525" y="232568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26" name="Line 346"/>
          <p:cNvSpPr>
            <a:spLocks noChangeShapeType="1"/>
          </p:cNvSpPr>
          <p:nvPr/>
        </p:nvSpPr>
        <p:spPr bwMode="auto">
          <a:xfrm>
            <a:off x="8355013" y="266382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27" name="Line 347"/>
          <p:cNvSpPr>
            <a:spLocks noChangeShapeType="1"/>
          </p:cNvSpPr>
          <p:nvPr/>
        </p:nvSpPr>
        <p:spPr bwMode="auto">
          <a:xfrm>
            <a:off x="8631238" y="238125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28" name="Line 348"/>
          <p:cNvSpPr>
            <a:spLocks noChangeShapeType="1"/>
          </p:cNvSpPr>
          <p:nvPr/>
        </p:nvSpPr>
        <p:spPr bwMode="auto">
          <a:xfrm rot="5400000">
            <a:off x="8730457" y="252174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29" name="Line 349"/>
          <p:cNvSpPr>
            <a:spLocks noChangeShapeType="1"/>
          </p:cNvSpPr>
          <p:nvPr/>
        </p:nvSpPr>
        <p:spPr bwMode="auto">
          <a:xfrm>
            <a:off x="7799388" y="266223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30" name="AutoShape 350"/>
          <p:cNvSpPr>
            <a:spLocks noChangeArrowheads="1"/>
          </p:cNvSpPr>
          <p:nvPr/>
        </p:nvSpPr>
        <p:spPr bwMode="auto">
          <a:xfrm rot="5400000">
            <a:off x="7686675" y="25892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31" name="AutoShape 351"/>
          <p:cNvSpPr>
            <a:spLocks noChangeArrowheads="1"/>
          </p:cNvSpPr>
          <p:nvPr/>
        </p:nvSpPr>
        <p:spPr bwMode="auto">
          <a:xfrm rot="5400000">
            <a:off x="7686675" y="23034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0032" name="Group 352"/>
          <p:cNvGrpSpPr>
            <a:grpSpLocks/>
          </p:cNvGrpSpPr>
          <p:nvPr/>
        </p:nvGrpSpPr>
        <p:grpSpPr bwMode="auto">
          <a:xfrm>
            <a:off x="8291513" y="2513013"/>
            <a:ext cx="107950" cy="206375"/>
            <a:chOff x="2877" y="3766"/>
            <a:chExt cx="68" cy="130"/>
          </a:xfrm>
        </p:grpSpPr>
        <p:sp>
          <p:nvSpPr>
            <p:cNvPr id="200033" name="Line 353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0034" name="AutoShape 354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35" name="AutoShape 355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0036" name="Group 356"/>
          <p:cNvGrpSpPr>
            <a:grpSpLocks/>
          </p:cNvGrpSpPr>
          <p:nvPr/>
        </p:nvGrpSpPr>
        <p:grpSpPr bwMode="auto">
          <a:xfrm>
            <a:off x="8104188" y="1239838"/>
            <a:ext cx="487362" cy="174625"/>
            <a:chOff x="1789" y="1102"/>
            <a:chExt cx="480" cy="149"/>
          </a:xfrm>
        </p:grpSpPr>
        <p:sp>
          <p:nvSpPr>
            <p:cNvPr id="200037" name="Oval 357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38" name="Oval 358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39" name="AutoShape 359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40" name="Line 360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0041" name="Line 361"/>
          <p:cNvSpPr>
            <a:spLocks noChangeShapeType="1"/>
          </p:cNvSpPr>
          <p:nvPr/>
        </p:nvSpPr>
        <p:spPr bwMode="auto">
          <a:xfrm>
            <a:off x="7783513" y="151130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42" name="Rectangle 362"/>
          <p:cNvSpPr>
            <a:spLocks noChangeArrowheads="1"/>
          </p:cNvSpPr>
          <p:nvPr/>
        </p:nvSpPr>
        <p:spPr bwMode="auto">
          <a:xfrm>
            <a:off x="7737475" y="116205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43" name="Line 363"/>
          <p:cNvSpPr>
            <a:spLocks noChangeShapeType="1"/>
          </p:cNvSpPr>
          <p:nvPr/>
        </p:nvSpPr>
        <p:spPr bwMode="auto">
          <a:xfrm>
            <a:off x="8669338" y="145891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44" name="Line 364"/>
          <p:cNvSpPr>
            <a:spLocks noChangeShapeType="1"/>
          </p:cNvSpPr>
          <p:nvPr/>
        </p:nvSpPr>
        <p:spPr bwMode="auto">
          <a:xfrm>
            <a:off x="7880350" y="145573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45" name="Line 365"/>
          <p:cNvSpPr>
            <a:spLocks noChangeShapeType="1"/>
          </p:cNvSpPr>
          <p:nvPr/>
        </p:nvSpPr>
        <p:spPr bwMode="auto">
          <a:xfrm>
            <a:off x="8351838" y="179387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46" name="Line 366"/>
          <p:cNvSpPr>
            <a:spLocks noChangeShapeType="1"/>
          </p:cNvSpPr>
          <p:nvPr/>
        </p:nvSpPr>
        <p:spPr bwMode="auto">
          <a:xfrm>
            <a:off x="8628063" y="151130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47" name="Line 367"/>
          <p:cNvSpPr>
            <a:spLocks noChangeShapeType="1"/>
          </p:cNvSpPr>
          <p:nvPr/>
        </p:nvSpPr>
        <p:spPr bwMode="auto">
          <a:xfrm rot="5400000">
            <a:off x="8727282" y="165179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48" name="Line 368"/>
          <p:cNvSpPr>
            <a:spLocks noChangeShapeType="1"/>
          </p:cNvSpPr>
          <p:nvPr/>
        </p:nvSpPr>
        <p:spPr bwMode="auto">
          <a:xfrm>
            <a:off x="7796213" y="179228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49" name="AutoShape 369"/>
          <p:cNvSpPr>
            <a:spLocks noChangeArrowheads="1"/>
          </p:cNvSpPr>
          <p:nvPr/>
        </p:nvSpPr>
        <p:spPr bwMode="auto">
          <a:xfrm rot="5400000">
            <a:off x="7683500" y="17192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50" name="AutoShape 370"/>
          <p:cNvSpPr>
            <a:spLocks noChangeArrowheads="1"/>
          </p:cNvSpPr>
          <p:nvPr/>
        </p:nvSpPr>
        <p:spPr bwMode="auto">
          <a:xfrm rot="5400000">
            <a:off x="7683500" y="14335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0051" name="Group 371"/>
          <p:cNvGrpSpPr>
            <a:grpSpLocks/>
          </p:cNvGrpSpPr>
          <p:nvPr/>
        </p:nvGrpSpPr>
        <p:grpSpPr bwMode="auto">
          <a:xfrm>
            <a:off x="8288338" y="1643063"/>
            <a:ext cx="107950" cy="206375"/>
            <a:chOff x="2877" y="3766"/>
            <a:chExt cx="68" cy="130"/>
          </a:xfrm>
        </p:grpSpPr>
        <p:sp>
          <p:nvSpPr>
            <p:cNvPr id="200052" name="Line 372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0053" name="AutoShape 373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054" name="AutoShape 374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00055" name="Rectangle 375"/>
          <p:cNvSpPr>
            <a:spLocks noChangeArrowheads="1"/>
          </p:cNvSpPr>
          <p:nvPr/>
        </p:nvSpPr>
        <p:spPr bwMode="auto">
          <a:xfrm>
            <a:off x="8453438" y="17494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56" name="Rectangle 376"/>
          <p:cNvSpPr>
            <a:spLocks noChangeArrowheads="1"/>
          </p:cNvSpPr>
          <p:nvPr/>
        </p:nvSpPr>
        <p:spPr bwMode="auto">
          <a:xfrm>
            <a:off x="8067675" y="17510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57" name="Rectangle 377"/>
          <p:cNvSpPr>
            <a:spLocks noChangeArrowheads="1"/>
          </p:cNvSpPr>
          <p:nvPr/>
        </p:nvSpPr>
        <p:spPr bwMode="auto">
          <a:xfrm>
            <a:off x="8453438" y="26162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58" name="Rectangle 378"/>
          <p:cNvSpPr>
            <a:spLocks noChangeArrowheads="1"/>
          </p:cNvSpPr>
          <p:nvPr/>
        </p:nvSpPr>
        <p:spPr bwMode="auto">
          <a:xfrm>
            <a:off x="8067675" y="261778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59" name="Rectangle 379"/>
          <p:cNvSpPr>
            <a:spLocks noChangeArrowheads="1"/>
          </p:cNvSpPr>
          <p:nvPr/>
        </p:nvSpPr>
        <p:spPr bwMode="auto">
          <a:xfrm>
            <a:off x="8453438" y="345757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60" name="Rectangle 380"/>
          <p:cNvSpPr>
            <a:spLocks noChangeArrowheads="1"/>
          </p:cNvSpPr>
          <p:nvPr/>
        </p:nvSpPr>
        <p:spPr bwMode="auto">
          <a:xfrm>
            <a:off x="8067675" y="34591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61" name="Rectangle 381"/>
          <p:cNvSpPr>
            <a:spLocks noChangeArrowheads="1"/>
          </p:cNvSpPr>
          <p:nvPr/>
        </p:nvSpPr>
        <p:spPr bwMode="auto">
          <a:xfrm>
            <a:off x="8453438" y="43275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62" name="Rectangle 382"/>
          <p:cNvSpPr>
            <a:spLocks noChangeArrowheads="1"/>
          </p:cNvSpPr>
          <p:nvPr/>
        </p:nvSpPr>
        <p:spPr bwMode="auto">
          <a:xfrm>
            <a:off x="8067675" y="43291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63" name="Rectangle 383"/>
          <p:cNvSpPr>
            <a:spLocks noChangeArrowheads="1"/>
          </p:cNvSpPr>
          <p:nvPr/>
        </p:nvSpPr>
        <p:spPr bwMode="auto">
          <a:xfrm>
            <a:off x="8453438" y="518477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64" name="Rectangle 384"/>
          <p:cNvSpPr>
            <a:spLocks noChangeArrowheads="1"/>
          </p:cNvSpPr>
          <p:nvPr/>
        </p:nvSpPr>
        <p:spPr bwMode="auto">
          <a:xfrm>
            <a:off x="8067675" y="51863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65" name="Rectangle 385"/>
          <p:cNvSpPr>
            <a:spLocks noChangeArrowheads="1"/>
          </p:cNvSpPr>
          <p:nvPr/>
        </p:nvSpPr>
        <p:spPr bwMode="auto">
          <a:xfrm>
            <a:off x="8450263" y="60452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66" name="Rectangle 386"/>
          <p:cNvSpPr>
            <a:spLocks noChangeArrowheads="1"/>
          </p:cNvSpPr>
          <p:nvPr/>
        </p:nvSpPr>
        <p:spPr bwMode="auto">
          <a:xfrm>
            <a:off x="8064500" y="604678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00067" name="AutoShape 387"/>
          <p:cNvCxnSpPr>
            <a:cxnSpLocks noChangeShapeType="1"/>
          </p:cNvCxnSpPr>
          <p:nvPr/>
        </p:nvCxnSpPr>
        <p:spPr bwMode="auto">
          <a:xfrm rot="5400000" flipV="1">
            <a:off x="6206331" y="918369"/>
            <a:ext cx="887413" cy="2028825"/>
          </a:xfrm>
          <a:prstGeom prst="bentConnector4">
            <a:avLst>
              <a:gd name="adj1" fmla="val 29870"/>
              <a:gd name="adj2" fmla="val 8865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0068" name="AutoShape 388"/>
          <p:cNvCxnSpPr>
            <a:cxnSpLocks noChangeShapeType="1"/>
          </p:cNvCxnSpPr>
          <p:nvPr/>
        </p:nvCxnSpPr>
        <p:spPr bwMode="auto">
          <a:xfrm rot="5400000" flipH="1" flipV="1">
            <a:off x="5137944" y="3137694"/>
            <a:ext cx="2986087" cy="2066925"/>
          </a:xfrm>
          <a:prstGeom prst="bentConnector4">
            <a:avLst>
              <a:gd name="adj1" fmla="val 18657"/>
              <a:gd name="adj2" fmla="val 3963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0069" name="AutoShape 389"/>
          <p:cNvCxnSpPr>
            <a:cxnSpLocks noChangeShapeType="1"/>
          </p:cNvCxnSpPr>
          <p:nvPr/>
        </p:nvCxnSpPr>
        <p:spPr bwMode="auto">
          <a:xfrm rot="5400000" flipV="1">
            <a:off x="5782469" y="1348581"/>
            <a:ext cx="1728788" cy="2022475"/>
          </a:xfrm>
          <a:prstGeom prst="bentConnector4">
            <a:avLst>
              <a:gd name="adj1" fmla="val 19190"/>
              <a:gd name="adj2" fmla="val 8359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0070" name="AutoShape 390"/>
          <p:cNvCxnSpPr>
            <a:cxnSpLocks noChangeShapeType="1"/>
          </p:cNvCxnSpPr>
          <p:nvPr/>
        </p:nvCxnSpPr>
        <p:spPr bwMode="auto">
          <a:xfrm rot="5400000" flipH="1" flipV="1">
            <a:off x="5555457" y="3542506"/>
            <a:ext cx="2144712" cy="2060575"/>
          </a:xfrm>
          <a:prstGeom prst="bentConnector4">
            <a:avLst>
              <a:gd name="adj1" fmla="val 19981"/>
              <a:gd name="adj2" fmla="val 4583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0071" name="AutoShape 391"/>
          <p:cNvCxnSpPr>
            <a:cxnSpLocks noChangeShapeType="1"/>
            <a:stCxn id="200102" idx="0"/>
            <a:endCxn id="199993" idx="2"/>
          </p:cNvCxnSpPr>
          <p:nvPr/>
        </p:nvCxnSpPr>
        <p:spPr bwMode="auto">
          <a:xfrm rot="5400000" flipV="1">
            <a:off x="5349081" y="1778794"/>
            <a:ext cx="2598738" cy="2025650"/>
          </a:xfrm>
          <a:prstGeom prst="bentConnector4">
            <a:avLst>
              <a:gd name="adj1" fmla="val 15514"/>
              <a:gd name="adj2" fmla="val 7774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0072" name="AutoShape 392"/>
          <p:cNvCxnSpPr>
            <a:cxnSpLocks noChangeShapeType="1"/>
            <a:stCxn id="200118" idx="2"/>
            <a:endCxn id="199992" idx="2"/>
          </p:cNvCxnSpPr>
          <p:nvPr/>
        </p:nvCxnSpPr>
        <p:spPr bwMode="auto">
          <a:xfrm rot="5400000" flipH="1" flipV="1">
            <a:off x="5992019" y="3982244"/>
            <a:ext cx="1274762" cy="2063750"/>
          </a:xfrm>
          <a:prstGeom prst="bentConnector4">
            <a:avLst>
              <a:gd name="adj1" fmla="val 25903"/>
              <a:gd name="adj2" fmla="val 5245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0073" name="AutoShape 393"/>
          <p:cNvCxnSpPr>
            <a:cxnSpLocks noChangeShapeType="1"/>
          </p:cNvCxnSpPr>
          <p:nvPr/>
        </p:nvCxnSpPr>
        <p:spPr bwMode="auto">
          <a:xfrm rot="5400000" flipV="1">
            <a:off x="4920456" y="2213769"/>
            <a:ext cx="3459163" cy="2028825"/>
          </a:xfrm>
          <a:prstGeom prst="bentConnector4">
            <a:avLst>
              <a:gd name="adj1" fmla="val 13630"/>
              <a:gd name="adj2" fmla="val 7175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0074" name="AutoShape 394"/>
          <p:cNvCxnSpPr>
            <a:cxnSpLocks noChangeShapeType="1"/>
            <a:stCxn id="200118" idx="0"/>
            <a:endCxn id="199973" idx="2"/>
          </p:cNvCxnSpPr>
          <p:nvPr/>
        </p:nvCxnSpPr>
        <p:spPr bwMode="auto">
          <a:xfrm rot="5400000" flipV="1">
            <a:off x="6486525" y="4059238"/>
            <a:ext cx="288925" cy="2066925"/>
          </a:xfrm>
          <a:prstGeom prst="bentConnector4">
            <a:avLst>
              <a:gd name="adj1" fmla="val 167032"/>
              <a:gd name="adj2" fmla="val 57907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0075" name="AutoShape 395"/>
          <p:cNvCxnSpPr>
            <a:cxnSpLocks noChangeShapeType="1"/>
            <a:stCxn id="200102" idx="0"/>
            <a:endCxn id="200012" idx="2"/>
          </p:cNvCxnSpPr>
          <p:nvPr/>
        </p:nvCxnSpPr>
        <p:spPr bwMode="auto">
          <a:xfrm rot="5400000" flipV="1">
            <a:off x="4487069" y="2640806"/>
            <a:ext cx="4319588" cy="2022475"/>
          </a:xfrm>
          <a:prstGeom prst="bentConnector4">
            <a:avLst>
              <a:gd name="adj1" fmla="val 12750"/>
              <a:gd name="adj2" fmla="val 6656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0076" name="AutoShape 396"/>
          <p:cNvCxnSpPr>
            <a:cxnSpLocks noChangeShapeType="1"/>
            <a:stCxn id="200118" idx="0"/>
            <a:endCxn id="200011" idx="2"/>
          </p:cNvCxnSpPr>
          <p:nvPr/>
        </p:nvCxnSpPr>
        <p:spPr bwMode="auto">
          <a:xfrm rot="5400000" flipV="1">
            <a:off x="6053138" y="4492625"/>
            <a:ext cx="1149350" cy="2060575"/>
          </a:xfrm>
          <a:prstGeom prst="bentConnector4">
            <a:avLst>
              <a:gd name="adj1" fmla="val 51380"/>
              <a:gd name="adj2" fmla="val 22495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sp>
        <p:nvSpPr>
          <p:cNvPr id="200077" name="Line 397"/>
          <p:cNvSpPr>
            <a:spLocks noChangeShapeType="1"/>
          </p:cNvSpPr>
          <p:nvPr/>
        </p:nvSpPr>
        <p:spPr bwMode="auto">
          <a:xfrm flipV="1">
            <a:off x="1320800" y="1917700"/>
            <a:ext cx="0" cy="3460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78" name="Line 398"/>
          <p:cNvSpPr>
            <a:spLocks noChangeShapeType="1"/>
          </p:cNvSpPr>
          <p:nvPr/>
        </p:nvSpPr>
        <p:spPr bwMode="auto">
          <a:xfrm flipH="1" flipV="1">
            <a:off x="2476500" y="1925638"/>
            <a:ext cx="6032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79" name="AutoShape 399"/>
          <p:cNvSpPr>
            <a:spLocks noChangeArrowheads="1"/>
          </p:cNvSpPr>
          <p:nvPr/>
        </p:nvSpPr>
        <p:spPr bwMode="auto">
          <a:xfrm rot="5400000">
            <a:off x="3989388" y="45767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80" name="AutoShape 400"/>
          <p:cNvSpPr>
            <a:spLocks noChangeArrowheads="1"/>
          </p:cNvSpPr>
          <p:nvPr/>
        </p:nvSpPr>
        <p:spPr bwMode="auto">
          <a:xfrm rot="5400000">
            <a:off x="3989388" y="12160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081" name="Line 401"/>
          <p:cNvSpPr>
            <a:spLocks noChangeShapeType="1"/>
          </p:cNvSpPr>
          <p:nvPr/>
        </p:nvSpPr>
        <p:spPr bwMode="auto">
          <a:xfrm rot="5400000" flipH="1">
            <a:off x="972344" y="3048794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84" name="Line 404"/>
          <p:cNvSpPr>
            <a:spLocks noChangeShapeType="1"/>
          </p:cNvSpPr>
          <p:nvPr/>
        </p:nvSpPr>
        <p:spPr bwMode="auto">
          <a:xfrm rot="10800000" flipH="1">
            <a:off x="7253288" y="4021138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85" name="Line 405"/>
          <p:cNvSpPr>
            <a:spLocks noChangeShapeType="1"/>
          </p:cNvSpPr>
          <p:nvPr/>
        </p:nvSpPr>
        <p:spPr bwMode="auto">
          <a:xfrm rot="10800000" flipH="1">
            <a:off x="1989138" y="1366838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90" name="Line 410"/>
          <p:cNvSpPr>
            <a:spLocks noChangeShapeType="1"/>
          </p:cNvSpPr>
          <p:nvPr/>
        </p:nvSpPr>
        <p:spPr bwMode="auto">
          <a:xfrm flipH="1">
            <a:off x="1439863" y="200501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93" name="Line 413"/>
          <p:cNvSpPr>
            <a:spLocks noChangeShapeType="1"/>
          </p:cNvSpPr>
          <p:nvPr/>
        </p:nvSpPr>
        <p:spPr bwMode="auto">
          <a:xfrm rot="16200000" flipH="1">
            <a:off x="2464594" y="4236244"/>
            <a:ext cx="287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95" name="Line 415"/>
          <p:cNvSpPr>
            <a:spLocks noChangeShapeType="1"/>
          </p:cNvSpPr>
          <p:nvPr/>
        </p:nvSpPr>
        <p:spPr bwMode="auto">
          <a:xfrm rot="10800000" flipH="1">
            <a:off x="7235825" y="4884738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097" name="Line 417"/>
          <p:cNvSpPr>
            <a:spLocks noChangeShapeType="1"/>
          </p:cNvSpPr>
          <p:nvPr/>
        </p:nvSpPr>
        <p:spPr bwMode="auto">
          <a:xfrm rot="10800000" flipH="1">
            <a:off x="7235825" y="5748338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200099" name="AutoShape 419"/>
          <p:cNvCxnSpPr>
            <a:cxnSpLocks noChangeShapeType="1"/>
            <a:stCxn id="200102" idx="0"/>
            <a:endCxn id="200050" idx="2"/>
          </p:cNvCxnSpPr>
          <p:nvPr/>
        </p:nvCxnSpPr>
        <p:spPr bwMode="auto">
          <a:xfrm rot="5400000" flipV="1">
            <a:off x="6639718" y="488157"/>
            <a:ext cx="17463" cy="2025650"/>
          </a:xfrm>
          <a:prstGeom prst="bentConnector4">
            <a:avLst>
              <a:gd name="adj1" fmla="val 1063634"/>
              <a:gd name="adj2" fmla="val 2390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grpSp>
        <p:nvGrpSpPr>
          <p:cNvPr id="200100" name="Group 420"/>
          <p:cNvGrpSpPr>
            <a:grpSpLocks/>
          </p:cNvGrpSpPr>
          <p:nvPr/>
        </p:nvGrpSpPr>
        <p:grpSpPr bwMode="auto">
          <a:xfrm>
            <a:off x="5545138" y="1501775"/>
            <a:ext cx="287337" cy="611188"/>
            <a:chOff x="3402" y="709"/>
            <a:chExt cx="181" cy="385"/>
          </a:xfrm>
        </p:grpSpPr>
        <p:cxnSp>
          <p:nvCxnSpPr>
            <p:cNvPr id="200101" name="AutoShape 421"/>
            <p:cNvCxnSpPr>
              <a:cxnSpLocks noChangeShapeType="1"/>
            </p:cNvCxnSpPr>
            <p:nvPr/>
          </p:nvCxnSpPr>
          <p:spPr bwMode="auto">
            <a:xfrm>
              <a:off x="3515" y="104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200102" name="AutoShape 422"/>
            <p:cNvSpPr>
              <a:spLocks noChangeArrowheads="1"/>
            </p:cNvSpPr>
            <p:nvPr/>
          </p:nvSpPr>
          <p:spPr bwMode="auto">
            <a:xfrm>
              <a:off x="3402" y="709"/>
              <a:ext cx="114" cy="3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0103" name="AutoShape 423"/>
            <p:cNvCxnSpPr>
              <a:cxnSpLocks noChangeShapeType="1"/>
            </p:cNvCxnSpPr>
            <p:nvPr/>
          </p:nvCxnSpPr>
          <p:spPr bwMode="auto">
            <a:xfrm>
              <a:off x="3515" y="1004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0104" name="AutoShape 424"/>
            <p:cNvCxnSpPr>
              <a:cxnSpLocks noChangeShapeType="1"/>
            </p:cNvCxnSpPr>
            <p:nvPr/>
          </p:nvCxnSpPr>
          <p:spPr bwMode="auto">
            <a:xfrm>
              <a:off x="3515" y="95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0105" name="AutoShape 425"/>
            <p:cNvCxnSpPr>
              <a:cxnSpLocks noChangeShapeType="1"/>
            </p:cNvCxnSpPr>
            <p:nvPr/>
          </p:nvCxnSpPr>
          <p:spPr bwMode="auto">
            <a:xfrm>
              <a:off x="3515" y="913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0106" name="AutoShape 426"/>
            <p:cNvCxnSpPr>
              <a:cxnSpLocks noChangeShapeType="1"/>
            </p:cNvCxnSpPr>
            <p:nvPr/>
          </p:nvCxnSpPr>
          <p:spPr bwMode="auto">
            <a:xfrm>
              <a:off x="3515" y="86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0107" name="AutoShape 427"/>
            <p:cNvCxnSpPr>
              <a:cxnSpLocks noChangeShapeType="1"/>
            </p:cNvCxnSpPr>
            <p:nvPr/>
          </p:nvCxnSpPr>
          <p:spPr bwMode="auto">
            <a:xfrm>
              <a:off x="3515" y="82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cxnSp>
        <p:nvCxnSpPr>
          <p:cNvPr id="200108" name="AutoShape 428"/>
          <p:cNvCxnSpPr>
            <a:cxnSpLocks noChangeShapeType="1"/>
          </p:cNvCxnSpPr>
          <p:nvPr/>
        </p:nvCxnSpPr>
        <p:spPr bwMode="auto">
          <a:xfrm rot="5400000" flipH="1" flipV="1">
            <a:off x="4701381" y="2685257"/>
            <a:ext cx="3856037" cy="2063750"/>
          </a:xfrm>
          <a:prstGeom prst="bentConnector4">
            <a:avLst>
              <a:gd name="adj1" fmla="val 16755"/>
              <a:gd name="adj2" fmla="val 3345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0109" name="AutoShape 429"/>
          <p:cNvCxnSpPr>
            <a:cxnSpLocks noChangeShapeType="1"/>
            <a:stCxn id="200080" idx="0"/>
            <a:endCxn id="200102" idx="0"/>
          </p:cNvCxnSpPr>
          <p:nvPr/>
        </p:nvCxnSpPr>
        <p:spPr bwMode="auto">
          <a:xfrm>
            <a:off x="4119563" y="1292225"/>
            <a:ext cx="1516062" cy="200025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0110" name="AutoShape 430"/>
          <p:cNvCxnSpPr>
            <a:cxnSpLocks noChangeShapeType="1"/>
            <a:stCxn id="200079" idx="0"/>
            <a:endCxn id="200118" idx="0"/>
          </p:cNvCxnSpPr>
          <p:nvPr/>
        </p:nvCxnSpPr>
        <p:spPr bwMode="auto">
          <a:xfrm>
            <a:off x="4119563" y="4652963"/>
            <a:ext cx="1477962" cy="295275"/>
          </a:xfrm>
          <a:prstGeom prst="bentConnector2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grpSp>
        <p:nvGrpSpPr>
          <p:cNvPr id="200111" name="Group 431"/>
          <p:cNvGrpSpPr>
            <a:grpSpLocks/>
          </p:cNvGrpSpPr>
          <p:nvPr/>
        </p:nvGrpSpPr>
        <p:grpSpPr bwMode="auto">
          <a:xfrm>
            <a:off x="5543550" y="4957763"/>
            <a:ext cx="215900" cy="684212"/>
            <a:chOff x="3492" y="2568"/>
            <a:chExt cx="136" cy="431"/>
          </a:xfrm>
        </p:grpSpPr>
        <p:cxnSp>
          <p:nvCxnSpPr>
            <p:cNvPr id="200112" name="AutoShape 432"/>
            <p:cNvCxnSpPr>
              <a:cxnSpLocks noChangeShapeType="1"/>
            </p:cNvCxnSpPr>
            <p:nvPr/>
          </p:nvCxnSpPr>
          <p:spPr bwMode="auto">
            <a:xfrm>
              <a:off x="3560" y="259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0113" name="AutoShape 433"/>
            <p:cNvCxnSpPr>
              <a:cxnSpLocks noChangeShapeType="1"/>
            </p:cNvCxnSpPr>
            <p:nvPr/>
          </p:nvCxnSpPr>
          <p:spPr bwMode="auto">
            <a:xfrm>
              <a:off x="3560" y="266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0114" name="AutoShape 434"/>
            <p:cNvCxnSpPr>
              <a:cxnSpLocks noChangeShapeType="1"/>
            </p:cNvCxnSpPr>
            <p:nvPr/>
          </p:nvCxnSpPr>
          <p:spPr bwMode="auto">
            <a:xfrm>
              <a:off x="3560" y="2731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0115" name="AutoShape 435"/>
            <p:cNvCxnSpPr>
              <a:cxnSpLocks noChangeShapeType="1"/>
            </p:cNvCxnSpPr>
            <p:nvPr/>
          </p:nvCxnSpPr>
          <p:spPr bwMode="auto">
            <a:xfrm>
              <a:off x="3560" y="279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0116" name="AutoShape 436"/>
            <p:cNvCxnSpPr>
              <a:cxnSpLocks noChangeShapeType="1"/>
            </p:cNvCxnSpPr>
            <p:nvPr/>
          </p:nvCxnSpPr>
          <p:spPr bwMode="auto">
            <a:xfrm>
              <a:off x="3560" y="2866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0117" name="AutoShape 437"/>
            <p:cNvCxnSpPr>
              <a:cxnSpLocks noChangeShapeType="1"/>
            </p:cNvCxnSpPr>
            <p:nvPr/>
          </p:nvCxnSpPr>
          <p:spPr bwMode="auto">
            <a:xfrm>
              <a:off x="3560" y="293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sp>
          <p:nvSpPr>
            <p:cNvPr id="200118" name="AutoShape 438"/>
            <p:cNvSpPr>
              <a:spLocks noChangeArrowheads="1"/>
            </p:cNvSpPr>
            <p:nvPr/>
          </p:nvSpPr>
          <p:spPr bwMode="auto">
            <a:xfrm>
              <a:off x="3492" y="2568"/>
              <a:ext cx="68" cy="43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0120" name="Line 440"/>
          <p:cNvSpPr>
            <a:spLocks noChangeShapeType="1"/>
          </p:cNvSpPr>
          <p:nvPr/>
        </p:nvSpPr>
        <p:spPr bwMode="auto">
          <a:xfrm rot="5400000" flipH="1">
            <a:off x="486569" y="1753394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122" name="Rectangle 442"/>
          <p:cNvSpPr>
            <a:spLocks noChangeArrowheads="1"/>
          </p:cNvSpPr>
          <p:nvPr/>
        </p:nvSpPr>
        <p:spPr bwMode="auto">
          <a:xfrm>
            <a:off x="8083550" y="14430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123" name="Rectangle 443"/>
          <p:cNvSpPr>
            <a:spLocks noChangeArrowheads="1"/>
          </p:cNvSpPr>
          <p:nvPr/>
        </p:nvSpPr>
        <p:spPr bwMode="auto">
          <a:xfrm>
            <a:off x="8081963" y="2316163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124" name="Rectangle 444"/>
          <p:cNvSpPr>
            <a:spLocks noChangeArrowheads="1"/>
          </p:cNvSpPr>
          <p:nvPr/>
        </p:nvSpPr>
        <p:spPr bwMode="auto">
          <a:xfrm>
            <a:off x="8085138" y="3159125"/>
            <a:ext cx="539750" cy="128588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125" name="Rectangle 445"/>
          <p:cNvSpPr>
            <a:spLocks noChangeArrowheads="1"/>
          </p:cNvSpPr>
          <p:nvPr/>
        </p:nvSpPr>
        <p:spPr bwMode="auto">
          <a:xfrm>
            <a:off x="8085138" y="402748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126" name="Rectangle 446"/>
          <p:cNvSpPr>
            <a:spLocks noChangeArrowheads="1"/>
          </p:cNvSpPr>
          <p:nvPr/>
        </p:nvSpPr>
        <p:spPr bwMode="auto">
          <a:xfrm>
            <a:off x="8085138" y="48847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127" name="Rectangle 447"/>
          <p:cNvSpPr>
            <a:spLocks noChangeArrowheads="1"/>
          </p:cNvSpPr>
          <p:nvPr/>
        </p:nvSpPr>
        <p:spPr bwMode="auto">
          <a:xfrm>
            <a:off x="8085138" y="57483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128" name="Rectangle 448"/>
          <p:cNvSpPr>
            <a:spLocks noChangeArrowheads="1"/>
          </p:cNvSpPr>
          <p:nvPr/>
        </p:nvSpPr>
        <p:spPr bwMode="auto">
          <a:xfrm>
            <a:off x="1831975" y="1870075"/>
            <a:ext cx="669925" cy="1143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tint val="3137"/>
                  <a:invGamma/>
                </a:srgbClr>
              </a:gs>
              <a:gs pos="100000">
                <a:srgbClr val="0066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131" name="Line 451"/>
          <p:cNvSpPr>
            <a:spLocks noChangeShapeType="1"/>
          </p:cNvSpPr>
          <p:nvPr/>
        </p:nvSpPr>
        <p:spPr bwMode="auto">
          <a:xfrm flipH="1">
            <a:off x="3024188" y="184626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132" name="Line 452"/>
          <p:cNvSpPr>
            <a:spLocks noChangeShapeType="1"/>
          </p:cNvSpPr>
          <p:nvPr/>
        </p:nvSpPr>
        <p:spPr bwMode="auto">
          <a:xfrm rot="16200000" flipH="1">
            <a:off x="1737519" y="279003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161" name="Line 481"/>
          <p:cNvSpPr>
            <a:spLocks noChangeShapeType="1"/>
          </p:cNvSpPr>
          <p:nvPr/>
        </p:nvSpPr>
        <p:spPr bwMode="auto">
          <a:xfrm rot="16200000" flipH="1">
            <a:off x="2882106" y="3877469"/>
            <a:ext cx="2873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162" name="Line 482"/>
          <p:cNvSpPr>
            <a:spLocks noChangeShapeType="1"/>
          </p:cNvSpPr>
          <p:nvPr/>
        </p:nvSpPr>
        <p:spPr bwMode="auto">
          <a:xfrm flipH="1">
            <a:off x="2097088" y="4379913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0168" name="Text Box 488"/>
          <p:cNvSpPr txBox="1">
            <a:spLocks noChangeArrowheads="1"/>
          </p:cNvSpPr>
          <p:nvPr/>
        </p:nvSpPr>
        <p:spPr bwMode="auto">
          <a:xfrm>
            <a:off x="8037512" y="1387906"/>
            <a:ext cx="6604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70" name="Text Box 490"/>
          <p:cNvSpPr txBox="1">
            <a:spLocks noChangeArrowheads="1"/>
          </p:cNvSpPr>
          <p:nvPr/>
        </p:nvSpPr>
        <p:spPr bwMode="auto">
          <a:xfrm>
            <a:off x="71438" y="188913"/>
            <a:ext cx="46101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5.6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Работа в режиме обогрева.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5.6.2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Вакуумирование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71" name="Text Box 491"/>
          <p:cNvSpPr txBox="1">
            <a:spLocks noChangeArrowheads="1"/>
          </p:cNvSpPr>
          <p:nvPr/>
        </p:nvSpPr>
        <p:spPr bwMode="auto">
          <a:xfrm>
            <a:off x="3556000" y="2370123"/>
            <a:ext cx="50481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72" name="Text Box 492"/>
          <p:cNvSpPr txBox="1">
            <a:spLocks noChangeArrowheads="1"/>
          </p:cNvSpPr>
          <p:nvPr/>
        </p:nvSpPr>
        <p:spPr bwMode="auto">
          <a:xfrm>
            <a:off x="8172450" y="62452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73" name="Text Box 493"/>
          <p:cNvSpPr txBox="1">
            <a:spLocks noChangeArrowheads="1"/>
          </p:cNvSpPr>
          <p:nvPr/>
        </p:nvSpPr>
        <p:spPr bwMode="auto">
          <a:xfrm>
            <a:off x="614362" y="4560903"/>
            <a:ext cx="890545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Вкл.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: 20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сек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74" name="Text Box 494"/>
          <p:cNvSpPr txBox="1">
            <a:spLocks noChangeArrowheads="1"/>
          </p:cNvSpPr>
          <p:nvPr/>
        </p:nvSpPr>
        <p:spPr bwMode="auto">
          <a:xfrm>
            <a:off x="3590925" y="3100384"/>
            <a:ext cx="50640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75" name="Text Box 495"/>
          <p:cNvSpPr txBox="1">
            <a:spLocks noChangeArrowheads="1"/>
          </p:cNvSpPr>
          <p:nvPr/>
        </p:nvSpPr>
        <p:spPr bwMode="auto">
          <a:xfrm>
            <a:off x="8172450" y="534670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76" name="Text Box 496"/>
          <p:cNvSpPr txBox="1">
            <a:spLocks noChangeArrowheads="1"/>
          </p:cNvSpPr>
          <p:nvPr/>
        </p:nvSpPr>
        <p:spPr bwMode="auto">
          <a:xfrm>
            <a:off x="8181975" y="44799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77" name="Text Box 497"/>
          <p:cNvSpPr txBox="1">
            <a:spLocks noChangeArrowheads="1"/>
          </p:cNvSpPr>
          <p:nvPr/>
        </p:nvSpPr>
        <p:spPr bwMode="auto">
          <a:xfrm>
            <a:off x="8181975" y="36258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78" name="Text Box 498"/>
          <p:cNvSpPr txBox="1">
            <a:spLocks noChangeArrowheads="1"/>
          </p:cNvSpPr>
          <p:nvPr/>
        </p:nvSpPr>
        <p:spPr bwMode="auto">
          <a:xfrm>
            <a:off x="8180388" y="27622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79" name="Text Box 499"/>
          <p:cNvSpPr txBox="1">
            <a:spLocks noChangeArrowheads="1"/>
          </p:cNvSpPr>
          <p:nvPr/>
        </p:nvSpPr>
        <p:spPr bwMode="auto">
          <a:xfrm>
            <a:off x="8183563" y="1903413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80" name="Text Box 500"/>
          <p:cNvSpPr txBox="1">
            <a:spLocks noChangeArrowheads="1"/>
          </p:cNvSpPr>
          <p:nvPr/>
        </p:nvSpPr>
        <p:spPr bwMode="auto">
          <a:xfrm>
            <a:off x="2782863" y="4013208"/>
            <a:ext cx="215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Вкл.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0181" name="Text Box 501"/>
          <p:cNvSpPr txBox="1">
            <a:spLocks noChangeArrowheads="1"/>
          </p:cNvSpPr>
          <p:nvPr/>
        </p:nvSpPr>
        <p:spPr bwMode="auto">
          <a:xfrm>
            <a:off x="701622" y="2954331"/>
            <a:ext cx="215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Вкл.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00187" name="Group 507"/>
          <p:cNvGrpSpPr>
            <a:grpSpLocks/>
          </p:cNvGrpSpPr>
          <p:nvPr/>
        </p:nvGrpSpPr>
        <p:grpSpPr bwMode="auto">
          <a:xfrm>
            <a:off x="728663" y="3114675"/>
            <a:ext cx="166687" cy="171450"/>
            <a:chOff x="2748" y="3422"/>
            <a:chExt cx="105" cy="108"/>
          </a:xfrm>
        </p:grpSpPr>
        <p:sp>
          <p:nvSpPr>
            <p:cNvPr id="200188" name="AutoShape 508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189" name="Line 509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0190" name="AutoShape 510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00191" name="Group 511"/>
          <p:cNvGrpSpPr>
            <a:grpSpLocks/>
          </p:cNvGrpSpPr>
          <p:nvPr/>
        </p:nvGrpSpPr>
        <p:grpSpPr bwMode="auto">
          <a:xfrm>
            <a:off x="962025" y="3897313"/>
            <a:ext cx="166688" cy="171450"/>
            <a:chOff x="2748" y="3422"/>
            <a:chExt cx="105" cy="108"/>
          </a:xfrm>
        </p:grpSpPr>
        <p:sp>
          <p:nvSpPr>
            <p:cNvPr id="200192" name="AutoShape 51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193" name="Line 51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0194" name="AutoShape 51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0195" name="Text Box 515"/>
          <p:cNvSpPr txBox="1">
            <a:spLocks noChangeArrowheads="1"/>
          </p:cNvSpPr>
          <p:nvPr/>
        </p:nvSpPr>
        <p:spPr bwMode="auto">
          <a:xfrm>
            <a:off x="1614447" y="1446213"/>
            <a:ext cx="129220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Начальная скорость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00196" name="Group 516"/>
          <p:cNvGrpSpPr>
            <a:grpSpLocks/>
          </p:cNvGrpSpPr>
          <p:nvPr/>
        </p:nvGrpSpPr>
        <p:grpSpPr bwMode="auto">
          <a:xfrm>
            <a:off x="2757488" y="4170363"/>
            <a:ext cx="215900" cy="171450"/>
            <a:chOff x="2718" y="3861"/>
            <a:chExt cx="136" cy="108"/>
          </a:xfrm>
        </p:grpSpPr>
        <p:sp>
          <p:nvSpPr>
            <p:cNvPr id="200197" name="Line 517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0198" name="Group 518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200199" name="AutoShape 519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0200" name="Line 520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201" name="AutoShape 521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grpSp>
        <p:nvGrpSpPr>
          <p:cNvPr id="200202" name="Group 522"/>
          <p:cNvGrpSpPr>
            <a:grpSpLocks/>
          </p:cNvGrpSpPr>
          <p:nvPr/>
        </p:nvGrpSpPr>
        <p:grpSpPr bwMode="auto">
          <a:xfrm rot="2700000">
            <a:off x="3160713" y="2382838"/>
            <a:ext cx="252412" cy="252412"/>
            <a:chOff x="532" y="3898"/>
            <a:chExt cx="159" cy="159"/>
          </a:xfrm>
        </p:grpSpPr>
        <p:sp>
          <p:nvSpPr>
            <p:cNvPr id="200203" name="Line 523"/>
            <p:cNvSpPr>
              <a:spLocks noChangeShapeType="1"/>
            </p:cNvSpPr>
            <p:nvPr/>
          </p:nvSpPr>
          <p:spPr bwMode="auto">
            <a:xfrm>
              <a:off x="610" y="3898"/>
              <a:ext cx="0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0204" name="Line 524"/>
            <p:cNvSpPr>
              <a:spLocks noChangeShapeType="1"/>
            </p:cNvSpPr>
            <p:nvPr/>
          </p:nvSpPr>
          <p:spPr bwMode="auto">
            <a:xfrm rot="5400000">
              <a:off x="612" y="3896"/>
              <a:ext cx="0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0205" name="Group 525"/>
          <p:cNvGrpSpPr>
            <a:grpSpLocks/>
          </p:cNvGrpSpPr>
          <p:nvPr/>
        </p:nvGrpSpPr>
        <p:grpSpPr bwMode="auto">
          <a:xfrm rot="2700000">
            <a:off x="3359151" y="2195512"/>
            <a:ext cx="252412" cy="252413"/>
            <a:chOff x="532" y="3898"/>
            <a:chExt cx="159" cy="159"/>
          </a:xfrm>
        </p:grpSpPr>
        <p:sp>
          <p:nvSpPr>
            <p:cNvPr id="200206" name="Line 526"/>
            <p:cNvSpPr>
              <a:spLocks noChangeShapeType="1"/>
            </p:cNvSpPr>
            <p:nvPr/>
          </p:nvSpPr>
          <p:spPr bwMode="auto">
            <a:xfrm>
              <a:off x="610" y="3898"/>
              <a:ext cx="0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0207" name="Line 527"/>
            <p:cNvSpPr>
              <a:spLocks noChangeShapeType="1"/>
            </p:cNvSpPr>
            <p:nvPr/>
          </p:nvSpPr>
          <p:spPr bwMode="auto">
            <a:xfrm rot="5400000">
              <a:off x="612" y="3896"/>
              <a:ext cx="0" cy="1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0208" name="Oval 528"/>
          <p:cNvSpPr>
            <a:spLocks noChangeArrowheads="1"/>
          </p:cNvSpPr>
          <p:nvPr/>
        </p:nvSpPr>
        <p:spPr bwMode="auto">
          <a:xfrm>
            <a:off x="3167063" y="2168525"/>
            <a:ext cx="792162" cy="647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211" name="Text Box 531"/>
          <p:cNvSpPr txBox="1">
            <a:spLocks noChangeArrowheads="1"/>
          </p:cNvSpPr>
          <p:nvPr/>
        </p:nvSpPr>
        <p:spPr bwMode="auto">
          <a:xfrm>
            <a:off x="250825" y="5277024"/>
            <a:ext cx="5976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1.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Главный ЭРВ закрыт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ЭРВ внутренних блоков закрыты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 </a:t>
            </a:r>
          </a:p>
        </p:txBody>
      </p:sp>
      <p:grpSp>
        <p:nvGrpSpPr>
          <p:cNvPr id="481" name="Group 443"/>
          <p:cNvGrpSpPr>
            <a:grpSpLocks/>
          </p:cNvGrpSpPr>
          <p:nvPr/>
        </p:nvGrpSpPr>
        <p:grpSpPr bwMode="auto">
          <a:xfrm>
            <a:off x="4718052" y="69804"/>
            <a:ext cx="4571623" cy="914400"/>
            <a:chOff x="250" y="3113"/>
            <a:chExt cx="2189" cy="576"/>
          </a:xfrm>
        </p:grpSpPr>
        <p:sp>
          <p:nvSpPr>
            <p:cNvPr id="482" name="Text Box 444"/>
            <p:cNvSpPr txBox="1">
              <a:spLocks noChangeArrowheads="1"/>
            </p:cNvSpPr>
            <p:nvPr/>
          </p:nvSpPr>
          <p:spPr bwMode="auto">
            <a:xfrm>
              <a:off x="545" y="3248"/>
              <a:ext cx="1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83" name="Line 445"/>
            <p:cNvSpPr>
              <a:spLocks noChangeShapeType="1"/>
            </p:cNvSpPr>
            <p:nvPr/>
          </p:nvSpPr>
          <p:spPr bwMode="auto">
            <a:xfrm flipH="1">
              <a:off x="324" y="3601"/>
              <a:ext cx="181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4" name="Line 446"/>
            <p:cNvSpPr>
              <a:spLocks noChangeShapeType="1"/>
            </p:cNvSpPr>
            <p:nvPr/>
          </p:nvSpPr>
          <p:spPr bwMode="auto">
            <a:xfrm flipH="1">
              <a:off x="324" y="33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5" name="Line 447"/>
            <p:cNvSpPr>
              <a:spLocks noChangeShapeType="1"/>
            </p:cNvSpPr>
            <p:nvPr/>
          </p:nvSpPr>
          <p:spPr bwMode="auto">
            <a:xfrm flipH="1">
              <a:off x="320" y="3470"/>
              <a:ext cx="18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6" name="Text Box 448"/>
            <p:cNvSpPr txBox="1">
              <a:spLocks noChangeArrowheads="1"/>
            </p:cNvSpPr>
            <p:nvPr/>
          </p:nvSpPr>
          <p:spPr bwMode="auto">
            <a:xfrm>
              <a:off x="545" y="3379"/>
              <a:ext cx="16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87" name="Text Box 449"/>
            <p:cNvSpPr txBox="1">
              <a:spLocks noChangeArrowheads="1"/>
            </p:cNvSpPr>
            <p:nvPr/>
          </p:nvSpPr>
          <p:spPr bwMode="auto">
            <a:xfrm>
              <a:off x="545" y="3515"/>
              <a:ext cx="18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88" name="Rectangle 450"/>
            <p:cNvSpPr>
              <a:spLocks noChangeArrowheads="1"/>
            </p:cNvSpPr>
            <p:nvPr/>
          </p:nvSpPr>
          <p:spPr bwMode="auto">
            <a:xfrm>
              <a:off x="250" y="3121"/>
              <a:ext cx="2086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 dirty="0"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489" name="Text Box 451"/>
            <p:cNvSpPr txBox="1">
              <a:spLocks noChangeArrowheads="1"/>
            </p:cNvSpPr>
            <p:nvPr/>
          </p:nvSpPr>
          <p:spPr bwMode="auto">
            <a:xfrm>
              <a:off x="544" y="3113"/>
              <a:ext cx="17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90" name="Line 452"/>
            <p:cNvSpPr>
              <a:spLocks noChangeShapeType="1"/>
            </p:cNvSpPr>
            <p:nvPr/>
          </p:nvSpPr>
          <p:spPr bwMode="auto">
            <a:xfrm flipH="1">
              <a:off x="323" y="3205"/>
              <a:ext cx="181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91" name="Text Box 488"/>
          <p:cNvSpPr txBox="1">
            <a:spLocks noChangeArrowheads="1"/>
          </p:cNvSpPr>
          <p:nvPr/>
        </p:nvSpPr>
        <p:spPr bwMode="auto">
          <a:xfrm>
            <a:off x="8040735" y="2264218"/>
            <a:ext cx="6604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92" name="Text Box 488"/>
          <p:cNvSpPr txBox="1">
            <a:spLocks noChangeArrowheads="1"/>
          </p:cNvSpPr>
          <p:nvPr/>
        </p:nvSpPr>
        <p:spPr bwMode="auto">
          <a:xfrm>
            <a:off x="8037512" y="3140530"/>
            <a:ext cx="6604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93" name="Text Box 488"/>
          <p:cNvSpPr txBox="1">
            <a:spLocks noChangeArrowheads="1"/>
          </p:cNvSpPr>
          <p:nvPr/>
        </p:nvSpPr>
        <p:spPr bwMode="auto">
          <a:xfrm>
            <a:off x="8040735" y="3980329"/>
            <a:ext cx="6604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94" name="Text Box 488"/>
          <p:cNvSpPr txBox="1">
            <a:spLocks noChangeArrowheads="1"/>
          </p:cNvSpPr>
          <p:nvPr/>
        </p:nvSpPr>
        <p:spPr bwMode="auto">
          <a:xfrm>
            <a:off x="8037512" y="4856641"/>
            <a:ext cx="6604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95" name="Text Box 488"/>
          <p:cNvSpPr txBox="1">
            <a:spLocks noChangeArrowheads="1"/>
          </p:cNvSpPr>
          <p:nvPr/>
        </p:nvSpPr>
        <p:spPr bwMode="auto">
          <a:xfrm>
            <a:off x="8037512" y="5692806"/>
            <a:ext cx="6604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10" name="AutoShape 482"/>
          <p:cNvSpPr>
            <a:spLocks noChangeArrowheads="1"/>
          </p:cNvSpPr>
          <p:nvPr/>
        </p:nvSpPr>
        <p:spPr bwMode="auto">
          <a:xfrm>
            <a:off x="1787525" y="4065588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211" name="AutoShape 483"/>
          <p:cNvSpPr>
            <a:spLocks noChangeArrowheads="1"/>
          </p:cNvSpPr>
          <p:nvPr/>
        </p:nvSpPr>
        <p:spPr bwMode="auto">
          <a:xfrm>
            <a:off x="1330325" y="4065588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 flipH="1" flipV="1">
            <a:off x="1744663" y="4418013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 flipV="1">
            <a:off x="1743075" y="4797425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 flipH="1">
            <a:off x="1739900" y="4430713"/>
            <a:ext cx="52388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1743" name="Group 15"/>
          <p:cNvGrpSpPr>
            <a:grpSpLocks/>
          </p:cNvGrpSpPr>
          <p:nvPr/>
        </p:nvGrpSpPr>
        <p:grpSpPr bwMode="auto">
          <a:xfrm rot="5400000">
            <a:off x="1702594" y="4644232"/>
            <a:ext cx="166687" cy="171450"/>
            <a:chOff x="2748" y="3422"/>
            <a:chExt cx="105" cy="108"/>
          </a:xfrm>
        </p:grpSpPr>
        <p:sp>
          <p:nvSpPr>
            <p:cNvPr id="201744" name="AutoShape 1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746" name="AutoShape 1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1747" name="Line 19"/>
          <p:cNvSpPr>
            <a:spLocks noChangeShapeType="1"/>
          </p:cNvSpPr>
          <p:nvPr/>
        </p:nvSpPr>
        <p:spPr bwMode="auto">
          <a:xfrm flipH="1" flipV="1">
            <a:off x="2667000" y="4302125"/>
            <a:ext cx="18891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 flipH="1">
            <a:off x="3055938" y="2781300"/>
            <a:ext cx="2206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49" name="Line 21"/>
          <p:cNvSpPr>
            <a:spLocks noChangeShapeType="1"/>
          </p:cNvSpPr>
          <p:nvPr/>
        </p:nvSpPr>
        <p:spPr bwMode="auto">
          <a:xfrm flipH="1" flipV="1">
            <a:off x="895350" y="3233738"/>
            <a:ext cx="333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50" name="Line 22"/>
          <p:cNvSpPr>
            <a:spLocks noChangeShapeType="1"/>
          </p:cNvSpPr>
          <p:nvPr/>
        </p:nvSpPr>
        <p:spPr bwMode="auto">
          <a:xfrm rot="5400000">
            <a:off x="2238375" y="4079875"/>
            <a:ext cx="476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51" name="Line 23"/>
          <p:cNvSpPr>
            <a:spLocks noChangeShapeType="1"/>
          </p:cNvSpPr>
          <p:nvPr/>
        </p:nvSpPr>
        <p:spPr bwMode="auto">
          <a:xfrm rot="5400000">
            <a:off x="2249488" y="4518025"/>
            <a:ext cx="4572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52" name="Line 24"/>
          <p:cNvSpPr>
            <a:spLocks noChangeShapeType="1"/>
          </p:cNvSpPr>
          <p:nvPr/>
        </p:nvSpPr>
        <p:spPr bwMode="auto">
          <a:xfrm>
            <a:off x="2740025" y="2928938"/>
            <a:ext cx="530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53" name="Line 25"/>
          <p:cNvSpPr>
            <a:spLocks noChangeShapeType="1"/>
          </p:cNvSpPr>
          <p:nvPr/>
        </p:nvSpPr>
        <p:spPr bwMode="auto">
          <a:xfrm flipH="1">
            <a:off x="3263900" y="2781300"/>
            <a:ext cx="2111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 flipV="1">
            <a:off x="3278188" y="2549525"/>
            <a:ext cx="0" cy="2190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55" name="Line 27"/>
          <p:cNvSpPr>
            <a:spLocks noChangeShapeType="1"/>
          </p:cNvSpPr>
          <p:nvPr/>
        </p:nvSpPr>
        <p:spPr bwMode="auto">
          <a:xfrm flipH="1" flipV="1">
            <a:off x="3070225" y="1925638"/>
            <a:ext cx="414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56" name="Line 28"/>
          <p:cNvSpPr>
            <a:spLocks noChangeShapeType="1"/>
          </p:cNvSpPr>
          <p:nvPr/>
        </p:nvSpPr>
        <p:spPr bwMode="auto">
          <a:xfrm rot="5400000">
            <a:off x="1982787" y="4011613"/>
            <a:ext cx="13874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57" name="Line 29"/>
          <p:cNvSpPr>
            <a:spLocks noChangeShapeType="1"/>
          </p:cNvSpPr>
          <p:nvPr/>
        </p:nvSpPr>
        <p:spPr bwMode="auto">
          <a:xfrm flipH="1" flipV="1">
            <a:off x="1144588" y="2295525"/>
            <a:ext cx="0" cy="336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58" name="Line 30"/>
          <p:cNvSpPr>
            <a:spLocks noChangeShapeType="1"/>
          </p:cNvSpPr>
          <p:nvPr/>
        </p:nvSpPr>
        <p:spPr bwMode="auto">
          <a:xfrm flipH="1" flipV="1">
            <a:off x="1238250" y="2295525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1759" name="Group 31"/>
          <p:cNvGrpSpPr>
            <a:grpSpLocks/>
          </p:cNvGrpSpPr>
          <p:nvPr/>
        </p:nvGrpSpPr>
        <p:grpSpPr bwMode="auto">
          <a:xfrm>
            <a:off x="1241425" y="3305175"/>
            <a:ext cx="196850" cy="85725"/>
            <a:chOff x="1142" y="3087"/>
            <a:chExt cx="124" cy="54"/>
          </a:xfrm>
        </p:grpSpPr>
        <p:sp>
          <p:nvSpPr>
            <p:cNvPr id="201760" name="Line 32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761" name="Rectangle 33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1762" name="Line 34"/>
          <p:cNvSpPr>
            <a:spLocks noChangeShapeType="1"/>
          </p:cNvSpPr>
          <p:nvPr/>
        </p:nvSpPr>
        <p:spPr bwMode="auto">
          <a:xfrm flipV="1">
            <a:off x="1230313" y="2833688"/>
            <a:ext cx="3175" cy="1023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1763" name="Group 35"/>
          <p:cNvGrpSpPr>
            <a:grpSpLocks/>
          </p:cNvGrpSpPr>
          <p:nvPr/>
        </p:nvGrpSpPr>
        <p:grpSpPr bwMode="auto">
          <a:xfrm rot="16200000">
            <a:off x="2229644" y="4174331"/>
            <a:ext cx="180975" cy="93663"/>
            <a:chOff x="3382" y="2535"/>
            <a:chExt cx="114" cy="59"/>
          </a:xfrm>
        </p:grpSpPr>
        <p:sp>
          <p:nvSpPr>
            <p:cNvPr id="201764" name="Line 36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765" name="AutoShape 37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1766" name="Line 38"/>
          <p:cNvSpPr>
            <a:spLocks noChangeShapeType="1"/>
          </p:cNvSpPr>
          <p:nvPr/>
        </p:nvSpPr>
        <p:spPr bwMode="auto">
          <a:xfrm flipV="1">
            <a:off x="1958975" y="384968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67" name="Line 39"/>
          <p:cNvSpPr>
            <a:spLocks noChangeShapeType="1"/>
          </p:cNvSpPr>
          <p:nvPr/>
        </p:nvSpPr>
        <p:spPr bwMode="auto">
          <a:xfrm flipV="1">
            <a:off x="1508125" y="3854450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68" name="Line 40"/>
          <p:cNvSpPr>
            <a:spLocks noChangeShapeType="1"/>
          </p:cNvSpPr>
          <p:nvPr/>
        </p:nvSpPr>
        <p:spPr bwMode="auto">
          <a:xfrm flipV="1">
            <a:off x="815975" y="3848100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71" name="AutoShape 43"/>
          <p:cNvSpPr>
            <a:spLocks noChangeArrowheads="1"/>
          </p:cNvSpPr>
          <p:nvPr/>
        </p:nvSpPr>
        <p:spPr bwMode="auto">
          <a:xfrm>
            <a:off x="738188" y="4059238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772" name="Line 44"/>
          <p:cNvSpPr>
            <a:spLocks noChangeShapeType="1"/>
          </p:cNvSpPr>
          <p:nvPr/>
        </p:nvSpPr>
        <p:spPr bwMode="auto">
          <a:xfrm flipH="1" flipV="1">
            <a:off x="860425" y="4014788"/>
            <a:ext cx="133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73" name="Line 45"/>
          <p:cNvSpPr>
            <a:spLocks noChangeShapeType="1"/>
          </p:cNvSpPr>
          <p:nvPr/>
        </p:nvSpPr>
        <p:spPr bwMode="auto">
          <a:xfrm flipV="1">
            <a:off x="698500" y="4922838"/>
            <a:ext cx="0" cy="12223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74" name="Line 46"/>
          <p:cNvSpPr>
            <a:spLocks noChangeShapeType="1"/>
          </p:cNvSpPr>
          <p:nvPr/>
        </p:nvSpPr>
        <p:spPr bwMode="auto">
          <a:xfrm flipH="1" flipV="1">
            <a:off x="1225550" y="2306638"/>
            <a:ext cx="5969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75" name="Line 47"/>
          <p:cNvSpPr>
            <a:spLocks noChangeShapeType="1"/>
          </p:cNvSpPr>
          <p:nvPr/>
        </p:nvSpPr>
        <p:spPr bwMode="auto">
          <a:xfrm flipV="1">
            <a:off x="2198688" y="3603625"/>
            <a:ext cx="0" cy="703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76" name="Line 48"/>
          <p:cNvSpPr>
            <a:spLocks noChangeShapeType="1"/>
          </p:cNvSpPr>
          <p:nvPr/>
        </p:nvSpPr>
        <p:spPr bwMode="auto">
          <a:xfrm flipV="1">
            <a:off x="3067050" y="2603500"/>
            <a:ext cx="0" cy="1905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77" name="Line 49"/>
          <p:cNvSpPr>
            <a:spLocks noChangeShapeType="1"/>
          </p:cNvSpPr>
          <p:nvPr/>
        </p:nvSpPr>
        <p:spPr bwMode="auto">
          <a:xfrm flipV="1">
            <a:off x="1323975" y="2349500"/>
            <a:ext cx="0" cy="2746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78" name="Line 50"/>
          <p:cNvSpPr>
            <a:spLocks noChangeShapeType="1"/>
          </p:cNvSpPr>
          <p:nvPr/>
        </p:nvSpPr>
        <p:spPr bwMode="auto">
          <a:xfrm flipV="1">
            <a:off x="3275013" y="2767013"/>
            <a:ext cx="3175" cy="19002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1779" name="Group 51"/>
          <p:cNvGrpSpPr>
            <a:grpSpLocks/>
          </p:cNvGrpSpPr>
          <p:nvPr/>
        </p:nvGrpSpPr>
        <p:grpSpPr bwMode="auto">
          <a:xfrm>
            <a:off x="1081088" y="2595563"/>
            <a:ext cx="317500" cy="268287"/>
            <a:chOff x="2030" y="2218"/>
            <a:chExt cx="291" cy="280"/>
          </a:xfrm>
        </p:grpSpPr>
        <p:sp>
          <p:nvSpPr>
            <p:cNvPr id="201780" name="AutoShape 52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81" name="AutoShape 53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82" name="AutoShape 54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83" name="AutoShape 55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784" name="AutoShape 56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1785" name="Line 57"/>
          <p:cNvSpPr>
            <a:spLocks noChangeShapeType="1"/>
          </p:cNvSpPr>
          <p:nvPr/>
        </p:nvSpPr>
        <p:spPr bwMode="auto">
          <a:xfrm flipH="1">
            <a:off x="808038" y="3860800"/>
            <a:ext cx="695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86" name="Line 58"/>
          <p:cNvSpPr>
            <a:spLocks noChangeShapeType="1"/>
          </p:cNvSpPr>
          <p:nvPr/>
        </p:nvSpPr>
        <p:spPr bwMode="auto">
          <a:xfrm flipH="1" flipV="1">
            <a:off x="903288" y="4186238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87" name="Line 59"/>
          <p:cNvSpPr>
            <a:spLocks noChangeShapeType="1"/>
          </p:cNvSpPr>
          <p:nvPr/>
        </p:nvSpPr>
        <p:spPr bwMode="auto">
          <a:xfrm flipV="1">
            <a:off x="692150" y="4394200"/>
            <a:ext cx="1588" cy="292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88" name="Line 60"/>
          <p:cNvSpPr>
            <a:spLocks noChangeShapeType="1"/>
          </p:cNvSpPr>
          <p:nvPr/>
        </p:nvSpPr>
        <p:spPr bwMode="auto">
          <a:xfrm flipH="1" flipV="1">
            <a:off x="1006475" y="4302125"/>
            <a:ext cx="1481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89" name="Line 61"/>
          <p:cNvSpPr>
            <a:spLocks noChangeShapeType="1"/>
          </p:cNvSpPr>
          <p:nvPr/>
        </p:nvSpPr>
        <p:spPr bwMode="auto">
          <a:xfrm flipH="1" flipV="1">
            <a:off x="1493838" y="4183063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90" name="Line 62"/>
          <p:cNvSpPr>
            <a:spLocks noChangeShapeType="1"/>
          </p:cNvSpPr>
          <p:nvPr/>
        </p:nvSpPr>
        <p:spPr bwMode="auto">
          <a:xfrm flipH="1" flipV="1">
            <a:off x="1289050" y="4418013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91" name="Line 63"/>
          <p:cNvSpPr>
            <a:spLocks noChangeShapeType="1"/>
          </p:cNvSpPr>
          <p:nvPr/>
        </p:nvSpPr>
        <p:spPr bwMode="auto">
          <a:xfrm flipH="1" flipV="1">
            <a:off x="944563" y="4683125"/>
            <a:ext cx="206375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92" name="Line 64"/>
          <p:cNvSpPr>
            <a:spLocks noChangeShapeType="1"/>
          </p:cNvSpPr>
          <p:nvPr/>
        </p:nvSpPr>
        <p:spPr bwMode="auto">
          <a:xfrm flipH="1" flipV="1">
            <a:off x="336550" y="4686300"/>
            <a:ext cx="6207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93" name="Line 65"/>
          <p:cNvSpPr>
            <a:spLocks noChangeShapeType="1"/>
          </p:cNvSpPr>
          <p:nvPr/>
        </p:nvSpPr>
        <p:spPr bwMode="auto">
          <a:xfrm flipV="1">
            <a:off x="341313" y="4670425"/>
            <a:ext cx="1587" cy="2809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94" name="Line 66"/>
          <p:cNvSpPr>
            <a:spLocks noChangeShapeType="1"/>
          </p:cNvSpPr>
          <p:nvPr/>
        </p:nvSpPr>
        <p:spPr bwMode="auto">
          <a:xfrm flipV="1">
            <a:off x="1308100" y="1922463"/>
            <a:ext cx="5238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95" name="Line 67"/>
          <p:cNvSpPr>
            <a:spLocks noChangeShapeType="1"/>
          </p:cNvSpPr>
          <p:nvPr/>
        </p:nvSpPr>
        <p:spPr bwMode="auto">
          <a:xfrm flipV="1">
            <a:off x="1287463" y="4797425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96" name="Arc 68"/>
          <p:cNvSpPr>
            <a:spLocks/>
          </p:cNvSpPr>
          <p:nvPr/>
        </p:nvSpPr>
        <p:spPr bwMode="auto">
          <a:xfrm rot="5674286">
            <a:off x="1231107" y="2235993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797" name="Line 69"/>
          <p:cNvSpPr>
            <a:spLocks noChangeShapeType="1"/>
          </p:cNvSpPr>
          <p:nvPr/>
        </p:nvSpPr>
        <p:spPr bwMode="auto">
          <a:xfrm flipH="1" flipV="1">
            <a:off x="1809750" y="2298700"/>
            <a:ext cx="0" cy="10223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98" name="Line 70"/>
          <p:cNvSpPr>
            <a:spLocks noChangeShapeType="1"/>
          </p:cNvSpPr>
          <p:nvPr/>
        </p:nvSpPr>
        <p:spPr bwMode="auto">
          <a:xfrm flipH="1" flipV="1">
            <a:off x="1797050" y="3316288"/>
            <a:ext cx="6143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799" name="Line 71"/>
          <p:cNvSpPr>
            <a:spLocks noChangeShapeType="1"/>
          </p:cNvSpPr>
          <p:nvPr/>
        </p:nvSpPr>
        <p:spPr bwMode="auto">
          <a:xfrm>
            <a:off x="2552700" y="1874838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00" name="Line 72"/>
          <p:cNvSpPr>
            <a:spLocks noChangeShapeType="1"/>
          </p:cNvSpPr>
          <p:nvPr/>
        </p:nvSpPr>
        <p:spPr bwMode="auto">
          <a:xfrm>
            <a:off x="293688" y="4694238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01" name="Line 73"/>
          <p:cNvSpPr>
            <a:spLocks noChangeShapeType="1"/>
          </p:cNvSpPr>
          <p:nvPr/>
        </p:nvSpPr>
        <p:spPr bwMode="auto">
          <a:xfrm>
            <a:off x="766763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02" name="Line 74"/>
          <p:cNvSpPr>
            <a:spLocks noChangeShapeType="1"/>
          </p:cNvSpPr>
          <p:nvPr/>
        </p:nvSpPr>
        <p:spPr bwMode="auto">
          <a:xfrm>
            <a:off x="1457325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03" name="Line 75"/>
          <p:cNvSpPr>
            <a:spLocks noChangeShapeType="1"/>
          </p:cNvSpPr>
          <p:nvPr/>
        </p:nvSpPr>
        <p:spPr bwMode="auto">
          <a:xfrm>
            <a:off x="1006475" y="44481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04" name="Line 76"/>
          <p:cNvSpPr>
            <a:spLocks noChangeShapeType="1"/>
          </p:cNvSpPr>
          <p:nvPr/>
        </p:nvSpPr>
        <p:spPr bwMode="auto">
          <a:xfrm flipH="1" flipV="1">
            <a:off x="1141413" y="4916488"/>
            <a:ext cx="615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05" name="Line 77"/>
          <p:cNvSpPr>
            <a:spLocks noChangeShapeType="1"/>
          </p:cNvSpPr>
          <p:nvPr/>
        </p:nvSpPr>
        <p:spPr bwMode="auto">
          <a:xfrm>
            <a:off x="2727325" y="4524375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06" name="Line 78"/>
          <p:cNvSpPr>
            <a:spLocks noChangeShapeType="1"/>
          </p:cNvSpPr>
          <p:nvPr/>
        </p:nvSpPr>
        <p:spPr bwMode="auto">
          <a:xfrm flipH="1" flipV="1">
            <a:off x="544513" y="2309813"/>
            <a:ext cx="611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07" name="Line 79"/>
          <p:cNvSpPr>
            <a:spLocks noChangeShapeType="1"/>
          </p:cNvSpPr>
          <p:nvPr/>
        </p:nvSpPr>
        <p:spPr bwMode="auto">
          <a:xfrm flipV="1">
            <a:off x="519113" y="3225800"/>
            <a:ext cx="0" cy="498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08" name="Line 80"/>
          <p:cNvSpPr>
            <a:spLocks noChangeShapeType="1"/>
          </p:cNvSpPr>
          <p:nvPr/>
        </p:nvSpPr>
        <p:spPr bwMode="auto">
          <a:xfrm flipH="1">
            <a:off x="509588" y="3236913"/>
            <a:ext cx="215900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09" name="Line 81"/>
          <p:cNvSpPr>
            <a:spLocks noChangeShapeType="1"/>
          </p:cNvSpPr>
          <p:nvPr/>
        </p:nvSpPr>
        <p:spPr bwMode="auto">
          <a:xfrm flipH="1">
            <a:off x="512763" y="4256088"/>
            <a:ext cx="454025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10" name="Line 82"/>
          <p:cNvSpPr>
            <a:spLocks noChangeShapeType="1"/>
          </p:cNvSpPr>
          <p:nvPr/>
        </p:nvSpPr>
        <p:spPr bwMode="auto">
          <a:xfrm flipH="1" flipV="1">
            <a:off x="339725" y="4937125"/>
            <a:ext cx="360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11" name="AutoShape 83"/>
          <p:cNvSpPr>
            <a:spLocks noChangeArrowheads="1"/>
          </p:cNvSpPr>
          <p:nvPr/>
        </p:nvSpPr>
        <p:spPr bwMode="auto">
          <a:xfrm>
            <a:off x="646113" y="50355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812" name="Line 84"/>
          <p:cNvSpPr>
            <a:spLocks noChangeShapeType="1"/>
          </p:cNvSpPr>
          <p:nvPr/>
        </p:nvSpPr>
        <p:spPr bwMode="auto">
          <a:xfrm flipV="1">
            <a:off x="3065463" y="1924050"/>
            <a:ext cx="0" cy="6207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1813" name="Group 85"/>
          <p:cNvGrpSpPr>
            <a:grpSpLocks/>
          </p:cNvGrpSpPr>
          <p:nvPr/>
        </p:nvGrpSpPr>
        <p:grpSpPr bwMode="auto">
          <a:xfrm>
            <a:off x="3024188" y="2528888"/>
            <a:ext cx="82550" cy="79375"/>
            <a:chOff x="3655" y="1977"/>
            <a:chExt cx="82" cy="88"/>
          </a:xfrm>
        </p:grpSpPr>
        <p:sp>
          <p:nvSpPr>
            <p:cNvPr id="201814" name="AutoShape 86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815" name="Line 87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1816" name="Group 88"/>
          <p:cNvGrpSpPr>
            <a:grpSpLocks/>
          </p:cNvGrpSpPr>
          <p:nvPr/>
        </p:nvGrpSpPr>
        <p:grpSpPr bwMode="auto">
          <a:xfrm flipV="1">
            <a:off x="1187450" y="3060700"/>
            <a:ext cx="87313" cy="79375"/>
            <a:chOff x="3655" y="1977"/>
            <a:chExt cx="82" cy="88"/>
          </a:xfrm>
        </p:grpSpPr>
        <p:sp>
          <p:nvSpPr>
            <p:cNvPr id="201817" name="AutoShape 89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818" name="Line 90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1819" name="Group 91"/>
          <p:cNvGrpSpPr>
            <a:grpSpLocks/>
          </p:cNvGrpSpPr>
          <p:nvPr/>
        </p:nvGrpSpPr>
        <p:grpSpPr bwMode="auto">
          <a:xfrm rot="-16200000">
            <a:off x="1066801" y="4256087"/>
            <a:ext cx="74612" cy="87313"/>
            <a:chOff x="3655" y="1977"/>
            <a:chExt cx="82" cy="88"/>
          </a:xfrm>
        </p:grpSpPr>
        <p:sp>
          <p:nvSpPr>
            <p:cNvPr id="201820" name="AutoShape 92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821" name="Line 93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1822" name="Line 94"/>
          <p:cNvSpPr>
            <a:spLocks noChangeShapeType="1"/>
          </p:cNvSpPr>
          <p:nvPr/>
        </p:nvSpPr>
        <p:spPr bwMode="auto">
          <a:xfrm flipH="1">
            <a:off x="693738" y="4406900"/>
            <a:ext cx="52387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23" name="Line 95"/>
          <p:cNvSpPr>
            <a:spLocks noChangeShapeType="1"/>
          </p:cNvSpPr>
          <p:nvPr/>
        </p:nvSpPr>
        <p:spPr bwMode="auto">
          <a:xfrm flipH="1">
            <a:off x="1284288" y="4430713"/>
            <a:ext cx="52387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24" name="Line 96"/>
          <p:cNvSpPr>
            <a:spLocks noChangeShapeType="1"/>
          </p:cNvSpPr>
          <p:nvPr/>
        </p:nvSpPr>
        <p:spPr bwMode="auto">
          <a:xfrm flipH="1" flipV="1">
            <a:off x="1290638" y="3621088"/>
            <a:ext cx="51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25" name="Line 97"/>
          <p:cNvSpPr>
            <a:spLocks noChangeShapeType="1"/>
          </p:cNvSpPr>
          <p:nvPr/>
        </p:nvSpPr>
        <p:spPr bwMode="auto">
          <a:xfrm flipH="1" flipV="1">
            <a:off x="1976438" y="3617913"/>
            <a:ext cx="233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26" name="Line 98"/>
          <p:cNvSpPr>
            <a:spLocks noChangeShapeType="1"/>
          </p:cNvSpPr>
          <p:nvPr/>
        </p:nvSpPr>
        <p:spPr bwMode="auto">
          <a:xfrm>
            <a:off x="2251075" y="2068513"/>
            <a:ext cx="119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27" name="Line 99"/>
          <p:cNvSpPr>
            <a:spLocks noChangeShapeType="1"/>
          </p:cNvSpPr>
          <p:nvPr/>
        </p:nvSpPr>
        <p:spPr bwMode="auto">
          <a:xfrm flipH="1" flipV="1">
            <a:off x="3278188" y="3108325"/>
            <a:ext cx="2492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28" name="Line 100"/>
          <p:cNvSpPr>
            <a:spLocks noChangeShapeType="1"/>
          </p:cNvSpPr>
          <p:nvPr/>
        </p:nvSpPr>
        <p:spPr bwMode="auto">
          <a:xfrm flipV="1">
            <a:off x="3527425" y="3094038"/>
            <a:ext cx="0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29" name="Rectangle 101"/>
          <p:cNvSpPr>
            <a:spLocks noChangeArrowheads="1"/>
          </p:cNvSpPr>
          <p:nvPr/>
        </p:nvSpPr>
        <p:spPr bwMode="auto">
          <a:xfrm>
            <a:off x="187325" y="1160463"/>
            <a:ext cx="3852863" cy="3959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01830" name="Group 102"/>
          <p:cNvGrpSpPr>
            <a:grpSpLocks/>
          </p:cNvGrpSpPr>
          <p:nvPr/>
        </p:nvGrpSpPr>
        <p:grpSpPr bwMode="auto">
          <a:xfrm>
            <a:off x="1763713" y="1582738"/>
            <a:ext cx="787400" cy="247650"/>
            <a:chOff x="2033" y="584"/>
            <a:chExt cx="590" cy="186"/>
          </a:xfrm>
        </p:grpSpPr>
        <p:sp>
          <p:nvSpPr>
            <p:cNvPr id="201831" name="Oval 103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832" name="AutoShape 104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833" name="Line 105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834" name="Oval 106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1835" name="Arc 107"/>
          <p:cNvSpPr>
            <a:spLocks/>
          </p:cNvSpPr>
          <p:nvPr/>
        </p:nvSpPr>
        <p:spPr bwMode="auto">
          <a:xfrm rot="11137884">
            <a:off x="1230313" y="2581275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836" name="Line 108"/>
          <p:cNvSpPr>
            <a:spLocks noChangeShapeType="1"/>
          </p:cNvSpPr>
          <p:nvPr/>
        </p:nvSpPr>
        <p:spPr bwMode="auto">
          <a:xfrm flipH="1" flipV="1">
            <a:off x="1074738" y="4016375"/>
            <a:ext cx="117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37" name="Line 109"/>
          <p:cNvSpPr>
            <a:spLocks noChangeShapeType="1"/>
          </p:cNvSpPr>
          <p:nvPr/>
        </p:nvSpPr>
        <p:spPr bwMode="auto">
          <a:xfrm flipV="1">
            <a:off x="1179513" y="4010025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38" name="Line 110"/>
          <p:cNvSpPr>
            <a:spLocks noChangeShapeType="1"/>
          </p:cNvSpPr>
          <p:nvPr/>
        </p:nvSpPr>
        <p:spPr bwMode="auto">
          <a:xfrm flipH="1">
            <a:off x="874713" y="4002088"/>
            <a:ext cx="0" cy="65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1839" name="Group 111"/>
          <p:cNvGrpSpPr>
            <a:grpSpLocks/>
          </p:cNvGrpSpPr>
          <p:nvPr/>
        </p:nvGrpSpPr>
        <p:grpSpPr bwMode="auto">
          <a:xfrm>
            <a:off x="417513" y="4565650"/>
            <a:ext cx="166687" cy="171450"/>
            <a:chOff x="2748" y="3422"/>
            <a:chExt cx="105" cy="108"/>
          </a:xfrm>
        </p:grpSpPr>
        <p:sp>
          <p:nvSpPr>
            <p:cNvPr id="201840" name="AutoShape 11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841" name="Line 11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842" name="AutoShape 11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01843" name="Group 115"/>
          <p:cNvGrpSpPr>
            <a:grpSpLocks/>
          </p:cNvGrpSpPr>
          <p:nvPr/>
        </p:nvGrpSpPr>
        <p:grpSpPr bwMode="auto">
          <a:xfrm>
            <a:off x="1247775" y="2886075"/>
            <a:ext cx="180975" cy="93663"/>
            <a:chOff x="3382" y="2535"/>
            <a:chExt cx="114" cy="59"/>
          </a:xfrm>
        </p:grpSpPr>
        <p:sp>
          <p:nvSpPr>
            <p:cNvPr id="201844" name="Line 116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845" name="AutoShape 117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1846" name="Line 118"/>
          <p:cNvSpPr>
            <a:spLocks noChangeShapeType="1"/>
          </p:cNvSpPr>
          <p:nvPr/>
        </p:nvSpPr>
        <p:spPr bwMode="auto">
          <a:xfrm rot="5400000" flipH="1" flipV="1">
            <a:off x="38894" y="1802607"/>
            <a:ext cx="10366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47" name="Line 119"/>
          <p:cNvSpPr>
            <a:spLocks noChangeShapeType="1"/>
          </p:cNvSpPr>
          <p:nvPr/>
        </p:nvSpPr>
        <p:spPr bwMode="auto">
          <a:xfrm flipH="1" flipV="1">
            <a:off x="544513" y="1295400"/>
            <a:ext cx="3463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48" name="Line 120"/>
          <p:cNvSpPr>
            <a:spLocks noChangeShapeType="1"/>
          </p:cNvSpPr>
          <p:nvPr/>
        </p:nvSpPr>
        <p:spPr bwMode="auto">
          <a:xfrm flipV="1">
            <a:off x="519113" y="3879850"/>
            <a:ext cx="0" cy="3921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49" name="Line 121"/>
          <p:cNvSpPr>
            <a:spLocks noChangeShapeType="1"/>
          </p:cNvSpPr>
          <p:nvPr/>
        </p:nvSpPr>
        <p:spPr bwMode="auto">
          <a:xfrm flipH="1" flipV="1">
            <a:off x="1954213" y="4186238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1850" name="Group 122"/>
          <p:cNvGrpSpPr>
            <a:grpSpLocks/>
          </p:cNvGrpSpPr>
          <p:nvPr/>
        </p:nvGrpSpPr>
        <p:grpSpPr bwMode="auto">
          <a:xfrm>
            <a:off x="855663" y="4376738"/>
            <a:ext cx="207962" cy="77787"/>
            <a:chOff x="979" y="3706"/>
            <a:chExt cx="131" cy="49"/>
          </a:xfrm>
        </p:grpSpPr>
        <p:sp>
          <p:nvSpPr>
            <p:cNvPr id="201851" name="Line 123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852" name="Line 124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1853" name="Group 125"/>
          <p:cNvGrpSpPr>
            <a:grpSpLocks/>
          </p:cNvGrpSpPr>
          <p:nvPr/>
        </p:nvGrpSpPr>
        <p:grpSpPr bwMode="auto">
          <a:xfrm>
            <a:off x="1893888" y="4378325"/>
            <a:ext cx="207962" cy="77788"/>
            <a:chOff x="979" y="3706"/>
            <a:chExt cx="131" cy="49"/>
          </a:xfrm>
        </p:grpSpPr>
        <p:sp>
          <p:nvSpPr>
            <p:cNvPr id="201854" name="Line 126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855" name="Line 127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1856" name="Group 128"/>
          <p:cNvGrpSpPr>
            <a:grpSpLocks/>
          </p:cNvGrpSpPr>
          <p:nvPr/>
        </p:nvGrpSpPr>
        <p:grpSpPr bwMode="auto">
          <a:xfrm>
            <a:off x="1433513" y="4376738"/>
            <a:ext cx="207962" cy="77787"/>
            <a:chOff x="979" y="3706"/>
            <a:chExt cx="131" cy="49"/>
          </a:xfrm>
        </p:grpSpPr>
        <p:sp>
          <p:nvSpPr>
            <p:cNvPr id="201857" name="Line 129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858" name="Line 130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1859" name="Line 131"/>
          <p:cNvSpPr>
            <a:spLocks noChangeShapeType="1"/>
          </p:cNvSpPr>
          <p:nvPr/>
        </p:nvSpPr>
        <p:spPr bwMode="auto">
          <a:xfrm flipH="1" flipV="1">
            <a:off x="1050925" y="4451350"/>
            <a:ext cx="13763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60" name="Line 132"/>
          <p:cNvSpPr>
            <a:spLocks noChangeShapeType="1"/>
          </p:cNvSpPr>
          <p:nvPr/>
        </p:nvSpPr>
        <p:spPr bwMode="auto">
          <a:xfrm flipH="1">
            <a:off x="1500188" y="3860800"/>
            <a:ext cx="473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61" name="Line 133"/>
          <p:cNvSpPr>
            <a:spLocks noChangeShapeType="1"/>
          </p:cNvSpPr>
          <p:nvPr/>
        </p:nvSpPr>
        <p:spPr bwMode="auto">
          <a:xfrm>
            <a:off x="1909763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62" name="Arc 134"/>
          <p:cNvSpPr>
            <a:spLocks/>
          </p:cNvSpPr>
          <p:nvPr/>
        </p:nvSpPr>
        <p:spPr bwMode="auto">
          <a:xfrm rot="841871">
            <a:off x="2408238" y="441483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863" name="Arc 135"/>
          <p:cNvSpPr>
            <a:spLocks/>
          </p:cNvSpPr>
          <p:nvPr/>
        </p:nvSpPr>
        <p:spPr bwMode="auto">
          <a:xfrm rot="841871">
            <a:off x="2608263" y="4418013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864" name="Line 136"/>
          <p:cNvSpPr>
            <a:spLocks noChangeShapeType="1"/>
          </p:cNvSpPr>
          <p:nvPr/>
        </p:nvSpPr>
        <p:spPr bwMode="auto">
          <a:xfrm flipH="1" flipV="1">
            <a:off x="2524125" y="4451350"/>
            <a:ext cx="10477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65" name="Line 137"/>
          <p:cNvSpPr>
            <a:spLocks noChangeShapeType="1"/>
          </p:cNvSpPr>
          <p:nvPr/>
        </p:nvSpPr>
        <p:spPr bwMode="auto">
          <a:xfrm rot="5400000">
            <a:off x="2089150" y="3308350"/>
            <a:ext cx="7683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66" name="Freeform 138"/>
          <p:cNvSpPr>
            <a:spLocks/>
          </p:cNvSpPr>
          <p:nvPr/>
        </p:nvSpPr>
        <p:spPr bwMode="auto">
          <a:xfrm>
            <a:off x="457200" y="3717925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67" name="Freeform 139"/>
          <p:cNvSpPr>
            <a:spLocks/>
          </p:cNvSpPr>
          <p:nvPr/>
        </p:nvSpPr>
        <p:spPr bwMode="auto">
          <a:xfrm rot="5400000">
            <a:off x="1835150" y="3529013"/>
            <a:ext cx="117475" cy="18415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68" name="Freeform 140"/>
          <p:cNvSpPr>
            <a:spLocks/>
          </p:cNvSpPr>
          <p:nvPr/>
        </p:nvSpPr>
        <p:spPr bwMode="auto">
          <a:xfrm>
            <a:off x="2416175" y="3684588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69" name="Arc 141"/>
          <p:cNvSpPr>
            <a:spLocks/>
          </p:cNvSpPr>
          <p:nvPr/>
        </p:nvSpPr>
        <p:spPr bwMode="auto">
          <a:xfrm rot="841871">
            <a:off x="2395538" y="327818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870" name="Line 142"/>
          <p:cNvSpPr>
            <a:spLocks noChangeShapeType="1"/>
          </p:cNvSpPr>
          <p:nvPr/>
        </p:nvSpPr>
        <p:spPr bwMode="auto">
          <a:xfrm rot="13500000">
            <a:off x="1128712" y="2725738"/>
            <a:ext cx="111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71" name="Line 143"/>
          <p:cNvSpPr>
            <a:spLocks noChangeShapeType="1"/>
          </p:cNvSpPr>
          <p:nvPr/>
        </p:nvSpPr>
        <p:spPr bwMode="auto">
          <a:xfrm>
            <a:off x="2460625" y="2932113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1872" name="Group 144"/>
          <p:cNvGrpSpPr>
            <a:grpSpLocks/>
          </p:cNvGrpSpPr>
          <p:nvPr/>
        </p:nvGrpSpPr>
        <p:grpSpPr bwMode="auto">
          <a:xfrm>
            <a:off x="2620963" y="2801938"/>
            <a:ext cx="166687" cy="171450"/>
            <a:chOff x="2748" y="3422"/>
            <a:chExt cx="105" cy="108"/>
          </a:xfrm>
        </p:grpSpPr>
        <p:sp>
          <p:nvSpPr>
            <p:cNvPr id="201873" name="AutoShape 14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874" name="Line 14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875" name="AutoShape 14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1876" name="Line 148"/>
          <p:cNvSpPr>
            <a:spLocks noChangeShapeType="1"/>
          </p:cNvSpPr>
          <p:nvPr/>
        </p:nvSpPr>
        <p:spPr bwMode="auto">
          <a:xfrm flipH="1" flipV="1">
            <a:off x="2517775" y="3316288"/>
            <a:ext cx="1730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877" name="AutoShape 149"/>
          <p:cNvSpPr>
            <a:spLocks noChangeArrowheads="1"/>
          </p:cNvSpPr>
          <p:nvPr/>
        </p:nvSpPr>
        <p:spPr bwMode="auto">
          <a:xfrm>
            <a:off x="2390775" y="4695825"/>
            <a:ext cx="363538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1878" name="Group 150"/>
          <p:cNvGrpSpPr>
            <a:grpSpLocks/>
          </p:cNvGrpSpPr>
          <p:nvPr/>
        </p:nvGrpSpPr>
        <p:grpSpPr bwMode="auto">
          <a:xfrm>
            <a:off x="955675" y="3889375"/>
            <a:ext cx="166688" cy="171450"/>
            <a:chOff x="2748" y="3422"/>
            <a:chExt cx="105" cy="108"/>
          </a:xfrm>
        </p:grpSpPr>
        <p:sp>
          <p:nvSpPr>
            <p:cNvPr id="201879" name="AutoShape 15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880" name="Line 15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881" name="AutoShape 15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01882" name="Group 154"/>
          <p:cNvGrpSpPr>
            <a:grpSpLocks/>
          </p:cNvGrpSpPr>
          <p:nvPr/>
        </p:nvGrpSpPr>
        <p:grpSpPr bwMode="auto">
          <a:xfrm>
            <a:off x="742950" y="4483100"/>
            <a:ext cx="211138" cy="53975"/>
            <a:chOff x="854" y="4026"/>
            <a:chExt cx="133" cy="34"/>
          </a:xfrm>
        </p:grpSpPr>
        <p:grpSp>
          <p:nvGrpSpPr>
            <p:cNvPr id="201883" name="Group 155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01884" name="Line 15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885" name="Line 15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886" name="Line 15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887" name="Line 15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888" name="Line 16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1889" name="Group 161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01890" name="Line 16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891" name="Line 16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892" name="Line 16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893" name="Line 16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894" name="Line 16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1895" name="Line 167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896" name="Line 168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897" name="Oval 169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01898" name="Group 170"/>
          <p:cNvGrpSpPr>
            <a:grpSpLocks/>
          </p:cNvGrpSpPr>
          <p:nvPr/>
        </p:nvGrpSpPr>
        <p:grpSpPr bwMode="auto">
          <a:xfrm>
            <a:off x="1339850" y="4483100"/>
            <a:ext cx="211138" cy="53975"/>
            <a:chOff x="854" y="4026"/>
            <a:chExt cx="133" cy="34"/>
          </a:xfrm>
        </p:grpSpPr>
        <p:grpSp>
          <p:nvGrpSpPr>
            <p:cNvPr id="201899" name="Group 171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01900" name="Line 17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01" name="Line 17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02" name="Line 17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03" name="Line 17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04" name="Line 17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1905" name="Group 177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01906" name="Line 17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07" name="Line 17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08" name="Line 18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09" name="Line 18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10" name="Line 18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1911" name="Line 183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912" name="Line 184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913" name="Oval 185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01914" name="Group 186"/>
          <p:cNvGrpSpPr>
            <a:grpSpLocks/>
          </p:cNvGrpSpPr>
          <p:nvPr/>
        </p:nvGrpSpPr>
        <p:grpSpPr bwMode="auto">
          <a:xfrm>
            <a:off x="1797050" y="4483100"/>
            <a:ext cx="211138" cy="53975"/>
            <a:chOff x="854" y="4026"/>
            <a:chExt cx="133" cy="34"/>
          </a:xfrm>
        </p:grpSpPr>
        <p:grpSp>
          <p:nvGrpSpPr>
            <p:cNvPr id="201915" name="Group 187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01916" name="Line 18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17" name="Line 18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18" name="Line 19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19" name="Line 19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20" name="Line 19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1921" name="Group 193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01922" name="Line 194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23" name="Line 195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24" name="Line 196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25" name="Line 197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26" name="Line 198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1927" name="Line 199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928" name="Line 200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929" name="Oval 201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sp>
        <p:nvSpPr>
          <p:cNvPr id="201930" name="Line 202"/>
          <p:cNvSpPr>
            <a:spLocks noChangeShapeType="1"/>
          </p:cNvSpPr>
          <p:nvPr/>
        </p:nvSpPr>
        <p:spPr bwMode="auto">
          <a:xfrm flipV="1">
            <a:off x="3278188" y="1922463"/>
            <a:ext cx="0" cy="5619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31" name="Line 203"/>
          <p:cNvSpPr>
            <a:spLocks noChangeShapeType="1"/>
          </p:cNvSpPr>
          <p:nvPr/>
        </p:nvSpPr>
        <p:spPr bwMode="auto">
          <a:xfrm>
            <a:off x="3527425" y="3308350"/>
            <a:ext cx="0" cy="3127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1932" name="Group 204"/>
          <p:cNvGrpSpPr>
            <a:grpSpLocks/>
          </p:cNvGrpSpPr>
          <p:nvPr/>
        </p:nvGrpSpPr>
        <p:grpSpPr bwMode="auto">
          <a:xfrm rot="5400000">
            <a:off x="3525838" y="3189287"/>
            <a:ext cx="107950" cy="206375"/>
            <a:chOff x="2877" y="3766"/>
            <a:chExt cx="68" cy="130"/>
          </a:xfrm>
        </p:grpSpPr>
        <p:sp>
          <p:nvSpPr>
            <p:cNvPr id="201933" name="Line 20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934" name="AutoShape 20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935" name="AutoShape 20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01936" name="Line 208"/>
          <p:cNvSpPr>
            <a:spLocks noChangeShapeType="1"/>
          </p:cNvSpPr>
          <p:nvPr/>
        </p:nvSpPr>
        <p:spPr bwMode="auto">
          <a:xfrm flipH="1" flipV="1">
            <a:off x="3382963" y="3614738"/>
            <a:ext cx="158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37" name="Line 209"/>
          <p:cNvSpPr>
            <a:spLocks noChangeShapeType="1"/>
          </p:cNvSpPr>
          <p:nvPr/>
        </p:nvSpPr>
        <p:spPr bwMode="auto">
          <a:xfrm>
            <a:off x="3576638" y="344646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38" name="Line 210"/>
          <p:cNvSpPr>
            <a:spLocks noChangeShapeType="1"/>
          </p:cNvSpPr>
          <p:nvPr/>
        </p:nvSpPr>
        <p:spPr bwMode="auto">
          <a:xfrm flipH="1" flipV="1">
            <a:off x="2728913" y="4451350"/>
            <a:ext cx="3810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39" name="Line 211"/>
          <p:cNvSpPr>
            <a:spLocks noChangeShapeType="1"/>
          </p:cNvSpPr>
          <p:nvPr/>
        </p:nvSpPr>
        <p:spPr bwMode="auto">
          <a:xfrm>
            <a:off x="3097213" y="3368675"/>
            <a:ext cx="0" cy="109537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40" name="Line 212"/>
          <p:cNvSpPr>
            <a:spLocks noChangeShapeType="1"/>
          </p:cNvSpPr>
          <p:nvPr/>
        </p:nvSpPr>
        <p:spPr bwMode="auto">
          <a:xfrm flipH="1" flipV="1">
            <a:off x="2921000" y="4298950"/>
            <a:ext cx="1698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41" name="Line 213"/>
          <p:cNvSpPr>
            <a:spLocks noChangeShapeType="1"/>
          </p:cNvSpPr>
          <p:nvPr/>
        </p:nvSpPr>
        <p:spPr bwMode="auto">
          <a:xfrm flipV="1">
            <a:off x="3471863" y="1912938"/>
            <a:ext cx="0" cy="3937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42" name="Line 214"/>
          <p:cNvSpPr>
            <a:spLocks noChangeShapeType="1"/>
          </p:cNvSpPr>
          <p:nvPr/>
        </p:nvSpPr>
        <p:spPr bwMode="auto">
          <a:xfrm flipV="1">
            <a:off x="3473450" y="2316163"/>
            <a:ext cx="0" cy="4778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1943" name="Group 215"/>
          <p:cNvGrpSpPr>
            <a:grpSpLocks/>
          </p:cNvGrpSpPr>
          <p:nvPr/>
        </p:nvGrpSpPr>
        <p:grpSpPr bwMode="auto">
          <a:xfrm rot="5400000">
            <a:off x="3468688" y="2217737"/>
            <a:ext cx="107950" cy="206375"/>
            <a:chOff x="2877" y="3766"/>
            <a:chExt cx="68" cy="130"/>
          </a:xfrm>
        </p:grpSpPr>
        <p:sp>
          <p:nvSpPr>
            <p:cNvPr id="201944" name="Line 21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945" name="AutoShape 21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946" name="AutoShape 21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1947" name="Group 219"/>
          <p:cNvGrpSpPr>
            <a:grpSpLocks/>
          </p:cNvGrpSpPr>
          <p:nvPr/>
        </p:nvGrpSpPr>
        <p:grpSpPr bwMode="auto">
          <a:xfrm rot="5400000">
            <a:off x="3273426" y="2390775"/>
            <a:ext cx="107950" cy="206375"/>
            <a:chOff x="2877" y="3766"/>
            <a:chExt cx="68" cy="130"/>
          </a:xfrm>
        </p:grpSpPr>
        <p:sp>
          <p:nvSpPr>
            <p:cNvPr id="201948" name="Line 220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949" name="AutoShape 221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950" name="AutoShape 222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01951" name="Line 223"/>
          <p:cNvSpPr>
            <a:spLocks noChangeShapeType="1"/>
          </p:cNvSpPr>
          <p:nvPr/>
        </p:nvSpPr>
        <p:spPr bwMode="auto">
          <a:xfrm flipH="1" flipV="1">
            <a:off x="3084513" y="3379788"/>
            <a:ext cx="9525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52" name="Rectangle 224"/>
          <p:cNvSpPr>
            <a:spLocks noChangeArrowheads="1"/>
          </p:cNvSpPr>
          <p:nvPr/>
        </p:nvSpPr>
        <p:spPr bwMode="auto">
          <a:xfrm>
            <a:off x="3181350" y="3203575"/>
            <a:ext cx="190500" cy="474663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953" name="Line 225"/>
          <p:cNvSpPr>
            <a:spLocks noChangeShapeType="1"/>
          </p:cNvSpPr>
          <p:nvPr/>
        </p:nvSpPr>
        <p:spPr bwMode="auto">
          <a:xfrm>
            <a:off x="3049588" y="345598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54" name="Line 226"/>
          <p:cNvSpPr>
            <a:spLocks noChangeShapeType="1"/>
          </p:cNvSpPr>
          <p:nvPr/>
        </p:nvSpPr>
        <p:spPr bwMode="auto">
          <a:xfrm>
            <a:off x="3322638" y="376078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55" name="Line 227"/>
          <p:cNvSpPr>
            <a:spLocks noChangeShapeType="1"/>
          </p:cNvSpPr>
          <p:nvPr/>
        </p:nvSpPr>
        <p:spPr bwMode="auto">
          <a:xfrm flipH="1" flipV="1">
            <a:off x="3262313" y="4652963"/>
            <a:ext cx="7762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56" name="AutoShape 228"/>
          <p:cNvSpPr>
            <a:spLocks noChangeArrowheads="1"/>
          </p:cNvSpPr>
          <p:nvPr/>
        </p:nvSpPr>
        <p:spPr bwMode="auto">
          <a:xfrm>
            <a:off x="1169988" y="3454400"/>
            <a:ext cx="131762" cy="193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1957" name="Group 229"/>
          <p:cNvGrpSpPr>
            <a:grpSpLocks/>
          </p:cNvGrpSpPr>
          <p:nvPr/>
        </p:nvGrpSpPr>
        <p:grpSpPr bwMode="auto">
          <a:xfrm rot="5400000">
            <a:off x="1246981" y="4644232"/>
            <a:ext cx="166687" cy="171450"/>
            <a:chOff x="2748" y="3422"/>
            <a:chExt cx="105" cy="108"/>
          </a:xfrm>
        </p:grpSpPr>
        <p:sp>
          <p:nvSpPr>
            <p:cNvPr id="201958" name="AutoShape 230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959" name="Line 231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960" name="AutoShape 232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01961" name="Group 233"/>
          <p:cNvGrpSpPr>
            <a:grpSpLocks/>
          </p:cNvGrpSpPr>
          <p:nvPr/>
        </p:nvGrpSpPr>
        <p:grpSpPr bwMode="auto">
          <a:xfrm>
            <a:off x="8101013" y="2951163"/>
            <a:ext cx="487362" cy="174625"/>
            <a:chOff x="1789" y="1102"/>
            <a:chExt cx="480" cy="149"/>
          </a:xfrm>
        </p:grpSpPr>
        <p:sp>
          <p:nvSpPr>
            <p:cNvPr id="201962" name="Oval 234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963" name="Oval 235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964" name="AutoShape 236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965" name="Line 237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1966" name="Line 238"/>
          <p:cNvSpPr>
            <a:spLocks noChangeShapeType="1"/>
          </p:cNvSpPr>
          <p:nvPr/>
        </p:nvSpPr>
        <p:spPr bwMode="auto">
          <a:xfrm>
            <a:off x="7780338" y="322262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67" name="Rectangle 239"/>
          <p:cNvSpPr>
            <a:spLocks noChangeArrowheads="1"/>
          </p:cNvSpPr>
          <p:nvPr/>
        </p:nvSpPr>
        <p:spPr bwMode="auto">
          <a:xfrm>
            <a:off x="7734300" y="287337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968" name="Line 240"/>
          <p:cNvSpPr>
            <a:spLocks noChangeShapeType="1"/>
          </p:cNvSpPr>
          <p:nvPr/>
        </p:nvSpPr>
        <p:spPr bwMode="auto">
          <a:xfrm>
            <a:off x="8666163" y="317023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69" name="Line 241"/>
          <p:cNvSpPr>
            <a:spLocks noChangeShapeType="1"/>
          </p:cNvSpPr>
          <p:nvPr/>
        </p:nvSpPr>
        <p:spPr bwMode="auto">
          <a:xfrm>
            <a:off x="7877175" y="316706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70" name="Line 242"/>
          <p:cNvSpPr>
            <a:spLocks noChangeShapeType="1"/>
          </p:cNvSpPr>
          <p:nvPr/>
        </p:nvSpPr>
        <p:spPr bwMode="auto">
          <a:xfrm>
            <a:off x="8348663" y="350520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71" name="Line 243"/>
          <p:cNvSpPr>
            <a:spLocks noChangeShapeType="1"/>
          </p:cNvSpPr>
          <p:nvPr/>
        </p:nvSpPr>
        <p:spPr bwMode="auto">
          <a:xfrm>
            <a:off x="8624888" y="322262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72" name="Line 244"/>
          <p:cNvSpPr>
            <a:spLocks noChangeShapeType="1"/>
          </p:cNvSpPr>
          <p:nvPr/>
        </p:nvSpPr>
        <p:spPr bwMode="auto">
          <a:xfrm rot="5400000">
            <a:off x="8724107" y="336311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73" name="Line 245"/>
          <p:cNvSpPr>
            <a:spLocks noChangeShapeType="1"/>
          </p:cNvSpPr>
          <p:nvPr/>
        </p:nvSpPr>
        <p:spPr bwMode="auto">
          <a:xfrm>
            <a:off x="7793038" y="350361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1974" name="AutoShape 246"/>
          <p:cNvSpPr>
            <a:spLocks noChangeArrowheads="1"/>
          </p:cNvSpPr>
          <p:nvPr/>
        </p:nvSpPr>
        <p:spPr bwMode="auto">
          <a:xfrm rot="5400000">
            <a:off x="7680325" y="34305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975" name="AutoShape 247"/>
          <p:cNvSpPr>
            <a:spLocks noChangeArrowheads="1"/>
          </p:cNvSpPr>
          <p:nvPr/>
        </p:nvSpPr>
        <p:spPr bwMode="auto">
          <a:xfrm rot="5400000">
            <a:off x="7680325" y="31448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1976" name="Group 248"/>
          <p:cNvGrpSpPr>
            <a:grpSpLocks/>
          </p:cNvGrpSpPr>
          <p:nvPr/>
        </p:nvGrpSpPr>
        <p:grpSpPr bwMode="auto">
          <a:xfrm>
            <a:off x="8285163" y="3354388"/>
            <a:ext cx="107950" cy="206375"/>
            <a:chOff x="2877" y="3766"/>
            <a:chExt cx="68" cy="130"/>
          </a:xfrm>
        </p:grpSpPr>
        <p:sp>
          <p:nvSpPr>
            <p:cNvPr id="201977" name="Line 249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1978" name="AutoShape 250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979" name="AutoShape 251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1980" name="Group 252"/>
          <p:cNvGrpSpPr>
            <a:grpSpLocks/>
          </p:cNvGrpSpPr>
          <p:nvPr/>
        </p:nvGrpSpPr>
        <p:grpSpPr bwMode="auto">
          <a:xfrm>
            <a:off x="2392363" y="4960938"/>
            <a:ext cx="361950" cy="61912"/>
            <a:chOff x="2265" y="4052"/>
            <a:chExt cx="228" cy="39"/>
          </a:xfrm>
        </p:grpSpPr>
        <p:grpSp>
          <p:nvGrpSpPr>
            <p:cNvPr id="201981" name="Group 253"/>
            <p:cNvGrpSpPr>
              <a:grpSpLocks/>
            </p:cNvGrpSpPr>
            <p:nvPr/>
          </p:nvGrpSpPr>
          <p:grpSpPr bwMode="auto">
            <a:xfrm>
              <a:off x="2268" y="4056"/>
              <a:ext cx="50" cy="31"/>
              <a:chOff x="909" y="4018"/>
              <a:chExt cx="64" cy="31"/>
            </a:xfrm>
          </p:grpSpPr>
          <p:sp>
            <p:nvSpPr>
              <p:cNvPr id="201982" name="Line 254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83" name="Line 255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84" name="Line 256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85" name="Line 257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86" name="Line 258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1987" name="Line 259"/>
            <p:cNvSpPr>
              <a:spLocks noChangeShapeType="1"/>
            </p:cNvSpPr>
            <p:nvPr/>
          </p:nvSpPr>
          <p:spPr bwMode="auto">
            <a:xfrm>
              <a:off x="2265" y="405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1988" name="Group 260"/>
            <p:cNvGrpSpPr>
              <a:grpSpLocks/>
            </p:cNvGrpSpPr>
            <p:nvPr/>
          </p:nvGrpSpPr>
          <p:grpSpPr bwMode="auto">
            <a:xfrm>
              <a:off x="2313" y="4056"/>
              <a:ext cx="50" cy="31"/>
              <a:chOff x="909" y="4018"/>
              <a:chExt cx="64" cy="31"/>
            </a:xfrm>
          </p:grpSpPr>
          <p:sp>
            <p:nvSpPr>
              <p:cNvPr id="201989" name="Line 26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90" name="Line 26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91" name="Line 26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92" name="Line 26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93" name="Line 26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1994" name="Group 266"/>
            <p:cNvGrpSpPr>
              <a:grpSpLocks/>
            </p:cNvGrpSpPr>
            <p:nvPr/>
          </p:nvGrpSpPr>
          <p:grpSpPr bwMode="auto">
            <a:xfrm>
              <a:off x="2397" y="4056"/>
              <a:ext cx="50" cy="31"/>
              <a:chOff x="909" y="4018"/>
              <a:chExt cx="64" cy="31"/>
            </a:xfrm>
          </p:grpSpPr>
          <p:sp>
            <p:nvSpPr>
              <p:cNvPr id="201995" name="Line 26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96" name="Line 26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97" name="Line 26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98" name="Line 27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999" name="Line 27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2000" name="Group 272"/>
            <p:cNvGrpSpPr>
              <a:grpSpLocks/>
            </p:cNvGrpSpPr>
            <p:nvPr/>
          </p:nvGrpSpPr>
          <p:grpSpPr bwMode="auto">
            <a:xfrm>
              <a:off x="2441" y="4055"/>
              <a:ext cx="50" cy="31"/>
              <a:chOff x="909" y="4018"/>
              <a:chExt cx="64" cy="31"/>
            </a:xfrm>
          </p:grpSpPr>
          <p:sp>
            <p:nvSpPr>
              <p:cNvPr id="202001" name="Line 27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002" name="Line 27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003" name="Line 27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004" name="Line 27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005" name="Line 27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2006" name="Line 278"/>
            <p:cNvSpPr>
              <a:spLocks noChangeShapeType="1"/>
            </p:cNvSpPr>
            <p:nvPr/>
          </p:nvSpPr>
          <p:spPr bwMode="auto">
            <a:xfrm>
              <a:off x="2266" y="409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007" name="Oval 279"/>
            <p:cNvSpPr>
              <a:spLocks noChangeArrowheads="1"/>
            </p:cNvSpPr>
            <p:nvPr/>
          </p:nvSpPr>
          <p:spPr bwMode="auto">
            <a:xfrm>
              <a:off x="2362" y="4054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02008" name="Group 280"/>
          <p:cNvGrpSpPr>
            <a:grpSpLocks/>
          </p:cNvGrpSpPr>
          <p:nvPr/>
        </p:nvGrpSpPr>
        <p:grpSpPr bwMode="auto">
          <a:xfrm>
            <a:off x="8107363" y="4681538"/>
            <a:ext cx="487362" cy="174625"/>
            <a:chOff x="1789" y="1102"/>
            <a:chExt cx="480" cy="149"/>
          </a:xfrm>
        </p:grpSpPr>
        <p:sp>
          <p:nvSpPr>
            <p:cNvPr id="202009" name="Oval 281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10" name="Oval 282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11" name="AutoShape 283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12" name="Line 284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2013" name="Line 285"/>
          <p:cNvSpPr>
            <a:spLocks noChangeShapeType="1"/>
          </p:cNvSpPr>
          <p:nvPr/>
        </p:nvSpPr>
        <p:spPr bwMode="auto">
          <a:xfrm>
            <a:off x="7786688" y="495300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14" name="Rectangle 286"/>
          <p:cNvSpPr>
            <a:spLocks noChangeArrowheads="1"/>
          </p:cNvSpPr>
          <p:nvPr/>
        </p:nvSpPr>
        <p:spPr bwMode="auto">
          <a:xfrm>
            <a:off x="7740650" y="460375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015" name="Line 287"/>
          <p:cNvSpPr>
            <a:spLocks noChangeShapeType="1"/>
          </p:cNvSpPr>
          <p:nvPr/>
        </p:nvSpPr>
        <p:spPr bwMode="auto">
          <a:xfrm>
            <a:off x="8672513" y="490061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16" name="Line 288"/>
          <p:cNvSpPr>
            <a:spLocks noChangeShapeType="1"/>
          </p:cNvSpPr>
          <p:nvPr/>
        </p:nvSpPr>
        <p:spPr bwMode="auto">
          <a:xfrm>
            <a:off x="7883525" y="489743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17" name="Line 289"/>
          <p:cNvSpPr>
            <a:spLocks noChangeShapeType="1"/>
          </p:cNvSpPr>
          <p:nvPr/>
        </p:nvSpPr>
        <p:spPr bwMode="auto">
          <a:xfrm>
            <a:off x="8355013" y="523557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18" name="Line 290"/>
          <p:cNvSpPr>
            <a:spLocks noChangeShapeType="1"/>
          </p:cNvSpPr>
          <p:nvPr/>
        </p:nvSpPr>
        <p:spPr bwMode="auto">
          <a:xfrm>
            <a:off x="8631238" y="495300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19" name="Line 291"/>
          <p:cNvSpPr>
            <a:spLocks noChangeShapeType="1"/>
          </p:cNvSpPr>
          <p:nvPr/>
        </p:nvSpPr>
        <p:spPr bwMode="auto">
          <a:xfrm rot="5400000">
            <a:off x="8730457" y="509349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20" name="Line 292"/>
          <p:cNvSpPr>
            <a:spLocks noChangeShapeType="1"/>
          </p:cNvSpPr>
          <p:nvPr/>
        </p:nvSpPr>
        <p:spPr bwMode="auto">
          <a:xfrm>
            <a:off x="7799388" y="523398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21" name="AutoShape 293"/>
          <p:cNvSpPr>
            <a:spLocks noChangeArrowheads="1"/>
          </p:cNvSpPr>
          <p:nvPr/>
        </p:nvSpPr>
        <p:spPr bwMode="auto">
          <a:xfrm rot="5400000">
            <a:off x="7686675" y="51609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022" name="AutoShape 294"/>
          <p:cNvSpPr>
            <a:spLocks noChangeArrowheads="1"/>
          </p:cNvSpPr>
          <p:nvPr/>
        </p:nvSpPr>
        <p:spPr bwMode="auto">
          <a:xfrm rot="5400000">
            <a:off x="7686675" y="48752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2023" name="Group 295"/>
          <p:cNvGrpSpPr>
            <a:grpSpLocks/>
          </p:cNvGrpSpPr>
          <p:nvPr/>
        </p:nvGrpSpPr>
        <p:grpSpPr bwMode="auto">
          <a:xfrm>
            <a:off x="8291513" y="5084763"/>
            <a:ext cx="107950" cy="206375"/>
            <a:chOff x="2877" y="3766"/>
            <a:chExt cx="68" cy="130"/>
          </a:xfrm>
        </p:grpSpPr>
        <p:sp>
          <p:nvSpPr>
            <p:cNvPr id="202024" name="Line 29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025" name="AutoShape 29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26" name="AutoShape 29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2027" name="Group 299"/>
          <p:cNvGrpSpPr>
            <a:grpSpLocks/>
          </p:cNvGrpSpPr>
          <p:nvPr/>
        </p:nvGrpSpPr>
        <p:grpSpPr bwMode="auto">
          <a:xfrm>
            <a:off x="8104188" y="3821113"/>
            <a:ext cx="487362" cy="174625"/>
            <a:chOff x="1789" y="1102"/>
            <a:chExt cx="480" cy="149"/>
          </a:xfrm>
        </p:grpSpPr>
        <p:sp>
          <p:nvSpPr>
            <p:cNvPr id="202028" name="Oval 300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29" name="Oval 301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30" name="AutoShape 302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31" name="Line 303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2032" name="Line 304"/>
          <p:cNvSpPr>
            <a:spLocks noChangeShapeType="1"/>
          </p:cNvSpPr>
          <p:nvPr/>
        </p:nvSpPr>
        <p:spPr bwMode="auto">
          <a:xfrm>
            <a:off x="7783513" y="409257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33" name="Rectangle 305"/>
          <p:cNvSpPr>
            <a:spLocks noChangeArrowheads="1"/>
          </p:cNvSpPr>
          <p:nvPr/>
        </p:nvSpPr>
        <p:spPr bwMode="auto">
          <a:xfrm>
            <a:off x="7737475" y="374332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034" name="Line 306"/>
          <p:cNvSpPr>
            <a:spLocks noChangeShapeType="1"/>
          </p:cNvSpPr>
          <p:nvPr/>
        </p:nvSpPr>
        <p:spPr bwMode="auto">
          <a:xfrm>
            <a:off x="8669338" y="404018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35" name="Line 307"/>
          <p:cNvSpPr>
            <a:spLocks noChangeShapeType="1"/>
          </p:cNvSpPr>
          <p:nvPr/>
        </p:nvSpPr>
        <p:spPr bwMode="auto">
          <a:xfrm>
            <a:off x="7880350" y="403701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36" name="Line 308"/>
          <p:cNvSpPr>
            <a:spLocks noChangeShapeType="1"/>
          </p:cNvSpPr>
          <p:nvPr/>
        </p:nvSpPr>
        <p:spPr bwMode="auto">
          <a:xfrm>
            <a:off x="8351838" y="437515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37" name="Line 309"/>
          <p:cNvSpPr>
            <a:spLocks noChangeShapeType="1"/>
          </p:cNvSpPr>
          <p:nvPr/>
        </p:nvSpPr>
        <p:spPr bwMode="auto">
          <a:xfrm>
            <a:off x="8628063" y="409257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38" name="Line 310"/>
          <p:cNvSpPr>
            <a:spLocks noChangeShapeType="1"/>
          </p:cNvSpPr>
          <p:nvPr/>
        </p:nvSpPr>
        <p:spPr bwMode="auto">
          <a:xfrm rot="5400000">
            <a:off x="8727282" y="423306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39" name="Line 311"/>
          <p:cNvSpPr>
            <a:spLocks noChangeShapeType="1"/>
          </p:cNvSpPr>
          <p:nvPr/>
        </p:nvSpPr>
        <p:spPr bwMode="auto">
          <a:xfrm>
            <a:off x="7796213" y="437356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40" name="AutoShape 312"/>
          <p:cNvSpPr>
            <a:spLocks noChangeArrowheads="1"/>
          </p:cNvSpPr>
          <p:nvPr/>
        </p:nvSpPr>
        <p:spPr bwMode="auto">
          <a:xfrm rot="5400000">
            <a:off x="7683500" y="43005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041" name="AutoShape 313"/>
          <p:cNvSpPr>
            <a:spLocks noChangeArrowheads="1"/>
          </p:cNvSpPr>
          <p:nvPr/>
        </p:nvSpPr>
        <p:spPr bwMode="auto">
          <a:xfrm rot="5400000">
            <a:off x="7683500" y="40147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2042" name="Group 314"/>
          <p:cNvGrpSpPr>
            <a:grpSpLocks/>
          </p:cNvGrpSpPr>
          <p:nvPr/>
        </p:nvGrpSpPr>
        <p:grpSpPr bwMode="auto">
          <a:xfrm>
            <a:off x="8288338" y="4224338"/>
            <a:ext cx="107950" cy="206375"/>
            <a:chOff x="2877" y="3766"/>
            <a:chExt cx="68" cy="130"/>
          </a:xfrm>
        </p:grpSpPr>
        <p:sp>
          <p:nvSpPr>
            <p:cNvPr id="202043" name="Line 31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044" name="AutoShape 31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45" name="AutoShape 31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2046" name="Group 318"/>
          <p:cNvGrpSpPr>
            <a:grpSpLocks/>
          </p:cNvGrpSpPr>
          <p:nvPr/>
        </p:nvGrpSpPr>
        <p:grpSpPr bwMode="auto">
          <a:xfrm>
            <a:off x="8101013" y="5541963"/>
            <a:ext cx="487362" cy="174625"/>
            <a:chOff x="1789" y="1102"/>
            <a:chExt cx="480" cy="149"/>
          </a:xfrm>
        </p:grpSpPr>
        <p:sp>
          <p:nvSpPr>
            <p:cNvPr id="202047" name="Oval 319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48" name="Oval 320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49" name="AutoShape 321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50" name="Line 322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2051" name="Line 323"/>
          <p:cNvSpPr>
            <a:spLocks noChangeShapeType="1"/>
          </p:cNvSpPr>
          <p:nvPr/>
        </p:nvSpPr>
        <p:spPr bwMode="auto">
          <a:xfrm>
            <a:off x="7780338" y="581342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52" name="Rectangle 324"/>
          <p:cNvSpPr>
            <a:spLocks noChangeArrowheads="1"/>
          </p:cNvSpPr>
          <p:nvPr/>
        </p:nvSpPr>
        <p:spPr bwMode="auto">
          <a:xfrm>
            <a:off x="7734300" y="546417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053" name="Line 325"/>
          <p:cNvSpPr>
            <a:spLocks noChangeShapeType="1"/>
          </p:cNvSpPr>
          <p:nvPr/>
        </p:nvSpPr>
        <p:spPr bwMode="auto">
          <a:xfrm>
            <a:off x="8666163" y="576103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54" name="Line 326"/>
          <p:cNvSpPr>
            <a:spLocks noChangeShapeType="1"/>
          </p:cNvSpPr>
          <p:nvPr/>
        </p:nvSpPr>
        <p:spPr bwMode="auto">
          <a:xfrm>
            <a:off x="7877175" y="575786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55" name="Line 327"/>
          <p:cNvSpPr>
            <a:spLocks noChangeShapeType="1"/>
          </p:cNvSpPr>
          <p:nvPr/>
        </p:nvSpPr>
        <p:spPr bwMode="auto">
          <a:xfrm>
            <a:off x="8348663" y="609600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56" name="Line 328"/>
          <p:cNvSpPr>
            <a:spLocks noChangeShapeType="1"/>
          </p:cNvSpPr>
          <p:nvPr/>
        </p:nvSpPr>
        <p:spPr bwMode="auto">
          <a:xfrm>
            <a:off x="8624888" y="581342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57" name="Line 329"/>
          <p:cNvSpPr>
            <a:spLocks noChangeShapeType="1"/>
          </p:cNvSpPr>
          <p:nvPr/>
        </p:nvSpPr>
        <p:spPr bwMode="auto">
          <a:xfrm rot="5400000">
            <a:off x="8724107" y="595391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58" name="Line 330"/>
          <p:cNvSpPr>
            <a:spLocks noChangeShapeType="1"/>
          </p:cNvSpPr>
          <p:nvPr/>
        </p:nvSpPr>
        <p:spPr bwMode="auto">
          <a:xfrm>
            <a:off x="7793038" y="609441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59" name="AutoShape 331"/>
          <p:cNvSpPr>
            <a:spLocks noChangeArrowheads="1"/>
          </p:cNvSpPr>
          <p:nvPr/>
        </p:nvSpPr>
        <p:spPr bwMode="auto">
          <a:xfrm rot="5400000">
            <a:off x="7680325" y="60213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060" name="AutoShape 332"/>
          <p:cNvSpPr>
            <a:spLocks noChangeArrowheads="1"/>
          </p:cNvSpPr>
          <p:nvPr/>
        </p:nvSpPr>
        <p:spPr bwMode="auto">
          <a:xfrm rot="5400000">
            <a:off x="7680325" y="57356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2061" name="Group 333"/>
          <p:cNvGrpSpPr>
            <a:grpSpLocks/>
          </p:cNvGrpSpPr>
          <p:nvPr/>
        </p:nvGrpSpPr>
        <p:grpSpPr bwMode="auto">
          <a:xfrm>
            <a:off x="8285163" y="5945188"/>
            <a:ext cx="107950" cy="206375"/>
            <a:chOff x="2877" y="3766"/>
            <a:chExt cx="68" cy="130"/>
          </a:xfrm>
        </p:grpSpPr>
        <p:sp>
          <p:nvSpPr>
            <p:cNvPr id="202062" name="Line 33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063" name="AutoShape 33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64" name="AutoShape 33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2065" name="Group 337"/>
          <p:cNvGrpSpPr>
            <a:grpSpLocks/>
          </p:cNvGrpSpPr>
          <p:nvPr/>
        </p:nvGrpSpPr>
        <p:grpSpPr bwMode="auto">
          <a:xfrm>
            <a:off x="8107363" y="2109788"/>
            <a:ext cx="487362" cy="174625"/>
            <a:chOff x="1789" y="1102"/>
            <a:chExt cx="480" cy="149"/>
          </a:xfrm>
        </p:grpSpPr>
        <p:sp>
          <p:nvSpPr>
            <p:cNvPr id="202066" name="Oval 33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67" name="Oval 33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68" name="AutoShape 34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69" name="Line 34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2070" name="Line 342"/>
          <p:cNvSpPr>
            <a:spLocks noChangeShapeType="1"/>
          </p:cNvSpPr>
          <p:nvPr/>
        </p:nvSpPr>
        <p:spPr bwMode="auto">
          <a:xfrm>
            <a:off x="7786688" y="238125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71" name="Rectangle 343"/>
          <p:cNvSpPr>
            <a:spLocks noChangeArrowheads="1"/>
          </p:cNvSpPr>
          <p:nvPr/>
        </p:nvSpPr>
        <p:spPr bwMode="auto">
          <a:xfrm>
            <a:off x="7740650" y="203200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072" name="Line 344"/>
          <p:cNvSpPr>
            <a:spLocks noChangeShapeType="1"/>
          </p:cNvSpPr>
          <p:nvPr/>
        </p:nvSpPr>
        <p:spPr bwMode="auto">
          <a:xfrm>
            <a:off x="8672513" y="232886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73" name="Line 345"/>
          <p:cNvSpPr>
            <a:spLocks noChangeShapeType="1"/>
          </p:cNvSpPr>
          <p:nvPr/>
        </p:nvSpPr>
        <p:spPr bwMode="auto">
          <a:xfrm>
            <a:off x="7883525" y="232568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74" name="Line 346"/>
          <p:cNvSpPr>
            <a:spLocks noChangeShapeType="1"/>
          </p:cNvSpPr>
          <p:nvPr/>
        </p:nvSpPr>
        <p:spPr bwMode="auto">
          <a:xfrm>
            <a:off x="8355013" y="266382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75" name="Line 347"/>
          <p:cNvSpPr>
            <a:spLocks noChangeShapeType="1"/>
          </p:cNvSpPr>
          <p:nvPr/>
        </p:nvSpPr>
        <p:spPr bwMode="auto">
          <a:xfrm>
            <a:off x="8631238" y="238125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76" name="Line 348"/>
          <p:cNvSpPr>
            <a:spLocks noChangeShapeType="1"/>
          </p:cNvSpPr>
          <p:nvPr/>
        </p:nvSpPr>
        <p:spPr bwMode="auto">
          <a:xfrm rot="5400000">
            <a:off x="8730457" y="252174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77" name="Line 349"/>
          <p:cNvSpPr>
            <a:spLocks noChangeShapeType="1"/>
          </p:cNvSpPr>
          <p:nvPr/>
        </p:nvSpPr>
        <p:spPr bwMode="auto">
          <a:xfrm>
            <a:off x="7799388" y="266223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78" name="AutoShape 350"/>
          <p:cNvSpPr>
            <a:spLocks noChangeArrowheads="1"/>
          </p:cNvSpPr>
          <p:nvPr/>
        </p:nvSpPr>
        <p:spPr bwMode="auto">
          <a:xfrm rot="5400000">
            <a:off x="7686675" y="25892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079" name="AutoShape 351"/>
          <p:cNvSpPr>
            <a:spLocks noChangeArrowheads="1"/>
          </p:cNvSpPr>
          <p:nvPr/>
        </p:nvSpPr>
        <p:spPr bwMode="auto">
          <a:xfrm rot="5400000">
            <a:off x="7686675" y="23034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2080" name="Group 352"/>
          <p:cNvGrpSpPr>
            <a:grpSpLocks/>
          </p:cNvGrpSpPr>
          <p:nvPr/>
        </p:nvGrpSpPr>
        <p:grpSpPr bwMode="auto">
          <a:xfrm>
            <a:off x="8291513" y="2513013"/>
            <a:ext cx="107950" cy="206375"/>
            <a:chOff x="2877" y="3766"/>
            <a:chExt cx="68" cy="130"/>
          </a:xfrm>
        </p:grpSpPr>
        <p:sp>
          <p:nvSpPr>
            <p:cNvPr id="202081" name="Line 353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082" name="AutoShape 354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83" name="AutoShape 355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2084" name="Group 356"/>
          <p:cNvGrpSpPr>
            <a:grpSpLocks/>
          </p:cNvGrpSpPr>
          <p:nvPr/>
        </p:nvGrpSpPr>
        <p:grpSpPr bwMode="auto">
          <a:xfrm>
            <a:off x="8104188" y="1239838"/>
            <a:ext cx="487362" cy="174625"/>
            <a:chOff x="1789" y="1102"/>
            <a:chExt cx="480" cy="149"/>
          </a:xfrm>
        </p:grpSpPr>
        <p:sp>
          <p:nvSpPr>
            <p:cNvPr id="202085" name="Oval 357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86" name="Oval 358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87" name="AutoShape 359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088" name="Line 360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2089" name="Line 361"/>
          <p:cNvSpPr>
            <a:spLocks noChangeShapeType="1"/>
          </p:cNvSpPr>
          <p:nvPr/>
        </p:nvSpPr>
        <p:spPr bwMode="auto">
          <a:xfrm>
            <a:off x="7783513" y="151130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90" name="Rectangle 362"/>
          <p:cNvSpPr>
            <a:spLocks noChangeArrowheads="1"/>
          </p:cNvSpPr>
          <p:nvPr/>
        </p:nvSpPr>
        <p:spPr bwMode="auto">
          <a:xfrm>
            <a:off x="7737475" y="116205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091" name="Line 363"/>
          <p:cNvSpPr>
            <a:spLocks noChangeShapeType="1"/>
          </p:cNvSpPr>
          <p:nvPr/>
        </p:nvSpPr>
        <p:spPr bwMode="auto">
          <a:xfrm>
            <a:off x="8669338" y="145891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92" name="Line 364"/>
          <p:cNvSpPr>
            <a:spLocks noChangeShapeType="1"/>
          </p:cNvSpPr>
          <p:nvPr/>
        </p:nvSpPr>
        <p:spPr bwMode="auto">
          <a:xfrm>
            <a:off x="7880350" y="145573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93" name="Line 365"/>
          <p:cNvSpPr>
            <a:spLocks noChangeShapeType="1"/>
          </p:cNvSpPr>
          <p:nvPr/>
        </p:nvSpPr>
        <p:spPr bwMode="auto">
          <a:xfrm>
            <a:off x="8351838" y="179387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94" name="Line 366"/>
          <p:cNvSpPr>
            <a:spLocks noChangeShapeType="1"/>
          </p:cNvSpPr>
          <p:nvPr/>
        </p:nvSpPr>
        <p:spPr bwMode="auto">
          <a:xfrm>
            <a:off x="8628063" y="151130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95" name="Line 367"/>
          <p:cNvSpPr>
            <a:spLocks noChangeShapeType="1"/>
          </p:cNvSpPr>
          <p:nvPr/>
        </p:nvSpPr>
        <p:spPr bwMode="auto">
          <a:xfrm rot="5400000">
            <a:off x="8727282" y="165179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96" name="Line 368"/>
          <p:cNvSpPr>
            <a:spLocks noChangeShapeType="1"/>
          </p:cNvSpPr>
          <p:nvPr/>
        </p:nvSpPr>
        <p:spPr bwMode="auto">
          <a:xfrm>
            <a:off x="7796213" y="179228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097" name="AutoShape 369"/>
          <p:cNvSpPr>
            <a:spLocks noChangeArrowheads="1"/>
          </p:cNvSpPr>
          <p:nvPr/>
        </p:nvSpPr>
        <p:spPr bwMode="auto">
          <a:xfrm rot="5400000">
            <a:off x="7683500" y="17192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098" name="AutoShape 370"/>
          <p:cNvSpPr>
            <a:spLocks noChangeArrowheads="1"/>
          </p:cNvSpPr>
          <p:nvPr/>
        </p:nvSpPr>
        <p:spPr bwMode="auto">
          <a:xfrm rot="5400000">
            <a:off x="7683500" y="14335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2099" name="Group 371"/>
          <p:cNvGrpSpPr>
            <a:grpSpLocks/>
          </p:cNvGrpSpPr>
          <p:nvPr/>
        </p:nvGrpSpPr>
        <p:grpSpPr bwMode="auto">
          <a:xfrm>
            <a:off x="8288338" y="1643063"/>
            <a:ext cx="107950" cy="206375"/>
            <a:chOff x="2877" y="3766"/>
            <a:chExt cx="68" cy="130"/>
          </a:xfrm>
        </p:grpSpPr>
        <p:sp>
          <p:nvSpPr>
            <p:cNvPr id="202100" name="Line 372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101" name="AutoShape 373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102" name="AutoShape 374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02103" name="Rectangle 375"/>
          <p:cNvSpPr>
            <a:spLocks noChangeArrowheads="1"/>
          </p:cNvSpPr>
          <p:nvPr/>
        </p:nvSpPr>
        <p:spPr bwMode="auto">
          <a:xfrm>
            <a:off x="8453438" y="17494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04" name="Rectangle 376"/>
          <p:cNvSpPr>
            <a:spLocks noChangeArrowheads="1"/>
          </p:cNvSpPr>
          <p:nvPr/>
        </p:nvSpPr>
        <p:spPr bwMode="auto">
          <a:xfrm>
            <a:off x="8067675" y="17510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05" name="Rectangle 377"/>
          <p:cNvSpPr>
            <a:spLocks noChangeArrowheads="1"/>
          </p:cNvSpPr>
          <p:nvPr/>
        </p:nvSpPr>
        <p:spPr bwMode="auto">
          <a:xfrm>
            <a:off x="8453438" y="26162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06" name="Rectangle 378"/>
          <p:cNvSpPr>
            <a:spLocks noChangeArrowheads="1"/>
          </p:cNvSpPr>
          <p:nvPr/>
        </p:nvSpPr>
        <p:spPr bwMode="auto">
          <a:xfrm>
            <a:off x="8067675" y="261778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07" name="Rectangle 379"/>
          <p:cNvSpPr>
            <a:spLocks noChangeArrowheads="1"/>
          </p:cNvSpPr>
          <p:nvPr/>
        </p:nvSpPr>
        <p:spPr bwMode="auto">
          <a:xfrm>
            <a:off x="8453438" y="345757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08" name="Rectangle 380"/>
          <p:cNvSpPr>
            <a:spLocks noChangeArrowheads="1"/>
          </p:cNvSpPr>
          <p:nvPr/>
        </p:nvSpPr>
        <p:spPr bwMode="auto">
          <a:xfrm>
            <a:off x="8067675" y="34591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09" name="Rectangle 381"/>
          <p:cNvSpPr>
            <a:spLocks noChangeArrowheads="1"/>
          </p:cNvSpPr>
          <p:nvPr/>
        </p:nvSpPr>
        <p:spPr bwMode="auto">
          <a:xfrm>
            <a:off x="8453438" y="43275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10" name="Rectangle 382"/>
          <p:cNvSpPr>
            <a:spLocks noChangeArrowheads="1"/>
          </p:cNvSpPr>
          <p:nvPr/>
        </p:nvSpPr>
        <p:spPr bwMode="auto">
          <a:xfrm>
            <a:off x="8067675" y="43291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11" name="Rectangle 383"/>
          <p:cNvSpPr>
            <a:spLocks noChangeArrowheads="1"/>
          </p:cNvSpPr>
          <p:nvPr/>
        </p:nvSpPr>
        <p:spPr bwMode="auto">
          <a:xfrm>
            <a:off x="8453438" y="518477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12" name="Rectangle 384"/>
          <p:cNvSpPr>
            <a:spLocks noChangeArrowheads="1"/>
          </p:cNvSpPr>
          <p:nvPr/>
        </p:nvSpPr>
        <p:spPr bwMode="auto">
          <a:xfrm>
            <a:off x="8067675" y="51863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13" name="Rectangle 385"/>
          <p:cNvSpPr>
            <a:spLocks noChangeArrowheads="1"/>
          </p:cNvSpPr>
          <p:nvPr/>
        </p:nvSpPr>
        <p:spPr bwMode="auto">
          <a:xfrm>
            <a:off x="8450263" y="60452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14" name="Rectangle 386"/>
          <p:cNvSpPr>
            <a:spLocks noChangeArrowheads="1"/>
          </p:cNvSpPr>
          <p:nvPr/>
        </p:nvSpPr>
        <p:spPr bwMode="auto">
          <a:xfrm>
            <a:off x="8064500" y="604678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02115" name="AutoShape 387"/>
          <p:cNvCxnSpPr>
            <a:cxnSpLocks noChangeShapeType="1"/>
          </p:cNvCxnSpPr>
          <p:nvPr/>
        </p:nvCxnSpPr>
        <p:spPr bwMode="auto">
          <a:xfrm rot="5400000" flipV="1">
            <a:off x="6206331" y="918369"/>
            <a:ext cx="887413" cy="2028825"/>
          </a:xfrm>
          <a:prstGeom prst="bentConnector4">
            <a:avLst>
              <a:gd name="adj1" fmla="val 29870"/>
              <a:gd name="adj2" fmla="val 8865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2116" name="AutoShape 388"/>
          <p:cNvCxnSpPr>
            <a:cxnSpLocks noChangeShapeType="1"/>
          </p:cNvCxnSpPr>
          <p:nvPr/>
        </p:nvCxnSpPr>
        <p:spPr bwMode="auto">
          <a:xfrm rot="5400000" flipH="1" flipV="1">
            <a:off x="5137944" y="3137694"/>
            <a:ext cx="2986087" cy="2066925"/>
          </a:xfrm>
          <a:prstGeom prst="bentConnector4">
            <a:avLst>
              <a:gd name="adj1" fmla="val 18657"/>
              <a:gd name="adj2" fmla="val 3963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2117" name="AutoShape 389"/>
          <p:cNvCxnSpPr>
            <a:cxnSpLocks noChangeShapeType="1"/>
          </p:cNvCxnSpPr>
          <p:nvPr/>
        </p:nvCxnSpPr>
        <p:spPr bwMode="auto">
          <a:xfrm rot="5400000" flipV="1">
            <a:off x="5782469" y="1348581"/>
            <a:ext cx="1728788" cy="2022475"/>
          </a:xfrm>
          <a:prstGeom prst="bentConnector4">
            <a:avLst>
              <a:gd name="adj1" fmla="val 19190"/>
              <a:gd name="adj2" fmla="val 8359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2118" name="AutoShape 390"/>
          <p:cNvCxnSpPr>
            <a:cxnSpLocks noChangeShapeType="1"/>
          </p:cNvCxnSpPr>
          <p:nvPr/>
        </p:nvCxnSpPr>
        <p:spPr bwMode="auto">
          <a:xfrm rot="5400000" flipH="1" flipV="1">
            <a:off x="5555457" y="3542506"/>
            <a:ext cx="2144712" cy="2060575"/>
          </a:xfrm>
          <a:prstGeom prst="bentConnector4">
            <a:avLst>
              <a:gd name="adj1" fmla="val 19981"/>
              <a:gd name="adj2" fmla="val 4583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2119" name="AutoShape 391"/>
          <p:cNvCxnSpPr>
            <a:cxnSpLocks noChangeShapeType="1"/>
            <a:stCxn id="202139" idx="0"/>
            <a:endCxn id="202041" idx="2"/>
          </p:cNvCxnSpPr>
          <p:nvPr/>
        </p:nvCxnSpPr>
        <p:spPr bwMode="auto">
          <a:xfrm rot="5400000" flipV="1">
            <a:off x="5349081" y="1778794"/>
            <a:ext cx="2598738" cy="2025650"/>
          </a:xfrm>
          <a:prstGeom prst="bentConnector4">
            <a:avLst>
              <a:gd name="adj1" fmla="val 15514"/>
              <a:gd name="adj2" fmla="val 7774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2120" name="AutoShape 392"/>
          <p:cNvCxnSpPr>
            <a:cxnSpLocks noChangeShapeType="1"/>
            <a:stCxn id="202155" idx="2"/>
            <a:endCxn id="202040" idx="2"/>
          </p:cNvCxnSpPr>
          <p:nvPr/>
        </p:nvCxnSpPr>
        <p:spPr bwMode="auto">
          <a:xfrm rot="5400000" flipH="1" flipV="1">
            <a:off x="5992019" y="3982244"/>
            <a:ext cx="1274762" cy="2063750"/>
          </a:xfrm>
          <a:prstGeom prst="bentConnector4">
            <a:avLst>
              <a:gd name="adj1" fmla="val 25903"/>
              <a:gd name="adj2" fmla="val 5245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2121" name="AutoShape 393"/>
          <p:cNvCxnSpPr>
            <a:cxnSpLocks noChangeShapeType="1"/>
          </p:cNvCxnSpPr>
          <p:nvPr/>
        </p:nvCxnSpPr>
        <p:spPr bwMode="auto">
          <a:xfrm rot="5400000" flipV="1">
            <a:off x="4920456" y="2213769"/>
            <a:ext cx="3459163" cy="2028825"/>
          </a:xfrm>
          <a:prstGeom prst="bentConnector4">
            <a:avLst>
              <a:gd name="adj1" fmla="val 13630"/>
              <a:gd name="adj2" fmla="val 7175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2122" name="AutoShape 394"/>
          <p:cNvCxnSpPr>
            <a:cxnSpLocks noChangeShapeType="1"/>
            <a:stCxn id="202155" idx="0"/>
            <a:endCxn id="202021" idx="2"/>
          </p:cNvCxnSpPr>
          <p:nvPr/>
        </p:nvCxnSpPr>
        <p:spPr bwMode="auto">
          <a:xfrm rot="5400000" flipV="1">
            <a:off x="6486525" y="4059238"/>
            <a:ext cx="288925" cy="2066925"/>
          </a:xfrm>
          <a:prstGeom prst="bentConnector4">
            <a:avLst>
              <a:gd name="adj1" fmla="val 167032"/>
              <a:gd name="adj2" fmla="val 57907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2123" name="AutoShape 395"/>
          <p:cNvCxnSpPr>
            <a:cxnSpLocks noChangeShapeType="1"/>
            <a:stCxn id="202139" idx="0"/>
            <a:endCxn id="202060" idx="2"/>
          </p:cNvCxnSpPr>
          <p:nvPr/>
        </p:nvCxnSpPr>
        <p:spPr bwMode="auto">
          <a:xfrm rot="5400000" flipV="1">
            <a:off x="4487069" y="2640806"/>
            <a:ext cx="4319588" cy="2022475"/>
          </a:xfrm>
          <a:prstGeom prst="bentConnector4">
            <a:avLst>
              <a:gd name="adj1" fmla="val 12750"/>
              <a:gd name="adj2" fmla="val 6656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2124" name="AutoShape 396"/>
          <p:cNvCxnSpPr>
            <a:cxnSpLocks noChangeShapeType="1"/>
            <a:stCxn id="202155" idx="0"/>
            <a:endCxn id="202059" idx="2"/>
          </p:cNvCxnSpPr>
          <p:nvPr/>
        </p:nvCxnSpPr>
        <p:spPr bwMode="auto">
          <a:xfrm rot="5400000" flipV="1">
            <a:off x="6053138" y="4492625"/>
            <a:ext cx="1149350" cy="2060575"/>
          </a:xfrm>
          <a:prstGeom prst="bentConnector4">
            <a:avLst>
              <a:gd name="adj1" fmla="val 51380"/>
              <a:gd name="adj2" fmla="val 22495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sp>
        <p:nvSpPr>
          <p:cNvPr id="202125" name="Line 397"/>
          <p:cNvSpPr>
            <a:spLocks noChangeShapeType="1"/>
          </p:cNvSpPr>
          <p:nvPr/>
        </p:nvSpPr>
        <p:spPr bwMode="auto">
          <a:xfrm flipV="1">
            <a:off x="1320800" y="1917700"/>
            <a:ext cx="0" cy="3460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26" name="Line 398"/>
          <p:cNvSpPr>
            <a:spLocks noChangeShapeType="1"/>
          </p:cNvSpPr>
          <p:nvPr/>
        </p:nvSpPr>
        <p:spPr bwMode="auto">
          <a:xfrm flipH="1" flipV="1">
            <a:off x="2476500" y="1925638"/>
            <a:ext cx="6032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27" name="AutoShape 399"/>
          <p:cNvSpPr>
            <a:spLocks noChangeArrowheads="1"/>
          </p:cNvSpPr>
          <p:nvPr/>
        </p:nvSpPr>
        <p:spPr bwMode="auto">
          <a:xfrm rot="5400000">
            <a:off x="3989388" y="45767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28" name="AutoShape 400"/>
          <p:cNvSpPr>
            <a:spLocks noChangeArrowheads="1"/>
          </p:cNvSpPr>
          <p:nvPr/>
        </p:nvSpPr>
        <p:spPr bwMode="auto">
          <a:xfrm rot="5400000">
            <a:off x="3989388" y="12160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29" name="Line 401"/>
          <p:cNvSpPr>
            <a:spLocks noChangeShapeType="1"/>
          </p:cNvSpPr>
          <p:nvPr/>
        </p:nvSpPr>
        <p:spPr bwMode="auto">
          <a:xfrm rot="5400000" flipH="1">
            <a:off x="972344" y="3048794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30" name="Line 402"/>
          <p:cNvSpPr>
            <a:spLocks noChangeShapeType="1"/>
          </p:cNvSpPr>
          <p:nvPr/>
        </p:nvSpPr>
        <p:spPr bwMode="auto">
          <a:xfrm rot="10800000" flipH="1">
            <a:off x="7253288" y="4021138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31" name="Line 403"/>
          <p:cNvSpPr>
            <a:spLocks noChangeShapeType="1"/>
          </p:cNvSpPr>
          <p:nvPr/>
        </p:nvSpPr>
        <p:spPr bwMode="auto">
          <a:xfrm rot="10800000" flipH="1">
            <a:off x="1989138" y="1366838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32" name="Line 404"/>
          <p:cNvSpPr>
            <a:spLocks noChangeShapeType="1"/>
          </p:cNvSpPr>
          <p:nvPr/>
        </p:nvSpPr>
        <p:spPr bwMode="auto">
          <a:xfrm flipH="1">
            <a:off x="1439863" y="200501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33" name="Line 405"/>
          <p:cNvSpPr>
            <a:spLocks noChangeShapeType="1"/>
          </p:cNvSpPr>
          <p:nvPr/>
        </p:nvSpPr>
        <p:spPr bwMode="auto">
          <a:xfrm rot="16200000" flipH="1">
            <a:off x="2464594" y="4236244"/>
            <a:ext cx="287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34" name="Line 406"/>
          <p:cNvSpPr>
            <a:spLocks noChangeShapeType="1"/>
          </p:cNvSpPr>
          <p:nvPr/>
        </p:nvSpPr>
        <p:spPr bwMode="auto">
          <a:xfrm rot="10800000" flipH="1">
            <a:off x="7235825" y="4884738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35" name="Line 407"/>
          <p:cNvSpPr>
            <a:spLocks noChangeShapeType="1"/>
          </p:cNvSpPr>
          <p:nvPr/>
        </p:nvSpPr>
        <p:spPr bwMode="auto">
          <a:xfrm rot="10800000" flipH="1">
            <a:off x="7235825" y="5748338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202136" name="AutoShape 408"/>
          <p:cNvCxnSpPr>
            <a:cxnSpLocks noChangeShapeType="1"/>
            <a:stCxn id="202139" idx="0"/>
            <a:endCxn id="202098" idx="2"/>
          </p:cNvCxnSpPr>
          <p:nvPr/>
        </p:nvCxnSpPr>
        <p:spPr bwMode="auto">
          <a:xfrm rot="5400000" flipV="1">
            <a:off x="6639718" y="488157"/>
            <a:ext cx="17463" cy="2025650"/>
          </a:xfrm>
          <a:prstGeom prst="bentConnector4">
            <a:avLst>
              <a:gd name="adj1" fmla="val 1063634"/>
              <a:gd name="adj2" fmla="val 2390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grpSp>
        <p:nvGrpSpPr>
          <p:cNvPr id="202137" name="Group 409"/>
          <p:cNvGrpSpPr>
            <a:grpSpLocks/>
          </p:cNvGrpSpPr>
          <p:nvPr/>
        </p:nvGrpSpPr>
        <p:grpSpPr bwMode="auto">
          <a:xfrm>
            <a:off x="5545138" y="1501775"/>
            <a:ext cx="287337" cy="611188"/>
            <a:chOff x="3402" y="709"/>
            <a:chExt cx="181" cy="385"/>
          </a:xfrm>
        </p:grpSpPr>
        <p:cxnSp>
          <p:nvCxnSpPr>
            <p:cNvPr id="202138" name="AutoShape 410"/>
            <p:cNvCxnSpPr>
              <a:cxnSpLocks noChangeShapeType="1"/>
            </p:cNvCxnSpPr>
            <p:nvPr/>
          </p:nvCxnSpPr>
          <p:spPr bwMode="auto">
            <a:xfrm>
              <a:off x="3515" y="104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202139" name="AutoShape 411"/>
            <p:cNvSpPr>
              <a:spLocks noChangeArrowheads="1"/>
            </p:cNvSpPr>
            <p:nvPr/>
          </p:nvSpPr>
          <p:spPr bwMode="auto">
            <a:xfrm>
              <a:off x="3402" y="709"/>
              <a:ext cx="114" cy="3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2140" name="AutoShape 412"/>
            <p:cNvCxnSpPr>
              <a:cxnSpLocks noChangeShapeType="1"/>
            </p:cNvCxnSpPr>
            <p:nvPr/>
          </p:nvCxnSpPr>
          <p:spPr bwMode="auto">
            <a:xfrm>
              <a:off x="3515" y="1004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2141" name="AutoShape 413"/>
            <p:cNvCxnSpPr>
              <a:cxnSpLocks noChangeShapeType="1"/>
            </p:cNvCxnSpPr>
            <p:nvPr/>
          </p:nvCxnSpPr>
          <p:spPr bwMode="auto">
            <a:xfrm>
              <a:off x="3515" y="95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2142" name="AutoShape 414"/>
            <p:cNvCxnSpPr>
              <a:cxnSpLocks noChangeShapeType="1"/>
            </p:cNvCxnSpPr>
            <p:nvPr/>
          </p:nvCxnSpPr>
          <p:spPr bwMode="auto">
            <a:xfrm>
              <a:off x="3515" y="913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2143" name="AutoShape 415"/>
            <p:cNvCxnSpPr>
              <a:cxnSpLocks noChangeShapeType="1"/>
            </p:cNvCxnSpPr>
            <p:nvPr/>
          </p:nvCxnSpPr>
          <p:spPr bwMode="auto">
            <a:xfrm>
              <a:off x="3515" y="86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2144" name="AutoShape 416"/>
            <p:cNvCxnSpPr>
              <a:cxnSpLocks noChangeShapeType="1"/>
            </p:cNvCxnSpPr>
            <p:nvPr/>
          </p:nvCxnSpPr>
          <p:spPr bwMode="auto">
            <a:xfrm>
              <a:off x="3515" y="82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cxnSp>
        <p:nvCxnSpPr>
          <p:cNvPr id="202145" name="AutoShape 417"/>
          <p:cNvCxnSpPr>
            <a:cxnSpLocks noChangeShapeType="1"/>
          </p:cNvCxnSpPr>
          <p:nvPr/>
        </p:nvCxnSpPr>
        <p:spPr bwMode="auto">
          <a:xfrm rot="5400000" flipH="1" flipV="1">
            <a:off x="4701381" y="2685257"/>
            <a:ext cx="3856037" cy="2063750"/>
          </a:xfrm>
          <a:prstGeom prst="bentConnector4">
            <a:avLst>
              <a:gd name="adj1" fmla="val 16755"/>
              <a:gd name="adj2" fmla="val 3345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2146" name="AutoShape 418"/>
          <p:cNvCxnSpPr>
            <a:cxnSpLocks noChangeShapeType="1"/>
            <a:stCxn id="202128" idx="0"/>
            <a:endCxn id="202139" idx="0"/>
          </p:cNvCxnSpPr>
          <p:nvPr/>
        </p:nvCxnSpPr>
        <p:spPr bwMode="auto">
          <a:xfrm>
            <a:off x="4119563" y="1292225"/>
            <a:ext cx="1516062" cy="200025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2147" name="AutoShape 419"/>
          <p:cNvCxnSpPr>
            <a:cxnSpLocks noChangeShapeType="1"/>
            <a:stCxn id="202127" idx="0"/>
            <a:endCxn id="202155" idx="0"/>
          </p:cNvCxnSpPr>
          <p:nvPr/>
        </p:nvCxnSpPr>
        <p:spPr bwMode="auto">
          <a:xfrm>
            <a:off x="4119563" y="4652963"/>
            <a:ext cx="1477962" cy="295275"/>
          </a:xfrm>
          <a:prstGeom prst="bentConnector2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grpSp>
        <p:nvGrpSpPr>
          <p:cNvPr id="202148" name="Group 420"/>
          <p:cNvGrpSpPr>
            <a:grpSpLocks/>
          </p:cNvGrpSpPr>
          <p:nvPr/>
        </p:nvGrpSpPr>
        <p:grpSpPr bwMode="auto">
          <a:xfrm>
            <a:off x="5543550" y="4957763"/>
            <a:ext cx="215900" cy="684212"/>
            <a:chOff x="3492" y="2568"/>
            <a:chExt cx="136" cy="431"/>
          </a:xfrm>
        </p:grpSpPr>
        <p:cxnSp>
          <p:nvCxnSpPr>
            <p:cNvPr id="202149" name="AutoShape 421"/>
            <p:cNvCxnSpPr>
              <a:cxnSpLocks noChangeShapeType="1"/>
            </p:cNvCxnSpPr>
            <p:nvPr/>
          </p:nvCxnSpPr>
          <p:spPr bwMode="auto">
            <a:xfrm>
              <a:off x="3560" y="259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2150" name="AutoShape 422"/>
            <p:cNvCxnSpPr>
              <a:cxnSpLocks noChangeShapeType="1"/>
            </p:cNvCxnSpPr>
            <p:nvPr/>
          </p:nvCxnSpPr>
          <p:spPr bwMode="auto">
            <a:xfrm>
              <a:off x="3560" y="266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2151" name="AutoShape 423"/>
            <p:cNvCxnSpPr>
              <a:cxnSpLocks noChangeShapeType="1"/>
            </p:cNvCxnSpPr>
            <p:nvPr/>
          </p:nvCxnSpPr>
          <p:spPr bwMode="auto">
            <a:xfrm>
              <a:off x="3560" y="2731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2152" name="AutoShape 424"/>
            <p:cNvCxnSpPr>
              <a:cxnSpLocks noChangeShapeType="1"/>
            </p:cNvCxnSpPr>
            <p:nvPr/>
          </p:nvCxnSpPr>
          <p:spPr bwMode="auto">
            <a:xfrm>
              <a:off x="3560" y="279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2153" name="AutoShape 425"/>
            <p:cNvCxnSpPr>
              <a:cxnSpLocks noChangeShapeType="1"/>
            </p:cNvCxnSpPr>
            <p:nvPr/>
          </p:nvCxnSpPr>
          <p:spPr bwMode="auto">
            <a:xfrm>
              <a:off x="3560" y="2866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2154" name="AutoShape 426"/>
            <p:cNvCxnSpPr>
              <a:cxnSpLocks noChangeShapeType="1"/>
            </p:cNvCxnSpPr>
            <p:nvPr/>
          </p:nvCxnSpPr>
          <p:spPr bwMode="auto">
            <a:xfrm>
              <a:off x="3560" y="293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sp>
          <p:nvSpPr>
            <p:cNvPr id="202155" name="AutoShape 427"/>
            <p:cNvSpPr>
              <a:spLocks noChangeArrowheads="1"/>
            </p:cNvSpPr>
            <p:nvPr/>
          </p:nvSpPr>
          <p:spPr bwMode="auto">
            <a:xfrm>
              <a:off x="3492" y="2568"/>
              <a:ext cx="68" cy="43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2156" name="Line 428"/>
          <p:cNvSpPr>
            <a:spLocks noChangeShapeType="1"/>
          </p:cNvSpPr>
          <p:nvPr/>
        </p:nvSpPr>
        <p:spPr bwMode="auto">
          <a:xfrm rot="5400000" flipH="1">
            <a:off x="486569" y="1753394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57" name="Rectangle 429"/>
          <p:cNvSpPr>
            <a:spLocks noChangeArrowheads="1"/>
          </p:cNvSpPr>
          <p:nvPr/>
        </p:nvSpPr>
        <p:spPr bwMode="auto">
          <a:xfrm>
            <a:off x="8083550" y="14430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58" name="Rectangle 430"/>
          <p:cNvSpPr>
            <a:spLocks noChangeArrowheads="1"/>
          </p:cNvSpPr>
          <p:nvPr/>
        </p:nvSpPr>
        <p:spPr bwMode="auto">
          <a:xfrm>
            <a:off x="8081963" y="2316163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59" name="Rectangle 431"/>
          <p:cNvSpPr>
            <a:spLocks noChangeArrowheads="1"/>
          </p:cNvSpPr>
          <p:nvPr/>
        </p:nvSpPr>
        <p:spPr bwMode="auto">
          <a:xfrm>
            <a:off x="8085138" y="3159125"/>
            <a:ext cx="539750" cy="128588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60" name="Rectangle 432"/>
          <p:cNvSpPr>
            <a:spLocks noChangeArrowheads="1"/>
          </p:cNvSpPr>
          <p:nvPr/>
        </p:nvSpPr>
        <p:spPr bwMode="auto">
          <a:xfrm>
            <a:off x="8085138" y="402748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61" name="Rectangle 433"/>
          <p:cNvSpPr>
            <a:spLocks noChangeArrowheads="1"/>
          </p:cNvSpPr>
          <p:nvPr/>
        </p:nvSpPr>
        <p:spPr bwMode="auto">
          <a:xfrm>
            <a:off x="8085138" y="48847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62" name="Rectangle 434"/>
          <p:cNvSpPr>
            <a:spLocks noChangeArrowheads="1"/>
          </p:cNvSpPr>
          <p:nvPr/>
        </p:nvSpPr>
        <p:spPr bwMode="auto">
          <a:xfrm>
            <a:off x="8085138" y="57483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63" name="Rectangle 435"/>
          <p:cNvSpPr>
            <a:spLocks noChangeArrowheads="1"/>
          </p:cNvSpPr>
          <p:nvPr/>
        </p:nvSpPr>
        <p:spPr bwMode="auto">
          <a:xfrm>
            <a:off x="1831975" y="1870075"/>
            <a:ext cx="669925" cy="1143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tint val="3137"/>
                  <a:invGamma/>
                </a:srgbClr>
              </a:gs>
              <a:gs pos="100000">
                <a:srgbClr val="0066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164" name="Line 436"/>
          <p:cNvSpPr>
            <a:spLocks noChangeShapeType="1"/>
          </p:cNvSpPr>
          <p:nvPr/>
        </p:nvSpPr>
        <p:spPr bwMode="auto">
          <a:xfrm flipH="1">
            <a:off x="3024188" y="184626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65" name="Line 437"/>
          <p:cNvSpPr>
            <a:spLocks noChangeShapeType="1"/>
          </p:cNvSpPr>
          <p:nvPr/>
        </p:nvSpPr>
        <p:spPr bwMode="auto">
          <a:xfrm rot="16200000" flipH="1">
            <a:off x="1737519" y="279003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66" name="Line 438"/>
          <p:cNvSpPr>
            <a:spLocks noChangeShapeType="1"/>
          </p:cNvSpPr>
          <p:nvPr/>
        </p:nvSpPr>
        <p:spPr bwMode="auto">
          <a:xfrm rot="16200000" flipH="1">
            <a:off x="2882106" y="3877469"/>
            <a:ext cx="2873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67" name="Line 439"/>
          <p:cNvSpPr>
            <a:spLocks noChangeShapeType="1"/>
          </p:cNvSpPr>
          <p:nvPr/>
        </p:nvSpPr>
        <p:spPr bwMode="auto">
          <a:xfrm flipH="1">
            <a:off x="2097088" y="4379913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168" name="Text Box 440"/>
          <p:cNvSpPr txBox="1">
            <a:spLocks noChangeArrowheads="1"/>
          </p:cNvSpPr>
          <p:nvPr/>
        </p:nvSpPr>
        <p:spPr bwMode="auto">
          <a:xfrm>
            <a:off x="8040735" y="3984625"/>
            <a:ext cx="723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69" name="Text Box 441"/>
          <p:cNvSpPr txBox="1">
            <a:spLocks noChangeArrowheads="1"/>
          </p:cNvSpPr>
          <p:nvPr/>
        </p:nvSpPr>
        <p:spPr bwMode="auto">
          <a:xfrm>
            <a:off x="8040735" y="4849813"/>
            <a:ext cx="7144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70" name="Text Box 442"/>
          <p:cNvSpPr txBox="1">
            <a:spLocks noChangeArrowheads="1"/>
          </p:cNvSpPr>
          <p:nvPr/>
        </p:nvSpPr>
        <p:spPr bwMode="auto">
          <a:xfrm>
            <a:off x="8047037" y="5715000"/>
            <a:ext cx="6874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71" name="Text Box 443"/>
          <p:cNvSpPr txBox="1">
            <a:spLocks noChangeArrowheads="1"/>
          </p:cNvSpPr>
          <p:nvPr/>
        </p:nvSpPr>
        <p:spPr bwMode="auto">
          <a:xfrm>
            <a:off x="8040735" y="2282825"/>
            <a:ext cx="6239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72" name="Text Box 444"/>
          <p:cNvSpPr txBox="1">
            <a:spLocks noChangeArrowheads="1"/>
          </p:cNvSpPr>
          <p:nvPr/>
        </p:nvSpPr>
        <p:spPr bwMode="auto">
          <a:xfrm>
            <a:off x="8040735" y="3121025"/>
            <a:ext cx="7049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73" name="Text Box 445"/>
          <p:cNvSpPr txBox="1">
            <a:spLocks noChangeArrowheads="1"/>
          </p:cNvSpPr>
          <p:nvPr/>
        </p:nvSpPr>
        <p:spPr bwMode="auto">
          <a:xfrm>
            <a:off x="8040735" y="1409700"/>
            <a:ext cx="6604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75" name="Text Box 447"/>
          <p:cNvSpPr txBox="1">
            <a:spLocks noChangeArrowheads="1"/>
          </p:cNvSpPr>
          <p:nvPr/>
        </p:nvSpPr>
        <p:spPr bwMode="auto">
          <a:xfrm>
            <a:off x="3556000" y="2416175"/>
            <a:ext cx="36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200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76" name="Text Box 448"/>
          <p:cNvSpPr txBox="1">
            <a:spLocks noChangeArrowheads="1"/>
          </p:cNvSpPr>
          <p:nvPr/>
        </p:nvSpPr>
        <p:spPr bwMode="auto">
          <a:xfrm>
            <a:off x="8172450" y="62452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77" name="Text Box 449"/>
          <p:cNvSpPr txBox="1">
            <a:spLocks noChangeArrowheads="1"/>
          </p:cNvSpPr>
          <p:nvPr/>
        </p:nvSpPr>
        <p:spPr bwMode="auto">
          <a:xfrm>
            <a:off x="614362" y="4587876"/>
            <a:ext cx="963571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Вкл.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: 20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сек.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78" name="Text Box 450"/>
          <p:cNvSpPr txBox="1">
            <a:spLocks noChangeArrowheads="1"/>
          </p:cNvSpPr>
          <p:nvPr/>
        </p:nvSpPr>
        <p:spPr bwMode="auto">
          <a:xfrm>
            <a:off x="3590925" y="3119438"/>
            <a:ext cx="6524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79" name="Text Box 451"/>
          <p:cNvSpPr txBox="1">
            <a:spLocks noChangeArrowheads="1"/>
          </p:cNvSpPr>
          <p:nvPr/>
        </p:nvSpPr>
        <p:spPr bwMode="auto">
          <a:xfrm>
            <a:off x="8172450" y="534670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80" name="Text Box 452"/>
          <p:cNvSpPr txBox="1">
            <a:spLocks noChangeArrowheads="1"/>
          </p:cNvSpPr>
          <p:nvPr/>
        </p:nvSpPr>
        <p:spPr bwMode="auto">
          <a:xfrm>
            <a:off x="8181975" y="44799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81" name="Text Box 453"/>
          <p:cNvSpPr txBox="1">
            <a:spLocks noChangeArrowheads="1"/>
          </p:cNvSpPr>
          <p:nvPr/>
        </p:nvSpPr>
        <p:spPr bwMode="auto">
          <a:xfrm>
            <a:off x="8181975" y="36258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82" name="Text Box 454"/>
          <p:cNvSpPr txBox="1">
            <a:spLocks noChangeArrowheads="1"/>
          </p:cNvSpPr>
          <p:nvPr/>
        </p:nvSpPr>
        <p:spPr bwMode="auto">
          <a:xfrm>
            <a:off x="8180388" y="27622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83" name="Text Box 455"/>
          <p:cNvSpPr txBox="1">
            <a:spLocks noChangeArrowheads="1"/>
          </p:cNvSpPr>
          <p:nvPr/>
        </p:nvSpPr>
        <p:spPr bwMode="auto">
          <a:xfrm>
            <a:off x="8183563" y="1903413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84" name="Text Box 456"/>
          <p:cNvSpPr txBox="1">
            <a:spLocks noChangeArrowheads="1"/>
          </p:cNvSpPr>
          <p:nvPr/>
        </p:nvSpPr>
        <p:spPr bwMode="auto">
          <a:xfrm>
            <a:off x="2801938" y="4054475"/>
            <a:ext cx="215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2185" name="Text Box 457"/>
          <p:cNvSpPr txBox="1">
            <a:spLocks noChangeArrowheads="1"/>
          </p:cNvSpPr>
          <p:nvPr/>
        </p:nvSpPr>
        <p:spPr bwMode="auto">
          <a:xfrm>
            <a:off x="731838" y="2978150"/>
            <a:ext cx="2159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02186" name="Group 458"/>
          <p:cNvGrpSpPr>
            <a:grpSpLocks/>
          </p:cNvGrpSpPr>
          <p:nvPr/>
        </p:nvGrpSpPr>
        <p:grpSpPr bwMode="auto">
          <a:xfrm>
            <a:off x="728663" y="3114675"/>
            <a:ext cx="166687" cy="171450"/>
            <a:chOff x="2748" y="3422"/>
            <a:chExt cx="105" cy="108"/>
          </a:xfrm>
        </p:grpSpPr>
        <p:sp>
          <p:nvSpPr>
            <p:cNvPr id="202187" name="AutoShape 459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188" name="Line 460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189" name="AutoShape 461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02190" name="Group 462"/>
          <p:cNvGrpSpPr>
            <a:grpSpLocks/>
          </p:cNvGrpSpPr>
          <p:nvPr/>
        </p:nvGrpSpPr>
        <p:grpSpPr bwMode="auto">
          <a:xfrm>
            <a:off x="962025" y="3897313"/>
            <a:ext cx="166688" cy="171450"/>
            <a:chOff x="2748" y="3422"/>
            <a:chExt cx="105" cy="108"/>
          </a:xfrm>
        </p:grpSpPr>
        <p:sp>
          <p:nvSpPr>
            <p:cNvPr id="202191" name="AutoShape 463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192" name="Line 464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193" name="AutoShape 465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2194" name="Text Box 466"/>
          <p:cNvSpPr txBox="1">
            <a:spLocks noChangeArrowheads="1"/>
          </p:cNvSpPr>
          <p:nvPr/>
        </p:nvSpPr>
        <p:spPr bwMode="auto">
          <a:xfrm>
            <a:off x="1636709" y="1420785"/>
            <a:ext cx="121918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Начальная скорость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02195" name="Group 467"/>
          <p:cNvGrpSpPr>
            <a:grpSpLocks/>
          </p:cNvGrpSpPr>
          <p:nvPr/>
        </p:nvGrpSpPr>
        <p:grpSpPr bwMode="auto">
          <a:xfrm>
            <a:off x="2757488" y="4170363"/>
            <a:ext cx="215900" cy="171450"/>
            <a:chOff x="2718" y="3861"/>
            <a:chExt cx="136" cy="108"/>
          </a:xfrm>
        </p:grpSpPr>
        <p:sp>
          <p:nvSpPr>
            <p:cNvPr id="202196" name="Line 468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2197" name="Group 469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202198" name="AutoShape 470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2199" name="Line 471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200" name="AutoShape 472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202207" name="Oval 479"/>
          <p:cNvSpPr>
            <a:spLocks noChangeArrowheads="1"/>
          </p:cNvSpPr>
          <p:nvPr/>
        </p:nvSpPr>
        <p:spPr bwMode="auto">
          <a:xfrm>
            <a:off x="3167063" y="2168525"/>
            <a:ext cx="792162" cy="647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208" name="Oval 480"/>
          <p:cNvSpPr>
            <a:spLocks noChangeArrowheads="1"/>
          </p:cNvSpPr>
          <p:nvPr/>
        </p:nvSpPr>
        <p:spPr bwMode="auto">
          <a:xfrm>
            <a:off x="7993063" y="5984875"/>
            <a:ext cx="792162" cy="647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212" name="Text Box 484"/>
          <p:cNvSpPr txBox="1">
            <a:spLocks noChangeArrowheads="1"/>
          </p:cNvSpPr>
          <p:nvPr/>
        </p:nvSpPr>
        <p:spPr bwMode="auto">
          <a:xfrm>
            <a:off x="250825" y="5173663"/>
            <a:ext cx="597693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1.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Главный ЭРВ</a:t>
            </a:r>
            <a:r>
              <a:rPr lang="ru-RU" altLang="ko-KR" sz="1000" b="1" dirty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открыт на 200 шагов</a:t>
            </a:r>
            <a:r>
              <a:rPr lang="en-US" altLang="ko-KR" sz="1000" b="1" dirty="0" smtClean="0">
                <a:latin typeface="Arial" pitchFamily="34" charset="0"/>
                <a:ea typeface="굴림" pitchFamily="34" charset="-127"/>
              </a:rPr>
              <a:t>. 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000" b="1" dirty="0">
                <a:latin typeface="Arial" pitchFamily="34" charset="0"/>
                <a:ea typeface="굴림" pitchFamily="34" charset="-127"/>
              </a:rPr>
              <a:t>2. </a:t>
            </a: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ЭРВ внутренних блоков полностью открыты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76" name="Text Box 490"/>
          <p:cNvSpPr txBox="1">
            <a:spLocks noChangeArrowheads="1"/>
          </p:cNvSpPr>
          <p:nvPr/>
        </p:nvSpPr>
        <p:spPr bwMode="auto">
          <a:xfrm>
            <a:off x="71438" y="188913"/>
            <a:ext cx="46101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5.6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Работа в режиме обогрева.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 5.6.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3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Мягкий старт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477" name="Group 443"/>
          <p:cNvGrpSpPr>
            <a:grpSpLocks/>
          </p:cNvGrpSpPr>
          <p:nvPr/>
        </p:nvGrpSpPr>
        <p:grpSpPr bwMode="auto">
          <a:xfrm>
            <a:off x="4718052" y="69804"/>
            <a:ext cx="4571623" cy="914400"/>
            <a:chOff x="250" y="3113"/>
            <a:chExt cx="2189" cy="576"/>
          </a:xfrm>
        </p:grpSpPr>
        <p:sp>
          <p:nvSpPr>
            <p:cNvPr id="478" name="Text Box 444"/>
            <p:cNvSpPr txBox="1">
              <a:spLocks noChangeArrowheads="1"/>
            </p:cNvSpPr>
            <p:nvPr/>
          </p:nvSpPr>
          <p:spPr bwMode="auto">
            <a:xfrm>
              <a:off x="545" y="3248"/>
              <a:ext cx="1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79" name="Line 445"/>
            <p:cNvSpPr>
              <a:spLocks noChangeShapeType="1"/>
            </p:cNvSpPr>
            <p:nvPr/>
          </p:nvSpPr>
          <p:spPr bwMode="auto">
            <a:xfrm flipH="1">
              <a:off x="324" y="3601"/>
              <a:ext cx="181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0" name="Line 446"/>
            <p:cNvSpPr>
              <a:spLocks noChangeShapeType="1"/>
            </p:cNvSpPr>
            <p:nvPr/>
          </p:nvSpPr>
          <p:spPr bwMode="auto">
            <a:xfrm flipH="1">
              <a:off x="324" y="33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1" name="Line 447"/>
            <p:cNvSpPr>
              <a:spLocks noChangeShapeType="1"/>
            </p:cNvSpPr>
            <p:nvPr/>
          </p:nvSpPr>
          <p:spPr bwMode="auto">
            <a:xfrm flipH="1">
              <a:off x="320" y="3470"/>
              <a:ext cx="18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2" name="Text Box 448"/>
            <p:cNvSpPr txBox="1">
              <a:spLocks noChangeArrowheads="1"/>
            </p:cNvSpPr>
            <p:nvPr/>
          </p:nvSpPr>
          <p:spPr bwMode="auto">
            <a:xfrm>
              <a:off x="545" y="3379"/>
              <a:ext cx="16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83" name="Text Box 449"/>
            <p:cNvSpPr txBox="1">
              <a:spLocks noChangeArrowheads="1"/>
            </p:cNvSpPr>
            <p:nvPr/>
          </p:nvSpPr>
          <p:spPr bwMode="auto">
            <a:xfrm>
              <a:off x="545" y="3515"/>
              <a:ext cx="18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84" name="Rectangle 450"/>
            <p:cNvSpPr>
              <a:spLocks noChangeArrowheads="1"/>
            </p:cNvSpPr>
            <p:nvPr/>
          </p:nvSpPr>
          <p:spPr bwMode="auto">
            <a:xfrm>
              <a:off x="250" y="3121"/>
              <a:ext cx="2086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 dirty="0"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485" name="Text Box 451"/>
            <p:cNvSpPr txBox="1">
              <a:spLocks noChangeArrowheads="1"/>
            </p:cNvSpPr>
            <p:nvPr/>
          </p:nvSpPr>
          <p:spPr bwMode="auto">
            <a:xfrm>
              <a:off x="544" y="3113"/>
              <a:ext cx="17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86" name="Line 452"/>
            <p:cNvSpPr>
              <a:spLocks noChangeShapeType="1"/>
            </p:cNvSpPr>
            <p:nvPr/>
          </p:nvSpPr>
          <p:spPr bwMode="auto">
            <a:xfrm flipH="1">
              <a:off x="323" y="3205"/>
              <a:ext cx="181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42" name="AutoShape 490"/>
          <p:cNvSpPr>
            <a:spLocks noChangeArrowheads="1"/>
          </p:cNvSpPr>
          <p:nvPr/>
        </p:nvSpPr>
        <p:spPr bwMode="auto">
          <a:xfrm>
            <a:off x="1792288" y="4057650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H="1" flipV="1">
            <a:off x="1744663" y="4418013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 flipV="1">
            <a:off x="1743075" y="4797425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 flipH="1">
            <a:off x="1739900" y="4430713"/>
            <a:ext cx="52388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2767" name="Group 15"/>
          <p:cNvGrpSpPr>
            <a:grpSpLocks/>
          </p:cNvGrpSpPr>
          <p:nvPr/>
        </p:nvGrpSpPr>
        <p:grpSpPr bwMode="auto">
          <a:xfrm rot="5400000">
            <a:off x="1702594" y="4644232"/>
            <a:ext cx="166687" cy="171450"/>
            <a:chOff x="2748" y="3422"/>
            <a:chExt cx="105" cy="108"/>
          </a:xfrm>
        </p:grpSpPr>
        <p:sp>
          <p:nvSpPr>
            <p:cNvPr id="202768" name="AutoShape 1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769" name="Line 1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770" name="AutoShape 1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2771" name="Line 19"/>
          <p:cNvSpPr>
            <a:spLocks noChangeShapeType="1"/>
          </p:cNvSpPr>
          <p:nvPr/>
        </p:nvSpPr>
        <p:spPr bwMode="auto">
          <a:xfrm flipH="1" flipV="1">
            <a:off x="2667000" y="4302125"/>
            <a:ext cx="18891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H="1">
            <a:off x="3055938" y="2781300"/>
            <a:ext cx="2206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895350" y="3233738"/>
            <a:ext cx="333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rot="5400000">
            <a:off x="2238375" y="4079875"/>
            <a:ext cx="476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 rot="5400000">
            <a:off x="2249488" y="4518025"/>
            <a:ext cx="4572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76" name="Line 24"/>
          <p:cNvSpPr>
            <a:spLocks noChangeShapeType="1"/>
          </p:cNvSpPr>
          <p:nvPr/>
        </p:nvSpPr>
        <p:spPr bwMode="auto">
          <a:xfrm>
            <a:off x="2740025" y="2928938"/>
            <a:ext cx="530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H="1">
            <a:off x="3263900" y="2781300"/>
            <a:ext cx="2111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 flipV="1">
            <a:off x="3278188" y="2549525"/>
            <a:ext cx="0" cy="2190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 flipH="1" flipV="1">
            <a:off x="3070225" y="1925638"/>
            <a:ext cx="414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 rot="5400000">
            <a:off x="1982787" y="4011613"/>
            <a:ext cx="13874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H="1" flipV="1">
            <a:off x="1144588" y="2295525"/>
            <a:ext cx="0" cy="336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 flipH="1" flipV="1">
            <a:off x="1238250" y="2295525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2783" name="Group 31"/>
          <p:cNvGrpSpPr>
            <a:grpSpLocks/>
          </p:cNvGrpSpPr>
          <p:nvPr/>
        </p:nvGrpSpPr>
        <p:grpSpPr bwMode="auto">
          <a:xfrm>
            <a:off x="1241425" y="3305175"/>
            <a:ext cx="196850" cy="85725"/>
            <a:chOff x="1142" y="3087"/>
            <a:chExt cx="124" cy="54"/>
          </a:xfrm>
        </p:grpSpPr>
        <p:sp>
          <p:nvSpPr>
            <p:cNvPr id="202784" name="Line 32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785" name="Rectangle 33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2786" name="Line 34"/>
          <p:cNvSpPr>
            <a:spLocks noChangeShapeType="1"/>
          </p:cNvSpPr>
          <p:nvPr/>
        </p:nvSpPr>
        <p:spPr bwMode="auto">
          <a:xfrm flipV="1">
            <a:off x="1230313" y="2833688"/>
            <a:ext cx="3175" cy="1023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2787" name="Group 35"/>
          <p:cNvGrpSpPr>
            <a:grpSpLocks/>
          </p:cNvGrpSpPr>
          <p:nvPr/>
        </p:nvGrpSpPr>
        <p:grpSpPr bwMode="auto">
          <a:xfrm rot="16200000">
            <a:off x="2229644" y="4174331"/>
            <a:ext cx="180975" cy="93663"/>
            <a:chOff x="3382" y="2535"/>
            <a:chExt cx="114" cy="59"/>
          </a:xfrm>
        </p:grpSpPr>
        <p:sp>
          <p:nvSpPr>
            <p:cNvPr id="202788" name="Line 36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789" name="AutoShape 37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2790" name="Line 38"/>
          <p:cNvSpPr>
            <a:spLocks noChangeShapeType="1"/>
          </p:cNvSpPr>
          <p:nvPr/>
        </p:nvSpPr>
        <p:spPr bwMode="auto">
          <a:xfrm flipV="1">
            <a:off x="1958975" y="384968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91" name="Line 39"/>
          <p:cNvSpPr>
            <a:spLocks noChangeShapeType="1"/>
          </p:cNvSpPr>
          <p:nvPr/>
        </p:nvSpPr>
        <p:spPr bwMode="auto">
          <a:xfrm flipV="1">
            <a:off x="1508125" y="3854450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92" name="Line 40"/>
          <p:cNvSpPr>
            <a:spLocks noChangeShapeType="1"/>
          </p:cNvSpPr>
          <p:nvPr/>
        </p:nvSpPr>
        <p:spPr bwMode="auto">
          <a:xfrm flipV="1">
            <a:off x="815975" y="3848100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94" name="AutoShape 42"/>
          <p:cNvSpPr>
            <a:spLocks noChangeArrowheads="1"/>
          </p:cNvSpPr>
          <p:nvPr/>
        </p:nvSpPr>
        <p:spPr bwMode="auto">
          <a:xfrm>
            <a:off x="1336675" y="4060825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95" name="AutoShape 43"/>
          <p:cNvSpPr>
            <a:spLocks noChangeArrowheads="1"/>
          </p:cNvSpPr>
          <p:nvPr/>
        </p:nvSpPr>
        <p:spPr bwMode="auto">
          <a:xfrm>
            <a:off x="738188" y="4059238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96" name="Line 44"/>
          <p:cNvSpPr>
            <a:spLocks noChangeShapeType="1"/>
          </p:cNvSpPr>
          <p:nvPr/>
        </p:nvSpPr>
        <p:spPr bwMode="auto">
          <a:xfrm flipH="1" flipV="1">
            <a:off x="860425" y="4014788"/>
            <a:ext cx="133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97" name="Line 45"/>
          <p:cNvSpPr>
            <a:spLocks noChangeShapeType="1"/>
          </p:cNvSpPr>
          <p:nvPr/>
        </p:nvSpPr>
        <p:spPr bwMode="auto">
          <a:xfrm flipV="1">
            <a:off x="698500" y="4922838"/>
            <a:ext cx="0" cy="12223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98" name="Line 46"/>
          <p:cNvSpPr>
            <a:spLocks noChangeShapeType="1"/>
          </p:cNvSpPr>
          <p:nvPr/>
        </p:nvSpPr>
        <p:spPr bwMode="auto">
          <a:xfrm flipH="1" flipV="1">
            <a:off x="1225550" y="2306638"/>
            <a:ext cx="5969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99" name="Line 47"/>
          <p:cNvSpPr>
            <a:spLocks noChangeShapeType="1"/>
          </p:cNvSpPr>
          <p:nvPr/>
        </p:nvSpPr>
        <p:spPr bwMode="auto">
          <a:xfrm flipV="1">
            <a:off x="2198688" y="3603625"/>
            <a:ext cx="0" cy="703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00" name="Line 48"/>
          <p:cNvSpPr>
            <a:spLocks noChangeShapeType="1"/>
          </p:cNvSpPr>
          <p:nvPr/>
        </p:nvSpPr>
        <p:spPr bwMode="auto">
          <a:xfrm flipV="1">
            <a:off x="3067050" y="2603500"/>
            <a:ext cx="0" cy="1905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01" name="Line 49"/>
          <p:cNvSpPr>
            <a:spLocks noChangeShapeType="1"/>
          </p:cNvSpPr>
          <p:nvPr/>
        </p:nvSpPr>
        <p:spPr bwMode="auto">
          <a:xfrm flipV="1">
            <a:off x="1323975" y="2349500"/>
            <a:ext cx="0" cy="2746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02" name="Line 50"/>
          <p:cNvSpPr>
            <a:spLocks noChangeShapeType="1"/>
          </p:cNvSpPr>
          <p:nvPr/>
        </p:nvSpPr>
        <p:spPr bwMode="auto">
          <a:xfrm flipV="1">
            <a:off x="3275013" y="2767013"/>
            <a:ext cx="3175" cy="19002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2803" name="Group 51"/>
          <p:cNvGrpSpPr>
            <a:grpSpLocks/>
          </p:cNvGrpSpPr>
          <p:nvPr/>
        </p:nvGrpSpPr>
        <p:grpSpPr bwMode="auto">
          <a:xfrm>
            <a:off x="1081088" y="2595563"/>
            <a:ext cx="317500" cy="268287"/>
            <a:chOff x="2030" y="2218"/>
            <a:chExt cx="291" cy="280"/>
          </a:xfrm>
        </p:grpSpPr>
        <p:sp>
          <p:nvSpPr>
            <p:cNvPr id="202804" name="AutoShape 52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805" name="AutoShape 53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806" name="AutoShape 54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807" name="AutoShape 55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808" name="AutoShape 56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2809" name="Line 57"/>
          <p:cNvSpPr>
            <a:spLocks noChangeShapeType="1"/>
          </p:cNvSpPr>
          <p:nvPr/>
        </p:nvSpPr>
        <p:spPr bwMode="auto">
          <a:xfrm flipH="1">
            <a:off x="808038" y="3860800"/>
            <a:ext cx="695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10" name="Line 58"/>
          <p:cNvSpPr>
            <a:spLocks noChangeShapeType="1"/>
          </p:cNvSpPr>
          <p:nvPr/>
        </p:nvSpPr>
        <p:spPr bwMode="auto">
          <a:xfrm flipH="1" flipV="1">
            <a:off x="903288" y="4186238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11" name="Line 59"/>
          <p:cNvSpPr>
            <a:spLocks noChangeShapeType="1"/>
          </p:cNvSpPr>
          <p:nvPr/>
        </p:nvSpPr>
        <p:spPr bwMode="auto">
          <a:xfrm flipV="1">
            <a:off x="692150" y="4394200"/>
            <a:ext cx="1588" cy="292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12" name="Line 60"/>
          <p:cNvSpPr>
            <a:spLocks noChangeShapeType="1"/>
          </p:cNvSpPr>
          <p:nvPr/>
        </p:nvSpPr>
        <p:spPr bwMode="auto">
          <a:xfrm flipH="1" flipV="1">
            <a:off x="1006475" y="4302125"/>
            <a:ext cx="1481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13" name="Line 61"/>
          <p:cNvSpPr>
            <a:spLocks noChangeShapeType="1"/>
          </p:cNvSpPr>
          <p:nvPr/>
        </p:nvSpPr>
        <p:spPr bwMode="auto">
          <a:xfrm flipH="1" flipV="1">
            <a:off x="1493838" y="4183063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14" name="Line 62"/>
          <p:cNvSpPr>
            <a:spLocks noChangeShapeType="1"/>
          </p:cNvSpPr>
          <p:nvPr/>
        </p:nvSpPr>
        <p:spPr bwMode="auto">
          <a:xfrm flipH="1" flipV="1">
            <a:off x="1289050" y="4418013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 flipH="1" flipV="1">
            <a:off x="944563" y="4683125"/>
            <a:ext cx="206375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336550" y="4686300"/>
            <a:ext cx="6207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17" name="Line 65"/>
          <p:cNvSpPr>
            <a:spLocks noChangeShapeType="1"/>
          </p:cNvSpPr>
          <p:nvPr/>
        </p:nvSpPr>
        <p:spPr bwMode="auto">
          <a:xfrm flipV="1">
            <a:off x="341313" y="4670425"/>
            <a:ext cx="1587" cy="2809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18" name="Line 66"/>
          <p:cNvSpPr>
            <a:spLocks noChangeShapeType="1"/>
          </p:cNvSpPr>
          <p:nvPr/>
        </p:nvSpPr>
        <p:spPr bwMode="auto">
          <a:xfrm flipV="1">
            <a:off x="1308100" y="1922463"/>
            <a:ext cx="5238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19" name="Line 67"/>
          <p:cNvSpPr>
            <a:spLocks noChangeShapeType="1"/>
          </p:cNvSpPr>
          <p:nvPr/>
        </p:nvSpPr>
        <p:spPr bwMode="auto">
          <a:xfrm flipV="1">
            <a:off x="1287463" y="4797425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20" name="Arc 68"/>
          <p:cNvSpPr>
            <a:spLocks/>
          </p:cNvSpPr>
          <p:nvPr/>
        </p:nvSpPr>
        <p:spPr bwMode="auto">
          <a:xfrm rot="5674286">
            <a:off x="1231107" y="2235993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821" name="Line 69"/>
          <p:cNvSpPr>
            <a:spLocks noChangeShapeType="1"/>
          </p:cNvSpPr>
          <p:nvPr/>
        </p:nvSpPr>
        <p:spPr bwMode="auto">
          <a:xfrm flipH="1" flipV="1">
            <a:off x="1809750" y="2298700"/>
            <a:ext cx="0" cy="10223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22" name="Line 70"/>
          <p:cNvSpPr>
            <a:spLocks noChangeShapeType="1"/>
          </p:cNvSpPr>
          <p:nvPr/>
        </p:nvSpPr>
        <p:spPr bwMode="auto">
          <a:xfrm flipH="1" flipV="1">
            <a:off x="1797050" y="3316288"/>
            <a:ext cx="6143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23" name="Line 71"/>
          <p:cNvSpPr>
            <a:spLocks noChangeShapeType="1"/>
          </p:cNvSpPr>
          <p:nvPr/>
        </p:nvSpPr>
        <p:spPr bwMode="auto">
          <a:xfrm>
            <a:off x="2552700" y="1874838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24" name="Line 72"/>
          <p:cNvSpPr>
            <a:spLocks noChangeShapeType="1"/>
          </p:cNvSpPr>
          <p:nvPr/>
        </p:nvSpPr>
        <p:spPr bwMode="auto">
          <a:xfrm>
            <a:off x="293688" y="4694238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25" name="Line 73"/>
          <p:cNvSpPr>
            <a:spLocks noChangeShapeType="1"/>
          </p:cNvSpPr>
          <p:nvPr/>
        </p:nvSpPr>
        <p:spPr bwMode="auto">
          <a:xfrm>
            <a:off x="766763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26" name="Line 74"/>
          <p:cNvSpPr>
            <a:spLocks noChangeShapeType="1"/>
          </p:cNvSpPr>
          <p:nvPr/>
        </p:nvSpPr>
        <p:spPr bwMode="auto">
          <a:xfrm>
            <a:off x="1457325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27" name="Line 75"/>
          <p:cNvSpPr>
            <a:spLocks noChangeShapeType="1"/>
          </p:cNvSpPr>
          <p:nvPr/>
        </p:nvSpPr>
        <p:spPr bwMode="auto">
          <a:xfrm>
            <a:off x="1006475" y="44481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28" name="Line 76"/>
          <p:cNvSpPr>
            <a:spLocks noChangeShapeType="1"/>
          </p:cNvSpPr>
          <p:nvPr/>
        </p:nvSpPr>
        <p:spPr bwMode="auto">
          <a:xfrm flipH="1" flipV="1">
            <a:off x="1141413" y="4916488"/>
            <a:ext cx="615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29" name="Line 77"/>
          <p:cNvSpPr>
            <a:spLocks noChangeShapeType="1"/>
          </p:cNvSpPr>
          <p:nvPr/>
        </p:nvSpPr>
        <p:spPr bwMode="auto">
          <a:xfrm>
            <a:off x="2727325" y="4524375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30" name="Line 78"/>
          <p:cNvSpPr>
            <a:spLocks noChangeShapeType="1"/>
          </p:cNvSpPr>
          <p:nvPr/>
        </p:nvSpPr>
        <p:spPr bwMode="auto">
          <a:xfrm flipH="1" flipV="1">
            <a:off x="544513" y="2309813"/>
            <a:ext cx="611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31" name="Line 79"/>
          <p:cNvSpPr>
            <a:spLocks noChangeShapeType="1"/>
          </p:cNvSpPr>
          <p:nvPr/>
        </p:nvSpPr>
        <p:spPr bwMode="auto">
          <a:xfrm flipV="1">
            <a:off x="519113" y="3225800"/>
            <a:ext cx="0" cy="498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32" name="Line 80"/>
          <p:cNvSpPr>
            <a:spLocks noChangeShapeType="1"/>
          </p:cNvSpPr>
          <p:nvPr/>
        </p:nvSpPr>
        <p:spPr bwMode="auto">
          <a:xfrm flipH="1">
            <a:off x="509588" y="3236913"/>
            <a:ext cx="215900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33" name="Line 81"/>
          <p:cNvSpPr>
            <a:spLocks noChangeShapeType="1"/>
          </p:cNvSpPr>
          <p:nvPr/>
        </p:nvSpPr>
        <p:spPr bwMode="auto">
          <a:xfrm flipH="1">
            <a:off x="512763" y="4256088"/>
            <a:ext cx="454025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34" name="Line 82"/>
          <p:cNvSpPr>
            <a:spLocks noChangeShapeType="1"/>
          </p:cNvSpPr>
          <p:nvPr/>
        </p:nvSpPr>
        <p:spPr bwMode="auto">
          <a:xfrm flipH="1" flipV="1">
            <a:off x="339725" y="4937125"/>
            <a:ext cx="360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35" name="AutoShape 83"/>
          <p:cNvSpPr>
            <a:spLocks noChangeArrowheads="1"/>
          </p:cNvSpPr>
          <p:nvPr/>
        </p:nvSpPr>
        <p:spPr bwMode="auto">
          <a:xfrm>
            <a:off x="646113" y="50355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836" name="Line 84"/>
          <p:cNvSpPr>
            <a:spLocks noChangeShapeType="1"/>
          </p:cNvSpPr>
          <p:nvPr/>
        </p:nvSpPr>
        <p:spPr bwMode="auto">
          <a:xfrm flipV="1">
            <a:off x="3065463" y="1924050"/>
            <a:ext cx="0" cy="6207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2837" name="Group 85"/>
          <p:cNvGrpSpPr>
            <a:grpSpLocks/>
          </p:cNvGrpSpPr>
          <p:nvPr/>
        </p:nvGrpSpPr>
        <p:grpSpPr bwMode="auto">
          <a:xfrm>
            <a:off x="3024188" y="2528888"/>
            <a:ext cx="82550" cy="79375"/>
            <a:chOff x="3655" y="1977"/>
            <a:chExt cx="82" cy="88"/>
          </a:xfrm>
        </p:grpSpPr>
        <p:sp>
          <p:nvSpPr>
            <p:cNvPr id="202838" name="AutoShape 86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839" name="Line 87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2840" name="Group 88"/>
          <p:cNvGrpSpPr>
            <a:grpSpLocks/>
          </p:cNvGrpSpPr>
          <p:nvPr/>
        </p:nvGrpSpPr>
        <p:grpSpPr bwMode="auto">
          <a:xfrm flipV="1">
            <a:off x="1187450" y="3060700"/>
            <a:ext cx="87313" cy="79375"/>
            <a:chOff x="3655" y="1977"/>
            <a:chExt cx="82" cy="88"/>
          </a:xfrm>
        </p:grpSpPr>
        <p:sp>
          <p:nvSpPr>
            <p:cNvPr id="202841" name="AutoShape 89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842" name="Line 90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2843" name="Group 91"/>
          <p:cNvGrpSpPr>
            <a:grpSpLocks/>
          </p:cNvGrpSpPr>
          <p:nvPr/>
        </p:nvGrpSpPr>
        <p:grpSpPr bwMode="auto">
          <a:xfrm rot="-16200000">
            <a:off x="1066801" y="4256087"/>
            <a:ext cx="74612" cy="87313"/>
            <a:chOff x="3655" y="1977"/>
            <a:chExt cx="82" cy="88"/>
          </a:xfrm>
        </p:grpSpPr>
        <p:sp>
          <p:nvSpPr>
            <p:cNvPr id="202844" name="AutoShape 92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845" name="Line 93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2846" name="Line 94"/>
          <p:cNvSpPr>
            <a:spLocks noChangeShapeType="1"/>
          </p:cNvSpPr>
          <p:nvPr/>
        </p:nvSpPr>
        <p:spPr bwMode="auto">
          <a:xfrm flipH="1">
            <a:off x="693738" y="4406900"/>
            <a:ext cx="52387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47" name="Line 95"/>
          <p:cNvSpPr>
            <a:spLocks noChangeShapeType="1"/>
          </p:cNvSpPr>
          <p:nvPr/>
        </p:nvSpPr>
        <p:spPr bwMode="auto">
          <a:xfrm flipH="1">
            <a:off x="1284288" y="4430713"/>
            <a:ext cx="52387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48" name="Line 96"/>
          <p:cNvSpPr>
            <a:spLocks noChangeShapeType="1"/>
          </p:cNvSpPr>
          <p:nvPr/>
        </p:nvSpPr>
        <p:spPr bwMode="auto">
          <a:xfrm flipH="1" flipV="1">
            <a:off x="1290638" y="3621088"/>
            <a:ext cx="51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49" name="Line 97"/>
          <p:cNvSpPr>
            <a:spLocks noChangeShapeType="1"/>
          </p:cNvSpPr>
          <p:nvPr/>
        </p:nvSpPr>
        <p:spPr bwMode="auto">
          <a:xfrm flipH="1" flipV="1">
            <a:off x="1976438" y="3617913"/>
            <a:ext cx="233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50" name="Line 98"/>
          <p:cNvSpPr>
            <a:spLocks noChangeShapeType="1"/>
          </p:cNvSpPr>
          <p:nvPr/>
        </p:nvSpPr>
        <p:spPr bwMode="auto">
          <a:xfrm>
            <a:off x="2251075" y="2068513"/>
            <a:ext cx="119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51" name="Line 99"/>
          <p:cNvSpPr>
            <a:spLocks noChangeShapeType="1"/>
          </p:cNvSpPr>
          <p:nvPr/>
        </p:nvSpPr>
        <p:spPr bwMode="auto">
          <a:xfrm flipH="1" flipV="1">
            <a:off x="3278188" y="3108325"/>
            <a:ext cx="2492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52" name="Line 100"/>
          <p:cNvSpPr>
            <a:spLocks noChangeShapeType="1"/>
          </p:cNvSpPr>
          <p:nvPr/>
        </p:nvSpPr>
        <p:spPr bwMode="auto">
          <a:xfrm flipV="1">
            <a:off x="3527425" y="3094038"/>
            <a:ext cx="0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53" name="Rectangle 101"/>
          <p:cNvSpPr>
            <a:spLocks noChangeArrowheads="1"/>
          </p:cNvSpPr>
          <p:nvPr/>
        </p:nvSpPr>
        <p:spPr bwMode="auto">
          <a:xfrm>
            <a:off x="187325" y="1160463"/>
            <a:ext cx="3852863" cy="3959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02854" name="Group 102"/>
          <p:cNvGrpSpPr>
            <a:grpSpLocks/>
          </p:cNvGrpSpPr>
          <p:nvPr/>
        </p:nvGrpSpPr>
        <p:grpSpPr bwMode="auto">
          <a:xfrm>
            <a:off x="1763713" y="1582738"/>
            <a:ext cx="787400" cy="247650"/>
            <a:chOff x="2033" y="584"/>
            <a:chExt cx="590" cy="186"/>
          </a:xfrm>
        </p:grpSpPr>
        <p:sp>
          <p:nvSpPr>
            <p:cNvPr id="202855" name="Oval 103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856" name="AutoShape 104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857" name="Line 105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858" name="Oval 106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2859" name="Arc 107"/>
          <p:cNvSpPr>
            <a:spLocks/>
          </p:cNvSpPr>
          <p:nvPr/>
        </p:nvSpPr>
        <p:spPr bwMode="auto">
          <a:xfrm rot="11137884">
            <a:off x="1230313" y="2581275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860" name="Line 108"/>
          <p:cNvSpPr>
            <a:spLocks noChangeShapeType="1"/>
          </p:cNvSpPr>
          <p:nvPr/>
        </p:nvSpPr>
        <p:spPr bwMode="auto">
          <a:xfrm flipH="1" flipV="1">
            <a:off x="1074738" y="4016375"/>
            <a:ext cx="117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61" name="Line 109"/>
          <p:cNvSpPr>
            <a:spLocks noChangeShapeType="1"/>
          </p:cNvSpPr>
          <p:nvPr/>
        </p:nvSpPr>
        <p:spPr bwMode="auto">
          <a:xfrm flipV="1">
            <a:off x="1179513" y="4010025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62" name="Line 110"/>
          <p:cNvSpPr>
            <a:spLocks noChangeShapeType="1"/>
          </p:cNvSpPr>
          <p:nvPr/>
        </p:nvSpPr>
        <p:spPr bwMode="auto">
          <a:xfrm flipH="1">
            <a:off x="874713" y="4002088"/>
            <a:ext cx="0" cy="65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2863" name="Group 111"/>
          <p:cNvGrpSpPr>
            <a:grpSpLocks/>
          </p:cNvGrpSpPr>
          <p:nvPr/>
        </p:nvGrpSpPr>
        <p:grpSpPr bwMode="auto">
          <a:xfrm>
            <a:off x="417513" y="4565650"/>
            <a:ext cx="166687" cy="171450"/>
            <a:chOff x="2748" y="3422"/>
            <a:chExt cx="105" cy="108"/>
          </a:xfrm>
        </p:grpSpPr>
        <p:sp>
          <p:nvSpPr>
            <p:cNvPr id="202864" name="AutoShape 11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865" name="Line 11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866" name="AutoShape 11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02867" name="Group 115"/>
          <p:cNvGrpSpPr>
            <a:grpSpLocks/>
          </p:cNvGrpSpPr>
          <p:nvPr/>
        </p:nvGrpSpPr>
        <p:grpSpPr bwMode="auto">
          <a:xfrm>
            <a:off x="1247775" y="2886075"/>
            <a:ext cx="180975" cy="93663"/>
            <a:chOff x="3382" y="2535"/>
            <a:chExt cx="114" cy="59"/>
          </a:xfrm>
        </p:grpSpPr>
        <p:sp>
          <p:nvSpPr>
            <p:cNvPr id="202868" name="Line 116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869" name="AutoShape 117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2870" name="Line 118"/>
          <p:cNvSpPr>
            <a:spLocks noChangeShapeType="1"/>
          </p:cNvSpPr>
          <p:nvPr/>
        </p:nvSpPr>
        <p:spPr bwMode="auto">
          <a:xfrm rot="5400000" flipH="1" flipV="1">
            <a:off x="38894" y="1802607"/>
            <a:ext cx="10366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71" name="Line 119"/>
          <p:cNvSpPr>
            <a:spLocks noChangeShapeType="1"/>
          </p:cNvSpPr>
          <p:nvPr/>
        </p:nvSpPr>
        <p:spPr bwMode="auto">
          <a:xfrm flipH="1" flipV="1">
            <a:off x="544513" y="1295400"/>
            <a:ext cx="3463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72" name="Line 120"/>
          <p:cNvSpPr>
            <a:spLocks noChangeShapeType="1"/>
          </p:cNvSpPr>
          <p:nvPr/>
        </p:nvSpPr>
        <p:spPr bwMode="auto">
          <a:xfrm flipV="1">
            <a:off x="519113" y="3879850"/>
            <a:ext cx="0" cy="3921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73" name="Line 121"/>
          <p:cNvSpPr>
            <a:spLocks noChangeShapeType="1"/>
          </p:cNvSpPr>
          <p:nvPr/>
        </p:nvSpPr>
        <p:spPr bwMode="auto">
          <a:xfrm flipH="1" flipV="1">
            <a:off x="1954213" y="4186238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2874" name="Group 122"/>
          <p:cNvGrpSpPr>
            <a:grpSpLocks/>
          </p:cNvGrpSpPr>
          <p:nvPr/>
        </p:nvGrpSpPr>
        <p:grpSpPr bwMode="auto">
          <a:xfrm>
            <a:off x="855663" y="4376738"/>
            <a:ext cx="207962" cy="77787"/>
            <a:chOff x="979" y="3706"/>
            <a:chExt cx="131" cy="49"/>
          </a:xfrm>
        </p:grpSpPr>
        <p:sp>
          <p:nvSpPr>
            <p:cNvPr id="202875" name="Line 123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876" name="Line 124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2877" name="Group 125"/>
          <p:cNvGrpSpPr>
            <a:grpSpLocks/>
          </p:cNvGrpSpPr>
          <p:nvPr/>
        </p:nvGrpSpPr>
        <p:grpSpPr bwMode="auto">
          <a:xfrm>
            <a:off x="1893888" y="4378325"/>
            <a:ext cx="207962" cy="77788"/>
            <a:chOff x="979" y="3706"/>
            <a:chExt cx="131" cy="49"/>
          </a:xfrm>
        </p:grpSpPr>
        <p:sp>
          <p:nvSpPr>
            <p:cNvPr id="202878" name="Line 126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879" name="Line 127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2880" name="Group 128"/>
          <p:cNvGrpSpPr>
            <a:grpSpLocks/>
          </p:cNvGrpSpPr>
          <p:nvPr/>
        </p:nvGrpSpPr>
        <p:grpSpPr bwMode="auto">
          <a:xfrm>
            <a:off x="1433513" y="4376738"/>
            <a:ext cx="207962" cy="77787"/>
            <a:chOff x="979" y="3706"/>
            <a:chExt cx="131" cy="49"/>
          </a:xfrm>
        </p:grpSpPr>
        <p:sp>
          <p:nvSpPr>
            <p:cNvPr id="202881" name="Line 129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882" name="Line 130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2883" name="Line 131"/>
          <p:cNvSpPr>
            <a:spLocks noChangeShapeType="1"/>
          </p:cNvSpPr>
          <p:nvPr/>
        </p:nvSpPr>
        <p:spPr bwMode="auto">
          <a:xfrm flipH="1" flipV="1">
            <a:off x="1050925" y="4451350"/>
            <a:ext cx="13763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84" name="Line 132"/>
          <p:cNvSpPr>
            <a:spLocks noChangeShapeType="1"/>
          </p:cNvSpPr>
          <p:nvPr/>
        </p:nvSpPr>
        <p:spPr bwMode="auto">
          <a:xfrm flipH="1">
            <a:off x="1500188" y="3860800"/>
            <a:ext cx="473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85" name="Line 133"/>
          <p:cNvSpPr>
            <a:spLocks noChangeShapeType="1"/>
          </p:cNvSpPr>
          <p:nvPr/>
        </p:nvSpPr>
        <p:spPr bwMode="auto">
          <a:xfrm>
            <a:off x="1909763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86" name="Arc 134"/>
          <p:cNvSpPr>
            <a:spLocks/>
          </p:cNvSpPr>
          <p:nvPr/>
        </p:nvSpPr>
        <p:spPr bwMode="auto">
          <a:xfrm rot="841871">
            <a:off x="2408238" y="441483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887" name="Arc 135"/>
          <p:cNvSpPr>
            <a:spLocks/>
          </p:cNvSpPr>
          <p:nvPr/>
        </p:nvSpPr>
        <p:spPr bwMode="auto">
          <a:xfrm rot="841871">
            <a:off x="2608263" y="4418013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888" name="Line 136"/>
          <p:cNvSpPr>
            <a:spLocks noChangeShapeType="1"/>
          </p:cNvSpPr>
          <p:nvPr/>
        </p:nvSpPr>
        <p:spPr bwMode="auto">
          <a:xfrm flipH="1" flipV="1">
            <a:off x="2524125" y="4451350"/>
            <a:ext cx="10477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89" name="Line 137"/>
          <p:cNvSpPr>
            <a:spLocks noChangeShapeType="1"/>
          </p:cNvSpPr>
          <p:nvPr/>
        </p:nvSpPr>
        <p:spPr bwMode="auto">
          <a:xfrm rot="5400000">
            <a:off x="2089150" y="3308350"/>
            <a:ext cx="7683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90" name="Freeform 138"/>
          <p:cNvSpPr>
            <a:spLocks/>
          </p:cNvSpPr>
          <p:nvPr/>
        </p:nvSpPr>
        <p:spPr bwMode="auto">
          <a:xfrm>
            <a:off x="457200" y="3717925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91" name="Freeform 139"/>
          <p:cNvSpPr>
            <a:spLocks/>
          </p:cNvSpPr>
          <p:nvPr/>
        </p:nvSpPr>
        <p:spPr bwMode="auto">
          <a:xfrm rot="5400000">
            <a:off x="1835150" y="3529013"/>
            <a:ext cx="117475" cy="18415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92" name="Freeform 140"/>
          <p:cNvSpPr>
            <a:spLocks/>
          </p:cNvSpPr>
          <p:nvPr/>
        </p:nvSpPr>
        <p:spPr bwMode="auto">
          <a:xfrm>
            <a:off x="2416175" y="3684588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93" name="Arc 141"/>
          <p:cNvSpPr>
            <a:spLocks/>
          </p:cNvSpPr>
          <p:nvPr/>
        </p:nvSpPr>
        <p:spPr bwMode="auto">
          <a:xfrm rot="841871">
            <a:off x="2395538" y="327818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894" name="Line 142"/>
          <p:cNvSpPr>
            <a:spLocks noChangeShapeType="1"/>
          </p:cNvSpPr>
          <p:nvPr/>
        </p:nvSpPr>
        <p:spPr bwMode="auto">
          <a:xfrm rot="13500000">
            <a:off x="1128712" y="2725738"/>
            <a:ext cx="111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895" name="Line 143"/>
          <p:cNvSpPr>
            <a:spLocks noChangeShapeType="1"/>
          </p:cNvSpPr>
          <p:nvPr/>
        </p:nvSpPr>
        <p:spPr bwMode="auto">
          <a:xfrm>
            <a:off x="2460625" y="2932113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2896" name="Group 144"/>
          <p:cNvGrpSpPr>
            <a:grpSpLocks/>
          </p:cNvGrpSpPr>
          <p:nvPr/>
        </p:nvGrpSpPr>
        <p:grpSpPr bwMode="auto">
          <a:xfrm>
            <a:off x="2620963" y="2801938"/>
            <a:ext cx="166687" cy="171450"/>
            <a:chOff x="2748" y="3422"/>
            <a:chExt cx="105" cy="108"/>
          </a:xfrm>
        </p:grpSpPr>
        <p:sp>
          <p:nvSpPr>
            <p:cNvPr id="202897" name="AutoShape 14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898" name="Line 14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899" name="AutoShape 14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2900" name="Line 148"/>
          <p:cNvSpPr>
            <a:spLocks noChangeShapeType="1"/>
          </p:cNvSpPr>
          <p:nvPr/>
        </p:nvSpPr>
        <p:spPr bwMode="auto">
          <a:xfrm flipH="1" flipV="1">
            <a:off x="2517775" y="3316288"/>
            <a:ext cx="1730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01" name="AutoShape 149"/>
          <p:cNvSpPr>
            <a:spLocks noChangeArrowheads="1"/>
          </p:cNvSpPr>
          <p:nvPr/>
        </p:nvSpPr>
        <p:spPr bwMode="auto">
          <a:xfrm>
            <a:off x="2390775" y="4695825"/>
            <a:ext cx="363538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2902" name="Group 150"/>
          <p:cNvGrpSpPr>
            <a:grpSpLocks/>
          </p:cNvGrpSpPr>
          <p:nvPr/>
        </p:nvGrpSpPr>
        <p:grpSpPr bwMode="auto">
          <a:xfrm>
            <a:off x="955675" y="3889375"/>
            <a:ext cx="166688" cy="171450"/>
            <a:chOff x="2748" y="3422"/>
            <a:chExt cx="105" cy="108"/>
          </a:xfrm>
        </p:grpSpPr>
        <p:sp>
          <p:nvSpPr>
            <p:cNvPr id="202903" name="AutoShape 15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904" name="Line 15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905" name="AutoShape 15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02906" name="Group 154"/>
          <p:cNvGrpSpPr>
            <a:grpSpLocks/>
          </p:cNvGrpSpPr>
          <p:nvPr/>
        </p:nvGrpSpPr>
        <p:grpSpPr bwMode="auto">
          <a:xfrm>
            <a:off x="742950" y="4483100"/>
            <a:ext cx="211138" cy="53975"/>
            <a:chOff x="854" y="4026"/>
            <a:chExt cx="133" cy="34"/>
          </a:xfrm>
        </p:grpSpPr>
        <p:grpSp>
          <p:nvGrpSpPr>
            <p:cNvPr id="202907" name="Group 155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02908" name="Line 15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09" name="Line 15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10" name="Line 15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11" name="Line 15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12" name="Line 16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2913" name="Group 161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02914" name="Line 16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15" name="Line 16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16" name="Line 16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17" name="Line 16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18" name="Line 16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2919" name="Line 167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920" name="Line 168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921" name="Oval 169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02922" name="Group 170"/>
          <p:cNvGrpSpPr>
            <a:grpSpLocks/>
          </p:cNvGrpSpPr>
          <p:nvPr/>
        </p:nvGrpSpPr>
        <p:grpSpPr bwMode="auto">
          <a:xfrm>
            <a:off x="1339850" y="4483100"/>
            <a:ext cx="211138" cy="53975"/>
            <a:chOff x="854" y="4026"/>
            <a:chExt cx="133" cy="34"/>
          </a:xfrm>
        </p:grpSpPr>
        <p:grpSp>
          <p:nvGrpSpPr>
            <p:cNvPr id="202923" name="Group 171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02924" name="Line 17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25" name="Line 17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26" name="Line 17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27" name="Line 17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28" name="Line 17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2929" name="Group 177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02930" name="Line 17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31" name="Line 17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32" name="Line 18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33" name="Line 18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34" name="Line 18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2935" name="Line 183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936" name="Line 184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937" name="Oval 185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02938" name="Group 186"/>
          <p:cNvGrpSpPr>
            <a:grpSpLocks/>
          </p:cNvGrpSpPr>
          <p:nvPr/>
        </p:nvGrpSpPr>
        <p:grpSpPr bwMode="auto">
          <a:xfrm>
            <a:off x="1797050" y="4483100"/>
            <a:ext cx="211138" cy="53975"/>
            <a:chOff x="854" y="4026"/>
            <a:chExt cx="133" cy="34"/>
          </a:xfrm>
        </p:grpSpPr>
        <p:grpSp>
          <p:nvGrpSpPr>
            <p:cNvPr id="202939" name="Group 187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02940" name="Line 18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41" name="Line 18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42" name="Line 19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43" name="Line 19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44" name="Line 19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2945" name="Group 193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02946" name="Line 194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47" name="Line 195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48" name="Line 196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49" name="Line 197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950" name="Line 198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2951" name="Line 199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952" name="Line 200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953" name="Oval 201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sp>
        <p:nvSpPr>
          <p:cNvPr id="202954" name="Line 202"/>
          <p:cNvSpPr>
            <a:spLocks noChangeShapeType="1"/>
          </p:cNvSpPr>
          <p:nvPr/>
        </p:nvSpPr>
        <p:spPr bwMode="auto">
          <a:xfrm flipV="1">
            <a:off x="3278188" y="1922463"/>
            <a:ext cx="0" cy="5619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55" name="Line 203"/>
          <p:cNvSpPr>
            <a:spLocks noChangeShapeType="1"/>
          </p:cNvSpPr>
          <p:nvPr/>
        </p:nvSpPr>
        <p:spPr bwMode="auto">
          <a:xfrm>
            <a:off x="3527425" y="3308350"/>
            <a:ext cx="0" cy="3127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2956" name="Group 204"/>
          <p:cNvGrpSpPr>
            <a:grpSpLocks/>
          </p:cNvGrpSpPr>
          <p:nvPr/>
        </p:nvGrpSpPr>
        <p:grpSpPr bwMode="auto">
          <a:xfrm rot="5400000">
            <a:off x="3525838" y="3189287"/>
            <a:ext cx="107950" cy="206375"/>
            <a:chOff x="2877" y="3766"/>
            <a:chExt cx="68" cy="130"/>
          </a:xfrm>
        </p:grpSpPr>
        <p:sp>
          <p:nvSpPr>
            <p:cNvPr id="202957" name="Line 20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958" name="AutoShape 20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959" name="AutoShape 20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02960" name="Line 208"/>
          <p:cNvSpPr>
            <a:spLocks noChangeShapeType="1"/>
          </p:cNvSpPr>
          <p:nvPr/>
        </p:nvSpPr>
        <p:spPr bwMode="auto">
          <a:xfrm flipH="1" flipV="1">
            <a:off x="3382963" y="3614738"/>
            <a:ext cx="158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61" name="Line 209"/>
          <p:cNvSpPr>
            <a:spLocks noChangeShapeType="1"/>
          </p:cNvSpPr>
          <p:nvPr/>
        </p:nvSpPr>
        <p:spPr bwMode="auto">
          <a:xfrm>
            <a:off x="3576638" y="344646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62" name="Line 210"/>
          <p:cNvSpPr>
            <a:spLocks noChangeShapeType="1"/>
          </p:cNvSpPr>
          <p:nvPr/>
        </p:nvSpPr>
        <p:spPr bwMode="auto">
          <a:xfrm flipH="1" flipV="1">
            <a:off x="2728913" y="4451350"/>
            <a:ext cx="3810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63" name="Line 211"/>
          <p:cNvSpPr>
            <a:spLocks noChangeShapeType="1"/>
          </p:cNvSpPr>
          <p:nvPr/>
        </p:nvSpPr>
        <p:spPr bwMode="auto">
          <a:xfrm>
            <a:off x="3097213" y="3368675"/>
            <a:ext cx="0" cy="109537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64" name="Line 212"/>
          <p:cNvSpPr>
            <a:spLocks noChangeShapeType="1"/>
          </p:cNvSpPr>
          <p:nvPr/>
        </p:nvSpPr>
        <p:spPr bwMode="auto">
          <a:xfrm flipH="1" flipV="1">
            <a:off x="2921000" y="4298950"/>
            <a:ext cx="1698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65" name="Line 213"/>
          <p:cNvSpPr>
            <a:spLocks noChangeShapeType="1"/>
          </p:cNvSpPr>
          <p:nvPr/>
        </p:nvSpPr>
        <p:spPr bwMode="auto">
          <a:xfrm flipV="1">
            <a:off x="3471863" y="1912938"/>
            <a:ext cx="0" cy="3937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66" name="Line 214"/>
          <p:cNvSpPr>
            <a:spLocks noChangeShapeType="1"/>
          </p:cNvSpPr>
          <p:nvPr/>
        </p:nvSpPr>
        <p:spPr bwMode="auto">
          <a:xfrm flipV="1">
            <a:off x="3473450" y="2316163"/>
            <a:ext cx="0" cy="4778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02967" name="Group 215"/>
          <p:cNvGrpSpPr>
            <a:grpSpLocks/>
          </p:cNvGrpSpPr>
          <p:nvPr/>
        </p:nvGrpSpPr>
        <p:grpSpPr bwMode="auto">
          <a:xfrm rot="5400000">
            <a:off x="3468688" y="2217737"/>
            <a:ext cx="107950" cy="206375"/>
            <a:chOff x="2877" y="3766"/>
            <a:chExt cx="68" cy="130"/>
          </a:xfrm>
        </p:grpSpPr>
        <p:sp>
          <p:nvSpPr>
            <p:cNvPr id="202968" name="Line 21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969" name="AutoShape 21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970" name="AutoShape 21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2971" name="Group 219"/>
          <p:cNvGrpSpPr>
            <a:grpSpLocks/>
          </p:cNvGrpSpPr>
          <p:nvPr/>
        </p:nvGrpSpPr>
        <p:grpSpPr bwMode="auto">
          <a:xfrm rot="5400000">
            <a:off x="3273426" y="2390775"/>
            <a:ext cx="107950" cy="206375"/>
            <a:chOff x="2877" y="3766"/>
            <a:chExt cx="68" cy="130"/>
          </a:xfrm>
        </p:grpSpPr>
        <p:sp>
          <p:nvSpPr>
            <p:cNvPr id="202972" name="Line 220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973" name="AutoShape 221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974" name="AutoShape 222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02975" name="Line 223"/>
          <p:cNvSpPr>
            <a:spLocks noChangeShapeType="1"/>
          </p:cNvSpPr>
          <p:nvPr/>
        </p:nvSpPr>
        <p:spPr bwMode="auto">
          <a:xfrm flipH="1" flipV="1">
            <a:off x="3084513" y="3379788"/>
            <a:ext cx="9525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76" name="Rectangle 224"/>
          <p:cNvSpPr>
            <a:spLocks noChangeArrowheads="1"/>
          </p:cNvSpPr>
          <p:nvPr/>
        </p:nvSpPr>
        <p:spPr bwMode="auto">
          <a:xfrm>
            <a:off x="3181350" y="3203575"/>
            <a:ext cx="190500" cy="474663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977" name="Line 225"/>
          <p:cNvSpPr>
            <a:spLocks noChangeShapeType="1"/>
          </p:cNvSpPr>
          <p:nvPr/>
        </p:nvSpPr>
        <p:spPr bwMode="auto">
          <a:xfrm>
            <a:off x="3049588" y="345598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78" name="Line 226"/>
          <p:cNvSpPr>
            <a:spLocks noChangeShapeType="1"/>
          </p:cNvSpPr>
          <p:nvPr/>
        </p:nvSpPr>
        <p:spPr bwMode="auto">
          <a:xfrm>
            <a:off x="3322638" y="376078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79" name="Line 227"/>
          <p:cNvSpPr>
            <a:spLocks noChangeShapeType="1"/>
          </p:cNvSpPr>
          <p:nvPr/>
        </p:nvSpPr>
        <p:spPr bwMode="auto">
          <a:xfrm flipH="1" flipV="1">
            <a:off x="3262313" y="4652963"/>
            <a:ext cx="7762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80" name="AutoShape 228"/>
          <p:cNvSpPr>
            <a:spLocks noChangeArrowheads="1"/>
          </p:cNvSpPr>
          <p:nvPr/>
        </p:nvSpPr>
        <p:spPr bwMode="auto">
          <a:xfrm>
            <a:off x="1169988" y="3454400"/>
            <a:ext cx="131762" cy="193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2981" name="Group 229"/>
          <p:cNvGrpSpPr>
            <a:grpSpLocks/>
          </p:cNvGrpSpPr>
          <p:nvPr/>
        </p:nvGrpSpPr>
        <p:grpSpPr bwMode="auto">
          <a:xfrm rot="5400000">
            <a:off x="1246981" y="4644232"/>
            <a:ext cx="166687" cy="171450"/>
            <a:chOff x="2748" y="3422"/>
            <a:chExt cx="105" cy="108"/>
          </a:xfrm>
        </p:grpSpPr>
        <p:sp>
          <p:nvSpPr>
            <p:cNvPr id="202982" name="AutoShape 230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983" name="Line 231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2984" name="AutoShape 232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02985" name="Group 233"/>
          <p:cNvGrpSpPr>
            <a:grpSpLocks/>
          </p:cNvGrpSpPr>
          <p:nvPr/>
        </p:nvGrpSpPr>
        <p:grpSpPr bwMode="auto">
          <a:xfrm>
            <a:off x="8101013" y="2951163"/>
            <a:ext cx="487362" cy="174625"/>
            <a:chOff x="1789" y="1102"/>
            <a:chExt cx="480" cy="149"/>
          </a:xfrm>
        </p:grpSpPr>
        <p:sp>
          <p:nvSpPr>
            <p:cNvPr id="202986" name="Oval 234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987" name="Oval 235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988" name="AutoShape 236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989" name="Line 237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2990" name="Line 238"/>
          <p:cNvSpPr>
            <a:spLocks noChangeShapeType="1"/>
          </p:cNvSpPr>
          <p:nvPr/>
        </p:nvSpPr>
        <p:spPr bwMode="auto">
          <a:xfrm>
            <a:off x="7780338" y="322262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91" name="Rectangle 239"/>
          <p:cNvSpPr>
            <a:spLocks noChangeArrowheads="1"/>
          </p:cNvSpPr>
          <p:nvPr/>
        </p:nvSpPr>
        <p:spPr bwMode="auto">
          <a:xfrm>
            <a:off x="7734300" y="287337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992" name="Line 240"/>
          <p:cNvSpPr>
            <a:spLocks noChangeShapeType="1"/>
          </p:cNvSpPr>
          <p:nvPr/>
        </p:nvSpPr>
        <p:spPr bwMode="auto">
          <a:xfrm>
            <a:off x="8666163" y="317023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93" name="Line 241"/>
          <p:cNvSpPr>
            <a:spLocks noChangeShapeType="1"/>
          </p:cNvSpPr>
          <p:nvPr/>
        </p:nvSpPr>
        <p:spPr bwMode="auto">
          <a:xfrm>
            <a:off x="7877175" y="316706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94" name="Line 242"/>
          <p:cNvSpPr>
            <a:spLocks noChangeShapeType="1"/>
          </p:cNvSpPr>
          <p:nvPr/>
        </p:nvSpPr>
        <p:spPr bwMode="auto">
          <a:xfrm>
            <a:off x="8348663" y="350520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95" name="Line 243"/>
          <p:cNvSpPr>
            <a:spLocks noChangeShapeType="1"/>
          </p:cNvSpPr>
          <p:nvPr/>
        </p:nvSpPr>
        <p:spPr bwMode="auto">
          <a:xfrm>
            <a:off x="8624888" y="322262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96" name="Line 244"/>
          <p:cNvSpPr>
            <a:spLocks noChangeShapeType="1"/>
          </p:cNvSpPr>
          <p:nvPr/>
        </p:nvSpPr>
        <p:spPr bwMode="auto">
          <a:xfrm rot="5400000">
            <a:off x="8724107" y="336311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97" name="Line 245"/>
          <p:cNvSpPr>
            <a:spLocks noChangeShapeType="1"/>
          </p:cNvSpPr>
          <p:nvPr/>
        </p:nvSpPr>
        <p:spPr bwMode="auto">
          <a:xfrm>
            <a:off x="7793038" y="350361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998" name="AutoShape 246"/>
          <p:cNvSpPr>
            <a:spLocks noChangeArrowheads="1"/>
          </p:cNvSpPr>
          <p:nvPr/>
        </p:nvSpPr>
        <p:spPr bwMode="auto">
          <a:xfrm rot="5400000">
            <a:off x="7680325" y="34305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999" name="AutoShape 247"/>
          <p:cNvSpPr>
            <a:spLocks noChangeArrowheads="1"/>
          </p:cNvSpPr>
          <p:nvPr/>
        </p:nvSpPr>
        <p:spPr bwMode="auto">
          <a:xfrm rot="5400000">
            <a:off x="7680325" y="31448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3000" name="Group 248"/>
          <p:cNvGrpSpPr>
            <a:grpSpLocks/>
          </p:cNvGrpSpPr>
          <p:nvPr/>
        </p:nvGrpSpPr>
        <p:grpSpPr bwMode="auto">
          <a:xfrm>
            <a:off x="8285163" y="3354388"/>
            <a:ext cx="107950" cy="206375"/>
            <a:chOff x="2877" y="3766"/>
            <a:chExt cx="68" cy="130"/>
          </a:xfrm>
        </p:grpSpPr>
        <p:sp>
          <p:nvSpPr>
            <p:cNvPr id="203001" name="Line 249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002" name="AutoShape 250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03" name="AutoShape 251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3004" name="Group 252"/>
          <p:cNvGrpSpPr>
            <a:grpSpLocks/>
          </p:cNvGrpSpPr>
          <p:nvPr/>
        </p:nvGrpSpPr>
        <p:grpSpPr bwMode="auto">
          <a:xfrm>
            <a:off x="2392363" y="4960938"/>
            <a:ext cx="361950" cy="61912"/>
            <a:chOff x="2265" y="4052"/>
            <a:chExt cx="228" cy="39"/>
          </a:xfrm>
        </p:grpSpPr>
        <p:grpSp>
          <p:nvGrpSpPr>
            <p:cNvPr id="203005" name="Group 253"/>
            <p:cNvGrpSpPr>
              <a:grpSpLocks/>
            </p:cNvGrpSpPr>
            <p:nvPr/>
          </p:nvGrpSpPr>
          <p:grpSpPr bwMode="auto">
            <a:xfrm>
              <a:off x="2268" y="4056"/>
              <a:ext cx="50" cy="31"/>
              <a:chOff x="909" y="4018"/>
              <a:chExt cx="64" cy="31"/>
            </a:xfrm>
          </p:grpSpPr>
          <p:sp>
            <p:nvSpPr>
              <p:cNvPr id="203006" name="Line 254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07" name="Line 255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08" name="Line 256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09" name="Line 257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10" name="Line 258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3011" name="Line 259"/>
            <p:cNvSpPr>
              <a:spLocks noChangeShapeType="1"/>
            </p:cNvSpPr>
            <p:nvPr/>
          </p:nvSpPr>
          <p:spPr bwMode="auto">
            <a:xfrm>
              <a:off x="2265" y="405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3012" name="Group 260"/>
            <p:cNvGrpSpPr>
              <a:grpSpLocks/>
            </p:cNvGrpSpPr>
            <p:nvPr/>
          </p:nvGrpSpPr>
          <p:grpSpPr bwMode="auto">
            <a:xfrm>
              <a:off x="2313" y="4056"/>
              <a:ext cx="50" cy="31"/>
              <a:chOff x="909" y="4018"/>
              <a:chExt cx="64" cy="31"/>
            </a:xfrm>
          </p:grpSpPr>
          <p:sp>
            <p:nvSpPr>
              <p:cNvPr id="203013" name="Line 26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14" name="Line 26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15" name="Line 26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16" name="Line 26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17" name="Line 26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3018" name="Group 266"/>
            <p:cNvGrpSpPr>
              <a:grpSpLocks/>
            </p:cNvGrpSpPr>
            <p:nvPr/>
          </p:nvGrpSpPr>
          <p:grpSpPr bwMode="auto">
            <a:xfrm>
              <a:off x="2397" y="4056"/>
              <a:ext cx="50" cy="31"/>
              <a:chOff x="909" y="4018"/>
              <a:chExt cx="64" cy="31"/>
            </a:xfrm>
          </p:grpSpPr>
          <p:sp>
            <p:nvSpPr>
              <p:cNvPr id="203019" name="Line 26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20" name="Line 26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21" name="Line 26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22" name="Line 27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23" name="Line 27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3024" name="Group 272"/>
            <p:cNvGrpSpPr>
              <a:grpSpLocks/>
            </p:cNvGrpSpPr>
            <p:nvPr/>
          </p:nvGrpSpPr>
          <p:grpSpPr bwMode="auto">
            <a:xfrm>
              <a:off x="2441" y="4055"/>
              <a:ext cx="50" cy="31"/>
              <a:chOff x="909" y="4018"/>
              <a:chExt cx="64" cy="31"/>
            </a:xfrm>
          </p:grpSpPr>
          <p:sp>
            <p:nvSpPr>
              <p:cNvPr id="203025" name="Line 27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26" name="Line 27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27" name="Line 27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28" name="Line 27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029" name="Line 27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3030" name="Line 278"/>
            <p:cNvSpPr>
              <a:spLocks noChangeShapeType="1"/>
            </p:cNvSpPr>
            <p:nvPr/>
          </p:nvSpPr>
          <p:spPr bwMode="auto">
            <a:xfrm>
              <a:off x="2266" y="409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031" name="Oval 279"/>
            <p:cNvSpPr>
              <a:spLocks noChangeArrowheads="1"/>
            </p:cNvSpPr>
            <p:nvPr/>
          </p:nvSpPr>
          <p:spPr bwMode="auto">
            <a:xfrm>
              <a:off x="2362" y="4054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03032" name="Group 280"/>
          <p:cNvGrpSpPr>
            <a:grpSpLocks/>
          </p:cNvGrpSpPr>
          <p:nvPr/>
        </p:nvGrpSpPr>
        <p:grpSpPr bwMode="auto">
          <a:xfrm>
            <a:off x="8107363" y="4681538"/>
            <a:ext cx="487362" cy="174625"/>
            <a:chOff x="1789" y="1102"/>
            <a:chExt cx="480" cy="149"/>
          </a:xfrm>
        </p:grpSpPr>
        <p:sp>
          <p:nvSpPr>
            <p:cNvPr id="203033" name="Oval 281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34" name="Oval 282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35" name="AutoShape 283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36" name="Line 284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3037" name="Line 285"/>
          <p:cNvSpPr>
            <a:spLocks noChangeShapeType="1"/>
          </p:cNvSpPr>
          <p:nvPr/>
        </p:nvSpPr>
        <p:spPr bwMode="auto">
          <a:xfrm>
            <a:off x="7786688" y="495300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38" name="Rectangle 286"/>
          <p:cNvSpPr>
            <a:spLocks noChangeArrowheads="1"/>
          </p:cNvSpPr>
          <p:nvPr/>
        </p:nvSpPr>
        <p:spPr bwMode="auto">
          <a:xfrm>
            <a:off x="7740650" y="460375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039" name="Line 287"/>
          <p:cNvSpPr>
            <a:spLocks noChangeShapeType="1"/>
          </p:cNvSpPr>
          <p:nvPr/>
        </p:nvSpPr>
        <p:spPr bwMode="auto">
          <a:xfrm>
            <a:off x="8672513" y="490061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40" name="Line 288"/>
          <p:cNvSpPr>
            <a:spLocks noChangeShapeType="1"/>
          </p:cNvSpPr>
          <p:nvPr/>
        </p:nvSpPr>
        <p:spPr bwMode="auto">
          <a:xfrm>
            <a:off x="7883525" y="489743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41" name="Line 289"/>
          <p:cNvSpPr>
            <a:spLocks noChangeShapeType="1"/>
          </p:cNvSpPr>
          <p:nvPr/>
        </p:nvSpPr>
        <p:spPr bwMode="auto">
          <a:xfrm>
            <a:off x="8355013" y="523557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42" name="Line 290"/>
          <p:cNvSpPr>
            <a:spLocks noChangeShapeType="1"/>
          </p:cNvSpPr>
          <p:nvPr/>
        </p:nvSpPr>
        <p:spPr bwMode="auto">
          <a:xfrm>
            <a:off x="8631238" y="495300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43" name="Line 291"/>
          <p:cNvSpPr>
            <a:spLocks noChangeShapeType="1"/>
          </p:cNvSpPr>
          <p:nvPr/>
        </p:nvSpPr>
        <p:spPr bwMode="auto">
          <a:xfrm rot="5400000">
            <a:off x="8730457" y="509349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44" name="Line 292"/>
          <p:cNvSpPr>
            <a:spLocks noChangeShapeType="1"/>
          </p:cNvSpPr>
          <p:nvPr/>
        </p:nvSpPr>
        <p:spPr bwMode="auto">
          <a:xfrm>
            <a:off x="7799388" y="523398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45" name="AutoShape 293"/>
          <p:cNvSpPr>
            <a:spLocks noChangeArrowheads="1"/>
          </p:cNvSpPr>
          <p:nvPr/>
        </p:nvSpPr>
        <p:spPr bwMode="auto">
          <a:xfrm rot="5400000">
            <a:off x="7686675" y="51609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046" name="AutoShape 294"/>
          <p:cNvSpPr>
            <a:spLocks noChangeArrowheads="1"/>
          </p:cNvSpPr>
          <p:nvPr/>
        </p:nvSpPr>
        <p:spPr bwMode="auto">
          <a:xfrm rot="5400000">
            <a:off x="7686675" y="48752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3047" name="Group 295"/>
          <p:cNvGrpSpPr>
            <a:grpSpLocks/>
          </p:cNvGrpSpPr>
          <p:nvPr/>
        </p:nvGrpSpPr>
        <p:grpSpPr bwMode="auto">
          <a:xfrm>
            <a:off x="8291513" y="5084763"/>
            <a:ext cx="107950" cy="206375"/>
            <a:chOff x="2877" y="3766"/>
            <a:chExt cx="68" cy="130"/>
          </a:xfrm>
        </p:grpSpPr>
        <p:sp>
          <p:nvSpPr>
            <p:cNvPr id="203048" name="Line 29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049" name="AutoShape 29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50" name="AutoShape 29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3051" name="Group 299"/>
          <p:cNvGrpSpPr>
            <a:grpSpLocks/>
          </p:cNvGrpSpPr>
          <p:nvPr/>
        </p:nvGrpSpPr>
        <p:grpSpPr bwMode="auto">
          <a:xfrm>
            <a:off x="8104188" y="3821113"/>
            <a:ext cx="487362" cy="174625"/>
            <a:chOff x="1789" y="1102"/>
            <a:chExt cx="480" cy="149"/>
          </a:xfrm>
        </p:grpSpPr>
        <p:sp>
          <p:nvSpPr>
            <p:cNvPr id="203052" name="Oval 300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53" name="Oval 301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54" name="AutoShape 302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55" name="Line 303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3056" name="Line 304"/>
          <p:cNvSpPr>
            <a:spLocks noChangeShapeType="1"/>
          </p:cNvSpPr>
          <p:nvPr/>
        </p:nvSpPr>
        <p:spPr bwMode="auto">
          <a:xfrm>
            <a:off x="7783513" y="409257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57" name="Rectangle 305"/>
          <p:cNvSpPr>
            <a:spLocks noChangeArrowheads="1"/>
          </p:cNvSpPr>
          <p:nvPr/>
        </p:nvSpPr>
        <p:spPr bwMode="auto">
          <a:xfrm>
            <a:off x="7737475" y="374332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058" name="Line 306"/>
          <p:cNvSpPr>
            <a:spLocks noChangeShapeType="1"/>
          </p:cNvSpPr>
          <p:nvPr/>
        </p:nvSpPr>
        <p:spPr bwMode="auto">
          <a:xfrm>
            <a:off x="8669338" y="404018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59" name="Line 307"/>
          <p:cNvSpPr>
            <a:spLocks noChangeShapeType="1"/>
          </p:cNvSpPr>
          <p:nvPr/>
        </p:nvSpPr>
        <p:spPr bwMode="auto">
          <a:xfrm>
            <a:off x="7880350" y="403701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60" name="Line 308"/>
          <p:cNvSpPr>
            <a:spLocks noChangeShapeType="1"/>
          </p:cNvSpPr>
          <p:nvPr/>
        </p:nvSpPr>
        <p:spPr bwMode="auto">
          <a:xfrm>
            <a:off x="8351838" y="437515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61" name="Line 309"/>
          <p:cNvSpPr>
            <a:spLocks noChangeShapeType="1"/>
          </p:cNvSpPr>
          <p:nvPr/>
        </p:nvSpPr>
        <p:spPr bwMode="auto">
          <a:xfrm>
            <a:off x="8628063" y="409257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62" name="Line 310"/>
          <p:cNvSpPr>
            <a:spLocks noChangeShapeType="1"/>
          </p:cNvSpPr>
          <p:nvPr/>
        </p:nvSpPr>
        <p:spPr bwMode="auto">
          <a:xfrm rot="5400000">
            <a:off x="8727282" y="423306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63" name="Line 311"/>
          <p:cNvSpPr>
            <a:spLocks noChangeShapeType="1"/>
          </p:cNvSpPr>
          <p:nvPr/>
        </p:nvSpPr>
        <p:spPr bwMode="auto">
          <a:xfrm>
            <a:off x="7796213" y="437356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64" name="AutoShape 312"/>
          <p:cNvSpPr>
            <a:spLocks noChangeArrowheads="1"/>
          </p:cNvSpPr>
          <p:nvPr/>
        </p:nvSpPr>
        <p:spPr bwMode="auto">
          <a:xfrm rot="5400000">
            <a:off x="7683500" y="43005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065" name="AutoShape 313"/>
          <p:cNvSpPr>
            <a:spLocks noChangeArrowheads="1"/>
          </p:cNvSpPr>
          <p:nvPr/>
        </p:nvSpPr>
        <p:spPr bwMode="auto">
          <a:xfrm rot="5400000">
            <a:off x="7683500" y="40147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3066" name="Group 314"/>
          <p:cNvGrpSpPr>
            <a:grpSpLocks/>
          </p:cNvGrpSpPr>
          <p:nvPr/>
        </p:nvGrpSpPr>
        <p:grpSpPr bwMode="auto">
          <a:xfrm>
            <a:off x="8288338" y="4224338"/>
            <a:ext cx="107950" cy="206375"/>
            <a:chOff x="2877" y="3766"/>
            <a:chExt cx="68" cy="130"/>
          </a:xfrm>
        </p:grpSpPr>
        <p:sp>
          <p:nvSpPr>
            <p:cNvPr id="203067" name="Line 31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068" name="AutoShape 31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69" name="AutoShape 31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3070" name="Group 318"/>
          <p:cNvGrpSpPr>
            <a:grpSpLocks/>
          </p:cNvGrpSpPr>
          <p:nvPr/>
        </p:nvGrpSpPr>
        <p:grpSpPr bwMode="auto">
          <a:xfrm>
            <a:off x="8101013" y="5541963"/>
            <a:ext cx="487362" cy="174625"/>
            <a:chOff x="1789" y="1102"/>
            <a:chExt cx="480" cy="149"/>
          </a:xfrm>
        </p:grpSpPr>
        <p:sp>
          <p:nvSpPr>
            <p:cNvPr id="203071" name="Oval 319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72" name="Oval 320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73" name="AutoShape 321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74" name="Line 322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3075" name="Line 323"/>
          <p:cNvSpPr>
            <a:spLocks noChangeShapeType="1"/>
          </p:cNvSpPr>
          <p:nvPr/>
        </p:nvSpPr>
        <p:spPr bwMode="auto">
          <a:xfrm>
            <a:off x="7780338" y="581342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76" name="Rectangle 324"/>
          <p:cNvSpPr>
            <a:spLocks noChangeArrowheads="1"/>
          </p:cNvSpPr>
          <p:nvPr/>
        </p:nvSpPr>
        <p:spPr bwMode="auto">
          <a:xfrm>
            <a:off x="7734300" y="546417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077" name="Line 325"/>
          <p:cNvSpPr>
            <a:spLocks noChangeShapeType="1"/>
          </p:cNvSpPr>
          <p:nvPr/>
        </p:nvSpPr>
        <p:spPr bwMode="auto">
          <a:xfrm>
            <a:off x="8666163" y="576103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78" name="Line 326"/>
          <p:cNvSpPr>
            <a:spLocks noChangeShapeType="1"/>
          </p:cNvSpPr>
          <p:nvPr/>
        </p:nvSpPr>
        <p:spPr bwMode="auto">
          <a:xfrm>
            <a:off x="7877175" y="575786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79" name="Line 327"/>
          <p:cNvSpPr>
            <a:spLocks noChangeShapeType="1"/>
          </p:cNvSpPr>
          <p:nvPr/>
        </p:nvSpPr>
        <p:spPr bwMode="auto">
          <a:xfrm>
            <a:off x="8348663" y="609600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80" name="Line 328"/>
          <p:cNvSpPr>
            <a:spLocks noChangeShapeType="1"/>
          </p:cNvSpPr>
          <p:nvPr/>
        </p:nvSpPr>
        <p:spPr bwMode="auto">
          <a:xfrm>
            <a:off x="8624888" y="581342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81" name="Line 329"/>
          <p:cNvSpPr>
            <a:spLocks noChangeShapeType="1"/>
          </p:cNvSpPr>
          <p:nvPr/>
        </p:nvSpPr>
        <p:spPr bwMode="auto">
          <a:xfrm rot="5400000">
            <a:off x="8724107" y="595391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82" name="Line 330"/>
          <p:cNvSpPr>
            <a:spLocks noChangeShapeType="1"/>
          </p:cNvSpPr>
          <p:nvPr/>
        </p:nvSpPr>
        <p:spPr bwMode="auto">
          <a:xfrm>
            <a:off x="7793038" y="609441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83" name="AutoShape 331"/>
          <p:cNvSpPr>
            <a:spLocks noChangeArrowheads="1"/>
          </p:cNvSpPr>
          <p:nvPr/>
        </p:nvSpPr>
        <p:spPr bwMode="auto">
          <a:xfrm rot="5400000">
            <a:off x="7680325" y="60213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084" name="AutoShape 332"/>
          <p:cNvSpPr>
            <a:spLocks noChangeArrowheads="1"/>
          </p:cNvSpPr>
          <p:nvPr/>
        </p:nvSpPr>
        <p:spPr bwMode="auto">
          <a:xfrm rot="5400000">
            <a:off x="7680325" y="57356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3085" name="Group 333"/>
          <p:cNvGrpSpPr>
            <a:grpSpLocks/>
          </p:cNvGrpSpPr>
          <p:nvPr/>
        </p:nvGrpSpPr>
        <p:grpSpPr bwMode="auto">
          <a:xfrm>
            <a:off x="8285163" y="5945188"/>
            <a:ext cx="107950" cy="206375"/>
            <a:chOff x="2877" y="3766"/>
            <a:chExt cx="68" cy="130"/>
          </a:xfrm>
        </p:grpSpPr>
        <p:sp>
          <p:nvSpPr>
            <p:cNvPr id="203086" name="Line 33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087" name="AutoShape 33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88" name="AutoShape 33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3089" name="Group 337"/>
          <p:cNvGrpSpPr>
            <a:grpSpLocks/>
          </p:cNvGrpSpPr>
          <p:nvPr/>
        </p:nvGrpSpPr>
        <p:grpSpPr bwMode="auto">
          <a:xfrm>
            <a:off x="8107363" y="2109788"/>
            <a:ext cx="487362" cy="174625"/>
            <a:chOff x="1789" y="1102"/>
            <a:chExt cx="480" cy="149"/>
          </a:xfrm>
        </p:grpSpPr>
        <p:sp>
          <p:nvSpPr>
            <p:cNvPr id="203090" name="Oval 33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91" name="Oval 33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92" name="AutoShape 34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093" name="Line 34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3094" name="Line 342"/>
          <p:cNvSpPr>
            <a:spLocks noChangeShapeType="1"/>
          </p:cNvSpPr>
          <p:nvPr/>
        </p:nvSpPr>
        <p:spPr bwMode="auto">
          <a:xfrm>
            <a:off x="7786688" y="238125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95" name="Rectangle 343"/>
          <p:cNvSpPr>
            <a:spLocks noChangeArrowheads="1"/>
          </p:cNvSpPr>
          <p:nvPr/>
        </p:nvSpPr>
        <p:spPr bwMode="auto">
          <a:xfrm>
            <a:off x="7740650" y="203200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096" name="Line 344"/>
          <p:cNvSpPr>
            <a:spLocks noChangeShapeType="1"/>
          </p:cNvSpPr>
          <p:nvPr/>
        </p:nvSpPr>
        <p:spPr bwMode="auto">
          <a:xfrm>
            <a:off x="8672513" y="232886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97" name="Line 345"/>
          <p:cNvSpPr>
            <a:spLocks noChangeShapeType="1"/>
          </p:cNvSpPr>
          <p:nvPr/>
        </p:nvSpPr>
        <p:spPr bwMode="auto">
          <a:xfrm>
            <a:off x="7883525" y="232568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98" name="Line 346"/>
          <p:cNvSpPr>
            <a:spLocks noChangeShapeType="1"/>
          </p:cNvSpPr>
          <p:nvPr/>
        </p:nvSpPr>
        <p:spPr bwMode="auto">
          <a:xfrm>
            <a:off x="8355013" y="266382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099" name="Line 347"/>
          <p:cNvSpPr>
            <a:spLocks noChangeShapeType="1"/>
          </p:cNvSpPr>
          <p:nvPr/>
        </p:nvSpPr>
        <p:spPr bwMode="auto">
          <a:xfrm>
            <a:off x="8631238" y="238125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00" name="Line 348"/>
          <p:cNvSpPr>
            <a:spLocks noChangeShapeType="1"/>
          </p:cNvSpPr>
          <p:nvPr/>
        </p:nvSpPr>
        <p:spPr bwMode="auto">
          <a:xfrm rot="5400000">
            <a:off x="8730457" y="252174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01" name="Line 349"/>
          <p:cNvSpPr>
            <a:spLocks noChangeShapeType="1"/>
          </p:cNvSpPr>
          <p:nvPr/>
        </p:nvSpPr>
        <p:spPr bwMode="auto">
          <a:xfrm>
            <a:off x="7799388" y="266223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02" name="AutoShape 350"/>
          <p:cNvSpPr>
            <a:spLocks noChangeArrowheads="1"/>
          </p:cNvSpPr>
          <p:nvPr/>
        </p:nvSpPr>
        <p:spPr bwMode="auto">
          <a:xfrm rot="5400000">
            <a:off x="7686675" y="25892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03" name="AutoShape 351"/>
          <p:cNvSpPr>
            <a:spLocks noChangeArrowheads="1"/>
          </p:cNvSpPr>
          <p:nvPr/>
        </p:nvSpPr>
        <p:spPr bwMode="auto">
          <a:xfrm rot="5400000">
            <a:off x="7686675" y="23034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3104" name="Group 352"/>
          <p:cNvGrpSpPr>
            <a:grpSpLocks/>
          </p:cNvGrpSpPr>
          <p:nvPr/>
        </p:nvGrpSpPr>
        <p:grpSpPr bwMode="auto">
          <a:xfrm>
            <a:off x="8291513" y="2513013"/>
            <a:ext cx="107950" cy="206375"/>
            <a:chOff x="2877" y="3766"/>
            <a:chExt cx="68" cy="130"/>
          </a:xfrm>
        </p:grpSpPr>
        <p:sp>
          <p:nvSpPr>
            <p:cNvPr id="203105" name="Line 353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106" name="AutoShape 354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107" name="AutoShape 355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3108" name="Group 356"/>
          <p:cNvGrpSpPr>
            <a:grpSpLocks/>
          </p:cNvGrpSpPr>
          <p:nvPr/>
        </p:nvGrpSpPr>
        <p:grpSpPr bwMode="auto">
          <a:xfrm>
            <a:off x="8104188" y="1239838"/>
            <a:ext cx="487362" cy="174625"/>
            <a:chOff x="1789" y="1102"/>
            <a:chExt cx="480" cy="149"/>
          </a:xfrm>
        </p:grpSpPr>
        <p:sp>
          <p:nvSpPr>
            <p:cNvPr id="203109" name="Oval 357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110" name="Oval 358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111" name="AutoShape 359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112" name="Line 360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3113" name="Line 361"/>
          <p:cNvSpPr>
            <a:spLocks noChangeShapeType="1"/>
          </p:cNvSpPr>
          <p:nvPr/>
        </p:nvSpPr>
        <p:spPr bwMode="auto">
          <a:xfrm>
            <a:off x="7783513" y="151130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14" name="Rectangle 362"/>
          <p:cNvSpPr>
            <a:spLocks noChangeArrowheads="1"/>
          </p:cNvSpPr>
          <p:nvPr/>
        </p:nvSpPr>
        <p:spPr bwMode="auto">
          <a:xfrm>
            <a:off x="7737475" y="116205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15" name="Line 363"/>
          <p:cNvSpPr>
            <a:spLocks noChangeShapeType="1"/>
          </p:cNvSpPr>
          <p:nvPr/>
        </p:nvSpPr>
        <p:spPr bwMode="auto">
          <a:xfrm>
            <a:off x="8669338" y="145891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16" name="Line 364"/>
          <p:cNvSpPr>
            <a:spLocks noChangeShapeType="1"/>
          </p:cNvSpPr>
          <p:nvPr/>
        </p:nvSpPr>
        <p:spPr bwMode="auto">
          <a:xfrm>
            <a:off x="7880350" y="145573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17" name="Line 365"/>
          <p:cNvSpPr>
            <a:spLocks noChangeShapeType="1"/>
          </p:cNvSpPr>
          <p:nvPr/>
        </p:nvSpPr>
        <p:spPr bwMode="auto">
          <a:xfrm>
            <a:off x="8351838" y="179387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18" name="Line 366"/>
          <p:cNvSpPr>
            <a:spLocks noChangeShapeType="1"/>
          </p:cNvSpPr>
          <p:nvPr/>
        </p:nvSpPr>
        <p:spPr bwMode="auto">
          <a:xfrm>
            <a:off x="8628063" y="151130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19" name="Line 367"/>
          <p:cNvSpPr>
            <a:spLocks noChangeShapeType="1"/>
          </p:cNvSpPr>
          <p:nvPr/>
        </p:nvSpPr>
        <p:spPr bwMode="auto">
          <a:xfrm rot="5400000">
            <a:off x="8727282" y="165179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20" name="Line 368"/>
          <p:cNvSpPr>
            <a:spLocks noChangeShapeType="1"/>
          </p:cNvSpPr>
          <p:nvPr/>
        </p:nvSpPr>
        <p:spPr bwMode="auto">
          <a:xfrm>
            <a:off x="7796213" y="179228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21" name="AutoShape 369"/>
          <p:cNvSpPr>
            <a:spLocks noChangeArrowheads="1"/>
          </p:cNvSpPr>
          <p:nvPr/>
        </p:nvSpPr>
        <p:spPr bwMode="auto">
          <a:xfrm rot="5400000">
            <a:off x="7683500" y="17192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22" name="AutoShape 370"/>
          <p:cNvSpPr>
            <a:spLocks noChangeArrowheads="1"/>
          </p:cNvSpPr>
          <p:nvPr/>
        </p:nvSpPr>
        <p:spPr bwMode="auto">
          <a:xfrm rot="5400000">
            <a:off x="7683500" y="14335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3123" name="Group 371"/>
          <p:cNvGrpSpPr>
            <a:grpSpLocks/>
          </p:cNvGrpSpPr>
          <p:nvPr/>
        </p:nvGrpSpPr>
        <p:grpSpPr bwMode="auto">
          <a:xfrm>
            <a:off x="8288338" y="1643063"/>
            <a:ext cx="107950" cy="206375"/>
            <a:chOff x="2877" y="3766"/>
            <a:chExt cx="68" cy="130"/>
          </a:xfrm>
        </p:grpSpPr>
        <p:sp>
          <p:nvSpPr>
            <p:cNvPr id="203124" name="Line 372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125" name="AutoShape 373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126" name="AutoShape 374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03127" name="Rectangle 375"/>
          <p:cNvSpPr>
            <a:spLocks noChangeArrowheads="1"/>
          </p:cNvSpPr>
          <p:nvPr/>
        </p:nvSpPr>
        <p:spPr bwMode="auto">
          <a:xfrm>
            <a:off x="8453438" y="17494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28" name="Rectangle 376"/>
          <p:cNvSpPr>
            <a:spLocks noChangeArrowheads="1"/>
          </p:cNvSpPr>
          <p:nvPr/>
        </p:nvSpPr>
        <p:spPr bwMode="auto">
          <a:xfrm>
            <a:off x="8067675" y="17510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29" name="Rectangle 377"/>
          <p:cNvSpPr>
            <a:spLocks noChangeArrowheads="1"/>
          </p:cNvSpPr>
          <p:nvPr/>
        </p:nvSpPr>
        <p:spPr bwMode="auto">
          <a:xfrm>
            <a:off x="8453438" y="26162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30" name="Rectangle 378"/>
          <p:cNvSpPr>
            <a:spLocks noChangeArrowheads="1"/>
          </p:cNvSpPr>
          <p:nvPr/>
        </p:nvSpPr>
        <p:spPr bwMode="auto">
          <a:xfrm>
            <a:off x="8067675" y="261778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31" name="Rectangle 379"/>
          <p:cNvSpPr>
            <a:spLocks noChangeArrowheads="1"/>
          </p:cNvSpPr>
          <p:nvPr/>
        </p:nvSpPr>
        <p:spPr bwMode="auto">
          <a:xfrm>
            <a:off x="8453438" y="345757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32" name="Rectangle 380"/>
          <p:cNvSpPr>
            <a:spLocks noChangeArrowheads="1"/>
          </p:cNvSpPr>
          <p:nvPr/>
        </p:nvSpPr>
        <p:spPr bwMode="auto">
          <a:xfrm>
            <a:off x="8067675" y="34591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33" name="Rectangle 381"/>
          <p:cNvSpPr>
            <a:spLocks noChangeArrowheads="1"/>
          </p:cNvSpPr>
          <p:nvPr/>
        </p:nvSpPr>
        <p:spPr bwMode="auto">
          <a:xfrm>
            <a:off x="8453438" y="43275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34" name="Rectangle 382"/>
          <p:cNvSpPr>
            <a:spLocks noChangeArrowheads="1"/>
          </p:cNvSpPr>
          <p:nvPr/>
        </p:nvSpPr>
        <p:spPr bwMode="auto">
          <a:xfrm>
            <a:off x="8067675" y="43291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35" name="Rectangle 383"/>
          <p:cNvSpPr>
            <a:spLocks noChangeArrowheads="1"/>
          </p:cNvSpPr>
          <p:nvPr/>
        </p:nvSpPr>
        <p:spPr bwMode="auto">
          <a:xfrm>
            <a:off x="8453438" y="518477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36" name="Rectangle 384"/>
          <p:cNvSpPr>
            <a:spLocks noChangeArrowheads="1"/>
          </p:cNvSpPr>
          <p:nvPr/>
        </p:nvSpPr>
        <p:spPr bwMode="auto">
          <a:xfrm>
            <a:off x="8067675" y="51863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37" name="Rectangle 385"/>
          <p:cNvSpPr>
            <a:spLocks noChangeArrowheads="1"/>
          </p:cNvSpPr>
          <p:nvPr/>
        </p:nvSpPr>
        <p:spPr bwMode="auto">
          <a:xfrm>
            <a:off x="8450263" y="60452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38" name="Rectangle 386"/>
          <p:cNvSpPr>
            <a:spLocks noChangeArrowheads="1"/>
          </p:cNvSpPr>
          <p:nvPr/>
        </p:nvSpPr>
        <p:spPr bwMode="auto">
          <a:xfrm>
            <a:off x="8064500" y="604678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03139" name="AutoShape 387"/>
          <p:cNvCxnSpPr>
            <a:cxnSpLocks noChangeShapeType="1"/>
          </p:cNvCxnSpPr>
          <p:nvPr/>
        </p:nvCxnSpPr>
        <p:spPr bwMode="auto">
          <a:xfrm rot="5400000" flipV="1">
            <a:off x="6206331" y="918369"/>
            <a:ext cx="887413" cy="2028825"/>
          </a:xfrm>
          <a:prstGeom prst="bentConnector4">
            <a:avLst>
              <a:gd name="adj1" fmla="val 29870"/>
              <a:gd name="adj2" fmla="val 8865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3140" name="AutoShape 388"/>
          <p:cNvCxnSpPr>
            <a:cxnSpLocks noChangeShapeType="1"/>
          </p:cNvCxnSpPr>
          <p:nvPr/>
        </p:nvCxnSpPr>
        <p:spPr bwMode="auto">
          <a:xfrm rot="5400000" flipH="1" flipV="1">
            <a:off x="5137944" y="3137694"/>
            <a:ext cx="2986087" cy="2066925"/>
          </a:xfrm>
          <a:prstGeom prst="bentConnector4">
            <a:avLst>
              <a:gd name="adj1" fmla="val 18657"/>
              <a:gd name="adj2" fmla="val 3963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3141" name="AutoShape 389"/>
          <p:cNvCxnSpPr>
            <a:cxnSpLocks noChangeShapeType="1"/>
          </p:cNvCxnSpPr>
          <p:nvPr/>
        </p:nvCxnSpPr>
        <p:spPr bwMode="auto">
          <a:xfrm rot="5400000" flipV="1">
            <a:off x="5782469" y="1348581"/>
            <a:ext cx="1728788" cy="2022475"/>
          </a:xfrm>
          <a:prstGeom prst="bentConnector4">
            <a:avLst>
              <a:gd name="adj1" fmla="val 19190"/>
              <a:gd name="adj2" fmla="val 8359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3142" name="AutoShape 390"/>
          <p:cNvCxnSpPr>
            <a:cxnSpLocks noChangeShapeType="1"/>
          </p:cNvCxnSpPr>
          <p:nvPr/>
        </p:nvCxnSpPr>
        <p:spPr bwMode="auto">
          <a:xfrm rot="5400000" flipH="1" flipV="1">
            <a:off x="5555457" y="3542506"/>
            <a:ext cx="2144712" cy="2060575"/>
          </a:xfrm>
          <a:prstGeom prst="bentConnector4">
            <a:avLst>
              <a:gd name="adj1" fmla="val 19981"/>
              <a:gd name="adj2" fmla="val 4583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3143" name="AutoShape 391"/>
          <p:cNvCxnSpPr>
            <a:cxnSpLocks noChangeShapeType="1"/>
            <a:stCxn id="203163" idx="0"/>
            <a:endCxn id="203065" idx="2"/>
          </p:cNvCxnSpPr>
          <p:nvPr/>
        </p:nvCxnSpPr>
        <p:spPr bwMode="auto">
          <a:xfrm rot="5400000" flipV="1">
            <a:off x="5349081" y="1778794"/>
            <a:ext cx="2598738" cy="2025650"/>
          </a:xfrm>
          <a:prstGeom prst="bentConnector4">
            <a:avLst>
              <a:gd name="adj1" fmla="val 15514"/>
              <a:gd name="adj2" fmla="val 7774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3144" name="AutoShape 392"/>
          <p:cNvCxnSpPr>
            <a:cxnSpLocks noChangeShapeType="1"/>
            <a:stCxn id="203179" idx="2"/>
            <a:endCxn id="203064" idx="2"/>
          </p:cNvCxnSpPr>
          <p:nvPr/>
        </p:nvCxnSpPr>
        <p:spPr bwMode="auto">
          <a:xfrm rot="5400000" flipH="1" flipV="1">
            <a:off x="5992019" y="3982244"/>
            <a:ext cx="1274762" cy="2063750"/>
          </a:xfrm>
          <a:prstGeom prst="bentConnector4">
            <a:avLst>
              <a:gd name="adj1" fmla="val 25903"/>
              <a:gd name="adj2" fmla="val 5245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3145" name="AutoShape 393"/>
          <p:cNvCxnSpPr>
            <a:cxnSpLocks noChangeShapeType="1"/>
          </p:cNvCxnSpPr>
          <p:nvPr/>
        </p:nvCxnSpPr>
        <p:spPr bwMode="auto">
          <a:xfrm rot="5400000" flipV="1">
            <a:off x="4920456" y="2213769"/>
            <a:ext cx="3459163" cy="2028825"/>
          </a:xfrm>
          <a:prstGeom prst="bentConnector4">
            <a:avLst>
              <a:gd name="adj1" fmla="val 13630"/>
              <a:gd name="adj2" fmla="val 7175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3146" name="AutoShape 394"/>
          <p:cNvCxnSpPr>
            <a:cxnSpLocks noChangeShapeType="1"/>
            <a:stCxn id="203179" idx="0"/>
            <a:endCxn id="203045" idx="2"/>
          </p:cNvCxnSpPr>
          <p:nvPr/>
        </p:nvCxnSpPr>
        <p:spPr bwMode="auto">
          <a:xfrm rot="5400000" flipV="1">
            <a:off x="6486525" y="4059238"/>
            <a:ext cx="288925" cy="2066925"/>
          </a:xfrm>
          <a:prstGeom prst="bentConnector4">
            <a:avLst>
              <a:gd name="adj1" fmla="val 167032"/>
              <a:gd name="adj2" fmla="val 57907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3147" name="AutoShape 395"/>
          <p:cNvCxnSpPr>
            <a:cxnSpLocks noChangeShapeType="1"/>
            <a:stCxn id="203163" idx="0"/>
            <a:endCxn id="203084" idx="2"/>
          </p:cNvCxnSpPr>
          <p:nvPr/>
        </p:nvCxnSpPr>
        <p:spPr bwMode="auto">
          <a:xfrm rot="5400000" flipV="1">
            <a:off x="4487069" y="2640806"/>
            <a:ext cx="4319588" cy="2022475"/>
          </a:xfrm>
          <a:prstGeom prst="bentConnector4">
            <a:avLst>
              <a:gd name="adj1" fmla="val 12750"/>
              <a:gd name="adj2" fmla="val 6656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3148" name="AutoShape 396"/>
          <p:cNvCxnSpPr>
            <a:cxnSpLocks noChangeShapeType="1"/>
            <a:stCxn id="203179" idx="0"/>
            <a:endCxn id="203083" idx="2"/>
          </p:cNvCxnSpPr>
          <p:nvPr/>
        </p:nvCxnSpPr>
        <p:spPr bwMode="auto">
          <a:xfrm rot="5400000" flipV="1">
            <a:off x="6053138" y="4492625"/>
            <a:ext cx="1149350" cy="2060575"/>
          </a:xfrm>
          <a:prstGeom prst="bentConnector4">
            <a:avLst>
              <a:gd name="adj1" fmla="val 51380"/>
              <a:gd name="adj2" fmla="val 22495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sp>
        <p:nvSpPr>
          <p:cNvPr id="203149" name="Line 397"/>
          <p:cNvSpPr>
            <a:spLocks noChangeShapeType="1"/>
          </p:cNvSpPr>
          <p:nvPr/>
        </p:nvSpPr>
        <p:spPr bwMode="auto">
          <a:xfrm flipV="1">
            <a:off x="1320800" y="1917700"/>
            <a:ext cx="0" cy="3460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50" name="Line 398"/>
          <p:cNvSpPr>
            <a:spLocks noChangeShapeType="1"/>
          </p:cNvSpPr>
          <p:nvPr/>
        </p:nvSpPr>
        <p:spPr bwMode="auto">
          <a:xfrm flipH="1" flipV="1">
            <a:off x="2476500" y="1925638"/>
            <a:ext cx="6032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51" name="AutoShape 399"/>
          <p:cNvSpPr>
            <a:spLocks noChangeArrowheads="1"/>
          </p:cNvSpPr>
          <p:nvPr/>
        </p:nvSpPr>
        <p:spPr bwMode="auto">
          <a:xfrm rot="5400000">
            <a:off x="3989388" y="45767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52" name="AutoShape 400"/>
          <p:cNvSpPr>
            <a:spLocks noChangeArrowheads="1"/>
          </p:cNvSpPr>
          <p:nvPr/>
        </p:nvSpPr>
        <p:spPr bwMode="auto">
          <a:xfrm rot="5400000">
            <a:off x="3989388" y="12160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53" name="Line 401"/>
          <p:cNvSpPr>
            <a:spLocks noChangeShapeType="1"/>
          </p:cNvSpPr>
          <p:nvPr/>
        </p:nvSpPr>
        <p:spPr bwMode="auto">
          <a:xfrm rot="5400000" flipH="1">
            <a:off x="972344" y="3048794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54" name="Line 402"/>
          <p:cNvSpPr>
            <a:spLocks noChangeShapeType="1"/>
          </p:cNvSpPr>
          <p:nvPr/>
        </p:nvSpPr>
        <p:spPr bwMode="auto">
          <a:xfrm rot="10800000" flipH="1">
            <a:off x="7253288" y="4021138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55" name="Line 403"/>
          <p:cNvSpPr>
            <a:spLocks noChangeShapeType="1"/>
          </p:cNvSpPr>
          <p:nvPr/>
        </p:nvSpPr>
        <p:spPr bwMode="auto">
          <a:xfrm rot="10800000" flipH="1">
            <a:off x="1989138" y="1366838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56" name="Line 404"/>
          <p:cNvSpPr>
            <a:spLocks noChangeShapeType="1"/>
          </p:cNvSpPr>
          <p:nvPr/>
        </p:nvSpPr>
        <p:spPr bwMode="auto">
          <a:xfrm flipH="1">
            <a:off x="1439863" y="200501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57" name="Line 405"/>
          <p:cNvSpPr>
            <a:spLocks noChangeShapeType="1"/>
          </p:cNvSpPr>
          <p:nvPr/>
        </p:nvSpPr>
        <p:spPr bwMode="auto">
          <a:xfrm rot="16200000" flipH="1">
            <a:off x="2464594" y="4236244"/>
            <a:ext cx="287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58" name="Line 406"/>
          <p:cNvSpPr>
            <a:spLocks noChangeShapeType="1"/>
          </p:cNvSpPr>
          <p:nvPr/>
        </p:nvSpPr>
        <p:spPr bwMode="auto">
          <a:xfrm rot="10800000" flipH="1">
            <a:off x="7235825" y="4884738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59" name="Line 407"/>
          <p:cNvSpPr>
            <a:spLocks noChangeShapeType="1"/>
          </p:cNvSpPr>
          <p:nvPr/>
        </p:nvSpPr>
        <p:spPr bwMode="auto">
          <a:xfrm rot="10800000" flipH="1">
            <a:off x="7235825" y="5748338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203160" name="AutoShape 408"/>
          <p:cNvCxnSpPr>
            <a:cxnSpLocks noChangeShapeType="1"/>
            <a:stCxn id="203163" idx="0"/>
            <a:endCxn id="203122" idx="2"/>
          </p:cNvCxnSpPr>
          <p:nvPr/>
        </p:nvCxnSpPr>
        <p:spPr bwMode="auto">
          <a:xfrm rot="5400000" flipV="1">
            <a:off x="6639718" y="488157"/>
            <a:ext cx="17463" cy="2025650"/>
          </a:xfrm>
          <a:prstGeom prst="bentConnector4">
            <a:avLst>
              <a:gd name="adj1" fmla="val 1063634"/>
              <a:gd name="adj2" fmla="val 2390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grpSp>
        <p:nvGrpSpPr>
          <p:cNvPr id="203161" name="Group 409"/>
          <p:cNvGrpSpPr>
            <a:grpSpLocks/>
          </p:cNvGrpSpPr>
          <p:nvPr/>
        </p:nvGrpSpPr>
        <p:grpSpPr bwMode="auto">
          <a:xfrm>
            <a:off x="5545138" y="1501775"/>
            <a:ext cx="287337" cy="611188"/>
            <a:chOff x="3402" y="709"/>
            <a:chExt cx="181" cy="385"/>
          </a:xfrm>
        </p:grpSpPr>
        <p:cxnSp>
          <p:nvCxnSpPr>
            <p:cNvPr id="203162" name="AutoShape 410"/>
            <p:cNvCxnSpPr>
              <a:cxnSpLocks noChangeShapeType="1"/>
            </p:cNvCxnSpPr>
            <p:nvPr/>
          </p:nvCxnSpPr>
          <p:spPr bwMode="auto">
            <a:xfrm>
              <a:off x="3515" y="104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203163" name="AutoShape 411"/>
            <p:cNvSpPr>
              <a:spLocks noChangeArrowheads="1"/>
            </p:cNvSpPr>
            <p:nvPr/>
          </p:nvSpPr>
          <p:spPr bwMode="auto">
            <a:xfrm>
              <a:off x="3402" y="709"/>
              <a:ext cx="114" cy="3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03164" name="AutoShape 412"/>
            <p:cNvCxnSpPr>
              <a:cxnSpLocks noChangeShapeType="1"/>
            </p:cNvCxnSpPr>
            <p:nvPr/>
          </p:nvCxnSpPr>
          <p:spPr bwMode="auto">
            <a:xfrm>
              <a:off x="3515" y="1004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3165" name="AutoShape 413"/>
            <p:cNvCxnSpPr>
              <a:cxnSpLocks noChangeShapeType="1"/>
            </p:cNvCxnSpPr>
            <p:nvPr/>
          </p:nvCxnSpPr>
          <p:spPr bwMode="auto">
            <a:xfrm>
              <a:off x="3515" y="95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3166" name="AutoShape 414"/>
            <p:cNvCxnSpPr>
              <a:cxnSpLocks noChangeShapeType="1"/>
            </p:cNvCxnSpPr>
            <p:nvPr/>
          </p:nvCxnSpPr>
          <p:spPr bwMode="auto">
            <a:xfrm>
              <a:off x="3515" y="913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3167" name="AutoShape 415"/>
            <p:cNvCxnSpPr>
              <a:cxnSpLocks noChangeShapeType="1"/>
            </p:cNvCxnSpPr>
            <p:nvPr/>
          </p:nvCxnSpPr>
          <p:spPr bwMode="auto">
            <a:xfrm>
              <a:off x="3515" y="86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3168" name="AutoShape 416"/>
            <p:cNvCxnSpPr>
              <a:cxnSpLocks noChangeShapeType="1"/>
            </p:cNvCxnSpPr>
            <p:nvPr/>
          </p:nvCxnSpPr>
          <p:spPr bwMode="auto">
            <a:xfrm>
              <a:off x="3515" y="82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cxnSp>
        <p:nvCxnSpPr>
          <p:cNvPr id="203169" name="AutoShape 417"/>
          <p:cNvCxnSpPr>
            <a:cxnSpLocks noChangeShapeType="1"/>
          </p:cNvCxnSpPr>
          <p:nvPr/>
        </p:nvCxnSpPr>
        <p:spPr bwMode="auto">
          <a:xfrm rot="5400000" flipH="1" flipV="1">
            <a:off x="4701381" y="2685257"/>
            <a:ext cx="3856037" cy="2063750"/>
          </a:xfrm>
          <a:prstGeom prst="bentConnector4">
            <a:avLst>
              <a:gd name="adj1" fmla="val 16755"/>
              <a:gd name="adj2" fmla="val 3345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3170" name="AutoShape 418"/>
          <p:cNvCxnSpPr>
            <a:cxnSpLocks noChangeShapeType="1"/>
            <a:stCxn id="203152" idx="0"/>
            <a:endCxn id="203163" idx="0"/>
          </p:cNvCxnSpPr>
          <p:nvPr/>
        </p:nvCxnSpPr>
        <p:spPr bwMode="auto">
          <a:xfrm>
            <a:off x="4119563" y="1292225"/>
            <a:ext cx="1516062" cy="200025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3171" name="AutoShape 419"/>
          <p:cNvCxnSpPr>
            <a:cxnSpLocks noChangeShapeType="1"/>
            <a:stCxn id="203151" idx="0"/>
            <a:endCxn id="203179" idx="0"/>
          </p:cNvCxnSpPr>
          <p:nvPr/>
        </p:nvCxnSpPr>
        <p:spPr bwMode="auto">
          <a:xfrm>
            <a:off x="4119563" y="4652963"/>
            <a:ext cx="1477962" cy="295275"/>
          </a:xfrm>
          <a:prstGeom prst="bentConnector2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grpSp>
        <p:nvGrpSpPr>
          <p:cNvPr id="203172" name="Group 420"/>
          <p:cNvGrpSpPr>
            <a:grpSpLocks/>
          </p:cNvGrpSpPr>
          <p:nvPr/>
        </p:nvGrpSpPr>
        <p:grpSpPr bwMode="auto">
          <a:xfrm>
            <a:off x="5543550" y="4957763"/>
            <a:ext cx="215900" cy="684212"/>
            <a:chOff x="3492" y="2568"/>
            <a:chExt cx="136" cy="431"/>
          </a:xfrm>
        </p:grpSpPr>
        <p:cxnSp>
          <p:nvCxnSpPr>
            <p:cNvPr id="203173" name="AutoShape 421"/>
            <p:cNvCxnSpPr>
              <a:cxnSpLocks noChangeShapeType="1"/>
            </p:cNvCxnSpPr>
            <p:nvPr/>
          </p:nvCxnSpPr>
          <p:spPr bwMode="auto">
            <a:xfrm>
              <a:off x="3560" y="259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3174" name="AutoShape 422"/>
            <p:cNvCxnSpPr>
              <a:cxnSpLocks noChangeShapeType="1"/>
            </p:cNvCxnSpPr>
            <p:nvPr/>
          </p:nvCxnSpPr>
          <p:spPr bwMode="auto">
            <a:xfrm>
              <a:off x="3560" y="266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3175" name="AutoShape 423"/>
            <p:cNvCxnSpPr>
              <a:cxnSpLocks noChangeShapeType="1"/>
            </p:cNvCxnSpPr>
            <p:nvPr/>
          </p:nvCxnSpPr>
          <p:spPr bwMode="auto">
            <a:xfrm>
              <a:off x="3560" y="2731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3176" name="AutoShape 424"/>
            <p:cNvCxnSpPr>
              <a:cxnSpLocks noChangeShapeType="1"/>
            </p:cNvCxnSpPr>
            <p:nvPr/>
          </p:nvCxnSpPr>
          <p:spPr bwMode="auto">
            <a:xfrm>
              <a:off x="3560" y="279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3177" name="AutoShape 425"/>
            <p:cNvCxnSpPr>
              <a:cxnSpLocks noChangeShapeType="1"/>
            </p:cNvCxnSpPr>
            <p:nvPr/>
          </p:nvCxnSpPr>
          <p:spPr bwMode="auto">
            <a:xfrm>
              <a:off x="3560" y="2866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3178" name="AutoShape 426"/>
            <p:cNvCxnSpPr>
              <a:cxnSpLocks noChangeShapeType="1"/>
            </p:cNvCxnSpPr>
            <p:nvPr/>
          </p:nvCxnSpPr>
          <p:spPr bwMode="auto">
            <a:xfrm>
              <a:off x="3560" y="293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sp>
          <p:nvSpPr>
            <p:cNvPr id="203179" name="AutoShape 427"/>
            <p:cNvSpPr>
              <a:spLocks noChangeArrowheads="1"/>
            </p:cNvSpPr>
            <p:nvPr/>
          </p:nvSpPr>
          <p:spPr bwMode="auto">
            <a:xfrm>
              <a:off x="3492" y="2568"/>
              <a:ext cx="68" cy="43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3180" name="Line 428"/>
          <p:cNvSpPr>
            <a:spLocks noChangeShapeType="1"/>
          </p:cNvSpPr>
          <p:nvPr/>
        </p:nvSpPr>
        <p:spPr bwMode="auto">
          <a:xfrm rot="5400000" flipH="1">
            <a:off x="486569" y="1753394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81" name="Rectangle 429"/>
          <p:cNvSpPr>
            <a:spLocks noChangeArrowheads="1"/>
          </p:cNvSpPr>
          <p:nvPr/>
        </p:nvSpPr>
        <p:spPr bwMode="auto">
          <a:xfrm>
            <a:off x="8083550" y="14430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82" name="Rectangle 430"/>
          <p:cNvSpPr>
            <a:spLocks noChangeArrowheads="1"/>
          </p:cNvSpPr>
          <p:nvPr/>
        </p:nvSpPr>
        <p:spPr bwMode="auto">
          <a:xfrm>
            <a:off x="8081963" y="2316163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83" name="Rectangle 431"/>
          <p:cNvSpPr>
            <a:spLocks noChangeArrowheads="1"/>
          </p:cNvSpPr>
          <p:nvPr/>
        </p:nvSpPr>
        <p:spPr bwMode="auto">
          <a:xfrm>
            <a:off x="8085138" y="3159125"/>
            <a:ext cx="539750" cy="128588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84" name="Rectangle 432"/>
          <p:cNvSpPr>
            <a:spLocks noChangeArrowheads="1"/>
          </p:cNvSpPr>
          <p:nvPr/>
        </p:nvSpPr>
        <p:spPr bwMode="auto">
          <a:xfrm>
            <a:off x="8085138" y="402748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85" name="Rectangle 433"/>
          <p:cNvSpPr>
            <a:spLocks noChangeArrowheads="1"/>
          </p:cNvSpPr>
          <p:nvPr/>
        </p:nvSpPr>
        <p:spPr bwMode="auto">
          <a:xfrm>
            <a:off x="8085138" y="48847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86" name="Rectangle 434"/>
          <p:cNvSpPr>
            <a:spLocks noChangeArrowheads="1"/>
          </p:cNvSpPr>
          <p:nvPr/>
        </p:nvSpPr>
        <p:spPr bwMode="auto">
          <a:xfrm>
            <a:off x="8085138" y="57483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87" name="Rectangle 435"/>
          <p:cNvSpPr>
            <a:spLocks noChangeArrowheads="1"/>
          </p:cNvSpPr>
          <p:nvPr/>
        </p:nvSpPr>
        <p:spPr bwMode="auto">
          <a:xfrm>
            <a:off x="1831975" y="1870075"/>
            <a:ext cx="669925" cy="1143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tint val="3137"/>
                  <a:invGamma/>
                </a:srgbClr>
              </a:gs>
              <a:gs pos="100000">
                <a:srgbClr val="0066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188" name="Line 436"/>
          <p:cNvSpPr>
            <a:spLocks noChangeShapeType="1"/>
          </p:cNvSpPr>
          <p:nvPr/>
        </p:nvSpPr>
        <p:spPr bwMode="auto">
          <a:xfrm flipH="1">
            <a:off x="3024188" y="184626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89" name="Line 437"/>
          <p:cNvSpPr>
            <a:spLocks noChangeShapeType="1"/>
          </p:cNvSpPr>
          <p:nvPr/>
        </p:nvSpPr>
        <p:spPr bwMode="auto">
          <a:xfrm rot="16200000" flipH="1">
            <a:off x="1737519" y="279003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90" name="Line 438"/>
          <p:cNvSpPr>
            <a:spLocks noChangeShapeType="1"/>
          </p:cNvSpPr>
          <p:nvPr/>
        </p:nvSpPr>
        <p:spPr bwMode="auto">
          <a:xfrm rot="16200000" flipH="1">
            <a:off x="2882106" y="3877469"/>
            <a:ext cx="2873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91" name="Line 439"/>
          <p:cNvSpPr>
            <a:spLocks noChangeShapeType="1"/>
          </p:cNvSpPr>
          <p:nvPr/>
        </p:nvSpPr>
        <p:spPr bwMode="auto">
          <a:xfrm flipH="1">
            <a:off x="2097088" y="4379913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3192" name="Text Box 440"/>
          <p:cNvSpPr txBox="1">
            <a:spLocks noChangeArrowheads="1"/>
          </p:cNvSpPr>
          <p:nvPr/>
        </p:nvSpPr>
        <p:spPr bwMode="auto">
          <a:xfrm>
            <a:off x="8083550" y="3984625"/>
            <a:ext cx="576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Heating</a:t>
            </a:r>
          </a:p>
        </p:txBody>
      </p:sp>
      <p:sp>
        <p:nvSpPr>
          <p:cNvPr id="203193" name="Text Box 441"/>
          <p:cNvSpPr txBox="1">
            <a:spLocks noChangeArrowheads="1"/>
          </p:cNvSpPr>
          <p:nvPr/>
        </p:nvSpPr>
        <p:spPr bwMode="auto">
          <a:xfrm>
            <a:off x="8093075" y="4849813"/>
            <a:ext cx="5762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Heating</a:t>
            </a:r>
          </a:p>
        </p:txBody>
      </p:sp>
      <p:sp>
        <p:nvSpPr>
          <p:cNvPr id="203194" name="Text Box 442"/>
          <p:cNvSpPr txBox="1">
            <a:spLocks noChangeArrowheads="1"/>
          </p:cNvSpPr>
          <p:nvPr/>
        </p:nvSpPr>
        <p:spPr bwMode="auto">
          <a:xfrm>
            <a:off x="8083550" y="5715000"/>
            <a:ext cx="576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Heating</a:t>
            </a:r>
          </a:p>
        </p:txBody>
      </p:sp>
      <p:sp>
        <p:nvSpPr>
          <p:cNvPr id="203195" name="Text Box 443"/>
          <p:cNvSpPr txBox="1">
            <a:spLocks noChangeArrowheads="1"/>
          </p:cNvSpPr>
          <p:nvPr/>
        </p:nvSpPr>
        <p:spPr bwMode="auto">
          <a:xfrm>
            <a:off x="8074025" y="2282825"/>
            <a:ext cx="576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Heating</a:t>
            </a:r>
          </a:p>
        </p:txBody>
      </p:sp>
      <p:sp>
        <p:nvSpPr>
          <p:cNvPr id="203196" name="Text Box 444"/>
          <p:cNvSpPr txBox="1">
            <a:spLocks noChangeArrowheads="1"/>
          </p:cNvSpPr>
          <p:nvPr/>
        </p:nvSpPr>
        <p:spPr bwMode="auto">
          <a:xfrm>
            <a:off x="8066088" y="3121025"/>
            <a:ext cx="5762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Heating</a:t>
            </a:r>
          </a:p>
        </p:txBody>
      </p:sp>
      <p:sp>
        <p:nvSpPr>
          <p:cNvPr id="203197" name="Text Box 445"/>
          <p:cNvSpPr txBox="1">
            <a:spLocks noChangeArrowheads="1"/>
          </p:cNvSpPr>
          <p:nvPr/>
        </p:nvSpPr>
        <p:spPr bwMode="auto">
          <a:xfrm>
            <a:off x="8074025" y="1409700"/>
            <a:ext cx="576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err="1" smtClean="0">
                <a:latin typeface="Arial" pitchFamily="34" charset="0"/>
                <a:ea typeface="굴림" pitchFamily="34" charset="-127"/>
              </a:rPr>
              <a:t>Оборев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3199" name="Text Box 447"/>
          <p:cNvSpPr txBox="1">
            <a:spLocks noChangeArrowheads="1"/>
          </p:cNvSpPr>
          <p:nvPr/>
        </p:nvSpPr>
        <p:spPr bwMode="auto">
          <a:xfrm>
            <a:off x="3556000" y="2416175"/>
            <a:ext cx="796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Минимальное открытие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3200" name="Text Box 448"/>
          <p:cNvSpPr txBox="1">
            <a:spLocks noChangeArrowheads="1"/>
          </p:cNvSpPr>
          <p:nvPr/>
        </p:nvSpPr>
        <p:spPr bwMode="auto">
          <a:xfrm>
            <a:off x="8172450" y="6245225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step</a:t>
            </a:r>
          </a:p>
        </p:txBody>
      </p:sp>
      <p:sp>
        <p:nvSpPr>
          <p:cNvPr id="203203" name="Text Box 451"/>
          <p:cNvSpPr txBox="1">
            <a:spLocks noChangeArrowheads="1"/>
          </p:cNvSpPr>
          <p:nvPr/>
        </p:nvSpPr>
        <p:spPr bwMode="auto">
          <a:xfrm>
            <a:off x="8172450" y="5346700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step</a:t>
            </a:r>
          </a:p>
        </p:txBody>
      </p:sp>
      <p:sp>
        <p:nvSpPr>
          <p:cNvPr id="203204" name="Text Box 452"/>
          <p:cNvSpPr txBox="1">
            <a:spLocks noChangeArrowheads="1"/>
          </p:cNvSpPr>
          <p:nvPr/>
        </p:nvSpPr>
        <p:spPr bwMode="auto">
          <a:xfrm>
            <a:off x="8181975" y="4479925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step</a:t>
            </a:r>
          </a:p>
        </p:txBody>
      </p:sp>
      <p:sp>
        <p:nvSpPr>
          <p:cNvPr id="203205" name="Text Box 453"/>
          <p:cNvSpPr txBox="1">
            <a:spLocks noChangeArrowheads="1"/>
          </p:cNvSpPr>
          <p:nvPr/>
        </p:nvSpPr>
        <p:spPr bwMode="auto">
          <a:xfrm>
            <a:off x="8181975" y="3625850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step</a:t>
            </a:r>
          </a:p>
        </p:txBody>
      </p:sp>
      <p:sp>
        <p:nvSpPr>
          <p:cNvPr id="203206" name="Text Box 454"/>
          <p:cNvSpPr txBox="1">
            <a:spLocks noChangeArrowheads="1"/>
          </p:cNvSpPr>
          <p:nvPr/>
        </p:nvSpPr>
        <p:spPr bwMode="auto">
          <a:xfrm>
            <a:off x="8180388" y="2762250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step</a:t>
            </a:r>
          </a:p>
        </p:txBody>
      </p:sp>
      <p:sp>
        <p:nvSpPr>
          <p:cNvPr id="203207" name="Text Box 455"/>
          <p:cNvSpPr txBox="1">
            <a:spLocks noChangeArrowheads="1"/>
          </p:cNvSpPr>
          <p:nvPr/>
        </p:nvSpPr>
        <p:spPr bwMode="auto">
          <a:xfrm>
            <a:off x="8183563" y="1903413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step</a:t>
            </a:r>
          </a:p>
        </p:txBody>
      </p:sp>
      <p:sp>
        <p:nvSpPr>
          <p:cNvPr id="203208" name="Text Box 456"/>
          <p:cNvSpPr txBox="1">
            <a:spLocks noChangeArrowheads="1"/>
          </p:cNvSpPr>
          <p:nvPr/>
        </p:nvSpPr>
        <p:spPr bwMode="auto">
          <a:xfrm>
            <a:off x="2746350" y="4054475"/>
            <a:ext cx="3302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Выкл.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3209" name="Text Box 457"/>
          <p:cNvSpPr txBox="1">
            <a:spLocks noChangeArrowheads="1"/>
          </p:cNvSpPr>
          <p:nvPr/>
        </p:nvSpPr>
        <p:spPr bwMode="auto">
          <a:xfrm>
            <a:off x="665109" y="2978150"/>
            <a:ext cx="3904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Выкл.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03214" name="Group 462"/>
          <p:cNvGrpSpPr>
            <a:grpSpLocks/>
          </p:cNvGrpSpPr>
          <p:nvPr/>
        </p:nvGrpSpPr>
        <p:grpSpPr bwMode="auto">
          <a:xfrm>
            <a:off x="962025" y="3897313"/>
            <a:ext cx="166688" cy="171450"/>
            <a:chOff x="2748" y="3422"/>
            <a:chExt cx="105" cy="108"/>
          </a:xfrm>
        </p:grpSpPr>
        <p:sp>
          <p:nvSpPr>
            <p:cNvPr id="203215" name="AutoShape 463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216" name="Line 464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217" name="AutoShape 465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3218" name="Text Box 466"/>
          <p:cNvSpPr txBox="1">
            <a:spLocks noChangeArrowheads="1"/>
          </p:cNvSpPr>
          <p:nvPr/>
        </p:nvSpPr>
        <p:spPr bwMode="auto">
          <a:xfrm>
            <a:off x="1687473" y="1420785"/>
            <a:ext cx="14382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Начальная скорость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3227" name="Text Box 475"/>
          <p:cNvSpPr txBox="1">
            <a:spLocks noChangeArrowheads="1"/>
          </p:cNvSpPr>
          <p:nvPr/>
        </p:nvSpPr>
        <p:spPr bwMode="auto">
          <a:xfrm>
            <a:off x="4060818" y="2917818"/>
            <a:ext cx="765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ПИ управление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03228" name="Group 476"/>
          <p:cNvGrpSpPr>
            <a:grpSpLocks/>
          </p:cNvGrpSpPr>
          <p:nvPr/>
        </p:nvGrpSpPr>
        <p:grpSpPr bwMode="auto">
          <a:xfrm>
            <a:off x="2755900" y="4181475"/>
            <a:ext cx="215900" cy="171450"/>
            <a:chOff x="2718" y="3861"/>
            <a:chExt cx="136" cy="108"/>
          </a:xfrm>
        </p:grpSpPr>
        <p:sp>
          <p:nvSpPr>
            <p:cNvPr id="203229" name="Line 477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3230" name="Group 478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203231" name="AutoShape 479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3232" name="Line 480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233" name="AutoShape 481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sp>
        <p:nvSpPr>
          <p:cNvPr id="203234" name="Oval 482"/>
          <p:cNvSpPr>
            <a:spLocks noChangeArrowheads="1"/>
          </p:cNvSpPr>
          <p:nvPr/>
        </p:nvSpPr>
        <p:spPr bwMode="auto">
          <a:xfrm>
            <a:off x="2627313" y="3979863"/>
            <a:ext cx="539750" cy="466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235" name="Oval 483"/>
          <p:cNvSpPr>
            <a:spLocks noChangeArrowheads="1"/>
          </p:cNvSpPr>
          <p:nvPr/>
        </p:nvSpPr>
        <p:spPr bwMode="auto">
          <a:xfrm>
            <a:off x="3367070" y="3063870"/>
            <a:ext cx="511183" cy="466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3236" name="Group 484"/>
          <p:cNvGrpSpPr>
            <a:grpSpLocks/>
          </p:cNvGrpSpPr>
          <p:nvPr/>
        </p:nvGrpSpPr>
        <p:grpSpPr bwMode="auto">
          <a:xfrm>
            <a:off x="728663" y="3114675"/>
            <a:ext cx="166687" cy="171450"/>
            <a:chOff x="2748" y="3422"/>
            <a:chExt cx="105" cy="108"/>
          </a:xfrm>
        </p:grpSpPr>
        <p:sp>
          <p:nvSpPr>
            <p:cNvPr id="203237" name="AutoShape 48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238" name="Line 48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3239" name="AutoShape 48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3240" name="Oval 488"/>
          <p:cNvSpPr>
            <a:spLocks noChangeArrowheads="1"/>
          </p:cNvSpPr>
          <p:nvPr/>
        </p:nvSpPr>
        <p:spPr bwMode="auto">
          <a:xfrm>
            <a:off x="539750" y="2892425"/>
            <a:ext cx="539750" cy="466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241" name="Text Box 489"/>
          <p:cNvSpPr txBox="1">
            <a:spLocks noChangeArrowheads="1"/>
          </p:cNvSpPr>
          <p:nvPr/>
        </p:nvSpPr>
        <p:spPr bwMode="auto">
          <a:xfrm>
            <a:off x="701622" y="4560903"/>
            <a:ext cx="133029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Исходная </a:t>
            </a:r>
            <a:r>
              <a:rPr lang="ru-RU" altLang="ko-KR" sz="900" b="1" dirty="0" err="1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производитльность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3243" name="Text Box 491"/>
          <p:cNvSpPr txBox="1">
            <a:spLocks noChangeArrowheads="1"/>
          </p:cNvSpPr>
          <p:nvPr/>
        </p:nvSpPr>
        <p:spPr bwMode="auto">
          <a:xfrm>
            <a:off x="250825" y="5173663"/>
            <a:ext cx="59769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latin typeface="Arial" pitchFamily="34" charset="0"/>
                <a:ea typeface="굴림" pitchFamily="34" charset="-127"/>
              </a:rPr>
              <a:t>ЭРВ внутренних блоков полностью открыты</a:t>
            </a:r>
            <a:endParaRPr lang="en-US" altLang="ko-KR" sz="1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77" name="Text Box 490"/>
          <p:cNvSpPr txBox="1">
            <a:spLocks noChangeArrowheads="1"/>
          </p:cNvSpPr>
          <p:nvPr/>
        </p:nvSpPr>
        <p:spPr bwMode="auto">
          <a:xfrm>
            <a:off x="71438" y="188913"/>
            <a:ext cx="46101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5.6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Работа в режиме обогрева.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 5.6.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4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Легкий старт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478" name="Group 443"/>
          <p:cNvGrpSpPr>
            <a:grpSpLocks/>
          </p:cNvGrpSpPr>
          <p:nvPr/>
        </p:nvGrpSpPr>
        <p:grpSpPr bwMode="auto">
          <a:xfrm>
            <a:off x="4718052" y="69804"/>
            <a:ext cx="4571623" cy="914400"/>
            <a:chOff x="250" y="3113"/>
            <a:chExt cx="2189" cy="576"/>
          </a:xfrm>
        </p:grpSpPr>
        <p:sp>
          <p:nvSpPr>
            <p:cNvPr id="479" name="Text Box 444"/>
            <p:cNvSpPr txBox="1">
              <a:spLocks noChangeArrowheads="1"/>
            </p:cNvSpPr>
            <p:nvPr/>
          </p:nvSpPr>
          <p:spPr bwMode="auto">
            <a:xfrm>
              <a:off x="545" y="3248"/>
              <a:ext cx="1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80" name="Line 445"/>
            <p:cNvSpPr>
              <a:spLocks noChangeShapeType="1"/>
            </p:cNvSpPr>
            <p:nvPr/>
          </p:nvSpPr>
          <p:spPr bwMode="auto">
            <a:xfrm flipH="1">
              <a:off x="324" y="3601"/>
              <a:ext cx="181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1" name="Line 446"/>
            <p:cNvSpPr>
              <a:spLocks noChangeShapeType="1"/>
            </p:cNvSpPr>
            <p:nvPr/>
          </p:nvSpPr>
          <p:spPr bwMode="auto">
            <a:xfrm flipH="1">
              <a:off x="324" y="33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2" name="Line 447"/>
            <p:cNvSpPr>
              <a:spLocks noChangeShapeType="1"/>
            </p:cNvSpPr>
            <p:nvPr/>
          </p:nvSpPr>
          <p:spPr bwMode="auto">
            <a:xfrm flipH="1">
              <a:off x="320" y="3470"/>
              <a:ext cx="18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3" name="Text Box 448"/>
            <p:cNvSpPr txBox="1">
              <a:spLocks noChangeArrowheads="1"/>
            </p:cNvSpPr>
            <p:nvPr/>
          </p:nvSpPr>
          <p:spPr bwMode="auto">
            <a:xfrm>
              <a:off x="545" y="3379"/>
              <a:ext cx="16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84" name="Text Box 449"/>
            <p:cNvSpPr txBox="1">
              <a:spLocks noChangeArrowheads="1"/>
            </p:cNvSpPr>
            <p:nvPr/>
          </p:nvSpPr>
          <p:spPr bwMode="auto">
            <a:xfrm>
              <a:off x="545" y="3515"/>
              <a:ext cx="18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Высокая температура и давление, жидкость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85" name="Rectangle 450"/>
            <p:cNvSpPr>
              <a:spLocks noChangeArrowheads="1"/>
            </p:cNvSpPr>
            <p:nvPr/>
          </p:nvSpPr>
          <p:spPr bwMode="auto">
            <a:xfrm>
              <a:off x="250" y="3121"/>
              <a:ext cx="2086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 b="1" dirty="0"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486" name="Text Box 451"/>
            <p:cNvSpPr txBox="1">
              <a:spLocks noChangeArrowheads="1"/>
            </p:cNvSpPr>
            <p:nvPr/>
          </p:nvSpPr>
          <p:spPr bwMode="auto">
            <a:xfrm>
              <a:off x="544" y="3113"/>
              <a:ext cx="17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200" b="1" dirty="0" smtClean="0">
                  <a:latin typeface="Arial" pitchFamily="34" charset="0"/>
                  <a:ea typeface="HY헤드라인M" pitchFamily="18" charset="-127"/>
                </a:rPr>
                <a:t>Низкая температура и давление, газ</a:t>
              </a:r>
              <a:endParaRPr lang="en-US" altLang="ko-KR" sz="1200" b="1" dirty="0">
                <a:latin typeface="Arial" pitchFamily="34" charset="0"/>
                <a:ea typeface="HY헤드라인M" pitchFamily="18" charset="-127"/>
              </a:endParaRPr>
            </a:p>
          </p:txBody>
        </p:sp>
        <p:sp>
          <p:nvSpPr>
            <p:cNvPr id="487" name="Line 452"/>
            <p:cNvSpPr>
              <a:spLocks noChangeShapeType="1"/>
            </p:cNvSpPr>
            <p:nvPr/>
          </p:nvSpPr>
          <p:spPr bwMode="auto">
            <a:xfrm flipH="1">
              <a:off x="323" y="3205"/>
              <a:ext cx="181" cy="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90"/>
          <p:cNvSpPr txBox="1">
            <a:spLocks noChangeArrowheads="1"/>
          </p:cNvSpPr>
          <p:nvPr/>
        </p:nvSpPr>
        <p:spPr bwMode="auto">
          <a:xfrm>
            <a:off x="71438" y="188913"/>
            <a:ext cx="461010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5.6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Работа в режиме обогрева.</a:t>
            </a:r>
          </a:p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 5.6.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5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Вопросы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781" name="Group 5"/>
          <p:cNvGraphicFramePr>
            <a:graphicFrameLocks noGrp="1"/>
          </p:cNvGraphicFramePr>
          <p:nvPr/>
        </p:nvGraphicFramePr>
        <p:xfrm>
          <a:off x="215900" y="1196975"/>
          <a:ext cx="8677275" cy="3566160"/>
        </p:xfrm>
        <a:graphic>
          <a:graphicData uri="http://schemas.openxmlformats.org/drawingml/2006/table">
            <a:tbl>
              <a:tblPr/>
              <a:tblGrid>
                <a:gridCol w="1735138"/>
                <a:gridCol w="4205287"/>
                <a:gridCol w="27368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Наименование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Описание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Параметры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Режим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Рабочий режим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Компрессор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целевого высокого давления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30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кгс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/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см</a:t>
                      </a:r>
                      <a:r>
                        <a:rPr kumimoji="1" lang="en-US" altLang="ko-K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Вентилятор НБ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целевого низкого давления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Зависит от наружной температуры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4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Ходовой клапан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байпаса горячего газа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※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Вкл.: защита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байпаса жидкости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※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Вкл.: защита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Главный 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перегрева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Диапазон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 ~ 1400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шагов.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ЭРВ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перегрева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5 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клапан байпаса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 или 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Зависит от условий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 внутреннего блока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расхода хладагента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3831" name="Group 55"/>
          <p:cNvGraphicFramePr>
            <a:graphicFrameLocks noGrp="1"/>
          </p:cNvGraphicFramePr>
          <p:nvPr/>
        </p:nvGraphicFramePr>
        <p:xfrm>
          <a:off x="539750" y="4833938"/>
          <a:ext cx="7993063" cy="1208913"/>
        </p:xfrm>
        <a:graphic>
          <a:graphicData uri="http://schemas.openxmlformats.org/drawingml/2006/table">
            <a:tbl>
              <a:tblPr/>
              <a:tblGrid>
                <a:gridCol w="2125663"/>
                <a:gridCol w="2727325"/>
                <a:gridCol w="3140075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Режим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Охлаждение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Обогрев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байпаса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■ EVI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 открыт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: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■ EVI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 закрыт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: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■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Темп. наружного воздуха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ниже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10℃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-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    EVI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: </a:t>
                      </a:r>
                      <a:r>
                        <a:rPr kumimoji="1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Text Box 69"/>
          <p:cNvSpPr txBox="1">
            <a:spLocks noChangeArrowheads="1"/>
          </p:cNvSpPr>
          <p:nvPr/>
        </p:nvSpPr>
        <p:spPr bwMode="auto">
          <a:xfrm>
            <a:off x="71438" y="188913"/>
            <a:ext cx="65166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обогрева.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.1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Сводная таблица.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57" name="Group 57"/>
          <p:cNvGraphicFramePr>
            <a:graphicFrameLocks noGrp="1"/>
          </p:cNvGraphicFramePr>
          <p:nvPr/>
        </p:nvGraphicFramePr>
        <p:xfrm>
          <a:off x="611188" y="1600200"/>
          <a:ext cx="7272337" cy="938213"/>
        </p:xfrm>
        <a:graphic>
          <a:graphicData uri="http://schemas.openxmlformats.org/drawingml/2006/table">
            <a:tbl>
              <a:tblPr/>
              <a:tblGrid>
                <a:gridCol w="3016250"/>
                <a:gridCol w="4256087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Режим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Обогрев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Исходная производительность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Требуемая </a:t>
                      </a:r>
                      <a:r>
                        <a:rPr kumimoji="1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теплопроизводительность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</a:t>
                      </a:r>
                      <a:r>
                        <a:rPr kumimoji="1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ВБ-в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Рабочая производительность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Целевое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давление нагнетания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04819" name="Line 19"/>
          <p:cNvSpPr>
            <a:spLocks noChangeShapeType="1"/>
          </p:cNvSpPr>
          <p:nvPr/>
        </p:nvSpPr>
        <p:spPr bwMode="auto">
          <a:xfrm>
            <a:off x="323850" y="3308350"/>
            <a:ext cx="6154738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 flipV="1">
            <a:off x="476250" y="2927350"/>
            <a:ext cx="2222500" cy="71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4822" name="Line 22"/>
          <p:cNvSpPr>
            <a:spLocks noChangeShapeType="1"/>
          </p:cNvSpPr>
          <p:nvPr/>
        </p:nvSpPr>
        <p:spPr bwMode="auto">
          <a:xfrm>
            <a:off x="2814638" y="2940050"/>
            <a:ext cx="1981200" cy="520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 flipV="1">
            <a:off x="4819650" y="3333750"/>
            <a:ext cx="152400" cy="139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>
            <a:off x="5016500" y="3305175"/>
            <a:ext cx="982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4825" name="Text Box 25"/>
          <p:cNvSpPr txBox="1">
            <a:spLocks noChangeArrowheads="1"/>
          </p:cNvSpPr>
          <p:nvPr/>
        </p:nvSpPr>
        <p:spPr bwMode="auto">
          <a:xfrm>
            <a:off x="5002213" y="2851150"/>
            <a:ext cx="22342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4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Произв-ть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постоянная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4826" name="Text Box 26"/>
          <p:cNvSpPr txBox="1">
            <a:spLocks noChangeArrowheads="1"/>
          </p:cNvSpPr>
          <p:nvPr/>
        </p:nvSpPr>
        <p:spPr bwMode="auto">
          <a:xfrm>
            <a:off x="1295400" y="3384550"/>
            <a:ext cx="1732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4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Произв-ть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растет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4828" name="Text Box 28"/>
          <p:cNvSpPr txBox="1">
            <a:spLocks noChangeArrowheads="1"/>
          </p:cNvSpPr>
          <p:nvPr/>
        </p:nvSpPr>
        <p:spPr bwMode="auto">
          <a:xfrm>
            <a:off x="4973643" y="3392487"/>
            <a:ext cx="4074320" cy="3724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Целевое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давление нагнетания 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(30.0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кгс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см</a:t>
            </a:r>
            <a:r>
              <a:rPr lang="en-US" altLang="ko-KR" sz="1400" b="1" baseline="300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)</a:t>
            </a:r>
          </a:p>
        </p:txBody>
      </p:sp>
      <p:sp>
        <p:nvSpPr>
          <p:cNvPr id="204829" name="Text Box 29"/>
          <p:cNvSpPr txBox="1">
            <a:spLocks noChangeArrowheads="1"/>
          </p:cNvSpPr>
          <p:nvPr/>
        </p:nvSpPr>
        <p:spPr bwMode="auto">
          <a:xfrm>
            <a:off x="3330558" y="2698740"/>
            <a:ext cx="17580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4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Произв-ть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падает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graphicFrame>
        <p:nvGraphicFramePr>
          <p:cNvPr id="204856" name="Group 56"/>
          <p:cNvGraphicFramePr>
            <a:graphicFrameLocks noGrp="1"/>
          </p:cNvGraphicFramePr>
          <p:nvPr/>
        </p:nvGraphicFramePr>
        <p:xfrm>
          <a:off x="1943100" y="4200525"/>
          <a:ext cx="5437188" cy="1737360"/>
        </p:xfrm>
        <a:graphic>
          <a:graphicData uri="http://schemas.openxmlformats.org/drawingml/2006/table">
            <a:tbl>
              <a:tblPr/>
              <a:tblGrid>
                <a:gridCol w="1270000"/>
                <a:gridCol w="1273175"/>
                <a:gridCol w="289401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K11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K12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Целевое высокое давление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кгс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/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см</a:t>
                      </a:r>
                      <a:r>
                        <a:rPr kumimoji="1" lang="en-US" altLang="ko-K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Заводская </a:t>
                      </a:r>
                      <a:r>
                        <a:rPr kumimoji="1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уставка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(30.0)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31.5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33.0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71438" y="188913"/>
            <a:ext cx="712949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обогрева.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Контроль производительности компрессора.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0" name="AutoShape 6"/>
          <p:cNvSpPr>
            <a:spLocks noChangeArrowheads="1"/>
          </p:cNvSpPr>
          <p:nvPr/>
        </p:nvSpPr>
        <p:spPr bwMode="auto">
          <a:xfrm>
            <a:off x="1792288" y="4057650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 flipH="1" flipV="1">
            <a:off x="1744663" y="4418013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 flipV="1">
            <a:off x="1743075" y="4797425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 flipH="1">
            <a:off x="1739900" y="4430713"/>
            <a:ext cx="52388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205834" name="Group 10"/>
          <p:cNvGrpSpPr>
            <a:grpSpLocks/>
          </p:cNvGrpSpPr>
          <p:nvPr/>
        </p:nvGrpSpPr>
        <p:grpSpPr bwMode="auto">
          <a:xfrm rot="5400000">
            <a:off x="1702594" y="4644232"/>
            <a:ext cx="166687" cy="171450"/>
            <a:chOff x="2748" y="3422"/>
            <a:chExt cx="105" cy="108"/>
          </a:xfrm>
        </p:grpSpPr>
        <p:sp>
          <p:nvSpPr>
            <p:cNvPr id="205835" name="AutoShape 11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836" name="Line 12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837" name="AutoShape 13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5838" name="Line 14"/>
          <p:cNvSpPr>
            <a:spLocks noChangeShapeType="1"/>
          </p:cNvSpPr>
          <p:nvPr/>
        </p:nvSpPr>
        <p:spPr bwMode="auto">
          <a:xfrm flipH="1" flipV="1">
            <a:off x="2667000" y="4302125"/>
            <a:ext cx="18891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39" name="Line 15"/>
          <p:cNvSpPr>
            <a:spLocks noChangeShapeType="1"/>
          </p:cNvSpPr>
          <p:nvPr/>
        </p:nvSpPr>
        <p:spPr bwMode="auto">
          <a:xfrm flipH="1">
            <a:off x="3055938" y="2781300"/>
            <a:ext cx="2206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 flipH="1" flipV="1">
            <a:off x="895350" y="3233738"/>
            <a:ext cx="333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rot="5400000">
            <a:off x="2238375" y="4079875"/>
            <a:ext cx="476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42" name="Line 18"/>
          <p:cNvSpPr>
            <a:spLocks noChangeShapeType="1"/>
          </p:cNvSpPr>
          <p:nvPr/>
        </p:nvSpPr>
        <p:spPr bwMode="auto">
          <a:xfrm rot="5400000">
            <a:off x="2249488" y="4518025"/>
            <a:ext cx="4572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43" name="Line 19"/>
          <p:cNvSpPr>
            <a:spLocks noChangeShapeType="1"/>
          </p:cNvSpPr>
          <p:nvPr/>
        </p:nvSpPr>
        <p:spPr bwMode="auto">
          <a:xfrm>
            <a:off x="2740025" y="2928938"/>
            <a:ext cx="530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44" name="Line 20"/>
          <p:cNvSpPr>
            <a:spLocks noChangeShapeType="1"/>
          </p:cNvSpPr>
          <p:nvPr/>
        </p:nvSpPr>
        <p:spPr bwMode="auto">
          <a:xfrm flipH="1">
            <a:off x="3263900" y="2781300"/>
            <a:ext cx="2111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45" name="Line 21"/>
          <p:cNvSpPr>
            <a:spLocks noChangeShapeType="1"/>
          </p:cNvSpPr>
          <p:nvPr/>
        </p:nvSpPr>
        <p:spPr bwMode="auto">
          <a:xfrm flipV="1">
            <a:off x="3278188" y="2549525"/>
            <a:ext cx="0" cy="2190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46" name="Line 22"/>
          <p:cNvSpPr>
            <a:spLocks noChangeShapeType="1"/>
          </p:cNvSpPr>
          <p:nvPr/>
        </p:nvSpPr>
        <p:spPr bwMode="auto">
          <a:xfrm flipH="1" flipV="1">
            <a:off x="3070225" y="1925638"/>
            <a:ext cx="414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47" name="Line 23"/>
          <p:cNvSpPr>
            <a:spLocks noChangeShapeType="1"/>
          </p:cNvSpPr>
          <p:nvPr/>
        </p:nvSpPr>
        <p:spPr bwMode="auto">
          <a:xfrm rot="5400000">
            <a:off x="1982787" y="4011613"/>
            <a:ext cx="13874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48" name="Line 24"/>
          <p:cNvSpPr>
            <a:spLocks noChangeShapeType="1"/>
          </p:cNvSpPr>
          <p:nvPr/>
        </p:nvSpPr>
        <p:spPr bwMode="auto">
          <a:xfrm flipH="1" flipV="1">
            <a:off x="1144588" y="2295525"/>
            <a:ext cx="0" cy="336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49" name="Line 25"/>
          <p:cNvSpPr>
            <a:spLocks noChangeShapeType="1"/>
          </p:cNvSpPr>
          <p:nvPr/>
        </p:nvSpPr>
        <p:spPr bwMode="auto">
          <a:xfrm flipH="1" flipV="1">
            <a:off x="1238250" y="2295525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205850" name="Group 26"/>
          <p:cNvGrpSpPr>
            <a:grpSpLocks/>
          </p:cNvGrpSpPr>
          <p:nvPr/>
        </p:nvGrpSpPr>
        <p:grpSpPr bwMode="auto">
          <a:xfrm>
            <a:off x="1241425" y="3305175"/>
            <a:ext cx="196850" cy="85725"/>
            <a:chOff x="1142" y="3087"/>
            <a:chExt cx="124" cy="54"/>
          </a:xfrm>
        </p:grpSpPr>
        <p:sp>
          <p:nvSpPr>
            <p:cNvPr id="205851" name="Line 27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852" name="Rectangle 28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5853" name="Line 29"/>
          <p:cNvSpPr>
            <a:spLocks noChangeShapeType="1"/>
          </p:cNvSpPr>
          <p:nvPr/>
        </p:nvSpPr>
        <p:spPr bwMode="auto">
          <a:xfrm flipV="1">
            <a:off x="1230313" y="2833688"/>
            <a:ext cx="3175" cy="1023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205854" name="Group 30"/>
          <p:cNvGrpSpPr>
            <a:grpSpLocks/>
          </p:cNvGrpSpPr>
          <p:nvPr/>
        </p:nvGrpSpPr>
        <p:grpSpPr bwMode="auto">
          <a:xfrm rot="16200000">
            <a:off x="2229644" y="4174331"/>
            <a:ext cx="180975" cy="93663"/>
            <a:chOff x="3382" y="2535"/>
            <a:chExt cx="114" cy="59"/>
          </a:xfrm>
        </p:grpSpPr>
        <p:sp>
          <p:nvSpPr>
            <p:cNvPr id="205855" name="Line 31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856" name="AutoShape 32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5857" name="Line 33"/>
          <p:cNvSpPr>
            <a:spLocks noChangeShapeType="1"/>
          </p:cNvSpPr>
          <p:nvPr/>
        </p:nvSpPr>
        <p:spPr bwMode="auto">
          <a:xfrm flipV="1">
            <a:off x="1958975" y="384968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58" name="Line 34"/>
          <p:cNvSpPr>
            <a:spLocks noChangeShapeType="1"/>
          </p:cNvSpPr>
          <p:nvPr/>
        </p:nvSpPr>
        <p:spPr bwMode="auto">
          <a:xfrm flipV="1">
            <a:off x="1508125" y="3854450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59" name="Line 35"/>
          <p:cNvSpPr>
            <a:spLocks noChangeShapeType="1"/>
          </p:cNvSpPr>
          <p:nvPr/>
        </p:nvSpPr>
        <p:spPr bwMode="auto">
          <a:xfrm flipV="1">
            <a:off x="815975" y="3848100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60" name="AutoShape 36"/>
          <p:cNvSpPr>
            <a:spLocks noChangeArrowheads="1"/>
          </p:cNvSpPr>
          <p:nvPr/>
        </p:nvSpPr>
        <p:spPr bwMode="auto">
          <a:xfrm>
            <a:off x="1336675" y="4060825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861" name="AutoShape 37"/>
          <p:cNvSpPr>
            <a:spLocks noChangeArrowheads="1"/>
          </p:cNvSpPr>
          <p:nvPr/>
        </p:nvSpPr>
        <p:spPr bwMode="auto">
          <a:xfrm>
            <a:off x="738188" y="4059238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862" name="Line 38"/>
          <p:cNvSpPr>
            <a:spLocks noChangeShapeType="1"/>
          </p:cNvSpPr>
          <p:nvPr/>
        </p:nvSpPr>
        <p:spPr bwMode="auto">
          <a:xfrm flipH="1" flipV="1">
            <a:off x="860425" y="4014788"/>
            <a:ext cx="133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63" name="Line 39"/>
          <p:cNvSpPr>
            <a:spLocks noChangeShapeType="1"/>
          </p:cNvSpPr>
          <p:nvPr/>
        </p:nvSpPr>
        <p:spPr bwMode="auto">
          <a:xfrm flipV="1">
            <a:off x="698500" y="4922838"/>
            <a:ext cx="0" cy="12223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64" name="Line 40"/>
          <p:cNvSpPr>
            <a:spLocks noChangeShapeType="1"/>
          </p:cNvSpPr>
          <p:nvPr/>
        </p:nvSpPr>
        <p:spPr bwMode="auto">
          <a:xfrm flipH="1" flipV="1">
            <a:off x="1225550" y="2306638"/>
            <a:ext cx="5969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65" name="Line 41"/>
          <p:cNvSpPr>
            <a:spLocks noChangeShapeType="1"/>
          </p:cNvSpPr>
          <p:nvPr/>
        </p:nvSpPr>
        <p:spPr bwMode="auto">
          <a:xfrm flipV="1">
            <a:off x="2198688" y="3603625"/>
            <a:ext cx="0" cy="703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66" name="Line 42"/>
          <p:cNvSpPr>
            <a:spLocks noChangeShapeType="1"/>
          </p:cNvSpPr>
          <p:nvPr/>
        </p:nvSpPr>
        <p:spPr bwMode="auto">
          <a:xfrm flipV="1">
            <a:off x="3067050" y="2603500"/>
            <a:ext cx="0" cy="1905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67" name="Line 43"/>
          <p:cNvSpPr>
            <a:spLocks noChangeShapeType="1"/>
          </p:cNvSpPr>
          <p:nvPr/>
        </p:nvSpPr>
        <p:spPr bwMode="auto">
          <a:xfrm flipV="1">
            <a:off x="1323975" y="2349500"/>
            <a:ext cx="0" cy="2746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68" name="Line 44"/>
          <p:cNvSpPr>
            <a:spLocks noChangeShapeType="1"/>
          </p:cNvSpPr>
          <p:nvPr/>
        </p:nvSpPr>
        <p:spPr bwMode="auto">
          <a:xfrm flipV="1">
            <a:off x="3275013" y="2767013"/>
            <a:ext cx="3175" cy="19002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205869" name="Group 45"/>
          <p:cNvGrpSpPr>
            <a:grpSpLocks/>
          </p:cNvGrpSpPr>
          <p:nvPr/>
        </p:nvGrpSpPr>
        <p:grpSpPr bwMode="auto">
          <a:xfrm>
            <a:off x="1081088" y="2595563"/>
            <a:ext cx="317500" cy="268287"/>
            <a:chOff x="2030" y="2218"/>
            <a:chExt cx="291" cy="280"/>
          </a:xfrm>
        </p:grpSpPr>
        <p:sp>
          <p:nvSpPr>
            <p:cNvPr id="205870" name="AutoShape 46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871" name="AutoShape 47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872" name="AutoShape 48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873" name="AutoShape 49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874" name="AutoShape 50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5875" name="Line 51"/>
          <p:cNvSpPr>
            <a:spLocks noChangeShapeType="1"/>
          </p:cNvSpPr>
          <p:nvPr/>
        </p:nvSpPr>
        <p:spPr bwMode="auto">
          <a:xfrm flipH="1">
            <a:off x="808038" y="3860800"/>
            <a:ext cx="695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76" name="Line 52"/>
          <p:cNvSpPr>
            <a:spLocks noChangeShapeType="1"/>
          </p:cNvSpPr>
          <p:nvPr/>
        </p:nvSpPr>
        <p:spPr bwMode="auto">
          <a:xfrm flipH="1" flipV="1">
            <a:off x="903288" y="4186238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77" name="Line 53"/>
          <p:cNvSpPr>
            <a:spLocks noChangeShapeType="1"/>
          </p:cNvSpPr>
          <p:nvPr/>
        </p:nvSpPr>
        <p:spPr bwMode="auto">
          <a:xfrm flipV="1">
            <a:off x="692150" y="4394200"/>
            <a:ext cx="1588" cy="292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78" name="Line 54"/>
          <p:cNvSpPr>
            <a:spLocks noChangeShapeType="1"/>
          </p:cNvSpPr>
          <p:nvPr/>
        </p:nvSpPr>
        <p:spPr bwMode="auto">
          <a:xfrm flipH="1" flipV="1">
            <a:off x="1006475" y="4302125"/>
            <a:ext cx="1481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79" name="Line 55"/>
          <p:cNvSpPr>
            <a:spLocks noChangeShapeType="1"/>
          </p:cNvSpPr>
          <p:nvPr/>
        </p:nvSpPr>
        <p:spPr bwMode="auto">
          <a:xfrm flipH="1" flipV="1">
            <a:off x="1493838" y="4183063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80" name="Line 56"/>
          <p:cNvSpPr>
            <a:spLocks noChangeShapeType="1"/>
          </p:cNvSpPr>
          <p:nvPr/>
        </p:nvSpPr>
        <p:spPr bwMode="auto">
          <a:xfrm flipH="1" flipV="1">
            <a:off x="1289050" y="4418013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81" name="Line 57"/>
          <p:cNvSpPr>
            <a:spLocks noChangeShapeType="1"/>
          </p:cNvSpPr>
          <p:nvPr/>
        </p:nvSpPr>
        <p:spPr bwMode="auto">
          <a:xfrm flipH="1" flipV="1">
            <a:off x="944563" y="4683125"/>
            <a:ext cx="206375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82" name="Line 58"/>
          <p:cNvSpPr>
            <a:spLocks noChangeShapeType="1"/>
          </p:cNvSpPr>
          <p:nvPr/>
        </p:nvSpPr>
        <p:spPr bwMode="auto">
          <a:xfrm flipH="1" flipV="1">
            <a:off x="336550" y="4686300"/>
            <a:ext cx="6207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83" name="Line 59"/>
          <p:cNvSpPr>
            <a:spLocks noChangeShapeType="1"/>
          </p:cNvSpPr>
          <p:nvPr/>
        </p:nvSpPr>
        <p:spPr bwMode="auto">
          <a:xfrm flipV="1">
            <a:off x="341313" y="4670425"/>
            <a:ext cx="1587" cy="2809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84" name="Line 60"/>
          <p:cNvSpPr>
            <a:spLocks noChangeShapeType="1"/>
          </p:cNvSpPr>
          <p:nvPr/>
        </p:nvSpPr>
        <p:spPr bwMode="auto">
          <a:xfrm flipV="1">
            <a:off x="1308100" y="1922463"/>
            <a:ext cx="5238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85" name="Line 61"/>
          <p:cNvSpPr>
            <a:spLocks noChangeShapeType="1"/>
          </p:cNvSpPr>
          <p:nvPr/>
        </p:nvSpPr>
        <p:spPr bwMode="auto">
          <a:xfrm flipV="1">
            <a:off x="1287463" y="4797425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86" name="Arc 62"/>
          <p:cNvSpPr>
            <a:spLocks/>
          </p:cNvSpPr>
          <p:nvPr/>
        </p:nvSpPr>
        <p:spPr bwMode="auto">
          <a:xfrm rot="5674286">
            <a:off x="1231107" y="2235993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887" name="Line 63"/>
          <p:cNvSpPr>
            <a:spLocks noChangeShapeType="1"/>
          </p:cNvSpPr>
          <p:nvPr/>
        </p:nvSpPr>
        <p:spPr bwMode="auto">
          <a:xfrm flipH="1" flipV="1">
            <a:off x="1809750" y="2298700"/>
            <a:ext cx="0" cy="10223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88" name="Line 64"/>
          <p:cNvSpPr>
            <a:spLocks noChangeShapeType="1"/>
          </p:cNvSpPr>
          <p:nvPr/>
        </p:nvSpPr>
        <p:spPr bwMode="auto">
          <a:xfrm flipH="1" flipV="1">
            <a:off x="1797050" y="3316288"/>
            <a:ext cx="6143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89" name="Line 65"/>
          <p:cNvSpPr>
            <a:spLocks noChangeShapeType="1"/>
          </p:cNvSpPr>
          <p:nvPr/>
        </p:nvSpPr>
        <p:spPr bwMode="auto">
          <a:xfrm>
            <a:off x="2552700" y="1874838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90" name="Line 66"/>
          <p:cNvSpPr>
            <a:spLocks noChangeShapeType="1"/>
          </p:cNvSpPr>
          <p:nvPr/>
        </p:nvSpPr>
        <p:spPr bwMode="auto">
          <a:xfrm>
            <a:off x="293688" y="4694238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91" name="Line 67"/>
          <p:cNvSpPr>
            <a:spLocks noChangeShapeType="1"/>
          </p:cNvSpPr>
          <p:nvPr/>
        </p:nvSpPr>
        <p:spPr bwMode="auto">
          <a:xfrm>
            <a:off x="766763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92" name="Line 68"/>
          <p:cNvSpPr>
            <a:spLocks noChangeShapeType="1"/>
          </p:cNvSpPr>
          <p:nvPr/>
        </p:nvSpPr>
        <p:spPr bwMode="auto">
          <a:xfrm>
            <a:off x="1457325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93" name="Line 69"/>
          <p:cNvSpPr>
            <a:spLocks noChangeShapeType="1"/>
          </p:cNvSpPr>
          <p:nvPr/>
        </p:nvSpPr>
        <p:spPr bwMode="auto">
          <a:xfrm>
            <a:off x="1006475" y="44481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94" name="Line 70"/>
          <p:cNvSpPr>
            <a:spLocks noChangeShapeType="1"/>
          </p:cNvSpPr>
          <p:nvPr/>
        </p:nvSpPr>
        <p:spPr bwMode="auto">
          <a:xfrm flipH="1" flipV="1">
            <a:off x="1141413" y="4916488"/>
            <a:ext cx="615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95" name="Line 71"/>
          <p:cNvSpPr>
            <a:spLocks noChangeShapeType="1"/>
          </p:cNvSpPr>
          <p:nvPr/>
        </p:nvSpPr>
        <p:spPr bwMode="auto">
          <a:xfrm>
            <a:off x="2727325" y="4524375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96" name="Line 72"/>
          <p:cNvSpPr>
            <a:spLocks noChangeShapeType="1"/>
          </p:cNvSpPr>
          <p:nvPr/>
        </p:nvSpPr>
        <p:spPr bwMode="auto">
          <a:xfrm flipH="1" flipV="1">
            <a:off x="544513" y="2309813"/>
            <a:ext cx="611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97" name="Line 73"/>
          <p:cNvSpPr>
            <a:spLocks noChangeShapeType="1"/>
          </p:cNvSpPr>
          <p:nvPr/>
        </p:nvSpPr>
        <p:spPr bwMode="auto">
          <a:xfrm flipV="1">
            <a:off x="519113" y="3225800"/>
            <a:ext cx="0" cy="498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98" name="Line 74"/>
          <p:cNvSpPr>
            <a:spLocks noChangeShapeType="1"/>
          </p:cNvSpPr>
          <p:nvPr/>
        </p:nvSpPr>
        <p:spPr bwMode="auto">
          <a:xfrm flipH="1">
            <a:off x="509588" y="3236913"/>
            <a:ext cx="215900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899" name="Line 75"/>
          <p:cNvSpPr>
            <a:spLocks noChangeShapeType="1"/>
          </p:cNvSpPr>
          <p:nvPr/>
        </p:nvSpPr>
        <p:spPr bwMode="auto">
          <a:xfrm flipH="1">
            <a:off x="512763" y="4256088"/>
            <a:ext cx="454025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00" name="Line 76"/>
          <p:cNvSpPr>
            <a:spLocks noChangeShapeType="1"/>
          </p:cNvSpPr>
          <p:nvPr/>
        </p:nvSpPr>
        <p:spPr bwMode="auto">
          <a:xfrm flipH="1" flipV="1">
            <a:off x="339725" y="4937125"/>
            <a:ext cx="360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01" name="AutoShape 77"/>
          <p:cNvSpPr>
            <a:spLocks noChangeArrowheads="1"/>
          </p:cNvSpPr>
          <p:nvPr/>
        </p:nvSpPr>
        <p:spPr bwMode="auto">
          <a:xfrm>
            <a:off x="646113" y="50355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902" name="Line 78"/>
          <p:cNvSpPr>
            <a:spLocks noChangeShapeType="1"/>
          </p:cNvSpPr>
          <p:nvPr/>
        </p:nvSpPr>
        <p:spPr bwMode="auto">
          <a:xfrm flipV="1">
            <a:off x="3065463" y="1924050"/>
            <a:ext cx="0" cy="6207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205903" name="Group 79"/>
          <p:cNvGrpSpPr>
            <a:grpSpLocks/>
          </p:cNvGrpSpPr>
          <p:nvPr/>
        </p:nvGrpSpPr>
        <p:grpSpPr bwMode="auto">
          <a:xfrm>
            <a:off x="3024188" y="2528888"/>
            <a:ext cx="82550" cy="79375"/>
            <a:chOff x="3655" y="1977"/>
            <a:chExt cx="82" cy="88"/>
          </a:xfrm>
        </p:grpSpPr>
        <p:sp>
          <p:nvSpPr>
            <p:cNvPr id="205904" name="AutoShape 80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905" name="Line 81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205906" name="Group 82"/>
          <p:cNvGrpSpPr>
            <a:grpSpLocks/>
          </p:cNvGrpSpPr>
          <p:nvPr/>
        </p:nvGrpSpPr>
        <p:grpSpPr bwMode="auto">
          <a:xfrm flipV="1">
            <a:off x="1187450" y="3060700"/>
            <a:ext cx="87313" cy="79375"/>
            <a:chOff x="3655" y="1977"/>
            <a:chExt cx="82" cy="88"/>
          </a:xfrm>
        </p:grpSpPr>
        <p:sp>
          <p:nvSpPr>
            <p:cNvPr id="205907" name="AutoShape 83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908" name="Line 84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205909" name="Group 85"/>
          <p:cNvGrpSpPr>
            <a:grpSpLocks/>
          </p:cNvGrpSpPr>
          <p:nvPr/>
        </p:nvGrpSpPr>
        <p:grpSpPr bwMode="auto">
          <a:xfrm rot="-16200000">
            <a:off x="1066801" y="4256087"/>
            <a:ext cx="74612" cy="87313"/>
            <a:chOff x="3655" y="1977"/>
            <a:chExt cx="82" cy="88"/>
          </a:xfrm>
        </p:grpSpPr>
        <p:sp>
          <p:nvSpPr>
            <p:cNvPr id="205910" name="AutoShape 86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911" name="Line 87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5912" name="Line 88"/>
          <p:cNvSpPr>
            <a:spLocks noChangeShapeType="1"/>
          </p:cNvSpPr>
          <p:nvPr/>
        </p:nvSpPr>
        <p:spPr bwMode="auto">
          <a:xfrm flipH="1">
            <a:off x="693738" y="4406900"/>
            <a:ext cx="52387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13" name="Line 89"/>
          <p:cNvSpPr>
            <a:spLocks noChangeShapeType="1"/>
          </p:cNvSpPr>
          <p:nvPr/>
        </p:nvSpPr>
        <p:spPr bwMode="auto">
          <a:xfrm flipH="1">
            <a:off x="1284288" y="4430713"/>
            <a:ext cx="52387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14" name="Line 90"/>
          <p:cNvSpPr>
            <a:spLocks noChangeShapeType="1"/>
          </p:cNvSpPr>
          <p:nvPr/>
        </p:nvSpPr>
        <p:spPr bwMode="auto">
          <a:xfrm flipH="1" flipV="1">
            <a:off x="1290638" y="3621088"/>
            <a:ext cx="51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15" name="Line 91"/>
          <p:cNvSpPr>
            <a:spLocks noChangeShapeType="1"/>
          </p:cNvSpPr>
          <p:nvPr/>
        </p:nvSpPr>
        <p:spPr bwMode="auto">
          <a:xfrm flipH="1" flipV="1">
            <a:off x="1976438" y="3617913"/>
            <a:ext cx="233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16" name="Line 92"/>
          <p:cNvSpPr>
            <a:spLocks noChangeShapeType="1"/>
          </p:cNvSpPr>
          <p:nvPr/>
        </p:nvSpPr>
        <p:spPr bwMode="auto">
          <a:xfrm>
            <a:off x="2251075" y="2068513"/>
            <a:ext cx="119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17" name="Line 93"/>
          <p:cNvSpPr>
            <a:spLocks noChangeShapeType="1"/>
          </p:cNvSpPr>
          <p:nvPr/>
        </p:nvSpPr>
        <p:spPr bwMode="auto">
          <a:xfrm flipH="1" flipV="1">
            <a:off x="3278188" y="3108325"/>
            <a:ext cx="2492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18" name="Line 94"/>
          <p:cNvSpPr>
            <a:spLocks noChangeShapeType="1"/>
          </p:cNvSpPr>
          <p:nvPr/>
        </p:nvSpPr>
        <p:spPr bwMode="auto">
          <a:xfrm flipV="1">
            <a:off x="3527425" y="3094038"/>
            <a:ext cx="0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19" name="Rectangle 95"/>
          <p:cNvSpPr>
            <a:spLocks noChangeArrowheads="1"/>
          </p:cNvSpPr>
          <p:nvPr/>
        </p:nvSpPr>
        <p:spPr bwMode="auto">
          <a:xfrm>
            <a:off x="187325" y="1160463"/>
            <a:ext cx="3852863" cy="3959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05920" name="Group 96"/>
          <p:cNvGrpSpPr>
            <a:grpSpLocks/>
          </p:cNvGrpSpPr>
          <p:nvPr/>
        </p:nvGrpSpPr>
        <p:grpSpPr bwMode="auto">
          <a:xfrm>
            <a:off x="1763713" y="1582738"/>
            <a:ext cx="787400" cy="247650"/>
            <a:chOff x="2033" y="584"/>
            <a:chExt cx="590" cy="186"/>
          </a:xfrm>
        </p:grpSpPr>
        <p:sp>
          <p:nvSpPr>
            <p:cNvPr id="205921" name="Oval 97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922" name="AutoShape 98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923" name="Line 99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924" name="Oval 100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5925" name="Arc 101"/>
          <p:cNvSpPr>
            <a:spLocks/>
          </p:cNvSpPr>
          <p:nvPr/>
        </p:nvSpPr>
        <p:spPr bwMode="auto">
          <a:xfrm rot="11137884">
            <a:off x="1230313" y="2581275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926" name="Line 102"/>
          <p:cNvSpPr>
            <a:spLocks noChangeShapeType="1"/>
          </p:cNvSpPr>
          <p:nvPr/>
        </p:nvSpPr>
        <p:spPr bwMode="auto">
          <a:xfrm flipH="1" flipV="1">
            <a:off x="1074738" y="4016375"/>
            <a:ext cx="117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27" name="Line 103"/>
          <p:cNvSpPr>
            <a:spLocks noChangeShapeType="1"/>
          </p:cNvSpPr>
          <p:nvPr/>
        </p:nvSpPr>
        <p:spPr bwMode="auto">
          <a:xfrm flipV="1">
            <a:off x="1179513" y="4010025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28" name="Line 104"/>
          <p:cNvSpPr>
            <a:spLocks noChangeShapeType="1"/>
          </p:cNvSpPr>
          <p:nvPr/>
        </p:nvSpPr>
        <p:spPr bwMode="auto">
          <a:xfrm flipH="1">
            <a:off x="874713" y="4002088"/>
            <a:ext cx="0" cy="65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205929" name="Group 105"/>
          <p:cNvGrpSpPr>
            <a:grpSpLocks/>
          </p:cNvGrpSpPr>
          <p:nvPr/>
        </p:nvGrpSpPr>
        <p:grpSpPr bwMode="auto">
          <a:xfrm>
            <a:off x="417513" y="4565650"/>
            <a:ext cx="166687" cy="171450"/>
            <a:chOff x="2748" y="3422"/>
            <a:chExt cx="105" cy="108"/>
          </a:xfrm>
        </p:grpSpPr>
        <p:sp>
          <p:nvSpPr>
            <p:cNvPr id="205930" name="AutoShape 10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931" name="Line 10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932" name="AutoShape 10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05933" name="Group 109"/>
          <p:cNvGrpSpPr>
            <a:grpSpLocks/>
          </p:cNvGrpSpPr>
          <p:nvPr/>
        </p:nvGrpSpPr>
        <p:grpSpPr bwMode="auto">
          <a:xfrm>
            <a:off x="1247775" y="2886075"/>
            <a:ext cx="180975" cy="93663"/>
            <a:chOff x="3382" y="2535"/>
            <a:chExt cx="114" cy="59"/>
          </a:xfrm>
        </p:grpSpPr>
        <p:sp>
          <p:nvSpPr>
            <p:cNvPr id="205934" name="Line 110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935" name="AutoShape 111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5936" name="Line 112"/>
          <p:cNvSpPr>
            <a:spLocks noChangeShapeType="1"/>
          </p:cNvSpPr>
          <p:nvPr/>
        </p:nvSpPr>
        <p:spPr bwMode="auto">
          <a:xfrm rot="5400000" flipH="1" flipV="1">
            <a:off x="38894" y="1802607"/>
            <a:ext cx="10366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37" name="Line 113"/>
          <p:cNvSpPr>
            <a:spLocks noChangeShapeType="1"/>
          </p:cNvSpPr>
          <p:nvPr/>
        </p:nvSpPr>
        <p:spPr bwMode="auto">
          <a:xfrm flipH="1" flipV="1">
            <a:off x="544513" y="1295400"/>
            <a:ext cx="3463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38" name="Line 114"/>
          <p:cNvSpPr>
            <a:spLocks noChangeShapeType="1"/>
          </p:cNvSpPr>
          <p:nvPr/>
        </p:nvSpPr>
        <p:spPr bwMode="auto">
          <a:xfrm flipV="1">
            <a:off x="519113" y="3879850"/>
            <a:ext cx="0" cy="3921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39" name="Line 115"/>
          <p:cNvSpPr>
            <a:spLocks noChangeShapeType="1"/>
          </p:cNvSpPr>
          <p:nvPr/>
        </p:nvSpPr>
        <p:spPr bwMode="auto">
          <a:xfrm flipH="1" flipV="1">
            <a:off x="1954213" y="4186238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205940" name="Group 116"/>
          <p:cNvGrpSpPr>
            <a:grpSpLocks/>
          </p:cNvGrpSpPr>
          <p:nvPr/>
        </p:nvGrpSpPr>
        <p:grpSpPr bwMode="auto">
          <a:xfrm>
            <a:off x="855663" y="4376738"/>
            <a:ext cx="207962" cy="77787"/>
            <a:chOff x="979" y="3706"/>
            <a:chExt cx="131" cy="49"/>
          </a:xfrm>
        </p:grpSpPr>
        <p:sp>
          <p:nvSpPr>
            <p:cNvPr id="205941" name="Line 117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942" name="Line 118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205943" name="Group 119"/>
          <p:cNvGrpSpPr>
            <a:grpSpLocks/>
          </p:cNvGrpSpPr>
          <p:nvPr/>
        </p:nvGrpSpPr>
        <p:grpSpPr bwMode="auto">
          <a:xfrm>
            <a:off x="1893888" y="4378325"/>
            <a:ext cx="207962" cy="77788"/>
            <a:chOff x="979" y="3706"/>
            <a:chExt cx="131" cy="49"/>
          </a:xfrm>
        </p:grpSpPr>
        <p:sp>
          <p:nvSpPr>
            <p:cNvPr id="205944" name="Line 120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945" name="Line 121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205946" name="Group 122"/>
          <p:cNvGrpSpPr>
            <a:grpSpLocks/>
          </p:cNvGrpSpPr>
          <p:nvPr/>
        </p:nvGrpSpPr>
        <p:grpSpPr bwMode="auto">
          <a:xfrm>
            <a:off x="1433513" y="4376738"/>
            <a:ext cx="207962" cy="77787"/>
            <a:chOff x="979" y="3706"/>
            <a:chExt cx="131" cy="49"/>
          </a:xfrm>
        </p:grpSpPr>
        <p:sp>
          <p:nvSpPr>
            <p:cNvPr id="205947" name="Line 123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948" name="Line 124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5949" name="Line 125"/>
          <p:cNvSpPr>
            <a:spLocks noChangeShapeType="1"/>
          </p:cNvSpPr>
          <p:nvPr/>
        </p:nvSpPr>
        <p:spPr bwMode="auto">
          <a:xfrm flipH="1" flipV="1">
            <a:off x="1050925" y="4451350"/>
            <a:ext cx="13763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50" name="Line 126"/>
          <p:cNvSpPr>
            <a:spLocks noChangeShapeType="1"/>
          </p:cNvSpPr>
          <p:nvPr/>
        </p:nvSpPr>
        <p:spPr bwMode="auto">
          <a:xfrm flipH="1">
            <a:off x="1500188" y="3860800"/>
            <a:ext cx="473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51" name="Line 127"/>
          <p:cNvSpPr>
            <a:spLocks noChangeShapeType="1"/>
          </p:cNvSpPr>
          <p:nvPr/>
        </p:nvSpPr>
        <p:spPr bwMode="auto">
          <a:xfrm>
            <a:off x="1909763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52" name="Arc 128"/>
          <p:cNvSpPr>
            <a:spLocks/>
          </p:cNvSpPr>
          <p:nvPr/>
        </p:nvSpPr>
        <p:spPr bwMode="auto">
          <a:xfrm rot="841871">
            <a:off x="2408238" y="441483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953" name="Arc 129"/>
          <p:cNvSpPr>
            <a:spLocks/>
          </p:cNvSpPr>
          <p:nvPr/>
        </p:nvSpPr>
        <p:spPr bwMode="auto">
          <a:xfrm rot="841871">
            <a:off x="2608263" y="4418013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954" name="Line 130"/>
          <p:cNvSpPr>
            <a:spLocks noChangeShapeType="1"/>
          </p:cNvSpPr>
          <p:nvPr/>
        </p:nvSpPr>
        <p:spPr bwMode="auto">
          <a:xfrm flipH="1" flipV="1">
            <a:off x="2524125" y="4451350"/>
            <a:ext cx="10477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55" name="Line 131"/>
          <p:cNvSpPr>
            <a:spLocks noChangeShapeType="1"/>
          </p:cNvSpPr>
          <p:nvPr/>
        </p:nvSpPr>
        <p:spPr bwMode="auto">
          <a:xfrm rot="5400000">
            <a:off x="2089150" y="3308350"/>
            <a:ext cx="7683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56" name="Freeform 132"/>
          <p:cNvSpPr>
            <a:spLocks/>
          </p:cNvSpPr>
          <p:nvPr/>
        </p:nvSpPr>
        <p:spPr bwMode="auto">
          <a:xfrm>
            <a:off x="457200" y="3717925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57" name="Freeform 133"/>
          <p:cNvSpPr>
            <a:spLocks/>
          </p:cNvSpPr>
          <p:nvPr/>
        </p:nvSpPr>
        <p:spPr bwMode="auto">
          <a:xfrm rot="5400000">
            <a:off x="1835150" y="3529013"/>
            <a:ext cx="117475" cy="18415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58" name="Freeform 134"/>
          <p:cNvSpPr>
            <a:spLocks/>
          </p:cNvSpPr>
          <p:nvPr/>
        </p:nvSpPr>
        <p:spPr bwMode="auto">
          <a:xfrm>
            <a:off x="2416175" y="3684588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59" name="Arc 135"/>
          <p:cNvSpPr>
            <a:spLocks/>
          </p:cNvSpPr>
          <p:nvPr/>
        </p:nvSpPr>
        <p:spPr bwMode="auto">
          <a:xfrm rot="841871">
            <a:off x="2395538" y="327818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960" name="Line 136"/>
          <p:cNvSpPr>
            <a:spLocks noChangeShapeType="1"/>
          </p:cNvSpPr>
          <p:nvPr/>
        </p:nvSpPr>
        <p:spPr bwMode="auto">
          <a:xfrm rot="13500000">
            <a:off x="1128712" y="2725738"/>
            <a:ext cx="111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61" name="Line 137"/>
          <p:cNvSpPr>
            <a:spLocks noChangeShapeType="1"/>
          </p:cNvSpPr>
          <p:nvPr/>
        </p:nvSpPr>
        <p:spPr bwMode="auto">
          <a:xfrm>
            <a:off x="2460625" y="2932113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205962" name="Group 138"/>
          <p:cNvGrpSpPr>
            <a:grpSpLocks/>
          </p:cNvGrpSpPr>
          <p:nvPr/>
        </p:nvGrpSpPr>
        <p:grpSpPr bwMode="auto">
          <a:xfrm>
            <a:off x="2620963" y="2801938"/>
            <a:ext cx="166687" cy="171450"/>
            <a:chOff x="2748" y="3422"/>
            <a:chExt cx="105" cy="108"/>
          </a:xfrm>
        </p:grpSpPr>
        <p:sp>
          <p:nvSpPr>
            <p:cNvPr id="205963" name="AutoShape 139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964" name="Line 140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965" name="AutoShape 141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5966" name="Line 142"/>
          <p:cNvSpPr>
            <a:spLocks noChangeShapeType="1"/>
          </p:cNvSpPr>
          <p:nvPr/>
        </p:nvSpPr>
        <p:spPr bwMode="auto">
          <a:xfrm flipH="1" flipV="1">
            <a:off x="2517775" y="3316288"/>
            <a:ext cx="1730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5967" name="AutoShape 143"/>
          <p:cNvSpPr>
            <a:spLocks noChangeArrowheads="1"/>
          </p:cNvSpPr>
          <p:nvPr/>
        </p:nvSpPr>
        <p:spPr bwMode="auto">
          <a:xfrm>
            <a:off x="2390775" y="4695825"/>
            <a:ext cx="363538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05968" name="Group 144"/>
          <p:cNvGrpSpPr>
            <a:grpSpLocks/>
          </p:cNvGrpSpPr>
          <p:nvPr/>
        </p:nvGrpSpPr>
        <p:grpSpPr bwMode="auto">
          <a:xfrm>
            <a:off x="955675" y="3889375"/>
            <a:ext cx="166688" cy="171450"/>
            <a:chOff x="2748" y="3422"/>
            <a:chExt cx="105" cy="108"/>
          </a:xfrm>
        </p:grpSpPr>
        <p:sp>
          <p:nvSpPr>
            <p:cNvPr id="205969" name="AutoShape 145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970" name="Line 146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971" name="AutoShape 147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05972" name="Group 148"/>
          <p:cNvGrpSpPr>
            <a:grpSpLocks/>
          </p:cNvGrpSpPr>
          <p:nvPr/>
        </p:nvGrpSpPr>
        <p:grpSpPr bwMode="auto">
          <a:xfrm>
            <a:off x="742950" y="4483100"/>
            <a:ext cx="211138" cy="53975"/>
            <a:chOff x="854" y="4026"/>
            <a:chExt cx="133" cy="34"/>
          </a:xfrm>
        </p:grpSpPr>
        <p:grpSp>
          <p:nvGrpSpPr>
            <p:cNvPr id="205973" name="Group 149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05974" name="Line 150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75" name="Line 151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76" name="Line 152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77" name="Line 153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78" name="Line 154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05979" name="Group 155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05980" name="Line 15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81" name="Line 15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82" name="Line 15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83" name="Line 15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84" name="Line 16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05985" name="Line 161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986" name="Line 162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987" name="Oval 163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 dirty="0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05988" name="Group 164"/>
          <p:cNvGrpSpPr>
            <a:grpSpLocks/>
          </p:cNvGrpSpPr>
          <p:nvPr/>
        </p:nvGrpSpPr>
        <p:grpSpPr bwMode="auto">
          <a:xfrm>
            <a:off x="1339850" y="4483100"/>
            <a:ext cx="211138" cy="53975"/>
            <a:chOff x="854" y="4026"/>
            <a:chExt cx="133" cy="34"/>
          </a:xfrm>
        </p:grpSpPr>
        <p:grpSp>
          <p:nvGrpSpPr>
            <p:cNvPr id="205989" name="Group 165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05990" name="Line 16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91" name="Line 16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92" name="Line 16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93" name="Line 16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94" name="Line 17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05995" name="Group 171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05996" name="Line 17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97" name="Line 17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98" name="Line 17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99" name="Line 17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00" name="Line 17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06001" name="Line 177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002" name="Line 178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003" name="Oval 179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 dirty="0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06004" name="Group 180"/>
          <p:cNvGrpSpPr>
            <a:grpSpLocks/>
          </p:cNvGrpSpPr>
          <p:nvPr/>
        </p:nvGrpSpPr>
        <p:grpSpPr bwMode="auto">
          <a:xfrm>
            <a:off x="1797050" y="4483100"/>
            <a:ext cx="211138" cy="53975"/>
            <a:chOff x="854" y="4026"/>
            <a:chExt cx="133" cy="34"/>
          </a:xfrm>
        </p:grpSpPr>
        <p:grpSp>
          <p:nvGrpSpPr>
            <p:cNvPr id="206005" name="Group 181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06006" name="Line 182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07" name="Line 183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08" name="Line 184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09" name="Line 185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10" name="Line 186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06011" name="Group 187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06012" name="Line 18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13" name="Line 18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14" name="Line 19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15" name="Line 19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16" name="Line 19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06017" name="Line 193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018" name="Line 194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019" name="Oval 195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 dirty="0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sp>
        <p:nvSpPr>
          <p:cNvPr id="206020" name="Line 196"/>
          <p:cNvSpPr>
            <a:spLocks noChangeShapeType="1"/>
          </p:cNvSpPr>
          <p:nvPr/>
        </p:nvSpPr>
        <p:spPr bwMode="auto">
          <a:xfrm flipV="1">
            <a:off x="3278188" y="1922463"/>
            <a:ext cx="0" cy="5619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21" name="Line 197"/>
          <p:cNvSpPr>
            <a:spLocks noChangeShapeType="1"/>
          </p:cNvSpPr>
          <p:nvPr/>
        </p:nvSpPr>
        <p:spPr bwMode="auto">
          <a:xfrm>
            <a:off x="3527425" y="3308350"/>
            <a:ext cx="0" cy="3127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206022" name="Group 198"/>
          <p:cNvGrpSpPr>
            <a:grpSpLocks/>
          </p:cNvGrpSpPr>
          <p:nvPr/>
        </p:nvGrpSpPr>
        <p:grpSpPr bwMode="auto">
          <a:xfrm rot="5400000">
            <a:off x="3525838" y="3189287"/>
            <a:ext cx="107950" cy="206375"/>
            <a:chOff x="2877" y="3766"/>
            <a:chExt cx="68" cy="130"/>
          </a:xfrm>
        </p:grpSpPr>
        <p:sp>
          <p:nvSpPr>
            <p:cNvPr id="206023" name="Line 199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024" name="AutoShape 200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025" name="AutoShape 201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06026" name="Line 202"/>
          <p:cNvSpPr>
            <a:spLocks noChangeShapeType="1"/>
          </p:cNvSpPr>
          <p:nvPr/>
        </p:nvSpPr>
        <p:spPr bwMode="auto">
          <a:xfrm flipH="1" flipV="1">
            <a:off x="3382963" y="3614738"/>
            <a:ext cx="158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27" name="Line 203"/>
          <p:cNvSpPr>
            <a:spLocks noChangeShapeType="1"/>
          </p:cNvSpPr>
          <p:nvPr/>
        </p:nvSpPr>
        <p:spPr bwMode="auto">
          <a:xfrm>
            <a:off x="3576638" y="344646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28" name="Line 204"/>
          <p:cNvSpPr>
            <a:spLocks noChangeShapeType="1"/>
          </p:cNvSpPr>
          <p:nvPr/>
        </p:nvSpPr>
        <p:spPr bwMode="auto">
          <a:xfrm flipH="1" flipV="1">
            <a:off x="2728913" y="4451350"/>
            <a:ext cx="3810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29" name="Line 205"/>
          <p:cNvSpPr>
            <a:spLocks noChangeShapeType="1"/>
          </p:cNvSpPr>
          <p:nvPr/>
        </p:nvSpPr>
        <p:spPr bwMode="auto">
          <a:xfrm>
            <a:off x="3097213" y="3368675"/>
            <a:ext cx="0" cy="109537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30" name="Line 206"/>
          <p:cNvSpPr>
            <a:spLocks noChangeShapeType="1"/>
          </p:cNvSpPr>
          <p:nvPr/>
        </p:nvSpPr>
        <p:spPr bwMode="auto">
          <a:xfrm flipH="1" flipV="1">
            <a:off x="2921000" y="4298950"/>
            <a:ext cx="1698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31" name="Line 207"/>
          <p:cNvSpPr>
            <a:spLocks noChangeShapeType="1"/>
          </p:cNvSpPr>
          <p:nvPr/>
        </p:nvSpPr>
        <p:spPr bwMode="auto">
          <a:xfrm flipV="1">
            <a:off x="3471863" y="1912938"/>
            <a:ext cx="0" cy="3937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32" name="Line 208"/>
          <p:cNvSpPr>
            <a:spLocks noChangeShapeType="1"/>
          </p:cNvSpPr>
          <p:nvPr/>
        </p:nvSpPr>
        <p:spPr bwMode="auto">
          <a:xfrm flipV="1">
            <a:off x="3473450" y="2316163"/>
            <a:ext cx="0" cy="4778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206033" name="Group 209"/>
          <p:cNvGrpSpPr>
            <a:grpSpLocks/>
          </p:cNvGrpSpPr>
          <p:nvPr/>
        </p:nvGrpSpPr>
        <p:grpSpPr bwMode="auto">
          <a:xfrm rot="5400000">
            <a:off x="3468688" y="2217737"/>
            <a:ext cx="107950" cy="206375"/>
            <a:chOff x="2877" y="3766"/>
            <a:chExt cx="68" cy="130"/>
          </a:xfrm>
        </p:grpSpPr>
        <p:sp>
          <p:nvSpPr>
            <p:cNvPr id="206034" name="Line 210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035" name="AutoShape 211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036" name="AutoShape 212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6037" name="Group 213"/>
          <p:cNvGrpSpPr>
            <a:grpSpLocks/>
          </p:cNvGrpSpPr>
          <p:nvPr/>
        </p:nvGrpSpPr>
        <p:grpSpPr bwMode="auto">
          <a:xfrm rot="5400000">
            <a:off x="3273426" y="2390775"/>
            <a:ext cx="107950" cy="206375"/>
            <a:chOff x="2877" y="3766"/>
            <a:chExt cx="68" cy="130"/>
          </a:xfrm>
        </p:grpSpPr>
        <p:sp>
          <p:nvSpPr>
            <p:cNvPr id="206038" name="Line 21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039" name="AutoShape 21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040" name="AutoShape 21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06041" name="Line 217"/>
          <p:cNvSpPr>
            <a:spLocks noChangeShapeType="1"/>
          </p:cNvSpPr>
          <p:nvPr/>
        </p:nvSpPr>
        <p:spPr bwMode="auto">
          <a:xfrm flipH="1" flipV="1">
            <a:off x="3084513" y="3379788"/>
            <a:ext cx="9525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42" name="Rectangle 218"/>
          <p:cNvSpPr>
            <a:spLocks noChangeArrowheads="1"/>
          </p:cNvSpPr>
          <p:nvPr/>
        </p:nvSpPr>
        <p:spPr bwMode="auto">
          <a:xfrm>
            <a:off x="3181350" y="3203575"/>
            <a:ext cx="190500" cy="474663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043" name="Line 219"/>
          <p:cNvSpPr>
            <a:spLocks noChangeShapeType="1"/>
          </p:cNvSpPr>
          <p:nvPr/>
        </p:nvSpPr>
        <p:spPr bwMode="auto">
          <a:xfrm>
            <a:off x="3049588" y="345598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44" name="Line 220"/>
          <p:cNvSpPr>
            <a:spLocks noChangeShapeType="1"/>
          </p:cNvSpPr>
          <p:nvPr/>
        </p:nvSpPr>
        <p:spPr bwMode="auto">
          <a:xfrm>
            <a:off x="3322638" y="376078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45" name="Line 221"/>
          <p:cNvSpPr>
            <a:spLocks noChangeShapeType="1"/>
          </p:cNvSpPr>
          <p:nvPr/>
        </p:nvSpPr>
        <p:spPr bwMode="auto">
          <a:xfrm flipH="1" flipV="1">
            <a:off x="3262313" y="4652963"/>
            <a:ext cx="7762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46" name="AutoShape 222"/>
          <p:cNvSpPr>
            <a:spLocks noChangeArrowheads="1"/>
          </p:cNvSpPr>
          <p:nvPr/>
        </p:nvSpPr>
        <p:spPr bwMode="auto">
          <a:xfrm>
            <a:off x="1169988" y="3454400"/>
            <a:ext cx="131762" cy="193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06047" name="Group 223"/>
          <p:cNvGrpSpPr>
            <a:grpSpLocks/>
          </p:cNvGrpSpPr>
          <p:nvPr/>
        </p:nvGrpSpPr>
        <p:grpSpPr bwMode="auto">
          <a:xfrm rot="5400000">
            <a:off x="1246981" y="4644232"/>
            <a:ext cx="166687" cy="171450"/>
            <a:chOff x="2748" y="3422"/>
            <a:chExt cx="105" cy="108"/>
          </a:xfrm>
        </p:grpSpPr>
        <p:sp>
          <p:nvSpPr>
            <p:cNvPr id="206048" name="AutoShape 224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049" name="Line 225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050" name="AutoShape 226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06051" name="Group 227"/>
          <p:cNvGrpSpPr>
            <a:grpSpLocks/>
          </p:cNvGrpSpPr>
          <p:nvPr/>
        </p:nvGrpSpPr>
        <p:grpSpPr bwMode="auto">
          <a:xfrm>
            <a:off x="8101013" y="2951163"/>
            <a:ext cx="487362" cy="174625"/>
            <a:chOff x="1789" y="1102"/>
            <a:chExt cx="480" cy="149"/>
          </a:xfrm>
        </p:grpSpPr>
        <p:sp>
          <p:nvSpPr>
            <p:cNvPr id="206052" name="Oval 228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053" name="Oval 229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054" name="AutoShape 230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055" name="Line 231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6056" name="Line 232"/>
          <p:cNvSpPr>
            <a:spLocks noChangeShapeType="1"/>
          </p:cNvSpPr>
          <p:nvPr/>
        </p:nvSpPr>
        <p:spPr bwMode="auto">
          <a:xfrm>
            <a:off x="7780338" y="322262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57" name="Rectangle 233"/>
          <p:cNvSpPr>
            <a:spLocks noChangeArrowheads="1"/>
          </p:cNvSpPr>
          <p:nvPr/>
        </p:nvSpPr>
        <p:spPr bwMode="auto">
          <a:xfrm>
            <a:off x="7734300" y="287337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058" name="Line 234"/>
          <p:cNvSpPr>
            <a:spLocks noChangeShapeType="1"/>
          </p:cNvSpPr>
          <p:nvPr/>
        </p:nvSpPr>
        <p:spPr bwMode="auto">
          <a:xfrm>
            <a:off x="8666163" y="317023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59" name="Line 235"/>
          <p:cNvSpPr>
            <a:spLocks noChangeShapeType="1"/>
          </p:cNvSpPr>
          <p:nvPr/>
        </p:nvSpPr>
        <p:spPr bwMode="auto">
          <a:xfrm>
            <a:off x="7877175" y="316706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60" name="Line 236"/>
          <p:cNvSpPr>
            <a:spLocks noChangeShapeType="1"/>
          </p:cNvSpPr>
          <p:nvPr/>
        </p:nvSpPr>
        <p:spPr bwMode="auto">
          <a:xfrm>
            <a:off x="8348663" y="350520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61" name="Line 237"/>
          <p:cNvSpPr>
            <a:spLocks noChangeShapeType="1"/>
          </p:cNvSpPr>
          <p:nvPr/>
        </p:nvSpPr>
        <p:spPr bwMode="auto">
          <a:xfrm>
            <a:off x="8624888" y="322262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62" name="Line 238"/>
          <p:cNvSpPr>
            <a:spLocks noChangeShapeType="1"/>
          </p:cNvSpPr>
          <p:nvPr/>
        </p:nvSpPr>
        <p:spPr bwMode="auto">
          <a:xfrm rot="5400000">
            <a:off x="8724107" y="336311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63" name="Line 239"/>
          <p:cNvSpPr>
            <a:spLocks noChangeShapeType="1"/>
          </p:cNvSpPr>
          <p:nvPr/>
        </p:nvSpPr>
        <p:spPr bwMode="auto">
          <a:xfrm>
            <a:off x="7793038" y="350361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064" name="AutoShape 240"/>
          <p:cNvSpPr>
            <a:spLocks noChangeArrowheads="1"/>
          </p:cNvSpPr>
          <p:nvPr/>
        </p:nvSpPr>
        <p:spPr bwMode="auto">
          <a:xfrm rot="5400000">
            <a:off x="7680325" y="34305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065" name="AutoShape 241"/>
          <p:cNvSpPr>
            <a:spLocks noChangeArrowheads="1"/>
          </p:cNvSpPr>
          <p:nvPr/>
        </p:nvSpPr>
        <p:spPr bwMode="auto">
          <a:xfrm rot="5400000">
            <a:off x="7680325" y="31448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06066" name="Group 242"/>
          <p:cNvGrpSpPr>
            <a:grpSpLocks/>
          </p:cNvGrpSpPr>
          <p:nvPr/>
        </p:nvGrpSpPr>
        <p:grpSpPr bwMode="auto">
          <a:xfrm>
            <a:off x="8285163" y="3354388"/>
            <a:ext cx="107950" cy="206375"/>
            <a:chOff x="2877" y="3766"/>
            <a:chExt cx="68" cy="130"/>
          </a:xfrm>
        </p:grpSpPr>
        <p:sp>
          <p:nvSpPr>
            <p:cNvPr id="206067" name="Line 243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068" name="AutoShape 244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069" name="AutoShape 245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6070" name="Group 246"/>
          <p:cNvGrpSpPr>
            <a:grpSpLocks/>
          </p:cNvGrpSpPr>
          <p:nvPr/>
        </p:nvGrpSpPr>
        <p:grpSpPr bwMode="auto">
          <a:xfrm>
            <a:off x="2392363" y="4960938"/>
            <a:ext cx="361950" cy="61912"/>
            <a:chOff x="2265" y="4052"/>
            <a:chExt cx="228" cy="39"/>
          </a:xfrm>
        </p:grpSpPr>
        <p:grpSp>
          <p:nvGrpSpPr>
            <p:cNvPr id="206071" name="Group 247"/>
            <p:cNvGrpSpPr>
              <a:grpSpLocks/>
            </p:cNvGrpSpPr>
            <p:nvPr/>
          </p:nvGrpSpPr>
          <p:grpSpPr bwMode="auto">
            <a:xfrm>
              <a:off x="2268" y="4056"/>
              <a:ext cx="50" cy="31"/>
              <a:chOff x="909" y="4018"/>
              <a:chExt cx="64" cy="31"/>
            </a:xfrm>
          </p:grpSpPr>
          <p:sp>
            <p:nvSpPr>
              <p:cNvPr id="206072" name="Line 24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73" name="Line 24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74" name="Line 25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75" name="Line 25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76" name="Line 25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06077" name="Line 253"/>
            <p:cNvSpPr>
              <a:spLocks noChangeShapeType="1"/>
            </p:cNvSpPr>
            <p:nvPr/>
          </p:nvSpPr>
          <p:spPr bwMode="auto">
            <a:xfrm>
              <a:off x="2265" y="405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206078" name="Group 254"/>
            <p:cNvGrpSpPr>
              <a:grpSpLocks/>
            </p:cNvGrpSpPr>
            <p:nvPr/>
          </p:nvGrpSpPr>
          <p:grpSpPr bwMode="auto">
            <a:xfrm>
              <a:off x="2313" y="4056"/>
              <a:ext cx="50" cy="31"/>
              <a:chOff x="909" y="4018"/>
              <a:chExt cx="64" cy="31"/>
            </a:xfrm>
          </p:grpSpPr>
          <p:sp>
            <p:nvSpPr>
              <p:cNvPr id="206079" name="Line 255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80" name="Line 256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81" name="Line 257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82" name="Line 258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83" name="Line 259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06084" name="Group 260"/>
            <p:cNvGrpSpPr>
              <a:grpSpLocks/>
            </p:cNvGrpSpPr>
            <p:nvPr/>
          </p:nvGrpSpPr>
          <p:grpSpPr bwMode="auto">
            <a:xfrm>
              <a:off x="2397" y="4056"/>
              <a:ext cx="50" cy="31"/>
              <a:chOff x="909" y="4018"/>
              <a:chExt cx="64" cy="31"/>
            </a:xfrm>
          </p:grpSpPr>
          <p:sp>
            <p:nvSpPr>
              <p:cNvPr id="206085" name="Line 261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86" name="Line 262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87" name="Line 263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88" name="Line 264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89" name="Line 265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206090" name="Group 266"/>
            <p:cNvGrpSpPr>
              <a:grpSpLocks/>
            </p:cNvGrpSpPr>
            <p:nvPr/>
          </p:nvGrpSpPr>
          <p:grpSpPr bwMode="auto">
            <a:xfrm>
              <a:off x="2441" y="4055"/>
              <a:ext cx="50" cy="31"/>
              <a:chOff x="909" y="4018"/>
              <a:chExt cx="64" cy="31"/>
            </a:xfrm>
          </p:grpSpPr>
          <p:sp>
            <p:nvSpPr>
              <p:cNvPr id="206091" name="Line 267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92" name="Line 268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93" name="Line 269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94" name="Line 270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95" name="Line 271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06096" name="Line 272"/>
            <p:cNvSpPr>
              <a:spLocks noChangeShapeType="1"/>
            </p:cNvSpPr>
            <p:nvPr/>
          </p:nvSpPr>
          <p:spPr bwMode="auto">
            <a:xfrm>
              <a:off x="2266" y="409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097" name="Oval 273"/>
            <p:cNvSpPr>
              <a:spLocks noChangeArrowheads="1"/>
            </p:cNvSpPr>
            <p:nvPr/>
          </p:nvSpPr>
          <p:spPr bwMode="auto">
            <a:xfrm>
              <a:off x="2362" y="4054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 dirty="0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06098" name="Group 274"/>
          <p:cNvGrpSpPr>
            <a:grpSpLocks/>
          </p:cNvGrpSpPr>
          <p:nvPr/>
        </p:nvGrpSpPr>
        <p:grpSpPr bwMode="auto">
          <a:xfrm>
            <a:off x="8107363" y="4681538"/>
            <a:ext cx="487362" cy="174625"/>
            <a:chOff x="1789" y="1102"/>
            <a:chExt cx="480" cy="149"/>
          </a:xfrm>
        </p:grpSpPr>
        <p:sp>
          <p:nvSpPr>
            <p:cNvPr id="206099" name="Oval 275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00" name="Oval 276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01" name="AutoShape 277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02" name="Line 278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6103" name="Line 279"/>
          <p:cNvSpPr>
            <a:spLocks noChangeShapeType="1"/>
          </p:cNvSpPr>
          <p:nvPr/>
        </p:nvSpPr>
        <p:spPr bwMode="auto">
          <a:xfrm>
            <a:off x="7786688" y="495300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04" name="Rectangle 280"/>
          <p:cNvSpPr>
            <a:spLocks noChangeArrowheads="1"/>
          </p:cNvSpPr>
          <p:nvPr/>
        </p:nvSpPr>
        <p:spPr bwMode="auto">
          <a:xfrm>
            <a:off x="7740650" y="460375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05" name="Line 281"/>
          <p:cNvSpPr>
            <a:spLocks noChangeShapeType="1"/>
          </p:cNvSpPr>
          <p:nvPr/>
        </p:nvSpPr>
        <p:spPr bwMode="auto">
          <a:xfrm>
            <a:off x="8672513" y="490061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06" name="Line 282"/>
          <p:cNvSpPr>
            <a:spLocks noChangeShapeType="1"/>
          </p:cNvSpPr>
          <p:nvPr/>
        </p:nvSpPr>
        <p:spPr bwMode="auto">
          <a:xfrm>
            <a:off x="7883525" y="489743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07" name="Line 283"/>
          <p:cNvSpPr>
            <a:spLocks noChangeShapeType="1"/>
          </p:cNvSpPr>
          <p:nvPr/>
        </p:nvSpPr>
        <p:spPr bwMode="auto">
          <a:xfrm>
            <a:off x="8355013" y="523557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08" name="Line 284"/>
          <p:cNvSpPr>
            <a:spLocks noChangeShapeType="1"/>
          </p:cNvSpPr>
          <p:nvPr/>
        </p:nvSpPr>
        <p:spPr bwMode="auto">
          <a:xfrm>
            <a:off x="8631238" y="495300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09" name="Line 285"/>
          <p:cNvSpPr>
            <a:spLocks noChangeShapeType="1"/>
          </p:cNvSpPr>
          <p:nvPr/>
        </p:nvSpPr>
        <p:spPr bwMode="auto">
          <a:xfrm rot="5400000">
            <a:off x="8730457" y="509349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10" name="Line 286"/>
          <p:cNvSpPr>
            <a:spLocks noChangeShapeType="1"/>
          </p:cNvSpPr>
          <p:nvPr/>
        </p:nvSpPr>
        <p:spPr bwMode="auto">
          <a:xfrm>
            <a:off x="7799388" y="523398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11" name="AutoShape 287"/>
          <p:cNvSpPr>
            <a:spLocks noChangeArrowheads="1"/>
          </p:cNvSpPr>
          <p:nvPr/>
        </p:nvSpPr>
        <p:spPr bwMode="auto">
          <a:xfrm rot="5400000">
            <a:off x="7686675" y="51609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12" name="AutoShape 288"/>
          <p:cNvSpPr>
            <a:spLocks noChangeArrowheads="1"/>
          </p:cNvSpPr>
          <p:nvPr/>
        </p:nvSpPr>
        <p:spPr bwMode="auto">
          <a:xfrm rot="5400000">
            <a:off x="7686675" y="48752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06113" name="Group 289"/>
          <p:cNvGrpSpPr>
            <a:grpSpLocks/>
          </p:cNvGrpSpPr>
          <p:nvPr/>
        </p:nvGrpSpPr>
        <p:grpSpPr bwMode="auto">
          <a:xfrm>
            <a:off x="8291513" y="5084763"/>
            <a:ext cx="107950" cy="206375"/>
            <a:chOff x="2877" y="3766"/>
            <a:chExt cx="68" cy="130"/>
          </a:xfrm>
        </p:grpSpPr>
        <p:sp>
          <p:nvSpPr>
            <p:cNvPr id="206114" name="Line 290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115" name="AutoShape 291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16" name="AutoShape 292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6117" name="Group 293"/>
          <p:cNvGrpSpPr>
            <a:grpSpLocks/>
          </p:cNvGrpSpPr>
          <p:nvPr/>
        </p:nvGrpSpPr>
        <p:grpSpPr bwMode="auto">
          <a:xfrm>
            <a:off x="8104188" y="3821113"/>
            <a:ext cx="487362" cy="174625"/>
            <a:chOff x="1789" y="1102"/>
            <a:chExt cx="480" cy="149"/>
          </a:xfrm>
        </p:grpSpPr>
        <p:sp>
          <p:nvSpPr>
            <p:cNvPr id="206118" name="Oval 294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19" name="Oval 295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20" name="AutoShape 296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21" name="Line 297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6122" name="Line 298"/>
          <p:cNvSpPr>
            <a:spLocks noChangeShapeType="1"/>
          </p:cNvSpPr>
          <p:nvPr/>
        </p:nvSpPr>
        <p:spPr bwMode="auto">
          <a:xfrm>
            <a:off x="7783513" y="409257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23" name="Rectangle 299"/>
          <p:cNvSpPr>
            <a:spLocks noChangeArrowheads="1"/>
          </p:cNvSpPr>
          <p:nvPr/>
        </p:nvSpPr>
        <p:spPr bwMode="auto">
          <a:xfrm>
            <a:off x="7737475" y="374332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24" name="Line 300"/>
          <p:cNvSpPr>
            <a:spLocks noChangeShapeType="1"/>
          </p:cNvSpPr>
          <p:nvPr/>
        </p:nvSpPr>
        <p:spPr bwMode="auto">
          <a:xfrm>
            <a:off x="8669338" y="404018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25" name="Line 301"/>
          <p:cNvSpPr>
            <a:spLocks noChangeShapeType="1"/>
          </p:cNvSpPr>
          <p:nvPr/>
        </p:nvSpPr>
        <p:spPr bwMode="auto">
          <a:xfrm>
            <a:off x="7880350" y="403701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26" name="Line 302"/>
          <p:cNvSpPr>
            <a:spLocks noChangeShapeType="1"/>
          </p:cNvSpPr>
          <p:nvPr/>
        </p:nvSpPr>
        <p:spPr bwMode="auto">
          <a:xfrm>
            <a:off x="8351838" y="437515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27" name="Line 303"/>
          <p:cNvSpPr>
            <a:spLocks noChangeShapeType="1"/>
          </p:cNvSpPr>
          <p:nvPr/>
        </p:nvSpPr>
        <p:spPr bwMode="auto">
          <a:xfrm>
            <a:off x="8628063" y="409257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28" name="Line 304"/>
          <p:cNvSpPr>
            <a:spLocks noChangeShapeType="1"/>
          </p:cNvSpPr>
          <p:nvPr/>
        </p:nvSpPr>
        <p:spPr bwMode="auto">
          <a:xfrm rot="5400000">
            <a:off x="8727282" y="423306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29" name="Line 305"/>
          <p:cNvSpPr>
            <a:spLocks noChangeShapeType="1"/>
          </p:cNvSpPr>
          <p:nvPr/>
        </p:nvSpPr>
        <p:spPr bwMode="auto">
          <a:xfrm>
            <a:off x="7796213" y="437356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30" name="AutoShape 306"/>
          <p:cNvSpPr>
            <a:spLocks noChangeArrowheads="1"/>
          </p:cNvSpPr>
          <p:nvPr/>
        </p:nvSpPr>
        <p:spPr bwMode="auto">
          <a:xfrm rot="5400000">
            <a:off x="7683500" y="43005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31" name="AutoShape 307"/>
          <p:cNvSpPr>
            <a:spLocks noChangeArrowheads="1"/>
          </p:cNvSpPr>
          <p:nvPr/>
        </p:nvSpPr>
        <p:spPr bwMode="auto">
          <a:xfrm rot="5400000">
            <a:off x="7683500" y="40147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06132" name="Group 308"/>
          <p:cNvGrpSpPr>
            <a:grpSpLocks/>
          </p:cNvGrpSpPr>
          <p:nvPr/>
        </p:nvGrpSpPr>
        <p:grpSpPr bwMode="auto">
          <a:xfrm>
            <a:off x="8288338" y="4224338"/>
            <a:ext cx="107950" cy="206375"/>
            <a:chOff x="2877" y="3766"/>
            <a:chExt cx="68" cy="130"/>
          </a:xfrm>
        </p:grpSpPr>
        <p:sp>
          <p:nvSpPr>
            <p:cNvPr id="206133" name="Line 309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134" name="AutoShape 310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35" name="AutoShape 311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6136" name="Group 312"/>
          <p:cNvGrpSpPr>
            <a:grpSpLocks/>
          </p:cNvGrpSpPr>
          <p:nvPr/>
        </p:nvGrpSpPr>
        <p:grpSpPr bwMode="auto">
          <a:xfrm>
            <a:off x="8101013" y="5541963"/>
            <a:ext cx="487362" cy="174625"/>
            <a:chOff x="1789" y="1102"/>
            <a:chExt cx="480" cy="149"/>
          </a:xfrm>
        </p:grpSpPr>
        <p:sp>
          <p:nvSpPr>
            <p:cNvPr id="206137" name="Oval 313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38" name="Oval 314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39" name="AutoShape 315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40" name="Line 316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6141" name="Line 317"/>
          <p:cNvSpPr>
            <a:spLocks noChangeShapeType="1"/>
          </p:cNvSpPr>
          <p:nvPr/>
        </p:nvSpPr>
        <p:spPr bwMode="auto">
          <a:xfrm>
            <a:off x="7780338" y="581342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42" name="Rectangle 318"/>
          <p:cNvSpPr>
            <a:spLocks noChangeArrowheads="1"/>
          </p:cNvSpPr>
          <p:nvPr/>
        </p:nvSpPr>
        <p:spPr bwMode="auto">
          <a:xfrm>
            <a:off x="7734300" y="546417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43" name="Line 319"/>
          <p:cNvSpPr>
            <a:spLocks noChangeShapeType="1"/>
          </p:cNvSpPr>
          <p:nvPr/>
        </p:nvSpPr>
        <p:spPr bwMode="auto">
          <a:xfrm>
            <a:off x="8666163" y="576103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44" name="Line 320"/>
          <p:cNvSpPr>
            <a:spLocks noChangeShapeType="1"/>
          </p:cNvSpPr>
          <p:nvPr/>
        </p:nvSpPr>
        <p:spPr bwMode="auto">
          <a:xfrm>
            <a:off x="7877175" y="575786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45" name="Line 321"/>
          <p:cNvSpPr>
            <a:spLocks noChangeShapeType="1"/>
          </p:cNvSpPr>
          <p:nvPr/>
        </p:nvSpPr>
        <p:spPr bwMode="auto">
          <a:xfrm>
            <a:off x="8348663" y="609600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46" name="Line 322"/>
          <p:cNvSpPr>
            <a:spLocks noChangeShapeType="1"/>
          </p:cNvSpPr>
          <p:nvPr/>
        </p:nvSpPr>
        <p:spPr bwMode="auto">
          <a:xfrm>
            <a:off x="8624888" y="581342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47" name="Line 323"/>
          <p:cNvSpPr>
            <a:spLocks noChangeShapeType="1"/>
          </p:cNvSpPr>
          <p:nvPr/>
        </p:nvSpPr>
        <p:spPr bwMode="auto">
          <a:xfrm rot="5400000">
            <a:off x="8724107" y="595391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48" name="Line 324"/>
          <p:cNvSpPr>
            <a:spLocks noChangeShapeType="1"/>
          </p:cNvSpPr>
          <p:nvPr/>
        </p:nvSpPr>
        <p:spPr bwMode="auto">
          <a:xfrm>
            <a:off x="7793038" y="609441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49" name="AutoShape 325"/>
          <p:cNvSpPr>
            <a:spLocks noChangeArrowheads="1"/>
          </p:cNvSpPr>
          <p:nvPr/>
        </p:nvSpPr>
        <p:spPr bwMode="auto">
          <a:xfrm rot="5400000">
            <a:off x="7680325" y="60213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50" name="AutoShape 326"/>
          <p:cNvSpPr>
            <a:spLocks noChangeArrowheads="1"/>
          </p:cNvSpPr>
          <p:nvPr/>
        </p:nvSpPr>
        <p:spPr bwMode="auto">
          <a:xfrm rot="5400000">
            <a:off x="7680325" y="57356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06151" name="Group 327"/>
          <p:cNvGrpSpPr>
            <a:grpSpLocks/>
          </p:cNvGrpSpPr>
          <p:nvPr/>
        </p:nvGrpSpPr>
        <p:grpSpPr bwMode="auto">
          <a:xfrm>
            <a:off x="8285163" y="5945188"/>
            <a:ext cx="107950" cy="206375"/>
            <a:chOff x="2877" y="3766"/>
            <a:chExt cx="68" cy="130"/>
          </a:xfrm>
        </p:grpSpPr>
        <p:sp>
          <p:nvSpPr>
            <p:cNvPr id="206152" name="Line 328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153" name="AutoShape 329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54" name="AutoShape 330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6155" name="Group 331"/>
          <p:cNvGrpSpPr>
            <a:grpSpLocks/>
          </p:cNvGrpSpPr>
          <p:nvPr/>
        </p:nvGrpSpPr>
        <p:grpSpPr bwMode="auto">
          <a:xfrm>
            <a:off x="8107363" y="2109788"/>
            <a:ext cx="487362" cy="174625"/>
            <a:chOff x="1789" y="1102"/>
            <a:chExt cx="480" cy="149"/>
          </a:xfrm>
        </p:grpSpPr>
        <p:sp>
          <p:nvSpPr>
            <p:cNvPr id="206156" name="Oval 332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57" name="Oval 333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58" name="AutoShape 334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59" name="Line 335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6160" name="Line 336"/>
          <p:cNvSpPr>
            <a:spLocks noChangeShapeType="1"/>
          </p:cNvSpPr>
          <p:nvPr/>
        </p:nvSpPr>
        <p:spPr bwMode="auto">
          <a:xfrm>
            <a:off x="7786688" y="238125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61" name="Rectangle 337"/>
          <p:cNvSpPr>
            <a:spLocks noChangeArrowheads="1"/>
          </p:cNvSpPr>
          <p:nvPr/>
        </p:nvSpPr>
        <p:spPr bwMode="auto">
          <a:xfrm>
            <a:off x="7740650" y="203200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62" name="Line 338"/>
          <p:cNvSpPr>
            <a:spLocks noChangeShapeType="1"/>
          </p:cNvSpPr>
          <p:nvPr/>
        </p:nvSpPr>
        <p:spPr bwMode="auto">
          <a:xfrm>
            <a:off x="8672513" y="232886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63" name="Line 339"/>
          <p:cNvSpPr>
            <a:spLocks noChangeShapeType="1"/>
          </p:cNvSpPr>
          <p:nvPr/>
        </p:nvSpPr>
        <p:spPr bwMode="auto">
          <a:xfrm>
            <a:off x="7883525" y="232568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64" name="Line 340"/>
          <p:cNvSpPr>
            <a:spLocks noChangeShapeType="1"/>
          </p:cNvSpPr>
          <p:nvPr/>
        </p:nvSpPr>
        <p:spPr bwMode="auto">
          <a:xfrm>
            <a:off x="8355013" y="266382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65" name="Line 341"/>
          <p:cNvSpPr>
            <a:spLocks noChangeShapeType="1"/>
          </p:cNvSpPr>
          <p:nvPr/>
        </p:nvSpPr>
        <p:spPr bwMode="auto">
          <a:xfrm>
            <a:off x="8631238" y="238125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66" name="Line 342"/>
          <p:cNvSpPr>
            <a:spLocks noChangeShapeType="1"/>
          </p:cNvSpPr>
          <p:nvPr/>
        </p:nvSpPr>
        <p:spPr bwMode="auto">
          <a:xfrm rot="5400000">
            <a:off x="8730457" y="252174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67" name="Line 343"/>
          <p:cNvSpPr>
            <a:spLocks noChangeShapeType="1"/>
          </p:cNvSpPr>
          <p:nvPr/>
        </p:nvSpPr>
        <p:spPr bwMode="auto">
          <a:xfrm>
            <a:off x="7799388" y="266223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68" name="AutoShape 344"/>
          <p:cNvSpPr>
            <a:spLocks noChangeArrowheads="1"/>
          </p:cNvSpPr>
          <p:nvPr/>
        </p:nvSpPr>
        <p:spPr bwMode="auto">
          <a:xfrm rot="5400000">
            <a:off x="7686675" y="25892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69" name="AutoShape 345"/>
          <p:cNvSpPr>
            <a:spLocks noChangeArrowheads="1"/>
          </p:cNvSpPr>
          <p:nvPr/>
        </p:nvSpPr>
        <p:spPr bwMode="auto">
          <a:xfrm rot="5400000">
            <a:off x="7686675" y="23034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06170" name="Group 346"/>
          <p:cNvGrpSpPr>
            <a:grpSpLocks/>
          </p:cNvGrpSpPr>
          <p:nvPr/>
        </p:nvGrpSpPr>
        <p:grpSpPr bwMode="auto">
          <a:xfrm>
            <a:off x="8291513" y="2513013"/>
            <a:ext cx="107950" cy="206375"/>
            <a:chOff x="2877" y="3766"/>
            <a:chExt cx="68" cy="130"/>
          </a:xfrm>
        </p:grpSpPr>
        <p:sp>
          <p:nvSpPr>
            <p:cNvPr id="206171" name="Line 347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172" name="AutoShape 348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73" name="AutoShape 349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06174" name="Group 350"/>
          <p:cNvGrpSpPr>
            <a:grpSpLocks/>
          </p:cNvGrpSpPr>
          <p:nvPr/>
        </p:nvGrpSpPr>
        <p:grpSpPr bwMode="auto">
          <a:xfrm>
            <a:off x="8104188" y="1239838"/>
            <a:ext cx="487362" cy="174625"/>
            <a:chOff x="1789" y="1102"/>
            <a:chExt cx="480" cy="149"/>
          </a:xfrm>
        </p:grpSpPr>
        <p:sp>
          <p:nvSpPr>
            <p:cNvPr id="206175" name="Oval 351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76" name="Oval 352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77" name="AutoShape 353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78" name="Line 354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6179" name="Line 355"/>
          <p:cNvSpPr>
            <a:spLocks noChangeShapeType="1"/>
          </p:cNvSpPr>
          <p:nvPr/>
        </p:nvSpPr>
        <p:spPr bwMode="auto">
          <a:xfrm>
            <a:off x="7783513" y="151130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80" name="Rectangle 356"/>
          <p:cNvSpPr>
            <a:spLocks noChangeArrowheads="1"/>
          </p:cNvSpPr>
          <p:nvPr/>
        </p:nvSpPr>
        <p:spPr bwMode="auto">
          <a:xfrm>
            <a:off x="7737475" y="116205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81" name="Line 357"/>
          <p:cNvSpPr>
            <a:spLocks noChangeShapeType="1"/>
          </p:cNvSpPr>
          <p:nvPr/>
        </p:nvSpPr>
        <p:spPr bwMode="auto">
          <a:xfrm>
            <a:off x="8669338" y="145891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82" name="Line 358"/>
          <p:cNvSpPr>
            <a:spLocks noChangeShapeType="1"/>
          </p:cNvSpPr>
          <p:nvPr/>
        </p:nvSpPr>
        <p:spPr bwMode="auto">
          <a:xfrm>
            <a:off x="7880350" y="145573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83" name="Line 359"/>
          <p:cNvSpPr>
            <a:spLocks noChangeShapeType="1"/>
          </p:cNvSpPr>
          <p:nvPr/>
        </p:nvSpPr>
        <p:spPr bwMode="auto">
          <a:xfrm>
            <a:off x="8351838" y="179387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84" name="Line 360"/>
          <p:cNvSpPr>
            <a:spLocks noChangeShapeType="1"/>
          </p:cNvSpPr>
          <p:nvPr/>
        </p:nvSpPr>
        <p:spPr bwMode="auto">
          <a:xfrm>
            <a:off x="8628063" y="151130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85" name="Line 361"/>
          <p:cNvSpPr>
            <a:spLocks noChangeShapeType="1"/>
          </p:cNvSpPr>
          <p:nvPr/>
        </p:nvSpPr>
        <p:spPr bwMode="auto">
          <a:xfrm rot="5400000">
            <a:off x="8727282" y="165179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86" name="Line 362"/>
          <p:cNvSpPr>
            <a:spLocks noChangeShapeType="1"/>
          </p:cNvSpPr>
          <p:nvPr/>
        </p:nvSpPr>
        <p:spPr bwMode="auto">
          <a:xfrm>
            <a:off x="7796213" y="179228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187" name="AutoShape 363"/>
          <p:cNvSpPr>
            <a:spLocks noChangeArrowheads="1"/>
          </p:cNvSpPr>
          <p:nvPr/>
        </p:nvSpPr>
        <p:spPr bwMode="auto">
          <a:xfrm rot="5400000">
            <a:off x="7683500" y="17192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88" name="AutoShape 364"/>
          <p:cNvSpPr>
            <a:spLocks noChangeArrowheads="1"/>
          </p:cNvSpPr>
          <p:nvPr/>
        </p:nvSpPr>
        <p:spPr bwMode="auto">
          <a:xfrm rot="5400000">
            <a:off x="7683500" y="14335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06189" name="Group 365"/>
          <p:cNvGrpSpPr>
            <a:grpSpLocks/>
          </p:cNvGrpSpPr>
          <p:nvPr/>
        </p:nvGrpSpPr>
        <p:grpSpPr bwMode="auto">
          <a:xfrm>
            <a:off x="8288338" y="1643063"/>
            <a:ext cx="107950" cy="206375"/>
            <a:chOff x="2877" y="3766"/>
            <a:chExt cx="68" cy="130"/>
          </a:xfrm>
        </p:grpSpPr>
        <p:sp>
          <p:nvSpPr>
            <p:cNvPr id="206190" name="Line 36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191" name="AutoShape 36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192" name="AutoShape 36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 dirty="0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06193" name="Rectangle 369"/>
          <p:cNvSpPr>
            <a:spLocks noChangeArrowheads="1"/>
          </p:cNvSpPr>
          <p:nvPr/>
        </p:nvSpPr>
        <p:spPr bwMode="auto">
          <a:xfrm>
            <a:off x="8453438" y="17494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94" name="Rectangle 370"/>
          <p:cNvSpPr>
            <a:spLocks noChangeArrowheads="1"/>
          </p:cNvSpPr>
          <p:nvPr/>
        </p:nvSpPr>
        <p:spPr bwMode="auto">
          <a:xfrm>
            <a:off x="8067675" y="17510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95" name="Rectangle 371"/>
          <p:cNvSpPr>
            <a:spLocks noChangeArrowheads="1"/>
          </p:cNvSpPr>
          <p:nvPr/>
        </p:nvSpPr>
        <p:spPr bwMode="auto">
          <a:xfrm>
            <a:off x="8453438" y="26162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96" name="Rectangle 372"/>
          <p:cNvSpPr>
            <a:spLocks noChangeArrowheads="1"/>
          </p:cNvSpPr>
          <p:nvPr/>
        </p:nvSpPr>
        <p:spPr bwMode="auto">
          <a:xfrm>
            <a:off x="8067675" y="261778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97" name="Rectangle 373"/>
          <p:cNvSpPr>
            <a:spLocks noChangeArrowheads="1"/>
          </p:cNvSpPr>
          <p:nvPr/>
        </p:nvSpPr>
        <p:spPr bwMode="auto">
          <a:xfrm>
            <a:off x="8453438" y="345757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98" name="Rectangle 374"/>
          <p:cNvSpPr>
            <a:spLocks noChangeArrowheads="1"/>
          </p:cNvSpPr>
          <p:nvPr/>
        </p:nvSpPr>
        <p:spPr bwMode="auto">
          <a:xfrm>
            <a:off x="8067675" y="34591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199" name="Rectangle 375"/>
          <p:cNvSpPr>
            <a:spLocks noChangeArrowheads="1"/>
          </p:cNvSpPr>
          <p:nvPr/>
        </p:nvSpPr>
        <p:spPr bwMode="auto">
          <a:xfrm>
            <a:off x="8453438" y="43275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00" name="Rectangle 376"/>
          <p:cNvSpPr>
            <a:spLocks noChangeArrowheads="1"/>
          </p:cNvSpPr>
          <p:nvPr/>
        </p:nvSpPr>
        <p:spPr bwMode="auto">
          <a:xfrm>
            <a:off x="8067675" y="43291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01" name="Rectangle 377"/>
          <p:cNvSpPr>
            <a:spLocks noChangeArrowheads="1"/>
          </p:cNvSpPr>
          <p:nvPr/>
        </p:nvSpPr>
        <p:spPr bwMode="auto">
          <a:xfrm>
            <a:off x="8453438" y="518477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02" name="Rectangle 378"/>
          <p:cNvSpPr>
            <a:spLocks noChangeArrowheads="1"/>
          </p:cNvSpPr>
          <p:nvPr/>
        </p:nvSpPr>
        <p:spPr bwMode="auto">
          <a:xfrm>
            <a:off x="8067675" y="51863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03" name="Rectangle 379"/>
          <p:cNvSpPr>
            <a:spLocks noChangeArrowheads="1"/>
          </p:cNvSpPr>
          <p:nvPr/>
        </p:nvSpPr>
        <p:spPr bwMode="auto">
          <a:xfrm>
            <a:off x="8450263" y="60452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04" name="Rectangle 380"/>
          <p:cNvSpPr>
            <a:spLocks noChangeArrowheads="1"/>
          </p:cNvSpPr>
          <p:nvPr/>
        </p:nvSpPr>
        <p:spPr bwMode="auto">
          <a:xfrm>
            <a:off x="8064500" y="604678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206205" name="AutoShape 381"/>
          <p:cNvCxnSpPr>
            <a:cxnSpLocks noChangeShapeType="1"/>
          </p:cNvCxnSpPr>
          <p:nvPr/>
        </p:nvCxnSpPr>
        <p:spPr bwMode="auto">
          <a:xfrm rot="5400000" flipV="1">
            <a:off x="6206331" y="918369"/>
            <a:ext cx="887413" cy="2028825"/>
          </a:xfrm>
          <a:prstGeom prst="bentConnector4">
            <a:avLst>
              <a:gd name="adj1" fmla="val 29870"/>
              <a:gd name="adj2" fmla="val 8865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6206" name="AutoShape 382"/>
          <p:cNvCxnSpPr>
            <a:cxnSpLocks noChangeShapeType="1"/>
          </p:cNvCxnSpPr>
          <p:nvPr/>
        </p:nvCxnSpPr>
        <p:spPr bwMode="auto">
          <a:xfrm rot="5400000" flipH="1" flipV="1">
            <a:off x="5137944" y="3137694"/>
            <a:ext cx="2986087" cy="2066925"/>
          </a:xfrm>
          <a:prstGeom prst="bentConnector4">
            <a:avLst>
              <a:gd name="adj1" fmla="val 18657"/>
              <a:gd name="adj2" fmla="val 3963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6207" name="AutoShape 383"/>
          <p:cNvCxnSpPr>
            <a:cxnSpLocks noChangeShapeType="1"/>
          </p:cNvCxnSpPr>
          <p:nvPr/>
        </p:nvCxnSpPr>
        <p:spPr bwMode="auto">
          <a:xfrm rot="5400000" flipV="1">
            <a:off x="5782469" y="1348581"/>
            <a:ext cx="1728788" cy="2022475"/>
          </a:xfrm>
          <a:prstGeom prst="bentConnector4">
            <a:avLst>
              <a:gd name="adj1" fmla="val 19190"/>
              <a:gd name="adj2" fmla="val 8359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6208" name="AutoShape 384"/>
          <p:cNvCxnSpPr>
            <a:cxnSpLocks noChangeShapeType="1"/>
          </p:cNvCxnSpPr>
          <p:nvPr/>
        </p:nvCxnSpPr>
        <p:spPr bwMode="auto">
          <a:xfrm rot="5400000" flipH="1" flipV="1">
            <a:off x="5555457" y="3542506"/>
            <a:ext cx="2144712" cy="2060575"/>
          </a:xfrm>
          <a:prstGeom prst="bentConnector4">
            <a:avLst>
              <a:gd name="adj1" fmla="val 19981"/>
              <a:gd name="adj2" fmla="val 4583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6209" name="AutoShape 385"/>
          <p:cNvCxnSpPr>
            <a:cxnSpLocks noChangeShapeType="1"/>
            <a:stCxn id="206229" idx="0"/>
            <a:endCxn id="206131" idx="2"/>
          </p:cNvCxnSpPr>
          <p:nvPr/>
        </p:nvCxnSpPr>
        <p:spPr bwMode="auto">
          <a:xfrm rot="5400000" flipV="1">
            <a:off x="5349081" y="1778794"/>
            <a:ext cx="2598738" cy="2025650"/>
          </a:xfrm>
          <a:prstGeom prst="bentConnector4">
            <a:avLst>
              <a:gd name="adj1" fmla="val 15514"/>
              <a:gd name="adj2" fmla="val 7774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6210" name="AutoShape 386"/>
          <p:cNvCxnSpPr>
            <a:cxnSpLocks noChangeShapeType="1"/>
            <a:stCxn id="206245" idx="2"/>
            <a:endCxn id="206130" idx="2"/>
          </p:cNvCxnSpPr>
          <p:nvPr/>
        </p:nvCxnSpPr>
        <p:spPr bwMode="auto">
          <a:xfrm rot="5400000" flipH="1" flipV="1">
            <a:off x="5992019" y="3982244"/>
            <a:ext cx="1274762" cy="2063750"/>
          </a:xfrm>
          <a:prstGeom prst="bentConnector4">
            <a:avLst>
              <a:gd name="adj1" fmla="val 25903"/>
              <a:gd name="adj2" fmla="val 5245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6211" name="AutoShape 387"/>
          <p:cNvCxnSpPr>
            <a:cxnSpLocks noChangeShapeType="1"/>
          </p:cNvCxnSpPr>
          <p:nvPr/>
        </p:nvCxnSpPr>
        <p:spPr bwMode="auto">
          <a:xfrm rot="5400000" flipV="1">
            <a:off x="4920456" y="2213769"/>
            <a:ext cx="3459163" cy="2028825"/>
          </a:xfrm>
          <a:prstGeom prst="bentConnector4">
            <a:avLst>
              <a:gd name="adj1" fmla="val 13630"/>
              <a:gd name="adj2" fmla="val 7175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6212" name="AutoShape 388"/>
          <p:cNvCxnSpPr>
            <a:cxnSpLocks noChangeShapeType="1"/>
            <a:stCxn id="206245" idx="0"/>
            <a:endCxn id="206111" idx="2"/>
          </p:cNvCxnSpPr>
          <p:nvPr/>
        </p:nvCxnSpPr>
        <p:spPr bwMode="auto">
          <a:xfrm rot="5400000" flipV="1">
            <a:off x="6486525" y="4059238"/>
            <a:ext cx="288925" cy="2066925"/>
          </a:xfrm>
          <a:prstGeom prst="bentConnector4">
            <a:avLst>
              <a:gd name="adj1" fmla="val 167032"/>
              <a:gd name="adj2" fmla="val 57907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6213" name="AutoShape 389"/>
          <p:cNvCxnSpPr>
            <a:cxnSpLocks noChangeShapeType="1"/>
            <a:stCxn id="206229" idx="0"/>
            <a:endCxn id="206150" idx="2"/>
          </p:cNvCxnSpPr>
          <p:nvPr/>
        </p:nvCxnSpPr>
        <p:spPr bwMode="auto">
          <a:xfrm rot="5400000" flipV="1">
            <a:off x="4487069" y="2640806"/>
            <a:ext cx="4319588" cy="2022475"/>
          </a:xfrm>
          <a:prstGeom prst="bentConnector4">
            <a:avLst>
              <a:gd name="adj1" fmla="val 12750"/>
              <a:gd name="adj2" fmla="val 6656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6214" name="AutoShape 390"/>
          <p:cNvCxnSpPr>
            <a:cxnSpLocks noChangeShapeType="1"/>
            <a:stCxn id="206245" idx="0"/>
            <a:endCxn id="206149" idx="2"/>
          </p:cNvCxnSpPr>
          <p:nvPr/>
        </p:nvCxnSpPr>
        <p:spPr bwMode="auto">
          <a:xfrm rot="5400000" flipV="1">
            <a:off x="6053138" y="4492625"/>
            <a:ext cx="1149350" cy="2060575"/>
          </a:xfrm>
          <a:prstGeom prst="bentConnector4">
            <a:avLst>
              <a:gd name="adj1" fmla="val 51380"/>
              <a:gd name="adj2" fmla="val 22495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sp>
        <p:nvSpPr>
          <p:cNvPr id="206215" name="Line 391"/>
          <p:cNvSpPr>
            <a:spLocks noChangeShapeType="1"/>
          </p:cNvSpPr>
          <p:nvPr/>
        </p:nvSpPr>
        <p:spPr bwMode="auto">
          <a:xfrm flipV="1">
            <a:off x="1320800" y="1917700"/>
            <a:ext cx="0" cy="3460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16" name="Line 392"/>
          <p:cNvSpPr>
            <a:spLocks noChangeShapeType="1"/>
          </p:cNvSpPr>
          <p:nvPr/>
        </p:nvSpPr>
        <p:spPr bwMode="auto">
          <a:xfrm flipH="1" flipV="1">
            <a:off x="2476500" y="1925638"/>
            <a:ext cx="6032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17" name="AutoShape 393"/>
          <p:cNvSpPr>
            <a:spLocks noChangeArrowheads="1"/>
          </p:cNvSpPr>
          <p:nvPr/>
        </p:nvSpPr>
        <p:spPr bwMode="auto">
          <a:xfrm rot="5400000">
            <a:off x="3989388" y="45767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18" name="AutoShape 394"/>
          <p:cNvSpPr>
            <a:spLocks noChangeArrowheads="1"/>
          </p:cNvSpPr>
          <p:nvPr/>
        </p:nvSpPr>
        <p:spPr bwMode="auto">
          <a:xfrm rot="5400000">
            <a:off x="3989388" y="12160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19" name="Line 395"/>
          <p:cNvSpPr>
            <a:spLocks noChangeShapeType="1"/>
          </p:cNvSpPr>
          <p:nvPr/>
        </p:nvSpPr>
        <p:spPr bwMode="auto">
          <a:xfrm rot="5400000" flipH="1">
            <a:off x="972344" y="3048794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20" name="Line 396"/>
          <p:cNvSpPr>
            <a:spLocks noChangeShapeType="1"/>
          </p:cNvSpPr>
          <p:nvPr/>
        </p:nvSpPr>
        <p:spPr bwMode="auto">
          <a:xfrm rot="10800000" flipH="1">
            <a:off x="7385050" y="4021138"/>
            <a:ext cx="2428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21" name="Line 397"/>
          <p:cNvSpPr>
            <a:spLocks noChangeShapeType="1"/>
          </p:cNvSpPr>
          <p:nvPr/>
        </p:nvSpPr>
        <p:spPr bwMode="auto">
          <a:xfrm rot="10800000" flipH="1">
            <a:off x="1989138" y="1366838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22" name="Line 398"/>
          <p:cNvSpPr>
            <a:spLocks noChangeShapeType="1"/>
          </p:cNvSpPr>
          <p:nvPr/>
        </p:nvSpPr>
        <p:spPr bwMode="auto">
          <a:xfrm flipH="1">
            <a:off x="1439863" y="200501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23" name="Line 399"/>
          <p:cNvSpPr>
            <a:spLocks noChangeShapeType="1"/>
          </p:cNvSpPr>
          <p:nvPr/>
        </p:nvSpPr>
        <p:spPr bwMode="auto">
          <a:xfrm rot="16200000" flipH="1">
            <a:off x="2464594" y="4236244"/>
            <a:ext cx="287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24" name="Line 400"/>
          <p:cNvSpPr>
            <a:spLocks noChangeShapeType="1"/>
          </p:cNvSpPr>
          <p:nvPr/>
        </p:nvSpPr>
        <p:spPr bwMode="auto">
          <a:xfrm rot="10800000" flipH="1">
            <a:off x="7378700" y="4884738"/>
            <a:ext cx="219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25" name="Line 401"/>
          <p:cNvSpPr>
            <a:spLocks noChangeShapeType="1"/>
          </p:cNvSpPr>
          <p:nvPr/>
        </p:nvSpPr>
        <p:spPr bwMode="auto">
          <a:xfrm rot="10800000" flipH="1">
            <a:off x="7353300" y="5743575"/>
            <a:ext cx="2524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206226" name="AutoShape 402"/>
          <p:cNvCxnSpPr>
            <a:cxnSpLocks noChangeShapeType="1"/>
            <a:stCxn id="206229" idx="0"/>
            <a:endCxn id="206188" idx="2"/>
          </p:cNvCxnSpPr>
          <p:nvPr/>
        </p:nvCxnSpPr>
        <p:spPr bwMode="auto">
          <a:xfrm rot="5400000" flipV="1">
            <a:off x="6639718" y="488157"/>
            <a:ext cx="17463" cy="2025650"/>
          </a:xfrm>
          <a:prstGeom prst="bentConnector4">
            <a:avLst>
              <a:gd name="adj1" fmla="val 1063634"/>
              <a:gd name="adj2" fmla="val 2390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grpSp>
        <p:nvGrpSpPr>
          <p:cNvPr id="206227" name="Group 403"/>
          <p:cNvGrpSpPr>
            <a:grpSpLocks/>
          </p:cNvGrpSpPr>
          <p:nvPr/>
        </p:nvGrpSpPr>
        <p:grpSpPr bwMode="auto">
          <a:xfrm>
            <a:off x="5545138" y="1501775"/>
            <a:ext cx="287337" cy="611188"/>
            <a:chOff x="3402" y="709"/>
            <a:chExt cx="181" cy="385"/>
          </a:xfrm>
        </p:grpSpPr>
        <p:cxnSp>
          <p:nvCxnSpPr>
            <p:cNvPr id="206228" name="AutoShape 404"/>
            <p:cNvCxnSpPr>
              <a:cxnSpLocks noChangeShapeType="1"/>
            </p:cNvCxnSpPr>
            <p:nvPr/>
          </p:nvCxnSpPr>
          <p:spPr bwMode="auto">
            <a:xfrm>
              <a:off x="3515" y="104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206229" name="AutoShape 405"/>
            <p:cNvSpPr>
              <a:spLocks noChangeArrowheads="1"/>
            </p:cNvSpPr>
            <p:nvPr/>
          </p:nvSpPr>
          <p:spPr bwMode="auto">
            <a:xfrm>
              <a:off x="3402" y="709"/>
              <a:ext cx="114" cy="3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cxnSp>
          <p:nvCxnSpPr>
            <p:cNvPr id="206230" name="AutoShape 406"/>
            <p:cNvCxnSpPr>
              <a:cxnSpLocks noChangeShapeType="1"/>
            </p:cNvCxnSpPr>
            <p:nvPr/>
          </p:nvCxnSpPr>
          <p:spPr bwMode="auto">
            <a:xfrm>
              <a:off x="3515" y="1004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6231" name="AutoShape 407"/>
            <p:cNvCxnSpPr>
              <a:cxnSpLocks noChangeShapeType="1"/>
            </p:cNvCxnSpPr>
            <p:nvPr/>
          </p:nvCxnSpPr>
          <p:spPr bwMode="auto">
            <a:xfrm>
              <a:off x="3515" y="95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6232" name="AutoShape 408"/>
            <p:cNvCxnSpPr>
              <a:cxnSpLocks noChangeShapeType="1"/>
            </p:cNvCxnSpPr>
            <p:nvPr/>
          </p:nvCxnSpPr>
          <p:spPr bwMode="auto">
            <a:xfrm>
              <a:off x="3515" y="913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6233" name="AutoShape 409"/>
            <p:cNvCxnSpPr>
              <a:cxnSpLocks noChangeShapeType="1"/>
            </p:cNvCxnSpPr>
            <p:nvPr/>
          </p:nvCxnSpPr>
          <p:spPr bwMode="auto">
            <a:xfrm>
              <a:off x="3515" y="86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06234" name="AutoShape 410"/>
            <p:cNvCxnSpPr>
              <a:cxnSpLocks noChangeShapeType="1"/>
            </p:cNvCxnSpPr>
            <p:nvPr/>
          </p:nvCxnSpPr>
          <p:spPr bwMode="auto">
            <a:xfrm>
              <a:off x="3515" y="82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cxnSp>
        <p:nvCxnSpPr>
          <p:cNvPr id="206235" name="AutoShape 411"/>
          <p:cNvCxnSpPr>
            <a:cxnSpLocks noChangeShapeType="1"/>
          </p:cNvCxnSpPr>
          <p:nvPr/>
        </p:nvCxnSpPr>
        <p:spPr bwMode="auto">
          <a:xfrm rot="5400000" flipH="1" flipV="1">
            <a:off x="4701381" y="2685257"/>
            <a:ext cx="3856037" cy="2063750"/>
          </a:xfrm>
          <a:prstGeom prst="bentConnector4">
            <a:avLst>
              <a:gd name="adj1" fmla="val 16755"/>
              <a:gd name="adj2" fmla="val 3345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06236" name="AutoShape 412"/>
          <p:cNvCxnSpPr>
            <a:cxnSpLocks noChangeShapeType="1"/>
            <a:stCxn id="206218" idx="0"/>
            <a:endCxn id="206229" idx="0"/>
          </p:cNvCxnSpPr>
          <p:nvPr/>
        </p:nvCxnSpPr>
        <p:spPr bwMode="auto">
          <a:xfrm>
            <a:off x="4119563" y="1292225"/>
            <a:ext cx="1516062" cy="200025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06237" name="AutoShape 413"/>
          <p:cNvCxnSpPr>
            <a:cxnSpLocks noChangeShapeType="1"/>
            <a:stCxn id="206217" idx="0"/>
            <a:endCxn id="206245" idx="0"/>
          </p:cNvCxnSpPr>
          <p:nvPr/>
        </p:nvCxnSpPr>
        <p:spPr bwMode="auto">
          <a:xfrm>
            <a:off x="4119563" y="4652963"/>
            <a:ext cx="1477962" cy="295275"/>
          </a:xfrm>
          <a:prstGeom prst="bentConnector2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grpSp>
        <p:nvGrpSpPr>
          <p:cNvPr id="206238" name="Group 414"/>
          <p:cNvGrpSpPr>
            <a:grpSpLocks/>
          </p:cNvGrpSpPr>
          <p:nvPr/>
        </p:nvGrpSpPr>
        <p:grpSpPr bwMode="auto">
          <a:xfrm>
            <a:off x="5543550" y="4957763"/>
            <a:ext cx="215900" cy="684212"/>
            <a:chOff x="3492" y="2568"/>
            <a:chExt cx="136" cy="431"/>
          </a:xfrm>
        </p:grpSpPr>
        <p:cxnSp>
          <p:nvCxnSpPr>
            <p:cNvPr id="206239" name="AutoShape 415"/>
            <p:cNvCxnSpPr>
              <a:cxnSpLocks noChangeShapeType="1"/>
            </p:cNvCxnSpPr>
            <p:nvPr/>
          </p:nvCxnSpPr>
          <p:spPr bwMode="auto">
            <a:xfrm>
              <a:off x="3560" y="259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6240" name="AutoShape 416"/>
            <p:cNvCxnSpPr>
              <a:cxnSpLocks noChangeShapeType="1"/>
            </p:cNvCxnSpPr>
            <p:nvPr/>
          </p:nvCxnSpPr>
          <p:spPr bwMode="auto">
            <a:xfrm>
              <a:off x="3560" y="266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6241" name="AutoShape 417"/>
            <p:cNvCxnSpPr>
              <a:cxnSpLocks noChangeShapeType="1"/>
            </p:cNvCxnSpPr>
            <p:nvPr/>
          </p:nvCxnSpPr>
          <p:spPr bwMode="auto">
            <a:xfrm>
              <a:off x="3560" y="2731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6242" name="AutoShape 418"/>
            <p:cNvCxnSpPr>
              <a:cxnSpLocks noChangeShapeType="1"/>
            </p:cNvCxnSpPr>
            <p:nvPr/>
          </p:nvCxnSpPr>
          <p:spPr bwMode="auto">
            <a:xfrm>
              <a:off x="3560" y="279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6243" name="AutoShape 419"/>
            <p:cNvCxnSpPr>
              <a:cxnSpLocks noChangeShapeType="1"/>
            </p:cNvCxnSpPr>
            <p:nvPr/>
          </p:nvCxnSpPr>
          <p:spPr bwMode="auto">
            <a:xfrm>
              <a:off x="3560" y="2866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06244" name="AutoShape 420"/>
            <p:cNvCxnSpPr>
              <a:cxnSpLocks noChangeShapeType="1"/>
            </p:cNvCxnSpPr>
            <p:nvPr/>
          </p:nvCxnSpPr>
          <p:spPr bwMode="auto">
            <a:xfrm>
              <a:off x="3560" y="293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sp>
          <p:nvSpPr>
            <p:cNvPr id="206245" name="AutoShape 421"/>
            <p:cNvSpPr>
              <a:spLocks noChangeArrowheads="1"/>
            </p:cNvSpPr>
            <p:nvPr/>
          </p:nvSpPr>
          <p:spPr bwMode="auto">
            <a:xfrm>
              <a:off x="3492" y="2568"/>
              <a:ext cx="68" cy="43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6246" name="Line 422"/>
          <p:cNvSpPr>
            <a:spLocks noChangeShapeType="1"/>
          </p:cNvSpPr>
          <p:nvPr/>
        </p:nvSpPr>
        <p:spPr bwMode="auto">
          <a:xfrm rot="5400000" flipH="1">
            <a:off x="486569" y="1753394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47" name="Rectangle 423"/>
          <p:cNvSpPr>
            <a:spLocks noChangeArrowheads="1"/>
          </p:cNvSpPr>
          <p:nvPr/>
        </p:nvSpPr>
        <p:spPr bwMode="auto">
          <a:xfrm>
            <a:off x="8083550" y="14430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48" name="Rectangle 424"/>
          <p:cNvSpPr>
            <a:spLocks noChangeArrowheads="1"/>
          </p:cNvSpPr>
          <p:nvPr/>
        </p:nvSpPr>
        <p:spPr bwMode="auto">
          <a:xfrm>
            <a:off x="8081963" y="2316163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49" name="Rectangle 425"/>
          <p:cNvSpPr>
            <a:spLocks noChangeArrowheads="1"/>
          </p:cNvSpPr>
          <p:nvPr/>
        </p:nvSpPr>
        <p:spPr bwMode="auto">
          <a:xfrm>
            <a:off x="8085138" y="3159125"/>
            <a:ext cx="539750" cy="128588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50" name="Rectangle 426"/>
          <p:cNvSpPr>
            <a:spLocks noChangeArrowheads="1"/>
          </p:cNvSpPr>
          <p:nvPr/>
        </p:nvSpPr>
        <p:spPr bwMode="auto">
          <a:xfrm>
            <a:off x="8085138" y="402748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51" name="Rectangle 427"/>
          <p:cNvSpPr>
            <a:spLocks noChangeArrowheads="1"/>
          </p:cNvSpPr>
          <p:nvPr/>
        </p:nvSpPr>
        <p:spPr bwMode="auto">
          <a:xfrm>
            <a:off x="8085138" y="48847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52" name="Rectangle 428"/>
          <p:cNvSpPr>
            <a:spLocks noChangeArrowheads="1"/>
          </p:cNvSpPr>
          <p:nvPr/>
        </p:nvSpPr>
        <p:spPr bwMode="auto">
          <a:xfrm>
            <a:off x="8085138" y="57483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53" name="Rectangle 429"/>
          <p:cNvSpPr>
            <a:spLocks noChangeArrowheads="1"/>
          </p:cNvSpPr>
          <p:nvPr/>
        </p:nvSpPr>
        <p:spPr bwMode="auto">
          <a:xfrm>
            <a:off x="1831975" y="1870075"/>
            <a:ext cx="669925" cy="1143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tint val="3137"/>
                  <a:invGamma/>
                </a:srgbClr>
              </a:gs>
              <a:gs pos="100000">
                <a:srgbClr val="0066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254" name="Line 430"/>
          <p:cNvSpPr>
            <a:spLocks noChangeShapeType="1"/>
          </p:cNvSpPr>
          <p:nvPr/>
        </p:nvSpPr>
        <p:spPr bwMode="auto">
          <a:xfrm flipH="1">
            <a:off x="3024188" y="184626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55" name="Line 431"/>
          <p:cNvSpPr>
            <a:spLocks noChangeShapeType="1"/>
          </p:cNvSpPr>
          <p:nvPr/>
        </p:nvSpPr>
        <p:spPr bwMode="auto">
          <a:xfrm rot="16200000" flipH="1">
            <a:off x="1737519" y="279003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56" name="Line 432"/>
          <p:cNvSpPr>
            <a:spLocks noChangeShapeType="1"/>
          </p:cNvSpPr>
          <p:nvPr/>
        </p:nvSpPr>
        <p:spPr bwMode="auto">
          <a:xfrm rot="16200000" flipH="1">
            <a:off x="2882106" y="3877469"/>
            <a:ext cx="2873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57" name="Line 433"/>
          <p:cNvSpPr>
            <a:spLocks noChangeShapeType="1"/>
          </p:cNvSpPr>
          <p:nvPr/>
        </p:nvSpPr>
        <p:spPr bwMode="auto">
          <a:xfrm flipH="1">
            <a:off x="2097088" y="4379913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258" name="Text Box 434"/>
          <p:cNvSpPr txBox="1">
            <a:spLocks noChangeArrowheads="1"/>
          </p:cNvSpPr>
          <p:nvPr/>
        </p:nvSpPr>
        <p:spPr bwMode="auto">
          <a:xfrm>
            <a:off x="8040735" y="3984625"/>
            <a:ext cx="6509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59" name="Text Box 435"/>
          <p:cNvSpPr txBox="1">
            <a:spLocks noChangeArrowheads="1"/>
          </p:cNvSpPr>
          <p:nvPr/>
        </p:nvSpPr>
        <p:spPr bwMode="auto">
          <a:xfrm>
            <a:off x="8040735" y="4849813"/>
            <a:ext cx="6414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60" name="Text Box 436"/>
          <p:cNvSpPr txBox="1">
            <a:spLocks noChangeArrowheads="1"/>
          </p:cNvSpPr>
          <p:nvPr/>
        </p:nvSpPr>
        <p:spPr bwMode="auto">
          <a:xfrm>
            <a:off x="8040735" y="5715000"/>
            <a:ext cx="723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61" name="Text Box 437"/>
          <p:cNvSpPr txBox="1">
            <a:spLocks noChangeArrowheads="1"/>
          </p:cNvSpPr>
          <p:nvPr/>
        </p:nvSpPr>
        <p:spPr bwMode="auto">
          <a:xfrm>
            <a:off x="8074025" y="2282825"/>
            <a:ext cx="576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Выкл.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62" name="Text Box 438"/>
          <p:cNvSpPr txBox="1">
            <a:spLocks noChangeArrowheads="1"/>
          </p:cNvSpPr>
          <p:nvPr/>
        </p:nvSpPr>
        <p:spPr bwMode="auto">
          <a:xfrm>
            <a:off x="8040735" y="3121025"/>
            <a:ext cx="6683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63" name="Text Box 439"/>
          <p:cNvSpPr txBox="1">
            <a:spLocks noChangeArrowheads="1"/>
          </p:cNvSpPr>
          <p:nvPr/>
        </p:nvSpPr>
        <p:spPr bwMode="auto">
          <a:xfrm>
            <a:off x="8074025" y="1409700"/>
            <a:ext cx="576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800" b="1" dirty="0" smtClean="0">
                <a:latin typeface="Arial" pitchFamily="34" charset="0"/>
                <a:ea typeface="굴림" pitchFamily="34" charset="-127"/>
              </a:rPr>
              <a:t>Выкл.</a:t>
            </a:r>
            <a:endParaRPr lang="en-US" altLang="ko-KR" sz="8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64" name="Text Box 440"/>
          <p:cNvSpPr txBox="1">
            <a:spLocks noChangeArrowheads="1"/>
          </p:cNvSpPr>
          <p:nvPr/>
        </p:nvSpPr>
        <p:spPr bwMode="auto">
          <a:xfrm>
            <a:off x="3556000" y="2416175"/>
            <a:ext cx="5778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756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65" name="Text Box 441"/>
          <p:cNvSpPr txBox="1">
            <a:spLocks noChangeArrowheads="1"/>
          </p:cNvSpPr>
          <p:nvPr/>
        </p:nvSpPr>
        <p:spPr bwMode="auto">
          <a:xfrm>
            <a:off x="8172450" y="62452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66" name="Text Box 442"/>
          <p:cNvSpPr txBox="1">
            <a:spLocks noChangeArrowheads="1"/>
          </p:cNvSpPr>
          <p:nvPr/>
        </p:nvSpPr>
        <p:spPr bwMode="auto">
          <a:xfrm>
            <a:off x="8172450" y="534670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67" name="Text Box 443"/>
          <p:cNvSpPr txBox="1">
            <a:spLocks noChangeArrowheads="1"/>
          </p:cNvSpPr>
          <p:nvPr/>
        </p:nvSpPr>
        <p:spPr bwMode="auto">
          <a:xfrm>
            <a:off x="8181975" y="4479925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68" name="Text Box 444"/>
          <p:cNvSpPr txBox="1">
            <a:spLocks noChangeArrowheads="1"/>
          </p:cNvSpPr>
          <p:nvPr/>
        </p:nvSpPr>
        <p:spPr bwMode="auto">
          <a:xfrm>
            <a:off x="8181975" y="36258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69" name="Text Box 445"/>
          <p:cNvSpPr txBox="1">
            <a:spLocks noChangeArrowheads="1"/>
          </p:cNvSpPr>
          <p:nvPr/>
        </p:nvSpPr>
        <p:spPr bwMode="auto">
          <a:xfrm>
            <a:off x="8180388" y="2762250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70" name="Text Box 446"/>
          <p:cNvSpPr txBox="1">
            <a:spLocks noChangeArrowheads="1"/>
          </p:cNvSpPr>
          <p:nvPr/>
        </p:nvSpPr>
        <p:spPr bwMode="auto">
          <a:xfrm>
            <a:off x="8183563" y="1903413"/>
            <a:ext cx="593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80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06273" name="Group 449"/>
          <p:cNvGrpSpPr>
            <a:grpSpLocks/>
          </p:cNvGrpSpPr>
          <p:nvPr/>
        </p:nvGrpSpPr>
        <p:grpSpPr bwMode="auto">
          <a:xfrm>
            <a:off x="962025" y="3897313"/>
            <a:ext cx="166688" cy="171450"/>
            <a:chOff x="2748" y="3422"/>
            <a:chExt cx="105" cy="108"/>
          </a:xfrm>
        </p:grpSpPr>
        <p:sp>
          <p:nvSpPr>
            <p:cNvPr id="206274" name="AutoShape 450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275" name="Line 451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276" name="AutoShape 452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6278" name="Text Box 454"/>
          <p:cNvSpPr txBox="1">
            <a:spLocks noChangeArrowheads="1"/>
          </p:cNvSpPr>
          <p:nvPr/>
        </p:nvSpPr>
        <p:spPr bwMode="auto">
          <a:xfrm>
            <a:off x="3586149" y="3063870"/>
            <a:ext cx="76517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150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06279" name="Group 455"/>
          <p:cNvGrpSpPr>
            <a:grpSpLocks/>
          </p:cNvGrpSpPr>
          <p:nvPr/>
        </p:nvGrpSpPr>
        <p:grpSpPr bwMode="auto">
          <a:xfrm>
            <a:off x="2755900" y="4181475"/>
            <a:ext cx="215900" cy="171450"/>
            <a:chOff x="2718" y="3861"/>
            <a:chExt cx="136" cy="108"/>
          </a:xfrm>
        </p:grpSpPr>
        <p:sp>
          <p:nvSpPr>
            <p:cNvPr id="206280" name="Line 456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206281" name="Group 457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206282" name="AutoShape 458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06283" name="Line 459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284" name="AutoShape 460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 dirty="0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grpSp>
        <p:nvGrpSpPr>
          <p:cNvPr id="206287" name="Group 463"/>
          <p:cNvGrpSpPr>
            <a:grpSpLocks/>
          </p:cNvGrpSpPr>
          <p:nvPr/>
        </p:nvGrpSpPr>
        <p:grpSpPr bwMode="auto">
          <a:xfrm>
            <a:off x="728663" y="3114675"/>
            <a:ext cx="166687" cy="171450"/>
            <a:chOff x="2748" y="3422"/>
            <a:chExt cx="105" cy="108"/>
          </a:xfrm>
        </p:grpSpPr>
        <p:sp>
          <p:nvSpPr>
            <p:cNvPr id="206288" name="AutoShape 464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289" name="Line 465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6290" name="AutoShape 466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 dirty="0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06292" name="Text Box 468"/>
          <p:cNvSpPr txBox="1">
            <a:spLocks noChangeArrowheads="1"/>
          </p:cNvSpPr>
          <p:nvPr/>
        </p:nvSpPr>
        <p:spPr bwMode="auto">
          <a:xfrm>
            <a:off x="665163" y="4572000"/>
            <a:ext cx="428625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13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сек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293" name="Text Box 469"/>
          <p:cNvSpPr txBox="1">
            <a:spLocks noChangeArrowheads="1"/>
          </p:cNvSpPr>
          <p:nvPr/>
        </p:nvSpPr>
        <p:spPr bwMode="auto">
          <a:xfrm>
            <a:off x="8656638" y="5603875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26℃</a:t>
            </a:r>
          </a:p>
        </p:txBody>
      </p:sp>
      <p:sp>
        <p:nvSpPr>
          <p:cNvPr id="206294" name="Text Box 470"/>
          <p:cNvSpPr txBox="1">
            <a:spLocks noChangeArrowheads="1"/>
          </p:cNvSpPr>
          <p:nvPr/>
        </p:nvSpPr>
        <p:spPr bwMode="auto">
          <a:xfrm>
            <a:off x="7866063" y="5608638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60℃</a:t>
            </a:r>
          </a:p>
        </p:txBody>
      </p:sp>
      <p:sp>
        <p:nvSpPr>
          <p:cNvPr id="206295" name="Text Box 471"/>
          <p:cNvSpPr txBox="1">
            <a:spLocks noChangeArrowheads="1"/>
          </p:cNvSpPr>
          <p:nvPr/>
        </p:nvSpPr>
        <p:spPr bwMode="auto">
          <a:xfrm>
            <a:off x="8658225" y="4743450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32℃</a:t>
            </a:r>
          </a:p>
        </p:txBody>
      </p:sp>
      <p:sp>
        <p:nvSpPr>
          <p:cNvPr id="206296" name="Text Box 472"/>
          <p:cNvSpPr txBox="1">
            <a:spLocks noChangeArrowheads="1"/>
          </p:cNvSpPr>
          <p:nvPr/>
        </p:nvSpPr>
        <p:spPr bwMode="auto">
          <a:xfrm>
            <a:off x="7867650" y="4748213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56℃</a:t>
            </a:r>
          </a:p>
        </p:txBody>
      </p:sp>
      <p:sp>
        <p:nvSpPr>
          <p:cNvPr id="206297" name="Text Box 473"/>
          <p:cNvSpPr txBox="1">
            <a:spLocks noChangeArrowheads="1"/>
          </p:cNvSpPr>
          <p:nvPr/>
        </p:nvSpPr>
        <p:spPr bwMode="auto">
          <a:xfrm>
            <a:off x="8658225" y="3879850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39℃</a:t>
            </a:r>
          </a:p>
        </p:txBody>
      </p:sp>
      <p:sp>
        <p:nvSpPr>
          <p:cNvPr id="206298" name="Text Box 474"/>
          <p:cNvSpPr txBox="1">
            <a:spLocks noChangeArrowheads="1"/>
          </p:cNvSpPr>
          <p:nvPr/>
        </p:nvSpPr>
        <p:spPr bwMode="auto">
          <a:xfrm>
            <a:off x="7867650" y="3884613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62℃</a:t>
            </a:r>
          </a:p>
        </p:txBody>
      </p:sp>
      <p:sp>
        <p:nvSpPr>
          <p:cNvPr id="206299" name="Text Box 475"/>
          <p:cNvSpPr txBox="1">
            <a:spLocks noChangeArrowheads="1"/>
          </p:cNvSpPr>
          <p:nvPr/>
        </p:nvSpPr>
        <p:spPr bwMode="auto">
          <a:xfrm>
            <a:off x="8658225" y="3006725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30℃</a:t>
            </a:r>
          </a:p>
        </p:txBody>
      </p:sp>
      <p:sp>
        <p:nvSpPr>
          <p:cNvPr id="206300" name="Text Box 476"/>
          <p:cNvSpPr txBox="1">
            <a:spLocks noChangeArrowheads="1"/>
          </p:cNvSpPr>
          <p:nvPr/>
        </p:nvSpPr>
        <p:spPr bwMode="auto">
          <a:xfrm>
            <a:off x="7867650" y="3011488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68℃</a:t>
            </a:r>
          </a:p>
        </p:txBody>
      </p:sp>
      <p:sp>
        <p:nvSpPr>
          <p:cNvPr id="206301" name="Text Box 477"/>
          <p:cNvSpPr txBox="1">
            <a:spLocks noChangeArrowheads="1"/>
          </p:cNvSpPr>
          <p:nvPr/>
        </p:nvSpPr>
        <p:spPr bwMode="auto">
          <a:xfrm>
            <a:off x="1468438" y="3217863"/>
            <a:ext cx="65563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26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кгс/см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 </a:t>
            </a: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(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2.6M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a</a:t>
            </a: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)</a:t>
            </a:r>
          </a:p>
        </p:txBody>
      </p:sp>
      <p:sp>
        <p:nvSpPr>
          <p:cNvPr id="206302" name="Text Box 478"/>
          <p:cNvSpPr txBox="1">
            <a:spLocks noChangeArrowheads="1"/>
          </p:cNvSpPr>
          <p:nvPr/>
        </p:nvSpPr>
        <p:spPr bwMode="auto">
          <a:xfrm>
            <a:off x="2260600" y="3860800"/>
            <a:ext cx="655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9.5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кгс/см 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 </a:t>
            </a: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(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0.95M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a</a:t>
            </a: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)</a:t>
            </a:r>
          </a:p>
        </p:txBody>
      </p:sp>
      <p:sp>
        <p:nvSpPr>
          <p:cNvPr id="206303" name="Text Box 479"/>
          <p:cNvSpPr txBox="1">
            <a:spLocks noChangeArrowheads="1"/>
          </p:cNvSpPr>
          <p:nvPr/>
        </p:nvSpPr>
        <p:spPr bwMode="auto">
          <a:xfrm>
            <a:off x="1295361" y="4568825"/>
            <a:ext cx="428625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Вкл.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304" name="Text Box 480"/>
          <p:cNvSpPr txBox="1">
            <a:spLocks noChangeArrowheads="1"/>
          </p:cNvSpPr>
          <p:nvPr/>
        </p:nvSpPr>
        <p:spPr bwMode="auto">
          <a:xfrm>
            <a:off x="8656638" y="2166938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32℃</a:t>
            </a:r>
          </a:p>
        </p:txBody>
      </p:sp>
      <p:sp>
        <p:nvSpPr>
          <p:cNvPr id="206305" name="Text Box 481"/>
          <p:cNvSpPr txBox="1">
            <a:spLocks noChangeArrowheads="1"/>
          </p:cNvSpPr>
          <p:nvPr/>
        </p:nvSpPr>
        <p:spPr bwMode="auto">
          <a:xfrm>
            <a:off x="7866063" y="2171700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47℃</a:t>
            </a:r>
          </a:p>
        </p:txBody>
      </p:sp>
      <p:sp>
        <p:nvSpPr>
          <p:cNvPr id="206306" name="Text Box 482"/>
          <p:cNvSpPr txBox="1">
            <a:spLocks noChangeArrowheads="1"/>
          </p:cNvSpPr>
          <p:nvPr/>
        </p:nvSpPr>
        <p:spPr bwMode="auto">
          <a:xfrm>
            <a:off x="8656638" y="1295400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38℃</a:t>
            </a:r>
          </a:p>
        </p:txBody>
      </p:sp>
      <p:sp>
        <p:nvSpPr>
          <p:cNvPr id="206307" name="Text Box 483"/>
          <p:cNvSpPr txBox="1">
            <a:spLocks noChangeArrowheads="1"/>
          </p:cNvSpPr>
          <p:nvPr/>
        </p:nvSpPr>
        <p:spPr bwMode="auto">
          <a:xfrm>
            <a:off x="7866063" y="1300163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49℃</a:t>
            </a:r>
          </a:p>
        </p:txBody>
      </p:sp>
      <p:sp>
        <p:nvSpPr>
          <p:cNvPr id="206308" name="Line 484"/>
          <p:cNvSpPr>
            <a:spLocks noChangeShapeType="1"/>
          </p:cNvSpPr>
          <p:nvPr/>
        </p:nvSpPr>
        <p:spPr bwMode="auto">
          <a:xfrm rot="10800000" flipH="1">
            <a:off x="7380288" y="3141663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09" name="Line 485"/>
          <p:cNvSpPr>
            <a:spLocks noChangeShapeType="1"/>
          </p:cNvSpPr>
          <p:nvPr/>
        </p:nvSpPr>
        <p:spPr bwMode="auto">
          <a:xfrm rot="10800000" flipH="1">
            <a:off x="7475538" y="2300288"/>
            <a:ext cx="206375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10" name="Line 486"/>
          <p:cNvSpPr>
            <a:spLocks noChangeShapeType="1"/>
          </p:cNvSpPr>
          <p:nvPr/>
        </p:nvSpPr>
        <p:spPr bwMode="auto">
          <a:xfrm rot="10800000" flipH="1">
            <a:off x="7456488" y="1427163"/>
            <a:ext cx="206375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11" name="Line 487"/>
          <p:cNvSpPr>
            <a:spLocks noChangeShapeType="1"/>
          </p:cNvSpPr>
          <p:nvPr/>
        </p:nvSpPr>
        <p:spPr bwMode="auto">
          <a:xfrm rot="-10800000">
            <a:off x="7470775" y="1709738"/>
            <a:ext cx="174625" cy="0"/>
          </a:xfrm>
          <a:prstGeom prst="line">
            <a:avLst/>
          </a:prstGeom>
          <a:noFill/>
          <a:ln w="1905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12" name="Line 488"/>
          <p:cNvSpPr>
            <a:spLocks noChangeShapeType="1"/>
          </p:cNvSpPr>
          <p:nvPr/>
        </p:nvSpPr>
        <p:spPr bwMode="auto">
          <a:xfrm rot="-10800000">
            <a:off x="7451725" y="2609850"/>
            <a:ext cx="174625" cy="0"/>
          </a:xfrm>
          <a:prstGeom prst="line">
            <a:avLst/>
          </a:prstGeom>
          <a:noFill/>
          <a:ln w="1905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13" name="Line 489"/>
          <p:cNvSpPr>
            <a:spLocks noChangeShapeType="1"/>
          </p:cNvSpPr>
          <p:nvPr/>
        </p:nvSpPr>
        <p:spPr bwMode="auto">
          <a:xfrm rot="-10800000">
            <a:off x="7353300" y="3411538"/>
            <a:ext cx="252413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14" name="Line 490"/>
          <p:cNvSpPr>
            <a:spLocks noChangeShapeType="1"/>
          </p:cNvSpPr>
          <p:nvPr/>
        </p:nvSpPr>
        <p:spPr bwMode="auto">
          <a:xfrm rot="-10800000">
            <a:off x="7370763" y="4297363"/>
            <a:ext cx="2524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15" name="Line 491"/>
          <p:cNvSpPr>
            <a:spLocks noChangeShapeType="1"/>
          </p:cNvSpPr>
          <p:nvPr/>
        </p:nvSpPr>
        <p:spPr bwMode="auto">
          <a:xfrm rot="-10800000">
            <a:off x="7356475" y="5164138"/>
            <a:ext cx="252413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16" name="Line 492"/>
          <p:cNvSpPr>
            <a:spLocks noChangeShapeType="1"/>
          </p:cNvSpPr>
          <p:nvPr/>
        </p:nvSpPr>
        <p:spPr bwMode="auto">
          <a:xfrm rot="-10800000">
            <a:off x="7339013" y="6021388"/>
            <a:ext cx="2524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17" name="Line 493"/>
          <p:cNvSpPr>
            <a:spLocks noChangeShapeType="1"/>
          </p:cNvSpPr>
          <p:nvPr/>
        </p:nvSpPr>
        <p:spPr bwMode="auto">
          <a:xfrm rot="-10800000">
            <a:off x="5842000" y="4924425"/>
            <a:ext cx="252413" cy="0"/>
          </a:xfrm>
          <a:prstGeom prst="line">
            <a:avLst/>
          </a:prstGeom>
          <a:noFill/>
          <a:ln w="1905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18" name="Line 494"/>
          <p:cNvSpPr>
            <a:spLocks noChangeShapeType="1"/>
          </p:cNvSpPr>
          <p:nvPr/>
        </p:nvSpPr>
        <p:spPr bwMode="auto">
          <a:xfrm rot="-10800000">
            <a:off x="4643438" y="4745038"/>
            <a:ext cx="2524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19" name="Line 495"/>
          <p:cNvSpPr>
            <a:spLocks noChangeShapeType="1"/>
          </p:cNvSpPr>
          <p:nvPr/>
        </p:nvSpPr>
        <p:spPr bwMode="auto">
          <a:xfrm rot="-10800000">
            <a:off x="5976938" y="5726113"/>
            <a:ext cx="1587" cy="2524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20" name="Line 496"/>
          <p:cNvSpPr>
            <a:spLocks noChangeShapeType="1"/>
          </p:cNvSpPr>
          <p:nvPr/>
        </p:nvSpPr>
        <p:spPr bwMode="auto">
          <a:xfrm rot="-10800000">
            <a:off x="3346450" y="4149725"/>
            <a:ext cx="1588" cy="2524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21" name="Line 497"/>
          <p:cNvSpPr>
            <a:spLocks noChangeShapeType="1"/>
          </p:cNvSpPr>
          <p:nvPr/>
        </p:nvSpPr>
        <p:spPr bwMode="auto">
          <a:xfrm rot="-10800000">
            <a:off x="3344863" y="2841625"/>
            <a:ext cx="1587" cy="2079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322" name="Line 498"/>
          <p:cNvSpPr>
            <a:spLocks noChangeShapeType="1"/>
          </p:cNvSpPr>
          <p:nvPr/>
        </p:nvSpPr>
        <p:spPr bwMode="auto">
          <a:xfrm rot="-10800000">
            <a:off x="6138863" y="5272088"/>
            <a:ext cx="2524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92" name="Text Box 69"/>
          <p:cNvSpPr txBox="1">
            <a:spLocks noChangeArrowheads="1"/>
          </p:cNvSpPr>
          <p:nvPr/>
        </p:nvSpPr>
        <p:spPr bwMode="auto">
          <a:xfrm>
            <a:off x="71438" y="188913"/>
            <a:ext cx="80788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обогрева.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Контроль производительности компрессора, пример.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493" name="Text Box 466"/>
          <p:cNvSpPr txBox="1">
            <a:spLocks noChangeArrowheads="1"/>
          </p:cNvSpPr>
          <p:nvPr/>
        </p:nvSpPr>
        <p:spPr bwMode="auto">
          <a:xfrm>
            <a:off x="1650960" y="1420785"/>
            <a:ext cx="14382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Начальная скорость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225" y="2241550"/>
            <a:ext cx="5832475" cy="4027488"/>
          </a:xfrm>
          <a:prstGeom prst="rect">
            <a:avLst/>
          </a:prstGeom>
          <a:noFill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71438" y="130175"/>
            <a:ext cx="6516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ko-KR" sz="2000" b="1" dirty="0"/>
              <a:t>1. </a:t>
            </a:r>
            <a:r>
              <a:rPr lang="ru-RU" altLang="ko-KR" sz="2000" b="1" dirty="0"/>
              <a:t>Базовая диаграмма гидравлического цикла</a:t>
            </a:r>
            <a:endParaRPr lang="en-US" altLang="ko-KR" sz="2000" b="1" dirty="0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2700338" y="5715000"/>
            <a:ext cx="1908175" cy="47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 flipV="1">
            <a:off x="4714875" y="5724525"/>
            <a:ext cx="739775" cy="0"/>
          </a:xfrm>
          <a:prstGeom prst="line">
            <a:avLst/>
          </a:prstGeom>
          <a:noFill/>
          <a:ln w="25400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95245" name="Object 13"/>
          <p:cNvGraphicFramePr>
            <a:graphicFrameLocks noChangeAspect="1"/>
          </p:cNvGraphicFramePr>
          <p:nvPr/>
        </p:nvGraphicFramePr>
        <p:xfrm>
          <a:off x="4248150" y="4575175"/>
          <a:ext cx="847725" cy="1079500"/>
        </p:xfrm>
        <a:graphic>
          <a:graphicData uri="http://schemas.openxmlformats.org/presentationml/2006/ole">
            <p:oleObj spid="_x0000_s95245" name="비트맵 이미지" r:id="rId4" imgW="4153480" imgH="5304762" progId="PBrush">
              <p:embed/>
            </p:oleObj>
          </a:graphicData>
        </a:graphic>
      </p:graphicFrame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4365625" y="4395788"/>
          <a:ext cx="647700" cy="623887"/>
        </p:xfrm>
        <a:graphic>
          <a:graphicData uri="http://schemas.openxmlformats.org/presentationml/2006/ole">
            <p:oleObj spid="_x0000_s95244" name="비트맵 이미지" r:id="rId5" imgW="3895238" imgH="3753374" progId="PBrush">
              <p:embed/>
            </p:oleObj>
          </a:graphicData>
        </a:graphic>
      </p:graphicFrame>
      <p:pic>
        <p:nvPicPr>
          <p:cNvPr id="95246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163" y="3897313"/>
            <a:ext cx="523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8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0900" y="4016375"/>
            <a:ext cx="539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5250" name="Group 18"/>
          <p:cNvGrpSpPr>
            <a:grpSpLocks/>
          </p:cNvGrpSpPr>
          <p:nvPr/>
        </p:nvGrpSpPr>
        <p:grpSpPr bwMode="auto">
          <a:xfrm>
            <a:off x="4005263" y="3033713"/>
            <a:ext cx="1260475" cy="647700"/>
            <a:chOff x="573" y="2228"/>
            <a:chExt cx="1309" cy="709"/>
          </a:xfrm>
        </p:grpSpPr>
        <p:pic>
          <p:nvPicPr>
            <p:cNvPr id="95251" name="Picture 19" descr="AVMKH020B1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480" b="13837"/>
            <a:stretch>
              <a:fillRect/>
            </a:stretch>
          </p:blipFill>
          <p:spPr bwMode="auto">
            <a:xfrm>
              <a:off x="612" y="2228"/>
              <a:ext cx="1270" cy="693"/>
            </a:xfrm>
            <a:prstGeom prst="rect">
              <a:avLst/>
            </a:prstGeom>
            <a:noFill/>
          </p:spPr>
        </p:pic>
        <p:pic>
          <p:nvPicPr>
            <p:cNvPr id="95252" name="Picture 20" descr="PK118M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748" b="11163"/>
            <a:stretch>
              <a:fillRect/>
            </a:stretch>
          </p:blipFill>
          <p:spPr bwMode="auto">
            <a:xfrm>
              <a:off x="573" y="2246"/>
              <a:ext cx="1179" cy="691"/>
            </a:xfrm>
            <a:prstGeom prst="rect">
              <a:avLst/>
            </a:prstGeom>
            <a:noFill/>
          </p:spPr>
        </p:pic>
      </p:grpSp>
      <p:sp>
        <p:nvSpPr>
          <p:cNvPr id="95255" name="Line 23"/>
          <p:cNvSpPr>
            <a:spLocks noChangeShapeType="1"/>
          </p:cNvSpPr>
          <p:nvPr/>
        </p:nvSpPr>
        <p:spPr bwMode="auto">
          <a:xfrm flipV="1">
            <a:off x="6875463" y="3860800"/>
            <a:ext cx="0" cy="360363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5258" name="Group 26"/>
          <p:cNvGrpSpPr>
            <a:grpSpLocks/>
          </p:cNvGrpSpPr>
          <p:nvPr/>
        </p:nvGrpSpPr>
        <p:grpSpPr bwMode="auto">
          <a:xfrm>
            <a:off x="6156325" y="4637088"/>
            <a:ext cx="719138" cy="1117600"/>
            <a:chOff x="4082" y="2636"/>
            <a:chExt cx="658" cy="976"/>
          </a:xfrm>
        </p:grpSpPr>
        <p:sp>
          <p:nvSpPr>
            <p:cNvPr id="95254" name="Line 22"/>
            <p:cNvSpPr>
              <a:spLocks noChangeShapeType="1"/>
            </p:cNvSpPr>
            <p:nvPr/>
          </p:nvSpPr>
          <p:spPr bwMode="auto">
            <a:xfrm flipV="1">
              <a:off x="4082" y="3601"/>
              <a:ext cx="657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57" name="Line 25"/>
            <p:cNvSpPr>
              <a:spLocks noChangeShapeType="1"/>
            </p:cNvSpPr>
            <p:nvPr/>
          </p:nvSpPr>
          <p:spPr bwMode="auto">
            <a:xfrm flipV="1">
              <a:off x="4740" y="2636"/>
              <a:ext cx="0" cy="97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259" name="Line 27"/>
          <p:cNvSpPr>
            <a:spLocks noChangeShapeType="1"/>
          </p:cNvSpPr>
          <p:nvPr/>
        </p:nvSpPr>
        <p:spPr bwMode="auto">
          <a:xfrm flipV="1">
            <a:off x="6878638" y="2817813"/>
            <a:ext cx="0" cy="396875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60" name="Line 28"/>
          <p:cNvSpPr>
            <a:spLocks noChangeShapeType="1"/>
          </p:cNvSpPr>
          <p:nvPr/>
        </p:nvSpPr>
        <p:spPr bwMode="auto">
          <a:xfrm flipH="1" flipV="1">
            <a:off x="4718050" y="2817813"/>
            <a:ext cx="2160588" cy="0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 flipH="1" flipV="1">
            <a:off x="2771775" y="2817813"/>
            <a:ext cx="1785938" cy="0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61" name="Line 29"/>
          <p:cNvSpPr>
            <a:spLocks noChangeShapeType="1"/>
          </p:cNvSpPr>
          <p:nvPr/>
        </p:nvSpPr>
        <p:spPr bwMode="auto">
          <a:xfrm flipV="1">
            <a:off x="2771775" y="2763838"/>
            <a:ext cx="0" cy="206375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64" name="Rectangle 32"/>
          <p:cNvSpPr>
            <a:spLocks noChangeArrowheads="1"/>
          </p:cNvSpPr>
          <p:nvPr/>
        </p:nvSpPr>
        <p:spPr bwMode="auto">
          <a:xfrm>
            <a:off x="2447925" y="3181350"/>
            <a:ext cx="647700" cy="288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65" name="Rectangle 33"/>
          <p:cNvSpPr>
            <a:spLocks noChangeArrowheads="1"/>
          </p:cNvSpPr>
          <p:nvPr/>
        </p:nvSpPr>
        <p:spPr bwMode="auto">
          <a:xfrm>
            <a:off x="5480050" y="5594350"/>
            <a:ext cx="647700" cy="288925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2016125" y="5589588"/>
            <a:ext cx="642938" cy="2889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latin typeface="Arial" pitchFamily="34" charset="0"/>
              </a:rPr>
              <a:t>Пар</a:t>
            </a:r>
            <a:endParaRPr lang="ru-RU" sz="1400"/>
          </a:p>
        </p:txBody>
      </p:sp>
      <p:sp>
        <p:nvSpPr>
          <p:cNvPr id="95270" name="Text Box 38"/>
          <p:cNvSpPr txBox="1">
            <a:spLocks noChangeArrowheads="1"/>
          </p:cNvSpPr>
          <p:nvPr/>
        </p:nvSpPr>
        <p:spPr bwMode="auto">
          <a:xfrm>
            <a:off x="576263" y="728663"/>
            <a:ext cx="6696075" cy="146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 b="1">
                <a:solidFill>
                  <a:srgbClr val="FF3300"/>
                </a:solidFill>
                <a:cs typeface="AIral"/>
              </a:rPr>
              <a:t> </a:t>
            </a:r>
            <a:r>
              <a:rPr lang="ru-RU" altLang="ko-KR" sz="2000" b="1">
                <a:solidFill>
                  <a:srgbClr val="FF3300"/>
                </a:solidFill>
                <a:cs typeface="AIral"/>
              </a:rPr>
              <a:t>Компрессор</a:t>
            </a:r>
            <a:endParaRPr lang="en-US" altLang="ko-KR" sz="2000" b="1">
              <a:solidFill>
                <a:srgbClr val="FF3300"/>
              </a:solidFill>
              <a:cs typeface="AIral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 b="1">
                <a:solidFill>
                  <a:srgbClr val="FF9900"/>
                </a:solidFill>
                <a:cs typeface="AIral"/>
              </a:rPr>
              <a:t> </a:t>
            </a:r>
            <a:r>
              <a:rPr lang="ru-RU" altLang="ko-KR" sz="2000" b="1">
                <a:solidFill>
                  <a:srgbClr val="FF9900"/>
                </a:solidFill>
                <a:cs typeface="AIral"/>
              </a:rPr>
              <a:t>Конденсатор и вентилятор (наружный блок)</a:t>
            </a:r>
            <a:endParaRPr lang="en-US" altLang="ko-KR" sz="2000" b="1">
              <a:solidFill>
                <a:srgbClr val="FF9900"/>
              </a:solidFill>
              <a:cs typeface="AIral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 b="1">
                <a:solidFill>
                  <a:srgbClr val="0000FF"/>
                </a:solidFill>
                <a:cs typeface="AIral"/>
              </a:rPr>
              <a:t> </a:t>
            </a:r>
            <a:r>
              <a:rPr lang="ru-RU" altLang="ko-KR" sz="2000" b="1">
                <a:solidFill>
                  <a:srgbClr val="0000FF"/>
                </a:solidFill>
                <a:cs typeface="AIral"/>
              </a:rPr>
              <a:t>Расширительное устройство</a:t>
            </a:r>
            <a:endParaRPr lang="en-US" altLang="ko-KR" sz="2000" b="1">
              <a:solidFill>
                <a:srgbClr val="0000FF"/>
              </a:solidFill>
              <a:cs typeface="AIral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 b="1">
                <a:solidFill>
                  <a:srgbClr val="0000FF"/>
                </a:solidFill>
                <a:cs typeface="AIral"/>
              </a:rPr>
              <a:t> </a:t>
            </a:r>
            <a:r>
              <a:rPr lang="ru-RU" altLang="ko-KR" sz="2000" b="1">
                <a:solidFill>
                  <a:srgbClr val="0000FF"/>
                </a:solidFill>
                <a:cs typeface="AIral"/>
              </a:rPr>
              <a:t>Испаритель и вентилятор (внутренний блок)</a:t>
            </a:r>
            <a:endParaRPr lang="en-US" altLang="ko-KR" sz="2000" b="1">
              <a:solidFill>
                <a:srgbClr val="0000FF"/>
              </a:solidFill>
              <a:cs typeface="AIral"/>
            </a:endParaRPr>
          </a:p>
        </p:txBody>
      </p:sp>
      <p:sp>
        <p:nvSpPr>
          <p:cNvPr id="95271" name="Oval 39"/>
          <p:cNvSpPr>
            <a:spLocks noChangeArrowheads="1"/>
          </p:cNvSpPr>
          <p:nvPr/>
        </p:nvSpPr>
        <p:spPr bwMode="auto">
          <a:xfrm>
            <a:off x="4383088" y="5868988"/>
            <a:ext cx="504825" cy="468312"/>
          </a:xfrm>
          <a:prstGeom prst="ellipse">
            <a:avLst/>
          </a:prstGeom>
          <a:solidFill>
            <a:srgbClr val="FF0000">
              <a:alpha val="28999"/>
            </a:srgbClr>
          </a:solidFill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72" name="Text Box 40"/>
          <p:cNvSpPr txBox="1">
            <a:spLocks noChangeArrowheads="1"/>
          </p:cNvSpPr>
          <p:nvPr/>
        </p:nvSpPr>
        <p:spPr bwMode="auto">
          <a:xfrm>
            <a:off x="4716463" y="6381750"/>
            <a:ext cx="16811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2000" b="1">
                <a:cs typeface="AIral"/>
              </a:rPr>
              <a:t>Выбрасываем</a:t>
            </a:r>
            <a:endParaRPr lang="en-US" altLang="ko-KR" sz="2000" b="1">
              <a:cs typeface="AIral"/>
            </a:endParaRPr>
          </a:p>
        </p:txBody>
      </p:sp>
      <p:sp>
        <p:nvSpPr>
          <p:cNvPr id="95273" name="Text Box 41"/>
          <p:cNvSpPr txBox="1">
            <a:spLocks noChangeArrowheads="1"/>
          </p:cNvSpPr>
          <p:nvPr/>
        </p:nvSpPr>
        <p:spPr bwMode="auto">
          <a:xfrm>
            <a:off x="1476375" y="4549775"/>
            <a:ext cx="8699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2000" b="1">
                <a:cs typeface="AIral"/>
              </a:rPr>
              <a:t>Тратим</a:t>
            </a:r>
            <a:endParaRPr lang="en-US" altLang="ko-KR" sz="2000" b="1">
              <a:cs typeface="AIral"/>
            </a:endParaRPr>
          </a:p>
        </p:txBody>
      </p:sp>
      <p:sp>
        <p:nvSpPr>
          <p:cNvPr id="95274" name="Text Box 42"/>
          <p:cNvSpPr txBox="1">
            <a:spLocks noChangeArrowheads="1"/>
          </p:cNvSpPr>
          <p:nvPr/>
        </p:nvSpPr>
        <p:spPr bwMode="auto">
          <a:xfrm>
            <a:off x="5005388" y="2357438"/>
            <a:ext cx="11874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altLang="ko-KR" sz="2000" b="1">
                <a:cs typeface="AIral"/>
              </a:rPr>
              <a:t>Получаем</a:t>
            </a:r>
            <a:endParaRPr lang="en-US" altLang="ko-KR" sz="2000" b="1">
              <a:cs typeface="AIral"/>
            </a:endParaRPr>
          </a:p>
        </p:txBody>
      </p:sp>
      <p:sp>
        <p:nvSpPr>
          <p:cNvPr id="95276" name="Oval 44"/>
          <p:cNvSpPr>
            <a:spLocks noChangeArrowheads="1"/>
          </p:cNvSpPr>
          <p:nvPr/>
        </p:nvSpPr>
        <p:spPr bwMode="auto">
          <a:xfrm>
            <a:off x="4392613" y="2278063"/>
            <a:ext cx="504825" cy="468312"/>
          </a:xfrm>
          <a:prstGeom prst="ellipse">
            <a:avLst/>
          </a:prstGeom>
          <a:solidFill>
            <a:srgbClr val="FF0000">
              <a:alpha val="28999"/>
            </a:srgbClr>
          </a:solidFill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77" name="Text Box 45"/>
          <p:cNvSpPr txBox="1">
            <a:spLocks noChangeArrowheads="1"/>
          </p:cNvSpPr>
          <p:nvPr/>
        </p:nvSpPr>
        <p:spPr bwMode="auto">
          <a:xfrm>
            <a:off x="468313" y="6237288"/>
            <a:ext cx="40322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altLang="ko-KR" sz="1400" b="1">
                <a:cs typeface="AIral"/>
              </a:rPr>
              <a:t>Против часовой стрелки</a:t>
            </a:r>
            <a:r>
              <a:rPr lang="en-US" altLang="ko-KR" sz="1400" b="1">
                <a:cs typeface="AIral"/>
              </a:rPr>
              <a:t>:</a:t>
            </a:r>
            <a:r>
              <a:rPr lang="en-US" altLang="ko-KR" sz="1400" b="1">
                <a:solidFill>
                  <a:srgbClr val="000099"/>
                </a:solidFill>
                <a:cs typeface="AIral"/>
              </a:rPr>
              <a:t> </a:t>
            </a:r>
            <a:r>
              <a:rPr lang="ru-RU" altLang="ko-KR" sz="1400" b="1">
                <a:solidFill>
                  <a:srgbClr val="000099"/>
                </a:solidFill>
                <a:cs typeface="AIral"/>
              </a:rPr>
              <a:t>охлаждение</a:t>
            </a:r>
            <a:endParaRPr lang="en-US" altLang="ko-KR" sz="1400" b="1">
              <a:solidFill>
                <a:srgbClr val="000099"/>
              </a:solidFill>
              <a:cs typeface="AIral"/>
            </a:endParaRPr>
          </a:p>
          <a:p>
            <a:r>
              <a:rPr lang="ru-RU" altLang="ko-KR" sz="1400" b="1">
                <a:cs typeface="AIral"/>
              </a:rPr>
              <a:t>По часовой стрелке</a:t>
            </a:r>
            <a:r>
              <a:rPr lang="en-US" altLang="ko-KR" sz="1400" b="1">
                <a:cs typeface="AIral"/>
              </a:rPr>
              <a:t> :</a:t>
            </a:r>
            <a:r>
              <a:rPr lang="en-US" altLang="ko-KR" sz="1400" b="1">
                <a:solidFill>
                  <a:srgbClr val="000099"/>
                </a:solidFill>
                <a:cs typeface="AIral"/>
              </a:rPr>
              <a:t> </a:t>
            </a:r>
            <a:r>
              <a:rPr lang="ru-RU" altLang="ko-KR" sz="1400" b="1">
                <a:solidFill>
                  <a:srgbClr val="FF3300"/>
                </a:solidFill>
                <a:cs typeface="AIral"/>
              </a:rPr>
              <a:t>обогрев</a:t>
            </a:r>
            <a:endParaRPr lang="en-US" altLang="ko-KR" sz="1400" b="1">
              <a:solidFill>
                <a:srgbClr val="FF3300"/>
              </a:solidFill>
              <a:cs typeface="AIral"/>
            </a:endParaRPr>
          </a:p>
        </p:txBody>
      </p:sp>
      <p:sp>
        <p:nvSpPr>
          <p:cNvPr id="95279" name="Text Box 47"/>
          <p:cNvSpPr txBox="1">
            <a:spLocks noChangeArrowheads="1"/>
          </p:cNvSpPr>
          <p:nvPr/>
        </p:nvSpPr>
        <p:spPr bwMode="auto">
          <a:xfrm>
            <a:off x="1692275" y="5265738"/>
            <a:ext cx="17335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Высокое </a:t>
            </a:r>
            <a:r>
              <a:rPr lang="ru-RU" sz="1400">
                <a:latin typeface="Arial" pitchFamily="34" charset="0"/>
              </a:rPr>
              <a:t>давление</a:t>
            </a:r>
            <a:endParaRPr lang="ru-RU" sz="1400"/>
          </a:p>
        </p:txBody>
      </p:sp>
      <p:sp>
        <p:nvSpPr>
          <p:cNvPr id="95280" name="Rectangle 48"/>
          <p:cNvSpPr>
            <a:spLocks noChangeArrowheads="1"/>
          </p:cNvSpPr>
          <p:nvPr/>
        </p:nvSpPr>
        <p:spPr bwMode="auto">
          <a:xfrm>
            <a:off x="5472113" y="5589588"/>
            <a:ext cx="1079500" cy="323850"/>
          </a:xfrm>
          <a:prstGeom prst="rect">
            <a:avLst/>
          </a:prstGeom>
          <a:solidFill>
            <a:schemeClr val="bg1"/>
          </a:solidFill>
          <a:ln w="254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latin typeface="Arial" pitchFamily="34" charset="0"/>
              </a:rPr>
              <a:t>Жидкость</a:t>
            </a:r>
            <a:endParaRPr lang="ru-RU" sz="1400"/>
          </a:p>
        </p:txBody>
      </p:sp>
      <p:sp>
        <p:nvSpPr>
          <p:cNvPr id="95281" name="Rectangle 49"/>
          <p:cNvSpPr>
            <a:spLocks noChangeArrowheads="1"/>
          </p:cNvSpPr>
          <p:nvPr/>
        </p:nvSpPr>
        <p:spPr bwMode="auto">
          <a:xfrm>
            <a:off x="6480175" y="4111625"/>
            <a:ext cx="1655763" cy="5048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Расширительное </a:t>
            </a:r>
          </a:p>
          <a:p>
            <a:pPr algn="ctr"/>
            <a:r>
              <a:rPr lang="ru-RU" sz="1400">
                <a:latin typeface="Arial" pitchFamily="34" charset="0"/>
              </a:rPr>
              <a:t>устройство</a:t>
            </a:r>
            <a:endParaRPr lang="ru-RU" sz="1400"/>
          </a:p>
        </p:txBody>
      </p:sp>
      <p:sp>
        <p:nvSpPr>
          <p:cNvPr id="95282" name="Rectangle 50"/>
          <p:cNvSpPr>
            <a:spLocks noChangeArrowheads="1"/>
          </p:cNvSpPr>
          <p:nvPr/>
        </p:nvSpPr>
        <p:spPr bwMode="auto">
          <a:xfrm>
            <a:off x="6335713" y="3213100"/>
            <a:ext cx="1476375" cy="647700"/>
          </a:xfrm>
          <a:prstGeom prst="rect">
            <a:avLst/>
          </a:prstGeom>
          <a:solidFill>
            <a:schemeClr val="bg1"/>
          </a:solidFill>
          <a:ln w="254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latin typeface="Arial" pitchFamily="34" charset="0"/>
              </a:rPr>
              <a:t>Смесь</a:t>
            </a:r>
            <a:endParaRPr lang="ru-RU" sz="1400"/>
          </a:p>
          <a:p>
            <a:pPr algn="ctr"/>
            <a:r>
              <a:rPr lang="ru-RU" sz="1400"/>
              <a:t>Жидкость -</a:t>
            </a:r>
            <a:r>
              <a:rPr lang="ru-RU" sz="1400">
                <a:latin typeface="Arial" pitchFamily="34" charset="0"/>
              </a:rPr>
              <a:t>Газ</a:t>
            </a:r>
            <a:endParaRPr lang="ru-RU" sz="1400"/>
          </a:p>
        </p:txBody>
      </p:sp>
      <p:sp>
        <p:nvSpPr>
          <p:cNvPr id="95283" name="Text Box 51"/>
          <p:cNvSpPr txBox="1">
            <a:spLocks noChangeArrowheads="1"/>
          </p:cNvSpPr>
          <p:nvPr/>
        </p:nvSpPr>
        <p:spPr bwMode="auto">
          <a:xfrm>
            <a:off x="6588125" y="2457450"/>
            <a:ext cx="16097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Низкое </a:t>
            </a:r>
            <a:r>
              <a:rPr lang="ru-RU" sz="1400">
                <a:latin typeface="Arial" pitchFamily="34" charset="0"/>
              </a:rPr>
              <a:t>давление</a:t>
            </a:r>
            <a:endParaRPr lang="ru-RU" sz="1400"/>
          </a:p>
        </p:txBody>
      </p:sp>
      <p:sp>
        <p:nvSpPr>
          <p:cNvPr id="95286" name="Rectangle 54"/>
          <p:cNvSpPr>
            <a:spLocks noChangeArrowheads="1"/>
          </p:cNvSpPr>
          <p:nvPr/>
        </p:nvSpPr>
        <p:spPr bwMode="auto">
          <a:xfrm>
            <a:off x="2016125" y="3068638"/>
            <a:ext cx="115093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85" name="Rectangle 53"/>
          <p:cNvSpPr>
            <a:spLocks noChangeArrowheads="1"/>
          </p:cNvSpPr>
          <p:nvPr/>
        </p:nvSpPr>
        <p:spPr bwMode="auto">
          <a:xfrm>
            <a:off x="2266950" y="2960688"/>
            <a:ext cx="1476375" cy="36036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latin typeface="Arial" pitchFamily="34" charset="0"/>
              </a:rPr>
              <a:t>Газ</a:t>
            </a:r>
            <a:endParaRPr lang="ru-RU" sz="1400"/>
          </a:p>
        </p:txBody>
      </p:sp>
      <p:sp>
        <p:nvSpPr>
          <p:cNvPr id="95287" name="Text Box 55"/>
          <p:cNvSpPr txBox="1">
            <a:spLocks noChangeArrowheads="1"/>
          </p:cNvSpPr>
          <p:nvPr/>
        </p:nvSpPr>
        <p:spPr bwMode="auto">
          <a:xfrm>
            <a:off x="5472113" y="5300663"/>
            <a:ext cx="17335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/>
              <a:t>Высокое </a:t>
            </a:r>
            <a:r>
              <a:rPr lang="ru-RU" sz="1200">
                <a:latin typeface="Arial" pitchFamily="34" charset="0"/>
              </a:rPr>
              <a:t>давление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3" name="Freeform 5"/>
          <p:cNvSpPr>
            <a:spLocks/>
          </p:cNvSpPr>
          <p:nvPr/>
        </p:nvSpPr>
        <p:spPr bwMode="auto">
          <a:xfrm>
            <a:off x="3057525" y="1087438"/>
            <a:ext cx="5581650" cy="5545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3" y="0"/>
              </a:cxn>
              <a:cxn ang="0">
                <a:pos x="1543" y="817"/>
              </a:cxn>
              <a:cxn ang="0">
                <a:pos x="3516" y="817"/>
              </a:cxn>
              <a:cxn ang="0">
                <a:pos x="3516" y="3039"/>
              </a:cxn>
              <a:cxn ang="0">
                <a:pos x="1770" y="3039"/>
              </a:cxn>
              <a:cxn ang="0">
                <a:pos x="1770" y="3493"/>
              </a:cxn>
              <a:cxn ang="0">
                <a:pos x="137" y="3493"/>
              </a:cxn>
              <a:cxn ang="0">
                <a:pos x="137" y="3153"/>
              </a:cxn>
              <a:cxn ang="0">
                <a:pos x="1543" y="3153"/>
              </a:cxn>
              <a:cxn ang="0">
                <a:pos x="1543" y="1724"/>
              </a:cxn>
              <a:cxn ang="0">
                <a:pos x="23" y="1724"/>
              </a:cxn>
              <a:cxn ang="0">
                <a:pos x="0" y="0"/>
              </a:cxn>
            </a:cxnLst>
            <a:rect l="0" t="0" r="r" b="b"/>
            <a:pathLst>
              <a:path w="3516" h="3493">
                <a:moveTo>
                  <a:pt x="0" y="0"/>
                </a:moveTo>
                <a:lnTo>
                  <a:pt x="1543" y="0"/>
                </a:lnTo>
                <a:lnTo>
                  <a:pt x="1543" y="817"/>
                </a:lnTo>
                <a:lnTo>
                  <a:pt x="3516" y="817"/>
                </a:lnTo>
                <a:lnTo>
                  <a:pt x="3516" y="3039"/>
                </a:lnTo>
                <a:lnTo>
                  <a:pt x="1770" y="3039"/>
                </a:lnTo>
                <a:lnTo>
                  <a:pt x="1770" y="3493"/>
                </a:lnTo>
                <a:lnTo>
                  <a:pt x="137" y="3493"/>
                </a:lnTo>
                <a:lnTo>
                  <a:pt x="137" y="3153"/>
                </a:lnTo>
                <a:lnTo>
                  <a:pt x="1543" y="3153"/>
                </a:lnTo>
                <a:lnTo>
                  <a:pt x="1543" y="1724"/>
                </a:lnTo>
                <a:lnTo>
                  <a:pt x="23" y="1724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ln w="2540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06854" name="AutoShape 6"/>
          <p:cNvSpPr>
            <a:spLocks noChangeArrowheads="1"/>
          </p:cNvSpPr>
          <p:nvPr/>
        </p:nvSpPr>
        <p:spPr bwMode="auto">
          <a:xfrm>
            <a:off x="3147993" y="1273175"/>
            <a:ext cx="2190779" cy="347663"/>
          </a:xfrm>
          <a:prstGeom prst="flowChartTerminator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EEV </a:t>
            </a:r>
            <a:endParaRPr lang="ru-RU" altLang="ko-KR" sz="1100" b="1" dirty="0" smtClean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 algn="ctr"/>
            <a:r>
              <a:rPr lang="ru-RU" altLang="ko-KR" sz="8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интервал управления</a:t>
            </a:r>
            <a:r>
              <a:rPr lang="en-US" altLang="ko-KR" sz="8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8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20 Sec</a:t>
            </a:r>
            <a:r>
              <a: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</a:p>
        </p:txBody>
      </p:sp>
      <p:sp>
        <p:nvSpPr>
          <p:cNvPr id="206855" name="AutoShape 7"/>
          <p:cNvSpPr>
            <a:spLocks noChangeArrowheads="1"/>
          </p:cNvSpPr>
          <p:nvPr/>
        </p:nvSpPr>
        <p:spPr bwMode="auto">
          <a:xfrm>
            <a:off x="3111480" y="1770063"/>
            <a:ext cx="2263806" cy="271443"/>
          </a:xfrm>
          <a:prstGeom prst="flowChartProcess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Управление по </a:t>
            </a:r>
            <a:r>
              <a:rPr lang="ru-RU" altLang="ko-KR" sz="9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произв-ти</a:t>
            </a:r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компрессора</a:t>
            </a:r>
            <a:endParaRPr lang="en-US" altLang="ko-KR" sz="9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56" name="AutoShape 8"/>
          <p:cNvSpPr>
            <a:spLocks noChangeArrowheads="1"/>
          </p:cNvSpPr>
          <p:nvPr/>
        </p:nvSpPr>
        <p:spPr bwMode="auto">
          <a:xfrm>
            <a:off x="3186113" y="2243138"/>
            <a:ext cx="2112962" cy="676275"/>
          </a:xfrm>
          <a:prstGeom prst="flowChartDecision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DSH </a:t>
            </a:r>
            <a:r>
              <a:rPr lang="ko-KR" altLang="en-US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＞ </a:t>
            </a: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Пост. знач.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57" name="AutoShape 9"/>
          <p:cNvSpPr>
            <a:spLocks noChangeArrowheads="1"/>
          </p:cNvSpPr>
          <p:nvPr/>
        </p:nvSpPr>
        <p:spPr bwMode="auto">
          <a:xfrm>
            <a:off x="3252788" y="3114675"/>
            <a:ext cx="1981200" cy="609600"/>
          </a:xfrm>
          <a:prstGeom prst="flowChartDecision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Работает 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</a:t>
            </a: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и </a:t>
            </a:r>
          </a:p>
          <a:p>
            <a:pPr algn="ctr"/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более блоков?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58" name="AutoShape 10"/>
          <p:cNvSpPr>
            <a:spLocks noChangeArrowheads="1"/>
          </p:cNvSpPr>
          <p:nvPr/>
        </p:nvSpPr>
        <p:spPr bwMode="auto">
          <a:xfrm>
            <a:off x="3068638" y="3890963"/>
            <a:ext cx="2341562" cy="647700"/>
          </a:xfrm>
          <a:prstGeom prst="flowChartDecision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1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Отклонение от среднего </a:t>
            </a:r>
          </a:p>
          <a:p>
            <a:pPr algn="ctr"/>
            <a:r>
              <a:rPr lang="ru-RU" altLang="ko-KR" sz="11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низкого давления</a:t>
            </a:r>
            <a:endParaRPr lang="en-US" altLang="ko-KR" sz="11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59" name="AutoShape 11"/>
          <p:cNvSpPr>
            <a:spLocks noChangeArrowheads="1"/>
          </p:cNvSpPr>
          <p:nvPr/>
        </p:nvSpPr>
        <p:spPr bwMode="auto">
          <a:xfrm>
            <a:off x="3067050" y="4821238"/>
            <a:ext cx="2352675" cy="292100"/>
          </a:xfrm>
          <a:prstGeom prst="flowChartProcess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Контроль низкого давления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60" name="AutoShape 12"/>
          <p:cNvSpPr>
            <a:spLocks noChangeArrowheads="1"/>
          </p:cNvSpPr>
          <p:nvPr/>
        </p:nvSpPr>
        <p:spPr bwMode="auto">
          <a:xfrm>
            <a:off x="3073400" y="5322888"/>
            <a:ext cx="2339975" cy="723900"/>
          </a:xfrm>
          <a:prstGeom prst="flowChartProcess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54000" tIns="0" rIns="54000" bIns="10800" anchor="ctr"/>
          <a:lstStyle/>
          <a:p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Ограничение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</a:t>
            </a:r>
            <a:r>
              <a:rPr lang="en-US" altLang="ko-KR" sz="11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 </a:t>
            </a:r>
            <a:endParaRPr lang="en-US" altLang="ko-KR" sz="11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r>
              <a:rPr lang="ru-RU" altLang="ko-KR" sz="9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Мин.</a:t>
            </a:r>
            <a:r>
              <a:rPr lang="en-US" altLang="ko-KR" sz="9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/</a:t>
            </a:r>
            <a:r>
              <a:rPr lang="ru-RU" altLang="ko-KR" sz="9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Макс.</a:t>
            </a:r>
            <a:r>
              <a:rPr lang="en-US" altLang="ko-KR" sz="9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9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шаг</a:t>
            </a:r>
            <a:r>
              <a:rPr lang="en-US" altLang="ko-KR" sz="9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9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 соотв. с </a:t>
            </a:r>
            <a:r>
              <a:rPr lang="ru-RU" altLang="ko-KR" sz="900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произв-тью</a:t>
            </a:r>
            <a:endParaRPr lang="ru-RU" altLang="ko-KR" sz="900" dirty="0" smtClean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r>
              <a:rPr lang="ru-RU" altLang="ko-KR" sz="9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компрессора</a:t>
            </a:r>
            <a:r>
              <a:rPr lang="en-US" altLang="ko-KR" sz="9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, </a:t>
            </a:r>
            <a:r>
              <a:rPr lang="ru-RU" altLang="ko-KR" sz="9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средним кол-вом шагов ЭРВ</a:t>
            </a:r>
            <a:endParaRPr lang="en-US" altLang="ko-KR" sz="9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61" name="AutoShape 13"/>
          <p:cNvSpPr>
            <a:spLocks noChangeArrowheads="1"/>
          </p:cNvSpPr>
          <p:nvPr/>
        </p:nvSpPr>
        <p:spPr bwMode="auto">
          <a:xfrm>
            <a:off x="5815013" y="4594225"/>
            <a:ext cx="1439862" cy="230188"/>
          </a:xfrm>
          <a:prstGeom prst="flowChartProcess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Контроль перегрева</a:t>
            </a:r>
            <a:endParaRPr lang="en-US" altLang="ko-KR" sz="11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62" name="AutoShape 14"/>
          <p:cNvSpPr>
            <a:spLocks noChangeArrowheads="1"/>
          </p:cNvSpPr>
          <p:nvPr/>
        </p:nvSpPr>
        <p:spPr bwMode="auto">
          <a:xfrm>
            <a:off x="7219950" y="4068763"/>
            <a:ext cx="1223963" cy="227012"/>
          </a:xfrm>
          <a:prstGeom prst="flowChartProcess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DSH </a:t>
            </a: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контроль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63" name="AutoShape 15"/>
          <p:cNvSpPr>
            <a:spLocks noChangeArrowheads="1"/>
          </p:cNvSpPr>
          <p:nvPr/>
        </p:nvSpPr>
        <p:spPr bwMode="auto">
          <a:xfrm>
            <a:off x="3498850" y="6232525"/>
            <a:ext cx="1485900" cy="304800"/>
          </a:xfrm>
          <a:prstGeom prst="flowChartTerminator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Завершение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cxnSp>
        <p:nvCxnSpPr>
          <p:cNvPr id="206864" name="AutoShape 16"/>
          <p:cNvCxnSpPr>
            <a:cxnSpLocks noChangeShapeType="1"/>
            <a:stCxn id="206854" idx="2"/>
            <a:endCxn id="206855" idx="0"/>
          </p:cNvCxnSpPr>
          <p:nvPr/>
        </p:nvCxnSpPr>
        <p:spPr bwMode="auto">
          <a:xfrm rot="5400000">
            <a:off x="4168771" y="1695450"/>
            <a:ext cx="149225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6865" name="AutoShape 17"/>
          <p:cNvCxnSpPr>
            <a:cxnSpLocks noChangeShapeType="1"/>
            <a:stCxn id="206857" idx="2"/>
            <a:endCxn id="206858" idx="0"/>
          </p:cNvCxnSpPr>
          <p:nvPr/>
        </p:nvCxnSpPr>
        <p:spPr bwMode="auto">
          <a:xfrm rot="5400000">
            <a:off x="4158457" y="3806031"/>
            <a:ext cx="166688" cy="3175"/>
          </a:xfrm>
          <a:prstGeom prst="bentConnector3">
            <a:avLst>
              <a:gd name="adj1" fmla="val 4952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6866" name="AutoShape 18"/>
          <p:cNvCxnSpPr>
            <a:cxnSpLocks noChangeShapeType="1"/>
            <a:stCxn id="206858" idx="2"/>
            <a:endCxn id="206859" idx="0"/>
          </p:cNvCxnSpPr>
          <p:nvPr/>
        </p:nvCxnSpPr>
        <p:spPr bwMode="auto">
          <a:xfrm rot="16200000" flipH="1">
            <a:off x="4100513" y="4678363"/>
            <a:ext cx="282575" cy="31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6867" name="AutoShape 19"/>
          <p:cNvCxnSpPr>
            <a:cxnSpLocks noChangeShapeType="1"/>
            <a:stCxn id="206859" idx="2"/>
            <a:endCxn id="206860" idx="0"/>
          </p:cNvCxnSpPr>
          <p:nvPr/>
        </p:nvCxnSpPr>
        <p:spPr bwMode="auto">
          <a:xfrm rot="5400000">
            <a:off x="4138613" y="5218113"/>
            <a:ext cx="2095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6868" name="AutoShape 20"/>
          <p:cNvCxnSpPr>
            <a:cxnSpLocks noChangeShapeType="1"/>
            <a:stCxn id="206860" idx="2"/>
            <a:endCxn id="206863" idx="0"/>
          </p:cNvCxnSpPr>
          <p:nvPr/>
        </p:nvCxnSpPr>
        <p:spPr bwMode="auto">
          <a:xfrm rot="5400000">
            <a:off x="4149725" y="6138863"/>
            <a:ext cx="185737" cy="1588"/>
          </a:xfrm>
          <a:prstGeom prst="bentConnector3">
            <a:avLst>
              <a:gd name="adj1" fmla="val 4957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6869" name="AutoShape 21"/>
          <p:cNvCxnSpPr>
            <a:cxnSpLocks noChangeShapeType="1"/>
            <a:stCxn id="206856" idx="3"/>
            <a:endCxn id="206862" idx="0"/>
          </p:cNvCxnSpPr>
          <p:nvPr/>
        </p:nvCxnSpPr>
        <p:spPr bwMode="auto">
          <a:xfrm>
            <a:off x="5299075" y="2581275"/>
            <a:ext cx="2533650" cy="148748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6870" name="AutoShape 22"/>
          <p:cNvCxnSpPr>
            <a:cxnSpLocks noChangeShapeType="1"/>
            <a:stCxn id="206862" idx="2"/>
            <a:endCxn id="206863" idx="3"/>
          </p:cNvCxnSpPr>
          <p:nvPr/>
        </p:nvCxnSpPr>
        <p:spPr bwMode="auto">
          <a:xfrm rot="5400000">
            <a:off x="5364163" y="3916362"/>
            <a:ext cx="2089150" cy="28479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6871" name="AutoShape 23"/>
          <p:cNvCxnSpPr>
            <a:cxnSpLocks noChangeShapeType="1"/>
            <a:stCxn id="206857" idx="3"/>
            <a:endCxn id="206861" idx="0"/>
          </p:cNvCxnSpPr>
          <p:nvPr/>
        </p:nvCxnSpPr>
        <p:spPr bwMode="auto">
          <a:xfrm>
            <a:off x="5233988" y="3419475"/>
            <a:ext cx="1301750" cy="117475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6872" name="AutoShape 24"/>
          <p:cNvCxnSpPr>
            <a:cxnSpLocks noChangeShapeType="1"/>
            <a:stCxn id="206858" idx="3"/>
            <a:endCxn id="206861" idx="0"/>
          </p:cNvCxnSpPr>
          <p:nvPr/>
        </p:nvCxnSpPr>
        <p:spPr bwMode="auto">
          <a:xfrm>
            <a:off x="5410200" y="4214813"/>
            <a:ext cx="1125538" cy="37941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6873" name="AutoShape 25"/>
          <p:cNvCxnSpPr>
            <a:cxnSpLocks noChangeShapeType="1"/>
            <a:stCxn id="206855" idx="2"/>
            <a:endCxn id="206856" idx="0"/>
          </p:cNvCxnSpPr>
          <p:nvPr/>
        </p:nvCxnSpPr>
        <p:spPr bwMode="auto">
          <a:xfrm rot="5400000">
            <a:off x="4142173" y="2141928"/>
            <a:ext cx="201632" cy="78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6874" name="AutoShape 26"/>
          <p:cNvCxnSpPr>
            <a:cxnSpLocks noChangeShapeType="1"/>
            <a:stCxn id="206856" idx="2"/>
            <a:endCxn id="206857" idx="0"/>
          </p:cNvCxnSpPr>
          <p:nvPr/>
        </p:nvCxnSpPr>
        <p:spPr bwMode="auto">
          <a:xfrm rot="5400000">
            <a:off x="4145757" y="3017044"/>
            <a:ext cx="1952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6875" name="Text Box 27"/>
          <p:cNvSpPr txBox="1">
            <a:spLocks noChangeArrowheads="1"/>
          </p:cNvSpPr>
          <p:nvPr/>
        </p:nvSpPr>
        <p:spPr bwMode="auto">
          <a:xfrm>
            <a:off x="5130800" y="2333625"/>
            <a:ext cx="4347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1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Нет</a:t>
            </a:r>
            <a:endParaRPr lang="en-US" altLang="ko-KR" sz="11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76" name="Text Box 28"/>
          <p:cNvSpPr txBox="1">
            <a:spLocks noChangeArrowheads="1"/>
          </p:cNvSpPr>
          <p:nvPr/>
        </p:nvSpPr>
        <p:spPr bwMode="auto">
          <a:xfrm>
            <a:off x="4498974" y="3575052"/>
            <a:ext cx="3642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100" b="1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Да</a:t>
            </a:r>
            <a:endParaRPr lang="en-US" altLang="ko-KR" sz="1100" b="1" dirty="0">
              <a:solidFill>
                <a:srgbClr val="0000FF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77" name="Text Box 29"/>
          <p:cNvSpPr txBox="1">
            <a:spLocks noChangeArrowheads="1"/>
          </p:cNvSpPr>
          <p:nvPr/>
        </p:nvSpPr>
        <p:spPr bwMode="auto">
          <a:xfrm>
            <a:off x="4498974" y="4414851"/>
            <a:ext cx="3642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100" b="1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Да</a:t>
            </a:r>
            <a:endParaRPr lang="en-US" altLang="ko-KR" sz="1100" b="1" dirty="0">
              <a:solidFill>
                <a:srgbClr val="0000FF"/>
              </a:solidFill>
              <a:latin typeface="Arial" pitchFamily="34" charset="0"/>
              <a:ea typeface="굴림" pitchFamily="34" charset="-127"/>
            </a:endParaRPr>
          </a:p>
        </p:txBody>
      </p:sp>
      <p:cxnSp>
        <p:nvCxnSpPr>
          <p:cNvPr id="206878" name="AutoShape 30"/>
          <p:cNvCxnSpPr>
            <a:cxnSpLocks noChangeShapeType="1"/>
            <a:stCxn id="206861" idx="2"/>
            <a:endCxn id="206860" idx="3"/>
          </p:cNvCxnSpPr>
          <p:nvPr/>
        </p:nvCxnSpPr>
        <p:spPr bwMode="auto">
          <a:xfrm rot="5400000">
            <a:off x="5544344" y="4693444"/>
            <a:ext cx="860425" cy="112236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06879" name="Text Box 31"/>
          <p:cNvSpPr txBox="1">
            <a:spLocks noChangeArrowheads="1"/>
          </p:cNvSpPr>
          <p:nvPr/>
        </p:nvSpPr>
        <p:spPr bwMode="auto">
          <a:xfrm>
            <a:off x="4499902" y="2808279"/>
            <a:ext cx="3642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100" b="1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Да</a:t>
            </a:r>
            <a:endParaRPr lang="en-US" altLang="ko-KR" sz="1100" b="1" dirty="0">
              <a:solidFill>
                <a:srgbClr val="0000FF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80" name="Text Box 32"/>
          <p:cNvSpPr txBox="1">
            <a:spLocks noChangeArrowheads="1"/>
          </p:cNvSpPr>
          <p:nvPr/>
        </p:nvSpPr>
        <p:spPr bwMode="auto">
          <a:xfrm>
            <a:off x="5119695" y="3429000"/>
            <a:ext cx="4347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1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Нет</a:t>
            </a:r>
            <a:endParaRPr lang="en-US" altLang="ko-KR" sz="11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81" name="Text Box 33"/>
          <p:cNvSpPr txBox="1">
            <a:spLocks noChangeArrowheads="1"/>
          </p:cNvSpPr>
          <p:nvPr/>
        </p:nvSpPr>
        <p:spPr bwMode="auto">
          <a:xfrm>
            <a:off x="5119695" y="4262780"/>
            <a:ext cx="4347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1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Нет</a:t>
            </a:r>
            <a:endParaRPr lang="en-US" altLang="ko-KR" sz="11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82" name="Text Box 34"/>
          <p:cNvSpPr txBox="1">
            <a:spLocks noChangeArrowheads="1"/>
          </p:cNvSpPr>
          <p:nvPr/>
        </p:nvSpPr>
        <p:spPr bwMode="auto">
          <a:xfrm>
            <a:off x="6540500" y="1763713"/>
            <a:ext cx="19591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EEV</a:t>
            </a:r>
            <a:r>
              <a:rPr lang="ru-RU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внутреннего блока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1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6883" name="Text Box 35"/>
          <p:cNvSpPr txBox="1">
            <a:spLocks noChangeArrowheads="1"/>
          </p:cNvSpPr>
          <p:nvPr/>
        </p:nvSpPr>
        <p:spPr bwMode="auto">
          <a:xfrm>
            <a:off x="576263" y="1728788"/>
            <a:ext cx="1650516" cy="461665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</a:rPr>
              <a:t>Управление ЭРВ </a:t>
            </a:r>
          </a:p>
          <a:p>
            <a:pPr algn="ctr"/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</a:rPr>
              <a:t>в режиме обогрева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06885" name="Rectangle 37"/>
          <p:cNvSpPr>
            <a:spLocks noChangeArrowheads="1"/>
          </p:cNvSpPr>
          <p:nvPr/>
        </p:nvSpPr>
        <p:spPr bwMode="auto">
          <a:xfrm>
            <a:off x="5735638" y="1808163"/>
            <a:ext cx="827087" cy="215900"/>
          </a:xfrm>
          <a:prstGeom prst="rect">
            <a:avLst/>
          </a:prstGeom>
          <a:solidFill>
            <a:srgbClr val="F8F8F8"/>
          </a:solidFill>
          <a:ln w="317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>
            <a:off x="71438" y="188913"/>
            <a:ext cx="80788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обогрева.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3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Контроль ЭРВ.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914" name="Group 42"/>
          <p:cNvGraphicFramePr>
            <a:graphicFrameLocks noGrp="1"/>
          </p:cNvGraphicFramePr>
          <p:nvPr/>
        </p:nvGraphicFramePr>
        <p:xfrm>
          <a:off x="611188" y="2455863"/>
          <a:ext cx="7418387" cy="2433657"/>
        </p:xfrm>
        <a:graphic>
          <a:graphicData uri="http://schemas.openxmlformats.org/drawingml/2006/table">
            <a:tbl>
              <a:tblPr/>
              <a:tblGrid>
                <a:gridCol w="1189037"/>
                <a:gridCol w="2114541"/>
                <a:gridCol w="4114809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Режим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Обогрев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36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Работа ЭРВ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Вакуумирование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93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Мягкий старт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Постоянное значение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(200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93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Легкий старт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*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Заводская </a:t>
                      </a:r>
                      <a:r>
                        <a:rPr kumimoji="1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уставка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(200~1000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шагов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5753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Рабочий режим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ПИ управление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контроль перегрева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647700" y="1543050"/>
            <a:ext cx="6229350" cy="696913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1400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■ SH  =  </a:t>
            </a:r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всасывания</a:t>
            </a:r>
            <a:r>
              <a:rPr lang="en-US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1400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– </a:t>
            </a:r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насыщенного пара низкого давления.</a:t>
            </a:r>
            <a:endParaRPr lang="en-US" altLang="ko-KR" sz="14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1400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■  </a:t>
            </a:r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Один наружный блок </a:t>
            </a:r>
            <a:r>
              <a:rPr lang="en-US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SH </a:t>
            </a:r>
            <a:r>
              <a:rPr lang="en-US" altLang="ko-KR" sz="1400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2 ℃, </a:t>
            </a:r>
            <a:r>
              <a:rPr lang="ru-RU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Модульная система </a:t>
            </a:r>
            <a:r>
              <a:rPr lang="en-US" altLang="ko-KR" sz="14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SH </a:t>
            </a:r>
            <a:r>
              <a:rPr lang="en-US" altLang="ko-KR" sz="1400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5 ℃</a:t>
            </a:r>
          </a:p>
        </p:txBody>
      </p:sp>
      <p:sp>
        <p:nvSpPr>
          <p:cNvPr id="5" name="Text Box 69"/>
          <p:cNvSpPr txBox="1">
            <a:spLocks noChangeArrowheads="1"/>
          </p:cNvSpPr>
          <p:nvPr/>
        </p:nvSpPr>
        <p:spPr bwMode="auto">
          <a:xfrm>
            <a:off x="71438" y="188913"/>
            <a:ext cx="80788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обогрева.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3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Контроль главного ЭРВ наружного блока.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AutoShape 4"/>
          <p:cNvSpPr>
            <a:spLocks noChangeArrowheads="1"/>
          </p:cNvSpPr>
          <p:nvPr/>
        </p:nvSpPr>
        <p:spPr bwMode="auto">
          <a:xfrm>
            <a:off x="1792288" y="4057650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 flipH="1" flipV="1">
            <a:off x="1744663" y="4418013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 flipV="1">
            <a:off x="1743075" y="4797425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 flipH="1">
            <a:off x="1739900" y="4430713"/>
            <a:ext cx="52388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8360" name="Group 8"/>
          <p:cNvGrpSpPr>
            <a:grpSpLocks/>
          </p:cNvGrpSpPr>
          <p:nvPr/>
        </p:nvGrpSpPr>
        <p:grpSpPr bwMode="auto">
          <a:xfrm rot="5400000">
            <a:off x="1702594" y="4644232"/>
            <a:ext cx="166687" cy="171450"/>
            <a:chOff x="2748" y="3422"/>
            <a:chExt cx="105" cy="108"/>
          </a:xfrm>
        </p:grpSpPr>
        <p:sp>
          <p:nvSpPr>
            <p:cNvPr id="228361" name="AutoShape 9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62" name="Line 10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363" name="AutoShape 11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28364" name="Line 12"/>
          <p:cNvSpPr>
            <a:spLocks noChangeShapeType="1"/>
          </p:cNvSpPr>
          <p:nvPr/>
        </p:nvSpPr>
        <p:spPr bwMode="auto">
          <a:xfrm flipH="1" flipV="1">
            <a:off x="2667000" y="4302125"/>
            <a:ext cx="18891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 flipH="1">
            <a:off x="3055938" y="2781300"/>
            <a:ext cx="22066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 flipH="1" flipV="1">
            <a:off x="895350" y="3233738"/>
            <a:ext cx="33337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 rot="5400000">
            <a:off x="2238375" y="4079875"/>
            <a:ext cx="4762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 rot="5400000">
            <a:off x="2249488" y="4518025"/>
            <a:ext cx="4572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2740025" y="2928938"/>
            <a:ext cx="530225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 flipH="1">
            <a:off x="3263900" y="2781300"/>
            <a:ext cx="21113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71" name="Line 19"/>
          <p:cNvSpPr>
            <a:spLocks noChangeShapeType="1"/>
          </p:cNvSpPr>
          <p:nvPr/>
        </p:nvSpPr>
        <p:spPr bwMode="auto">
          <a:xfrm flipV="1">
            <a:off x="3278188" y="2549525"/>
            <a:ext cx="0" cy="2190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72" name="Line 20"/>
          <p:cNvSpPr>
            <a:spLocks noChangeShapeType="1"/>
          </p:cNvSpPr>
          <p:nvPr/>
        </p:nvSpPr>
        <p:spPr bwMode="auto">
          <a:xfrm flipH="1" flipV="1">
            <a:off x="3070225" y="1925638"/>
            <a:ext cx="414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73" name="Line 21"/>
          <p:cNvSpPr>
            <a:spLocks noChangeShapeType="1"/>
          </p:cNvSpPr>
          <p:nvPr/>
        </p:nvSpPr>
        <p:spPr bwMode="auto">
          <a:xfrm rot="5400000">
            <a:off x="1982787" y="4011613"/>
            <a:ext cx="13874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74" name="Line 22"/>
          <p:cNvSpPr>
            <a:spLocks noChangeShapeType="1"/>
          </p:cNvSpPr>
          <p:nvPr/>
        </p:nvSpPr>
        <p:spPr bwMode="auto">
          <a:xfrm flipH="1" flipV="1">
            <a:off x="1144588" y="2295525"/>
            <a:ext cx="0" cy="336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 flipH="1" flipV="1">
            <a:off x="1238250" y="2295525"/>
            <a:ext cx="0" cy="3365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8376" name="Group 24"/>
          <p:cNvGrpSpPr>
            <a:grpSpLocks/>
          </p:cNvGrpSpPr>
          <p:nvPr/>
        </p:nvGrpSpPr>
        <p:grpSpPr bwMode="auto">
          <a:xfrm>
            <a:off x="1241425" y="3305175"/>
            <a:ext cx="196850" cy="85725"/>
            <a:chOff x="1142" y="3087"/>
            <a:chExt cx="124" cy="54"/>
          </a:xfrm>
        </p:grpSpPr>
        <p:sp>
          <p:nvSpPr>
            <p:cNvPr id="228377" name="Line 25"/>
            <p:cNvSpPr>
              <a:spLocks noChangeShapeType="1"/>
            </p:cNvSpPr>
            <p:nvPr/>
          </p:nvSpPr>
          <p:spPr bwMode="auto">
            <a:xfrm>
              <a:off x="1142" y="3109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378" name="Rectangle 26"/>
            <p:cNvSpPr>
              <a:spLocks noChangeArrowheads="1"/>
            </p:cNvSpPr>
            <p:nvPr/>
          </p:nvSpPr>
          <p:spPr bwMode="auto">
            <a:xfrm>
              <a:off x="1214" y="3087"/>
              <a:ext cx="52" cy="5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8379" name="Line 27"/>
          <p:cNvSpPr>
            <a:spLocks noChangeShapeType="1"/>
          </p:cNvSpPr>
          <p:nvPr/>
        </p:nvSpPr>
        <p:spPr bwMode="auto">
          <a:xfrm flipV="1">
            <a:off x="1230313" y="2833688"/>
            <a:ext cx="3175" cy="1023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8380" name="Group 28"/>
          <p:cNvGrpSpPr>
            <a:grpSpLocks/>
          </p:cNvGrpSpPr>
          <p:nvPr/>
        </p:nvGrpSpPr>
        <p:grpSpPr bwMode="auto">
          <a:xfrm rot="16200000">
            <a:off x="2229644" y="4174331"/>
            <a:ext cx="180975" cy="93663"/>
            <a:chOff x="3382" y="2535"/>
            <a:chExt cx="114" cy="59"/>
          </a:xfrm>
        </p:grpSpPr>
        <p:sp>
          <p:nvSpPr>
            <p:cNvPr id="228381" name="Line 29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382" name="AutoShape 30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8383" name="Line 31"/>
          <p:cNvSpPr>
            <a:spLocks noChangeShapeType="1"/>
          </p:cNvSpPr>
          <p:nvPr/>
        </p:nvSpPr>
        <p:spPr bwMode="auto">
          <a:xfrm flipV="1">
            <a:off x="1958975" y="3849688"/>
            <a:ext cx="0" cy="204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84" name="Line 32"/>
          <p:cNvSpPr>
            <a:spLocks noChangeShapeType="1"/>
          </p:cNvSpPr>
          <p:nvPr/>
        </p:nvSpPr>
        <p:spPr bwMode="auto">
          <a:xfrm flipV="1">
            <a:off x="1508125" y="3854450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85" name="Line 33"/>
          <p:cNvSpPr>
            <a:spLocks noChangeShapeType="1"/>
          </p:cNvSpPr>
          <p:nvPr/>
        </p:nvSpPr>
        <p:spPr bwMode="auto">
          <a:xfrm flipV="1">
            <a:off x="815975" y="3848100"/>
            <a:ext cx="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86" name="AutoShape 34"/>
          <p:cNvSpPr>
            <a:spLocks noChangeArrowheads="1"/>
          </p:cNvSpPr>
          <p:nvPr/>
        </p:nvSpPr>
        <p:spPr bwMode="auto">
          <a:xfrm>
            <a:off x="1336675" y="4060825"/>
            <a:ext cx="2159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387" name="AutoShape 35"/>
          <p:cNvSpPr>
            <a:spLocks noChangeArrowheads="1"/>
          </p:cNvSpPr>
          <p:nvPr/>
        </p:nvSpPr>
        <p:spPr bwMode="auto">
          <a:xfrm>
            <a:off x="738188" y="4059238"/>
            <a:ext cx="2159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2C658C">
                  <a:alpha val="25000"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388" name="Line 36"/>
          <p:cNvSpPr>
            <a:spLocks noChangeShapeType="1"/>
          </p:cNvSpPr>
          <p:nvPr/>
        </p:nvSpPr>
        <p:spPr bwMode="auto">
          <a:xfrm flipH="1" flipV="1">
            <a:off x="860425" y="4014788"/>
            <a:ext cx="133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89" name="Line 37"/>
          <p:cNvSpPr>
            <a:spLocks noChangeShapeType="1"/>
          </p:cNvSpPr>
          <p:nvPr/>
        </p:nvSpPr>
        <p:spPr bwMode="auto">
          <a:xfrm flipV="1">
            <a:off x="698500" y="4922838"/>
            <a:ext cx="0" cy="12223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90" name="Line 38"/>
          <p:cNvSpPr>
            <a:spLocks noChangeShapeType="1"/>
          </p:cNvSpPr>
          <p:nvPr/>
        </p:nvSpPr>
        <p:spPr bwMode="auto">
          <a:xfrm flipH="1" flipV="1">
            <a:off x="1225550" y="2306638"/>
            <a:ext cx="5969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91" name="Line 39"/>
          <p:cNvSpPr>
            <a:spLocks noChangeShapeType="1"/>
          </p:cNvSpPr>
          <p:nvPr/>
        </p:nvSpPr>
        <p:spPr bwMode="auto">
          <a:xfrm flipV="1">
            <a:off x="2198688" y="3603625"/>
            <a:ext cx="0" cy="703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92" name="Line 40"/>
          <p:cNvSpPr>
            <a:spLocks noChangeShapeType="1"/>
          </p:cNvSpPr>
          <p:nvPr/>
        </p:nvSpPr>
        <p:spPr bwMode="auto">
          <a:xfrm flipV="1">
            <a:off x="3067050" y="2603500"/>
            <a:ext cx="0" cy="1905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93" name="Line 41"/>
          <p:cNvSpPr>
            <a:spLocks noChangeShapeType="1"/>
          </p:cNvSpPr>
          <p:nvPr/>
        </p:nvSpPr>
        <p:spPr bwMode="auto">
          <a:xfrm flipV="1">
            <a:off x="1323975" y="2349500"/>
            <a:ext cx="0" cy="2746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394" name="Line 42"/>
          <p:cNvSpPr>
            <a:spLocks noChangeShapeType="1"/>
          </p:cNvSpPr>
          <p:nvPr/>
        </p:nvSpPr>
        <p:spPr bwMode="auto">
          <a:xfrm flipV="1">
            <a:off x="3275013" y="2767013"/>
            <a:ext cx="3175" cy="19002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8395" name="Group 43"/>
          <p:cNvGrpSpPr>
            <a:grpSpLocks/>
          </p:cNvGrpSpPr>
          <p:nvPr/>
        </p:nvGrpSpPr>
        <p:grpSpPr bwMode="auto">
          <a:xfrm>
            <a:off x="1081088" y="2595563"/>
            <a:ext cx="317500" cy="268287"/>
            <a:chOff x="2030" y="2218"/>
            <a:chExt cx="291" cy="280"/>
          </a:xfrm>
        </p:grpSpPr>
        <p:sp>
          <p:nvSpPr>
            <p:cNvPr id="228396" name="AutoShape 44"/>
            <p:cNvSpPr>
              <a:spLocks noChangeArrowheads="1"/>
            </p:cNvSpPr>
            <p:nvPr/>
          </p:nvSpPr>
          <p:spPr bwMode="auto">
            <a:xfrm>
              <a:off x="2151" y="2402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97" name="AutoShape 45"/>
            <p:cNvSpPr>
              <a:spLocks noChangeArrowheads="1"/>
            </p:cNvSpPr>
            <p:nvPr/>
          </p:nvSpPr>
          <p:spPr bwMode="auto">
            <a:xfrm>
              <a:off x="2151" y="2223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98" name="AutoShape 46"/>
            <p:cNvSpPr>
              <a:spLocks noChangeArrowheads="1"/>
            </p:cNvSpPr>
            <p:nvPr/>
          </p:nvSpPr>
          <p:spPr bwMode="auto">
            <a:xfrm>
              <a:off x="2229" y="2218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99" name="AutoShape 47"/>
            <p:cNvSpPr>
              <a:spLocks noChangeArrowheads="1"/>
            </p:cNvSpPr>
            <p:nvPr/>
          </p:nvSpPr>
          <p:spPr bwMode="auto">
            <a:xfrm>
              <a:off x="2067" y="2224"/>
              <a:ext cx="45" cy="96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00" name="AutoShape 48"/>
            <p:cNvSpPr>
              <a:spLocks noChangeArrowheads="1"/>
            </p:cNvSpPr>
            <p:nvPr/>
          </p:nvSpPr>
          <p:spPr bwMode="auto">
            <a:xfrm>
              <a:off x="2030" y="2314"/>
              <a:ext cx="291" cy="90"/>
            </a:xfrm>
            <a:prstGeom prst="roundRect">
              <a:avLst>
                <a:gd name="adj" fmla="val 16667"/>
              </a:avLst>
            </a:prstGeom>
            <a:solidFill>
              <a:srgbClr val="F4D8A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8401" name="Line 49"/>
          <p:cNvSpPr>
            <a:spLocks noChangeShapeType="1"/>
          </p:cNvSpPr>
          <p:nvPr/>
        </p:nvSpPr>
        <p:spPr bwMode="auto">
          <a:xfrm flipH="1">
            <a:off x="808038" y="3860800"/>
            <a:ext cx="695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02" name="Line 50"/>
          <p:cNvSpPr>
            <a:spLocks noChangeShapeType="1"/>
          </p:cNvSpPr>
          <p:nvPr/>
        </p:nvSpPr>
        <p:spPr bwMode="auto">
          <a:xfrm flipH="1" flipV="1">
            <a:off x="903288" y="4186238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03" name="Line 51"/>
          <p:cNvSpPr>
            <a:spLocks noChangeShapeType="1"/>
          </p:cNvSpPr>
          <p:nvPr/>
        </p:nvSpPr>
        <p:spPr bwMode="auto">
          <a:xfrm flipV="1">
            <a:off x="692150" y="4394200"/>
            <a:ext cx="1588" cy="29210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04" name="Line 52"/>
          <p:cNvSpPr>
            <a:spLocks noChangeShapeType="1"/>
          </p:cNvSpPr>
          <p:nvPr/>
        </p:nvSpPr>
        <p:spPr bwMode="auto">
          <a:xfrm flipH="1" flipV="1">
            <a:off x="1006475" y="4302125"/>
            <a:ext cx="14811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05" name="Line 53"/>
          <p:cNvSpPr>
            <a:spLocks noChangeShapeType="1"/>
          </p:cNvSpPr>
          <p:nvPr/>
        </p:nvSpPr>
        <p:spPr bwMode="auto">
          <a:xfrm flipH="1" flipV="1">
            <a:off x="1493838" y="4183063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06" name="Line 54"/>
          <p:cNvSpPr>
            <a:spLocks noChangeShapeType="1"/>
          </p:cNvSpPr>
          <p:nvPr/>
        </p:nvSpPr>
        <p:spPr bwMode="auto">
          <a:xfrm flipH="1" flipV="1">
            <a:off x="1289050" y="4418013"/>
            <a:ext cx="0" cy="244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07" name="Line 55"/>
          <p:cNvSpPr>
            <a:spLocks noChangeShapeType="1"/>
          </p:cNvSpPr>
          <p:nvPr/>
        </p:nvSpPr>
        <p:spPr bwMode="auto">
          <a:xfrm flipH="1" flipV="1">
            <a:off x="944563" y="4683125"/>
            <a:ext cx="206375" cy="2349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08" name="Line 56"/>
          <p:cNvSpPr>
            <a:spLocks noChangeShapeType="1"/>
          </p:cNvSpPr>
          <p:nvPr/>
        </p:nvSpPr>
        <p:spPr bwMode="auto">
          <a:xfrm flipH="1" flipV="1">
            <a:off x="336550" y="4686300"/>
            <a:ext cx="62071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09" name="Line 57"/>
          <p:cNvSpPr>
            <a:spLocks noChangeShapeType="1"/>
          </p:cNvSpPr>
          <p:nvPr/>
        </p:nvSpPr>
        <p:spPr bwMode="auto">
          <a:xfrm flipV="1">
            <a:off x="341313" y="4670425"/>
            <a:ext cx="1587" cy="2809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10" name="Line 58"/>
          <p:cNvSpPr>
            <a:spLocks noChangeShapeType="1"/>
          </p:cNvSpPr>
          <p:nvPr/>
        </p:nvSpPr>
        <p:spPr bwMode="auto">
          <a:xfrm flipV="1">
            <a:off x="1308100" y="1922463"/>
            <a:ext cx="523875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11" name="Line 59"/>
          <p:cNvSpPr>
            <a:spLocks noChangeShapeType="1"/>
          </p:cNvSpPr>
          <p:nvPr/>
        </p:nvSpPr>
        <p:spPr bwMode="auto">
          <a:xfrm flipV="1">
            <a:off x="1287463" y="4797425"/>
            <a:ext cx="3175" cy="13335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12" name="Arc 60"/>
          <p:cNvSpPr>
            <a:spLocks/>
          </p:cNvSpPr>
          <p:nvPr/>
        </p:nvSpPr>
        <p:spPr bwMode="auto">
          <a:xfrm rot="5674286">
            <a:off x="1231107" y="2235993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413" name="Line 61"/>
          <p:cNvSpPr>
            <a:spLocks noChangeShapeType="1"/>
          </p:cNvSpPr>
          <p:nvPr/>
        </p:nvSpPr>
        <p:spPr bwMode="auto">
          <a:xfrm flipH="1" flipV="1">
            <a:off x="1809750" y="2298700"/>
            <a:ext cx="0" cy="10223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14" name="Line 62"/>
          <p:cNvSpPr>
            <a:spLocks noChangeShapeType="1"/>
          </p:cNvSpPr>
          <p:nvPr/>
        </p:nvSpPr>
        <p:spPr bwMode="auto">
          <a:xfrm flipH="1" flipV="1">
            <a:off x="1797050" y="3316288"/>
            <a:ext cx="614363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15" name="Line 63"/>
          <p:cNvSpPr>
            <a:spLocks noChangeShapeType="1"/>
          </p:cNvSpPr>
          <p:nvPr/>
        </p:nvSpPr>
        <p:spPr bwMode="auto">
          <a:xfrm>
            <a:off x="2552700" y="1874838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16" name="Line 64"/>
          <p:cNvSpPr>
            <a:spLocks noChangeShapeType="1"/>
          </p:cNvSpPr>
          <p:nvPr/>
        </p:nvSpPr>
        <p:spPr bwMode="auto">
          <a:xfrm>
            <a:off x="293688" y="4694238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17" name="Line 65"/>
          <p:cNvSpPr>
            <a:spLocks noChangeShapeType="1"/>
          </p:cNvSpPr>
          <p:nvPr/>
        </p:nvSpPr>
        <p:spPr bwMode="auto">
          <a:xfrm>
            <a:off x="766763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18" name="Line 66"/>
          <p:cNvSpPr>
            <a:spLocks noChangeShapeType="1"/>
          </p:cNvSpPr>
          <p:nvPr/>
        </p:nvSpPr>
        <p:spPr bwMode="auto">
          <a:xfrm>
            <a:off x="1457325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19" name="Line 67"/>
          <p:cNvSpPr>
            <a:spLocks noChangeShapeType="1"/>
          </p:cNvSpPr>
          <p:nvPr/>
        </p:nvSpPr>
        <p:spPr bwMode="auto">
          <a:xfrm>
            <a:off x="1006475" y="44481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20" name="Line 68"/>
          <p:cNvSpPr>
            <a:spLocks noChangeShapeType="1"/>
          </p:cNvSpPr>
          <p:nvPr/>
        </p:nvSpPr>
        <p:spPr bwMode="auto">
          <a:xfrm flipH="1" flipV="1">
            <a:off x="1141413" y="4916488"/>
            <a:ext cx="6159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21" name="Line 69"/>
          <p:cNvSpPr>
            <a:spLocks noChangeShapeType="1"/>
          </p:cNvSpPr>
          <p:nvPr/>
        </p:nvSpPr>
        <p:spPr bwMode="auto">
          <a:xfrm>
            <a:off x="2727325" y="4524375"/>
            <a:ext cx="0" cy="92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22" name="Line 70"/>
          <p:cNvSpPr>
            <a:spLocks noChangeShapeType="1"/>
          </p:cNvSpPr>
          <p:nvPr/>
        </p:nvSpPr>
        <p:spPr bwMode="auto">
          <a:xfrm flipH="1" flipV="1">
            <a:off x="544513" y="2309813"/>
            <a:ext cx="611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23" name="Line 71"/>
          <p:cNvSpPr>
            <a:spLocks noChangeShapeType="1"/>
          </p:cNvSpPr>
          <p:nvPr/>
        </p:nvSpPr>
        <p:spPr bwMode="auto">
          <a:xfrm flipV="1">
            <a:off x="519113" y="3225800"/>
            <a:ext cx="0" cy="498475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24" name="Line 72"/>
          <p:cNvSpPr>
            <a:spLocks noChangeShapeType="1"/>
          </p:cNvSpPr>
          <p:nvPr/>
        </p:nvSpPr>
        <p:spPr bwMode="auto">
          <a:xfrm flipH="1">
            <a:off x="509588" y="3236913"/>
            <a:ext cx="215900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25" name="Line 73"/>
          <p:cNvSpPr>
            <a:spLocks noChangeShapeType="1"/>
          </p:cNvSpPr>
          <p:nvPr/>
        </p:nvSpPr>
        <p:spPr bwMode="auto">
          <a:xfrm flipH="1">
            <a:off x="512763" y="4256088"/>
            <a:ext cx="454025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26" name="Line 74"/>
          <p:cNvSpPr>
            <a:spLocks noChangeShapeType="1"/>
          </p:cNvSpPr>
          <p:nvPr/>
        </p:nvSpPr>
        <p:spPr bwMode="auto">
          <a:xfrm flipH="1" flipV="1">
            <a:off x="339725" y="4937125"/>
            <a:ext cx="360363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27" name="AutoShape 75"/>
          <p:cNvSpPr>
            <a:spLocks noChangeArrowheads="1"/>
          </p:cNvSpPr>
          <p:nvPr/>
        </p:nvSpPr>
        <p:spPr bwMode="auto">
          <a:xfrm>
            <a:off x="646113" y="5035550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428" name="Line 76"/>
          <p:cNvSpPr>
            <a:spLocks noChangeShapeType="1"/>
          </p:cNvSpPr>
          <p:nvPr/>
        </p:nvSpPr>
        <p:spPr bwMode="auto">
          <a:xfrm flipV="1">
            <a:off x="3065463" y="1924050"/>
            <a:ext cx="0" cy="6207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8429" name="Group 77"/>
          <p:cNvGrpSpPr>
            <a:grpSpLocks/>
          </p:cNvGrpSpPr>
          <p:nvPr/>
        </p:nvGrpSpPr>
        <p:grpSpPr bwMode="auto">
          <a:xfrm>
            <a:off x="3024188" y="2528888"/>
            <a:ext cx="82550" cy="79375"/>
            <a:chOff x="3655" y="1977"/>
            <a:chExt cx="82" cy="88"/>
          </a:xfrm>
        </p:grpSpPr>
        <p:sp>
          <p:nvSpPr>
            <p:cNvPr id="228430" name="AutoShape 78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31" name="Line 79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8432" name="Group 80"/>
          <p:cNvGrpSpPr>
            <a:grpSpLocks/>
          </p:cNvGrpSpPr>
          <p:nvPr/>
        </p:nvGrpSpPr>
        <p:grpSpPr bwMode="auto">
          <a:xfrm flipV="1">
            <a:off x="1187450" y="3060700"/>
            <a:ext cx="87313" cy="79375"/>
            <a:chOff x="3655" y="1977"/>
            <a:chExt cx="82" cy="88"/>
          </a:xfrm>
        </p:grpSpPr>
        <p:sp>
          <p:nvSpPr>
            <p:cNvPr id="228433" name="AutoShape 81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34" name="Line 82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8435" name="Group 83"/>
          <p:cNvGrpSpPr>
            <a:grpSpLocks/>
          </p:cNvGrpSpPr>
          <p:nvPr/>
        </p:nvGrpSpPr>
        <p:grpSpPr bwMode="auto">
          <a:xfrm rot="-16200000">
            <a:off x="1066801" y="4256087"/>
            <a:ext cx="74612" cy="87313"/>
            <a:chOff x="3655" y="1977"/>
            <a:chExt cx="82" cy="88"/>
          </a:xfrm>
        </p:grpSpPr>
        <p:sp>
          <p:nvSpPr>
            <p:cNvPr id="228436" name="AutoShape 84"/>
            <p:cNvSpPr>
              <a:spLocks noChangeArrowheads="1"/>
            </p:cNvSpPr>
            <p:nvPr/>
          </p:nvSpPr>
          <p:spPr bwMode="auto">
            <a:xfrm>
              <a:off x="3655" y="1977"/>
              <a:ext cx="82" cy="76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37" name="Line 85"/>
            <p:cNvSpPr>
              <a:spLocks noChangeShapeType="1"/>
            </p:cNvSpPr>
            <p:nvPr/>
          </p:nvSpPr>
          <p:spPr bwMode="auto">
            <a:xfrm flipH="1">
              <a:off x="3665" y="2065"/>
              <a:ext cx="71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438" name="Line 86"/>
          <p:cNvSpPr>
            <a:spLocks noChangeShapeType="1"/>
          </p:cNvSpPr>
          <p:nvPr/>
        </p:nvSpPr>
        <p:spPr bwMode="auto">
          <a:xfrm flipH="1">
            <a:off x="693738" y="4406900"/>
            <a:ext cx="52387" cy="1588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39" name="Line 87"/>
          <p:cNvSpPr>
            <a:spLocks noChangeShapeType="1"/>
          </p:cNvSpPr>
          <p:nvPr/>
        </p:nvSpPr>
        <p:spPr bwMode="auto">
          <a:xfrm flipH="1">
            <a:off x="1284288" y="4430713"/>
            <a:ext cx="52387" cy="1587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40" name="Line 88"/>
          <p:cNvSpPr>
            <a:spLocks noChangeShapeType="1"/>
          </p:cNvSpPr>
          <p:nvPr/>
        </p:nvSpPr>
        <p:spPr bwMode="auto">
          <a:xfrm flipH="1" flipV="1">
            <a:off x="1290638" y="3621088"/>
            <a:ext cx="51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41" name="Line 89"/>
          <p:cNvSpPr>
            <a:spLocks noChangeShapeType="1"/>
          </p:cNvSpPr>
          <p:nvPr/>
        </p:nvSpPr>
        <p:spPr bwMode="auto">
          <a:xfrm flipH="1" flipV="1">
            <a:off x="1976438" y="3617913"/>
            <a:ext cx="233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42" name="Line 90"/>
          <p:cNvSpPr>
            <a:spLocks noChangeShapeType="1"/>
          </p:cNvSpPr>
          <p:nvPr/>
        </p:nvSpPr>
        <p:spPr bwMode="auto">
          <a:xfrm>
            <a:off x="2251075" y="2068513"/>
            <a:ext cx="119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43" name="Line 91"/>
          <p:cNvSpPr>
            <a:spLocks noChangeShapeType="1"/>
          </p:cNvSpPr>
          <p:nvPr/>
        </p:nvSpPr>
        <p:spPr bwMode="auto">
          <a:xfrm flipH="1" flipV="1">
            <a:off x="3278188" y="3108325"/>
            <a:ext cx="2492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44" name="Line 92"/>
          <p:cNvSpPr>
            <a:spLocks noChangeShapeType="1"/>
          </p:cNvSpPr>
          <p:nvPr/>
        </p:nvSpPr>
        <p:spPr bwMode="auto">
          <a:xfrm flipV="1">
            <a:off x="3527425" y="3094038"/>
            <a:ext cx="0" cy="1809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45" name="Rectangle 93"/>
          <p:cNvSpPr>
            <a:spLocks noChangeArrowheads="1"/>
          </p:cNvSpPr>
          <p:nvPr/>
        </p:nvSpPr>
        <p:spPr bwMode="auto">
          <a:xfrm>
            <a:off x="187325" y="1160463"/>
            <a:ext cx="3852863" cy="3959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b="1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28446" name="Group 94"/>
          <p:cNvGrpSpPr>
            <a:grpSpLocks/>
          </p:cNvGrpSpPr>
          <p:nvPr/>
        </p:nvGrpSpPr>
        <p:grpSpPr bwMode="auto">
          <a:xfrm>
            <a:off x="1763713" y="1582738"/>
            <a:ext cx="787400" cy="247650"/>
            <a:chOff x="2033" y="584"/>
            <a:chExt cx="590" cy="186"/>
          </a:xfrm>
        </p:grpSpPr>
        <p:sp>
          <p:nvSpPr>
            <p:cNvPr id="228447" name="Oval 95"/>
            <p:cNvSpPr>
              <a:spLocks noChangeArrowheads="1"/>
            </p:cNvSpPr>
            <p:nvPr/>
          </p:nvSpPr>
          <p:spPr bwMode="auto">
            <a:xfrm>
              <a:off x="2033" y="584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48" name="AutoShape 96"/>
            <p:cNvSpPr>
              <a:spLocks noChangeArrowheads="1"/>
            </p:cNvSpPr>
            <p:nvPr/>
          </p:nvSpPr>
          <p:spPr bwMode="auto">
            <a:xfrm rot="10800000">
              <a:off x="2230" y="702"/>
              <a:ext cx="199" cy="68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49" name="Line 97"/>
            <p:cNvSpPr>
              <a:spLocks noChangeShapeType="1"/>
            </p:cNvSpPr>
            <p:nvPr/>
          </p:nvSpPr>
          <p:spPr bwMode="auto">
            <a:xfrm>
              <a:off x="2329" y="620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450" name="Oval 98"/>
            <p:cNvSpPr>
              <a:spLocks noChangeArrowheads="1"/>
            </p:cNvSpPr>
            <p:nvPr/>
          </p:nvSpPr>
          <p:spPr bwMode="auto">
            <a:xfrm>
              <a:off x="2327" y="588"/>
              <a:ext cx="296" cy="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8451" name="Arc 99"/>
          <p:cNvSpPr>
            <a:spLocks/>
          </p:cNvSpPr>
          <p:nvPr/>
        </p:nvSpPr>
        <p:spPr bwMode="auto">
          <a:xfrm rot="11137884">
            <a:off x="1230313" y="2581275"/>
            <a:ext cx="107950" cy="138113"/>
          </a:xfrm>
          <a:custGeom>
            <a:avLst/>
            <a:gdLst>
              <a:gd name="G0" fmla="+- 15856 0 0"/>
              <a:gd name="G1" fmla="+- 21600 0 0"/>
              <a:gd name="G2" fmla="+- 21600 0 0"/>
              <a:gd name="T0" fmla="*/ 0 w 29056"/>
              <a:gd name="T1" fmla="*/ 6932 h 21600"/>
              <a:gd name="T2" fmla="*/ 29056 w 29056"/>
              <a:gd name="T3" fmla="*/ 4502 h 21600"/>
              <a:gd name="T4" fmla="*/ 15856 w 290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56" h="21600" fill="none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</a:path>
              <a:path w="29056" h="21600" stroke="0" extrusionOk="0">
                <a:moveTo>
                  <a:pt x="0" y="6932"/>
                </a:moveTo>
                <a:cubicBezTo>
                  <a:pt x="4088" y="2512"/>
                  <a:pt x="9835" y="-1"/>
                  <a:pt x="15856" y="0"/>
                </a:cubicBezTo>
                <a:cubicBezTo>
                  <a:pt x="20632" y="0"/>
                  <a:pt x="25274" y="1583"/>
                  <a:pt x="29055" y="4502"/>
                </a:cubicBezTo>
                <a:lnTo>
                  <a:pt x="15856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452" name="Line 100"/>
          <p:cNvSpPr>
            <a:spLocks noChangeShapeType="1"/>
          </p:cNvSpPr>
          <p:nvPr/>
        </p:nvSpPr>
        <p:spPr bwMode="auto">
          <a:xfrm flipH="1" flipV="1">
            <a:off x="1074738" y="4016375"/>
            <a:ext cx="117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53" name="Line 101"/>
          <p:cNvSpPr>
            <a:spLocks noChangeShapeType="1"/>
          </p:cNvSpPr>
          <p:nvPr/>
        </p:nvSpPr>
        <p:spPr bwMode="auto">
          <a:xfrm flipV="1">
            <a:off x="1179513" y="4010025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54" name="Line 102"/>
          <p:cNvSpPr>
            <a:spLocks noChangeShapeType="1"/>
          </p:cNvSpPr>
          <p:nvPr/>
        </p:nvSpPr>
        <p:spPr bwMode="auto">
          <a:xfrm flipH="1">
            <a:off x="874713" y="4002088"/>
            <a:ext cx="0" cy="65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8455" name="Group 103"/>
          <p:cNvGrpSpPr>
            <a:grpSpLocks/>
          </p:cNvGrpSpPr>
          <p:nvPr/>
        </p:nvGrpSpPr>
        <p:grpSpPr bwMode="auto">
          <a:xfrm>
            <a:off x="417513" y="4565650"/>
            <a:ext cx="166687" cy="171450"/>
            <a:chOff x="2748" y="3422"/>
            <a:chExt cx="105" cy="108"/>
          </a:xfrm>
        </p:grpSpPr>
        <p:sp>
          <p:nvSpPr>
            <p:cNvPr id="228456" name="AutoShape 104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57" name="Line 105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458" name="AutoShape 106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28459" name="Group 107"/>
          <p:cNvGrpSpPr>
            <a:grpSpLocks/>
          </p:cNvGrpSpPr>
          <p:nvPr/>
        </p:nvGrpSpPr>
        <p:grpSpPr bwMode="auto">
          <a:xfrm>
            <a:off x="1247775" y="2886075"/>
            <a:ext cx="180975" cy="93663"/>
            <a:chOff x="3382" y="2535"/>
            <a:chExt cx="114" cy="59"/>
          </a:xfrm>
        </p:grpSpPr>
        <p:sp>
          <p:nvSpPr>
            <p:cNvPr id="228460" name="Line 108"/>
            <p:cNvSpPr>
              <a:spLocks noChangeShapeType="1"/>
            </p:cNvSpPr>
            <p:nvPr/>
          </p:nvSpPr>
          <p:spPr bwMode="auto">
            <a:xfrm>
              <a:off x="3382" y="2565"/>
              <a:ext cx="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461" name="AutoShape 109"/>
            <p:cNvSpPr>
              <a:spLocks noChangeArrowheads="1"/>
            </p:cNvSpPr>
            <p:nvPr/>
          </p:nvSpPr>
          <p:spPr bwMode="auto">
            <a:xfrm rot="16200000">
              <a:off x="3437" y="2535"/>
              <a:ext cx="59" cy="5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8462" name="Line 110"/>
          <p:cNvSpPr>
            <a:spLocks noChangeShapeType="1"/>
          </p:cNvSpPr>
          <p:nvPr/>
        </p:nvSpPr>
        <p:spPr bwMode="auto">
          <a:xfrm rot="5400000" flipH="1" flipV="1">
            <a:off x="38894" y="1802607"/>
            <a:ext cx="10366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63" name="Line 111"/>
          <p:cNvSpPr>
            <a:spLocks noChangeShapeType="1"/>
          </p:cNvSpPr>
          <p:nvPr/>
        </p:nvSpPr>
        <p:spPr bwMode="auto">
          <a:xfrm flipH="1" flipV="1">
            <a:off x="544513" y="1295400"/>
            <a:ext cx="3463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64" name="Line 112"/>
          <p:cNvSpPr>
            <a:spLocks noChangeShapeType="1"/>
          </p:cNvSpPr>
          <p:nvPr/>
        </p:nvSpPr>
        <p:spPr bwMode="auto">
          <a:xfrm flipV="1">
            <a:off x="519113" y="3879850"/>
            <a:ext cx="0" cy="392113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65" name="Line 113"/>
          <p:cNvSpPr>
            <a:spLocks noChangeShapeType="1"/>
          </p:cNvSpPr>
          <p:nvPr/>
        </p:nvSpPr>
        <p:spPr bwMode="auto">
          <a:xfrm flipH="1" flipV="1">
            <a:off x="1954213" y="4186238"/>
            <a:ext cx="111125" cy="12065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8466" name="Group 114"/>
          <p:cNvGrpSpPr>
            <a:grpSpLocks/>
          </p:cNvGrpSpPr>
          <p:nvPr/>
        </p:nvGrpSpPr>
        <p:grpSpPr bwMode="auto">
          <a:xfrm>
            <a:off x="855663" y="4376738"/>
            <a:ext cx="207962" cy="77787"/>
            <a:chOff x="979" y="3706"/>
            <a:chExt cx="131" cy="49"/>
          </a:xfrm>
        </p:grpSpPr>
        <p:sp>
          <p:nvSpPr>
            <p:cNvPr id="228467" name="Line 115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468" name="Line 116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8469" name="Group 117"/>
          <p:cNvGrpSpPr>
            <a:grpSpLocks/>
          </p:cNvGrpSpPr>
          <p:nvPr/>
        </p:nvGrpSpPr>
        <p:grpSpPr bwMode="auto">
          <a:xfrm>
            <a:off x="1893888" y="4378325"/>
            <a:ext cx="207962" cy="77788"/>
            <a:chOff x="979" y="3706"/>
            <a:chExt cx="131" cy="49"/>
          </a:xfrm>
        </p:grpSpPr>
        <p:sp>
          <p:nvSpPr>
            <p:cNvPr id="228470" name="Line 118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471" name="Line 119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8472" name="Group 120"/>
          <p:cNvGrpSpPr>
            <a:grpSpLocks/>
          </p:cNvGrpSpPr>
          <p:nvPr/>
        </p:nvGrpSpPr>
        <p:grpSpPr bwMode="auto">
          <a:xfrm>
            <a:off x="1433513" y="4376738"/>
            <a:ext cx="207962" cy="77787"/>
            <a:chOff x="979" y="3706"/>
            <a:chExt cx="131" cy="49"/>
          </a:xfrm>
        </p:grpSpPr>
        <p:sp>
          <p:nvSpPr>
            <p:cNvPr id="228473" name="Line 121"/>
            <p:cNvSpPr>
              <a:spLocks noChangeShapeType="1"/>
            </p:cNvSpPr>
            <p:nvPr/>
          </p:nvSpPr>
          <p:spPr bwMode="auto">
            <a:xfrm flipH="1" flipV="1">
              <a:off x="1065" y="3706"/>
              <a:ext cx="45" cy="49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474" name="Line 122"/>
            <p:cNvSpPr>
              <a:spLocks noChangeShapeType="1"/>
            </p:cNvSpPr>
            <p:nvPr/>
          </p:nvSpPr>
          <p:spPr bwMode="auto">
            <a:xfrm flipH="1" flipV="1">
              <a:off x="979" y="3707"/>
              <a:ext cx="92" cy="1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475" name="Line 123"/>
          <p:cNvSpPr>
            <a:spLocks noChangeShapeType="1"/>
          </p:cNvSpPr>
          <p:nvPr/>
        </p:nvSpPr>
        <p:spPr bwMode="auto">
          <a:xfrm flipH="1" flipV="1">
            <a:off x="1050925" y="4451350"/>
            <a:ext cx="13763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76" name="Line 124"/>
          <p:cNvSpPr>
            <a:spLocks noChangeShapeType="1"/>
          </p:cNvSpPr>
          <p:nvPr/>
        </p:nvSpPr>
        <p:spPr bwMode="auto">
          <a:xfrm flipH="1">
            <a:off x="1500188" y="3860800"/>
            <a:ext cx="473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77" name="Line 125"/>
          <p:cNvSpPr>
            <a:spLocks noChangeShapeType="1"/>
          </p:cNvSpPr>
          <p:nvPr/>
        </p:nvSpPr>
        <p:spPr bwMode="auto">
          <a:xfrm>
            <a:off x="1909763" y="3902075"/>
            <a:ext cx="0" cy="936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78" name="Arc 126"/>
          <p:cNvSpPr>
            <a:spLocks/>
          </p:cNvSpPr>
          <p:nvPr/>
        </p:nvSpPr>
        <p:spPr bwMode="auto">
          <a:xfrm rot="841871">
            <a:off x="2408238" y="441483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479" name="Arc 127"/>
          <p:cNvSpPr>
            <a:spLocks/>
          </p:cNvSpPr>
          <p:nvPr/>
        </p:nvSpPr>
        <p:spPr bwMode="auto">
          <a:xfrm rot="841871">
            <a:off x="2608263" y="4418013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480" name="Line 128"/>
          <p:cNvSpPr>
            <a:spLocks noChangeShapeType="1"/>
          </p:cNvSpPr>
          <p:nvPr/>
        </p:nvSpPr>
        <p:spPr bwMode="auto">
          <a:xfrm flipH="1" flipV="1">
            <a:off x="2524125" y="4451350"/>
            <a:ext cx="10477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81" name="Line 129"/>
          <p:cNvSpPr>
            <a:spLocks noChangeShapeType="1"/>
          </p:cNvSpPr>
          <p:nvPr/>
        </p:nvSpPr>
        <p:spPr bwMode="auto">
          <a:xfrm rot="5400000">
            <a:off x="2089150" y="3308350"/>
            <a:ext cx="76835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82" name="Freeform 130"/>
          <p:cNvSpPr>
            <a:spLocks/>
          </p:cNvSpPr>
          <p:nvPr/>
        </p:nvSpPr>
        <p:spPr bwMode="auto">
          <a:xfrm>
            <a:off x="457200" y="3717925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83" name="Freeform 131"/>
          <p:cNvSpPr>
            <a:spLocks/>
          </p:cNvSpPr>
          <p:nvPr/>
        </p:nvSpPr>
        <p:spPr bwMode="auto">
          <a:xfrm rot="5400000">
            <a:off x="1835150" y="3529013"/>
            <a:ext cx="117475" cy="18415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84" name="Freeform 132"/>
          <p:cNvSpPr>
            <a:spLocks/>
          </p:cNvSpPr>
          <p:nvPr/>
        </p:nvSpPr>
        <p:spPr bwMode="auto">
          <a:xfrm>
            <a:off x="2416175" y="3684588"/>
            <a:ext cx="117475" cy="1651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6" y="68"/>
              </a:cxn>
              <a:cxn ang="0">
                <a:pos x="247" y="132"/>
              </a:cxn>
              <a:cxn ang="0">
                <a:pos x="18" y="201"/>
              </a:cxn>
              <a:cxn ang="0">
                <a:pos x="247" y="267"/>
              </a:cxn>
              <a:cxn ang="0">
                <a:pos x="16" y="335"/>
              </a:cxn>
              <a:cxn ang="0">
                <a:pos x="247" y="401"/>
              </a:cxn>
              <a:cxn ang="0">
                <a:pos x="109" y="470"/>
              </a:cxn>
            </a:cxnLst>
            <a:rect l="0" t="0" r="r" b="b"/>
            <a:pathLst>
              <a:path w="263" h="470">
                <a:moveTo>
                  <a:pt x="150" y="0"/>
                </a:moveTo>
                <a:cubicBezTo>
                  <a:pt x="75" y="23"/>
                  <a:pt x="0" y="46"/>
                  <a:pt x="16" y="68"/>
                </a:cubicBezTo>
                <a:cubicBezTo>
                  <a:pt x="32" y="90"/>
                  <a:pt x="247" y="110"/>
                  <a:pt x="247" y="132"/>
                </a:cubicBezTo>
                <a:cubicBezTo>
                  <a:pt x="247" y="154"/>
                  <a:pt x="18" y="179"/>
                  <a:pt x="18" y="201"/>
                </a:cubicBezTo>
                <a:cubicBezTo>
                  <a:pt x="18" y="223"/>
                  <a:pt x="247" y="245"/>
                  <a:pt x="247" y="267"/>
                </a:cubicBezTo>
                <a:cubicBezTo>
                  <a:pt x="247" y="289"/>
                  <a:pt x="16" y="313"/>
                  <a:pt x="16" y="335"/>
                </a:cubicBezTo>
                <a:cubicBezTo>
                  <a:pt x="16" y="357"/>
                  <a:pt x="231" y="379"/>
                  <a:pt x="247" y="401"/>
                </a:cubicBezTo>
                <a:cubicBezTo>
                  <a:pt x="263" y="423"/>
                  <a:pt x="186" y="446"/>
                  <a:pt x="109" y="470"/>
                </a:cubicBez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85" name="Arc 133"/>
          <p:cNvSpPr>
            <a:spLocks/>
          </p:cNvSpPr>
          <p:nvPr/>
        </p:nvSpPr>
        <p:spPr bwMode="auto">
          <a:xfrm rot="841871">
            <a:off x="2395538" y="3278188"/>
            <a:ext cx="127000" cy="125412"/>
          </a:xfrm>
          <a:custGeom>
            <a:avLst/>
            <a:gdLst>
              <a:gd name="G0" fmla="+- 17678 0 0"/>
              <a:gd name="G1" fmla="+- 21600 0 0"/>
              <a:gd name="G2" fmla="+- 21600 0 0"/>
              <a:gd name="T0" fmla="*/ 0 w 30878"/>
              <a:gd name="T1" fmla="*/ 9189 h 21600"/>
              <a:gd name="T2" fmla="*/ 30878 w 30878"/>
              <a:gd name="T3" fmla="*/ 4502 h 21600"/>
              <a:gd name="T4" fmla="*/ 17678 w 308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878" h="21600" fill="none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</a:path>
              <a:path w="30878" h="21600" stroke="0" extrusionOk="0">
                <a:moveTo>
                  <a:pt x="-1" y="9188"/>
                </a:moveTo>
                <a:cubicBezTo>
                  <a:pt x="4043" y="3428"/>
                  <a:pt x="10640" y="-1"/>
                  <a:pt x="17678" y="0"/>
                </a:cubicBezTo>
                <a:cubicBezTo>
                  <a:pt x="22454" y="0"/>
                  <a:pt x="27096" y="1583"/>
                  <a:pt x="30877" y="4502"/>
                </a:cubicBezTo>
                <a:lnTo>
                  <a:pt x="17678" y="21600"/>
                </a:lnTo>
                <a:close/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486" name="Line 134"/>
          <p:cNvSpPr>
            <a:spLocks noChangeShapeType="1"/>
          </p:cNvSpPr>
          <p:nvPr/>
        </p:nvSpPr>
        <p:spPr bwMode="auto">
          <a:xfrm rot="13500000">
            <a:off x="1128712" y="2725738"/>
            <a:ext cx="111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87" name="Line 135"/>
          <p:cNvSpPr>
            <a:spLocks noChangeShapeType="1"/>
          </p:cNvSpPr>
          <p:nvPr/>
        </p:nvSpPr>
        <p:spPr bwMode="auto">
          <a:xfrm>
            <a:off x="2460625" y="2932113"/>
            <a:ext cx="1651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8488" name="Group 136"/>
          <p:cNvGrpSpPr>
            <a:grpSpLocks/>
          </p:cNvGrpSpPr>
          <p:nvPr/>
        </p:nvGrpSpPr>
        <p:grpSpPr bwMode="auto">
          <a:xfrm>
            <a:off x="2620963" y="2801938"/>
            <a:ext cx="166687" cy="171450"/>
            <a:chOff x="2748" y="3422"/>
            <a:chExt cx="105" cy="108"/>
          </a:xfrm>
        </p:grpSpPr>
        <p:sp>
          <p:nvSpPr>
            <p:cNvPr id="228489" name="AutoShape 137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90" name="Line 138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491" name="AutoShape 139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28492" name="Line 140"/>
          <p:cNvSpPr>
            <a:spLocks noChangeShapeType="1"/>
          </p:cNvSpPr>
          <p:nvPr/>
        </p:nvSpPr>
        <p:spPr bwMode="auto">
          <a:xfrm flipH="1" flipV="1">
            <a:off x="2517775" y="3316288"/>
            <a:ext cx="1730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493" name="AutoShape 141"/>
          <p:cNvSpPr>
            <a:spLocks noChangeArrowheads="1"/>
          </p:cNvSpPr>
          <p:nvPr/>
        </p:nvSpPr>
        <p:spPr bwMode="auto">
          <a:xfrm>
            <a:off x="2390775" y="4695825"/>
            <a:ext cx="363538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8494" name="Group 142"/>
          <p:cNvGrpSpPr>
            <a:grpSpLocks/>
          </p:cNvGrpSpPr>
          <p:nvPr/>
        </p:nvGrpSpPr>
        <p:grpSpPr bwMode="auto">
          <a:xfrm>
            <a:off x="955675" y="3889375"/>
            <a:ext cx="166688" cy="171450"/>
            <a:chOff x="2748" y="3422"/>
            <a:chExt cx="105" cy="108"/>
          </a:xfrm>
        </p:grpSpPr>
        <p:sp>
          <p:nvSpPr>
            <p:cNvPr id="228495" name="AutoShape 143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96" name="Line 144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497" name="AutoShape 145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28498" name="Group 146"/>
          <p:cNvGrpSpPr>
            <a:grpSpLocks/>
          </p:cNvGrpSpPr>
          <p:nvPr/>
        </p:nvGrpSpPr>
        <p:grpSpPr bwMode="auto">
          <a:xfrm>
            <a:off x="742950" y="4483100"/>
            <a:ext cx="211138" cy="53975"/>
            <a:chOff x="854" y="4026"/>
            <a:chExt cx="133" cy="34"/>
          </a:xfrm>
        </p:grpSpPr>
        <p:grpSp>
          <p:nvGrpSpPr>
            <p:cNvPr id="228499" name="Group 147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28500" name="Line 148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01" name="Line 149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02" name="Line 150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03" name="Line 151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04" name="Line 152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8505" name="Group 153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28506" name="Line 154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07" name="Line 155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08" name="Line 156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09" name="Line 157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10" name="Line 158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8511" name="Line 159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512" name="Line 160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513" name="Oval 161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28514" name="Group 162"/>
          <p:cNvGrpSpPr>
            <a:grpSpLocks/>
          </p:cNvGrpSpPr>
          <p:nvPr/>
        </p:nvGrpSpPr>
        <p:grpSpPr bwMode="auto">
          <a:xfrm>
            <a:off x="1339850" y="4483100"/>
            <a:ext cx="211138" cy="53975"/>
            <a:chOff x="854" y="4026"/>
            <a:chExt cx="133" cy="34"/>
          </a:xfrm>
        </p:grpSpPr>
        <p:grpSp>
          <p:nvGrpSpPr>
            <p:cNvPr id="228515" name="Group 163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28516" name="Line 164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17" name="Line 165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18" name="Line 166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19" name="Line 167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20" name="Line 168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8521" name="Group 169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28522" name="Line 170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23" name="Line 171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24" name="Line 172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25" name="Line 173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26" name="Line 174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8527" name="Line 175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528" name="Line 176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529" name="Oval 177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28530" name="Group 178"/>
          <p:cNvGrpSpPr>
            <a:grpSpLocks/>
          </p:cNvGrpSpPr>
          <p:nvPr/>
        </p:nvGrpSpPr>
        <p:grpSpPr bwMode="auto">
          <a:xfrm>
            <a:off x="1797050" y="4483100"/>
            <a:ext cx="211138" cy="53975"/>
            <a:chOff x="854" y="4026"/>
            <a:chExt cx="133" cy="34"/>
          </a:xfrm>
        </p:grpSpPr>
        <p:grpSp>
          <p:nvGrpSpPr>
            <p:cNvPr id="228531" name="Group 179"/>
            <p:cNvGrpSpPr>
              <a:grpSpLocks/>
            </p:cNvGrpSpPr>
            <p:nvPr/>
          </p:nvGrpSpPr>
          <p:grpSpPr bwMode="auto">
            <a:xfrm>
              <a:off x="937" y="4028"/>
              <a:ext cx="50" cy="31"/>
              <a:chOff x="909" y="4018"/>
              <a:chExt cx="64" cy="31"/>
            </a:xfrm>
          </p:grpSpPr>
          <p:sp>
            <p:nvSpPr>
              <p:cNvPr id="228532" name="Line 180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33" name="Line 181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34" name="Line 182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35" name="Line 183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36" name="Line 184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8537" name="Group 185"/>
            <p:cNvGrpSpPr>
              <a:grpSpLocks/>
            </p:cNvGrpSpPr>
            <p:nvPr/>
          </p:nvGrpSpPr>
          <p:grpSpPr bwMode="auto">
            <a:xfrm>
              <a:off x="854" y="4027"/>
              <a:ext cx="50" cy="31"/>
              <a:chOff x="909" y="4018"/>
              <a:chExt cx="64" cy="31"/>
            </a:xfrm>
          </p:grpSpPr>
          <p:sp>
            <p:nvSpPr>
              <p:cNvPr id="228538" name="Line 18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39" name="Line 18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40" name="Line 18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41" name="Line 18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42" name="Line 19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8543" name="Line 191"/>
            <p:cNvSpPr>
              <a:spLocks noChangeShapeType="1"/>
            </p:cNvSpPr>
            <p:nvPr/>
          </p:nvSpPr>
          <p:spPr bwMode="auto">
            <a:xfrm>
              <a:off x="859" y="402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544" name="Line 192"/>
            <p:cNvSpPr>
              <a:spLocks noChangeShapeType="1"/>
            </p:cNvSpPr>
            <p:nvPr/>
          </p:nvSpPr>
          <p:spPr bwMode="auto">
            <a:xfrm>
              <a:off x="859" y="405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545" name="Oval 193"/>
            <p:cNvSpPr>
              <a:spLocks noChangeArrowheads="1"/>
            </p:cNvSpPr>
            <p:nvPr/>
          </p:nvSpPr>
          <p:spPr bwMode="auto">
            <a:xfrm>
              <a:off x="903" y="4026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sp>
        <p:nvSpPr>
          <p:cNvPr id="228546" name="Line 194"/>
          <p:cNvSpPr>
            <a:spLocks noChangeShapeType="1"/>
          </p:cNvSpPr>
          <p:nvPr/>
        </p:nvSpPr>
        <p:spPr bwMode="auto">
          <a:xfrm flipV="1">
            <a:off x="3278188" y="1922463"/>
            <a:ext cx="0" cy="5619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47" name="Line 195"/>
          <p:cNvSpPr>
            <a:spLocks noChangeShapeType="1"/>
          </p:cNvSpPr>
          <p:nvPr/>
        </p:nvSpPr>
        <p:spPr bwMode="auto">
          <a:xfrm>
            <a:off x="3527425" y="3308350"/>
            <a:ext cx="0" cy="3127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8548" name="Group 196"/>
          <p:cNvGrpSpPr>
            <a:grpSpLocks/>
          </p:cNvGrpSpPr>
          <p:nvPr/>
        </p:nvGrpSpPr>
        <p:grpSpPr bwMode="auto">
          <a:xfrm rot="5400000">
            <a:off x="3525838" y="3189287"/>
            <a:ext cx="107950" cy="206375"/>
            <a:chOff x="2877" y="3766"/>
            <a:chExt cx="68" cy="130"/>
          </a:xfrm>
        </p:grpSpPr>
        <p:sp>
          <p:nvSpPr>
            <p:cNvPr id="228549" name="Line 197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550" name="AutoShape 198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51" name="AutoShape 199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28552" name="Line 200"/>
          <p:cNvSpPr>
            <a:spLocks noChangeShapeType="1"/>
          </p:cNvSpPr>
          <p:nvPr/>
        </p:nvSpPr>
        <p:spPr bwMode="auto">
          <a:xfrm flipH="1" flipV="1">
            <a:off x="3382963" y="3614738"/>
            <a:ext cx="158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53" name="Line 201"/>
          <p:cNvSpPr>
            <a:spLocks noChangeShapeType="1"/>
          </p:cNvSpPr>
          <p:nvPr/>
        </p:nvSpPr>
        <p:spPr bwMode="auto">
          <a:xfrm>
            <a:off x="3576638" y="3446463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54" name="Line 202"/>
          <p:cNvSpPr>
            <a:spLocks noChangeShapeType="1"/>
          </p:cNvSpPr>
          <p:nvPr/>
        </p:nvSpPr>
        <p:spPr bwMode="auto">
          <a:xfrm flipH="1" flipV="1">
            <a:off x="2728913" y="4451350"/>
            <a:ext cx="3810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55" name="Line 203"/>
          <p:cNvSpPr>
            <a:spLocks noChangeShapeType="1"/>
          </p:cNvSpPr>
          <p:nvPr/>
        </p:nvSpPr>
        <p:spPr bwMode="auto">
          <a:xfrm>
            <a:off x="3097213" y="3368675"/>
            <a:ext cx="0" cy="109537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56" name="Line 204"/>
          <p:cNvSpPr>
            <a:spLocks noChangeShapeType="1"/>
          </p:cNvSpPr>
          <p:nvPr/>
        </p:nvSpPr>
        <p:spPr bwMode="auto">
          <a:xfrm flipH="1" flipV="1">
            <a:off x="2921000" y="4298950"/>
            <a:ext cx="169863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57" name="Line 205"/>
          <p:cNvSpPr>
            <a:spLocks noChangeShapeType="1"/>
          </p:cNvSpPr>
          <p:nvPr/>
        </p:nvSpPr>
        <p:spPr bwMode="auto">
          <a:xfrm flipV="1">
            <a:off x="3471863" y="1912938"/>
            <a:ext cx="0" cy="3937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58" name="Line 206"/>
          <p:cNvSpPr>
            <a:spLocks noChangeShapeType="1"/>
          </p:cNvSpPr>
          <p:nvPr/>
        </p:nvSpPr>
        <p:spPr bwMode="auto">
          <a:xfrm flipV="1">
            <a:off x="3473450" y="2316163"/>
            <a:ext cx="0" cy="4778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28559" name="Group 207"/>
          <p:cNvGrpSpPr>
            <a:grpSpLocks/>
          </p:cNvGrpSpPr>
          <p:nvPr/>
        </p:nvGrpSpPr>
        <p:grpSpPr bwMode="auto">
          <a:xfrm rot="5400000">
            <a:off x="3468688" y="2217737"/>
            <a:ext cx="107950" cy="206375"/>
            <a:chOff x="2877" y="3766"/>
            <a:chExt cx="68" cy="130"/>
          </a:xfrm>
        </p:grpSpPr>
        <p:sp>
          <p:nvSpPr>
            <p:cNvPr id="228560" name="Line 208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561" name="AutoShape 209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62" name="AutoShape 210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28563" name="Group 211"/>
          <p:cNvGrpSpPr>
            <a:grpSpLocks/>
          </p:cNvGrpSpPr>
          <p:nvPr/>
        </p:nvGrpSpPr>
        <p:grpSpPr bwMode="auto">
          <a:xfrm rot="5400000">
            <a:off x="3273426" y="2390775"/>
            <a:ext cx="107950" cy="206375"/>
            <a:chOff x="2877" y="3766"/>
            <a:chExt cx="68" cy="130"/>
          </a:xfrm>
        </p:grpSpPr>
        <p:sp>
          <p:nvSpPr>
            <p:cNvPr id="228564" name="Line 212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565" name="AutoShape 213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66" name="AutoShape 214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28567" name="Line 215"/>
          <p:cNvSpPr>
            <a:spLocks noChangeShapeType="1"/>
          </p:cNvSpPr>
          <p:nvPr/>
        </p:nvSpPr>
        <p:spPr bwMode="auto">
          <a:xfrm flipH="1" flipV="1">
            <a:off x="3084513" y="3379788"/>
            <a:ext cx="9525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68" name="Rectangle 216"/>
          <p:cNvSpPr>
            <a:spLocks noChangeArrowheads="1"/>
          </p:cNvSpPr>
          <p:nvPr/>
        </p:nvSpPr>
        <p:spPr bwMode="auto">
          <a:xfrm>
            <a:off x="3181350" y="3203575"/>
            <a:ext cx="190500" cy="474663"/>
          </a:xfrm>
          <a:prstGeom prst="rect">
            <a:avLst/>
          </a:prstGeom>
          <a:pattFill prst="openDmnd">
            <a:fgClr>
              <a:schemeClr val="accent1">
                <a:alpha val="61000"/>
              </a:schemeClr>
            </a:fgClr>
            <a:bgClr>
              <a:schemeClr val="bg1">
                <a:alpha val="61000"/>
              </a:schemeClr>
            </a:bgClr>
          </a:pattFill>
          <a:ln w="28575">
            <a:solidFill>
              <a:srgbClr val="E3724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569" name="Line 217"/>
          <p:cNvSpPr>
            <a:spLocks noChangeShapeType="1"/>
          </p:cNvSpPr>
          <p:nvPr/>
        </p:nvSpPr>
        <p:spPr bwMode="auto">
          <a:xfrm>
            <a:off x="3049588" y="345598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70" name="Line 218"/>
          <p:cNvSpPr>
            <a:spLocks noChangeShapeType="1"/>
          </p:cNvSpPr>
          <p:nvPr/>
        </p:nvSpPr>
        <p:spPr bwMode="auto">
          <a:xfrm>
            <a:off x="3322638" y="3760788"/>
            <a:ext cx="0" cy="936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71" name="Line 219"/>
          <p:cNvSpPr>
            <a:spLocks noChangeShapeType="1"/>
          </p:cNvSpPr>
          <p:nvPr/>
        </p:nvSpPr>
        <p:spPr bwMode="auto">
          <a:xfrm flipH="1" flipV="1">
            <a:off x="3262313" y="4652963"/>
            <a:ext cx="7762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72" name="AutoShape 220"/>
          <p:cNvSpPr>
            <a:spLocks noChangeArrowheads="1"/>
          </p:cNvSpPr>
          <p:nvPr/>
        </p:nvSpPr>
        <p:spPr bwMode="auto">
          <a:xfrm>
            <a:off x="1169988" y="3454400"/>
            <a:ext cx="131762" cy="193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8573" name="Group 221"/>
          <p:cNvGrpSpPr>
            <a:grpSpLocks/>
          </p:cNvGrpSpPr>
          <p:nvPr/>
        </p:nvGrpSpPr>
        <p:grpSpPr bwMode="auto">
          <a:xfrm rot="5400000">
            <a:off x="1246981" y="4644232"/>
            <a:ext cx="166687" cy="171450"/>
            <a:chOff x="2748" y="3422"/>
            <a:chExt cx="105" cy="108"/>
          </a:xfrm>
        </p:grpSpPr>
        <p:sp>
          <p:nvSpPr>
            <p:cNvPr id="228574" name="AutoShape 222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75" name="Line 223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576" name="AutoShape 224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grpSp>
        <p:nvGrpSpPr>
          <p:cNvPr id="228577" name="Group 225"/>
          <p:cNvGrpSpPr>
            <a:grpSpLocks/>
          </p:cNvGrpSpPr>
          <p:nvPr/>
        </p:nvGrpSpPr>
        <p:grpSpPr bwMode="auto">
          <a:xfrm>
            <a:off x="8101013" y="2951163"/>
            <a:ext cx="487362" cy="174625"/>
            <a:chOff x="1789" y="1102"/>
            <a:chExt cx="480" cy="149"/>
          </a:xfrm>
        </p:grpSpPr>
        <p:sp>
          <p:nvSpPr>
            <p:cNvPr id="228578" name="Oval 226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79" name="Oval 227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80" name="AutoShape 228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81" name="Line 229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582" name="Line 230"/>
          <p:cNvSpPr>
            <a:spLocks noChangeShapeType="1"/>
          </p:cNvSpPr>
          <p:nvPr/>
        </p:nvSpPr>
        <p:spPr bwMode="auto">
          <a:xfrm>
            <a:off x="7780338" y="322262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83" name="Rectangle 231"/>
          <p:cNvSpPr>
            <a:spLocks noChangeArrowheads="1"/>
          </p:cNvSpPr>
          <p:nvPr/>
        </p:nvSpPr>
        <p:spPr bwMode="auto">
          <a:xfrm>
            <a:off x="7734300" y="287337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584" name="Line 232"/>
          <p:cNvSpPr>
            <a:spLocks noChangeShapeType="1"/>
          </p:cNvSpPr>
          <p:nvPr/>
        </p:nvSpPr>
        <p:spPr bwMode="auto">
          <a:xfrm>
            <a:off x="8666163" y="317023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85" name="Line 233"/>
          <p:cNvSpPr>
            <a:spLocks noChangeShapeType="1"/>
          </p:cNvSpPr>
          <p:nvPr/>
        </p:nvSpPr>
        <p:spPr bwMode="auto">
          <a:xfrm>
            <a:off x="7877175" y="316706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86" name="Line 234"/>
          <p:cNvSpPr>
            <a:spLocks noChangeShapeType="1"/>
          </p:cNvSpPr>
          <p:nvPr/>
        </p:nvSpPr>
        <p:spPr bwMode="auto">
          <a:xfrm>
            <a:off x="8348663" y="350520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87" name="Line 235"/>
          <p:cNvSpPr>
            <a:spLocks noChangeShapeType="1"/>
          </p:cNvSpPr>
          <p:nvPr/>
        </p:nvSpPr>
        <p:spPr bwMode="auto">
          <a:xfrm>
            <a:off x="8624888" y="322262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88" name="Line 236"/>
          <p:cNvSpPr>
            <a:spLocks noChangeShapeType="1"/>
          </p:cNvSpPr>
          <p:nvPr/>
        </p:nvSpPr>
        <p:spPr bwMode="auto">
          <a:xfrm rot="5400000">
            <a:off x="8724107" y="336311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89" name="Line 237"/>
          <p:cNvSpPr>
            <a:spLocks noChangeShapeType="1"/>
          </p:cNvSpPr>
          <p:nvPr/>
        </p:nvSpPr>
        <p:spPr bwMode="auto">
          <a:xfrm>
            <a:off x="7793038" y="350361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590" name="AutoShape 238"/>
          <p:cNvSpPr>
            <a:spLocks noChangeArrowheads="1"/>
          </p:cNvSpPr>
          <p:nvPr/>
        </p:nvSpPr>
        <p:spPr bwMode="auto">
          <a:xfrm rot="5400000">
            <a:off x="7680325" y="34305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591" name="AutoShape 239"/>
          <p:cNvSpPr>
            <a:spLocks noChangeArrowheads="1"/>
          </p:cNvSpPr>
          <p:nvPr/>
        </p:nvSpPr>
        <p:spPr bwMode="auto">
          <a:xfrm rot="5400000">
            <a:off x="7680325" y="31448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8592" name="Group 240"/>
          <p:cNvGrpSpPr>
            <a:grpSpLocks/>
          </p:cNvGrpSpPr>
          <p:nvPr/>
        </p:nvGrpSpPr>
        <p:grpSpPr bwMode="auto">
          <a:xfrm>
            <a:off x="8285163" y="3354388"/>
            <a:ext cx="107950" cy="206375"/>
            <a:chOff x="2877" y="3766"/>
            <a:chExt cx="68" cy="130"/>
          </a:xfrm>
        </p:grpSpPr>
        <p:sp>
          <p:nvSpPr>
            <p:cNvPr id="228593" name="Line 241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594" name="AutoShape 242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95" name="AutoShape 243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28596" name="Group 244"/>
          <p:cNvGrpSpPr>
            <a:grpSpLocks/>
          </p:cNvGrpSpPr>
          <p:nvPr/>
        </p:nvGrpSpPr>
        <p:grpSpPr bwMode="auto">
          <a:xfrm>
            <a:off x="2392363" y="4960938"/>
            <a:ext cx="361950" cy="61912"/>
            <a:chOff x="2265" y="4052"/>
            <a:chExt cx="228" cy="39"/>
          </a:xfrm>
        </p:grpSpPr>
        <p:grpSp>
          <p:nvGrpSpPr>
            <p:cNvPr id="228597" name="Group 245"/>
            <p:cNvGrpSpPr>
              <a:grpSpLocks/>
            </p:cNvGrpSpPr>
            <p:nvPr/>
          </p:nvGrpSpPr>
          <p:grpSpPr bwMode="auto">
            <a:xfrm>
              <a:off x="2268" y="4056"/>
              <a:ext cx="50" cy="31"/>
              <a:chOff x="909" y="4018"/>
              <a:chExt cx="64" cy="31"/>
            </a:xfrm>
          </p:grpSpPr>
          <p:sp>
            <p:nvSpPr>
              <p:cNvPr id="228598" name="Line 246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99" name="Line 247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00" name="Line 248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01" name="Line 249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02" name="Line 250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8603" name="Line 251"/>
            <p:cNvSpPr>
              <a:spLocks noChangeShapeType="1"/>
            </p:cNvSpPr>
            <p:nvPr/>
          </p:nvSpPr>
          <p:spPr bwMode="auto">
            <a:xfrm>
              <a:off x="2265" y="405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8604" name="Group 252"/>
            <p:cNvGrpSpPr>
              <a:grpSpLocks/>
            </p:cNvGrpSpPr>
            <p:nvPr/>
          </p:nvGrpSpPr>
          <p:grpSpPr bwMode="auto">
            <a:xfrm>
              <a:off x="2313" y="4056"/>
              <a:ext cx="50" cy="31"/>
              <a:chOff x="909" y="4018"/>
              <a:chExt cx="64" cy="31"/>
            </a:xfrm>
          </p:grpSpPr>
          <p:sp>
            <p:nvSpPr>
              <p:cNvPr id="228605" name="Line 253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06" name="Line 254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07" name="Line 255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08" name="Line 256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09" name="Line 257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8610" name="Group 258"/>
            <p:cNvGrpSpPr>
              <a:grpSpLocks/>
            </p:cNvGrpSpPr>
            <p:nvPr/>
          </p:nvGrpSpPr>
          <p:grpSpPr bwMode="auto">
            <a:xfrm>
              <a:off x="2397" y="4056"/>
              <a:ext cx="50" cy="31"/>
              <a:chOff x="909" y="4018"/>
              <a:chExt cx="64" cy="31"/>
            </a:xfrm>
          </p:grpSpPr>
          <p:sp>
            <p:nvSpPr>
              <p:cNvPr id="228611" name="Line 259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12" name="Line 260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13" name="Line 261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14" name="Line 262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15" name="Line 263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8616" name="Group 264"/>
            <p:cNvGrpSpPr>
              <a:grpSpLocks/>
            </p:cNvGrpSpPr>
            <p:nvPr/>
          </p:nvGrpSpPr>
          <p:grpSpPr bwMode="auto">
            <a:xfrm>
              <a:off x="2441" y="4055"/>
              <a:ext cx="50" cy="31"/>
              <a:chOff x="909" y="4018"/>
              <a:chExt cx="64" cy="31"/>
            </a:xfrm>
          </p:grpSpPr>
          <p:sp>
            <p:nvSpPr>
              <p:cNvPr id="228617" name="Line 265"/>
              <p:cNvSpPr>
                <a:spLocks noChangeShapeType="1"/>
              </p:cNvSpPr>
              <p:nvPr/>
            </p:nvSpPr>
            <p:spPr bwMode="auto">
              <a:xfrm>
                <a:off x="913" y="4018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18" name="Line 266"/>
              <p:cNvSpPr>
                <a:spLocks noChangeShapeType="1"/>
              </p:cNvSpPr>
              <p:nvPr/>
            </p:nvSpPr>
            <p:spPr bwMode="auto">
              <a:xfrm rot="2700000">
                <a:off x="928" y="401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19" name="Line 267"/>
              <p:cNvSpPr>
                <a:spLocks noChangeShapeType="1"/>
              </p:cNvSpPr>
              <p:nvPr/>
            </p:nvSpPr>
            <p:spPr bwMode="auto">
              <a:xfrm>
                <a:off x="941" y="401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20" name="Line 268"/>
              <p:cNvSpPr>
                <a:spLocks noChangeShapeType="1"/>
              </p:cNvSpPr>
              <p:nvPr/>
            </p:nvSpPr>
            <p:spPr bwMode="auto">
              <a:xfrm rot="2700000">
                <a:off x="955" y="4015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21" name="Line 269"/>
              <p:cNvSpPr>
                <a:spLocks noChangeShapeType="1"/>
              </p:cNvSpPr>
              <p:nvPr/>
            </p:nvSpPr>
            <p:spPr bwMode="auto">
              <a:xfrm>
                <a:off x="969" y="4020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8622" name="Line 270"/>
            <p:cNvSpPr>
              <a:spLocks noChangeShapeType="1"/>
            </p:cNvSpPr>
            <p:nvPr/>
          </p:nvSpPr>
          <p:spPr bwMode="auto">
            <a:xfrm>
              <a:off x="2266" y="409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623" name="Oval 271"/>
            <p:cNvSpPr>
              <a:spLocks noChangeArrowheads="1"/>
            </p:cNvSpPr>
            <p:nvPr/>
          </p:nvSpPr>
          <p:spPr bwMode="auto">
            <a:xfrm>
              <a:off x="2362" y="4054"/>
              <a:ext cx="34" cy="34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400" b="1">
                  <a:latin typeface="Arial" pitchFamily="34" charset="0"/>
                  <a:ea typeface="굴림" pitchFamily="34" charset="-127"/>
                </a:rPr>
                <a:t>H</a:t>
              </a:r>
            </a:p>
          </p:txBody>
        </p:sp>
      </p:grpSp>
      <p:grpSp>
        <p:nvGrpSpPr>
          <p:cNvPr id="228624" name="Group 272"/>
          <p:cNvGrpSpPr>
            <a:grpSpLocks/>
          </p:cNvGrpSpPr>
          <p:nvPr/>
        </p:nvGrpSpPr>
        <p:grpSpPr bwMode="auto">
          <a:xfrm>
            <a:off x="8107363" y="4681538"/>
            <a:ext cx="487362" cy="174625"/>
            <a:chOff x="1789" y="1102"/>
            <a:chExt cx="480" cy="149"/>
          </a:xfrm>
        </p:grpSpPr>
        <p:sp>
          <p:nvSpPr>
            <p:cNvPr id="228625" name="Oval 273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26" name="Oval 274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27" name="AutoShape 275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28" name="Line 276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629" name="Line 277"/>
          <p:cNvSpPr>
            <a:spLocks noChangeShapeType="1"/>
          </p:cNvSpPr>
          <p:nvPr/>
        </p:nvSpPr>
        <p:spPr bwMode="auto">
          <a:xfrm>
            <a:off x="7786688" y="495300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30" name="Rectangle 278"/>
          <p:cNvSpPr>
            <a:spLocks noChangeArrowheads="1"/>
          </p:cNvSpPr>
          <p:nvPr/>
        </p:nvSpPr>
        <p:spPr bwMode="auto">
          <a:xfrm>
            <a:off x="7740650" y="460375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31" name="Line 279"/>
          <p:cNvSpPr>
            <a:spLocks noChangeShapeType="1"/>
          </p:cNvSpPr>
          <p:nvPr/>
        </p:nvSpPr>
        <p:spPr bwMode="auto">
          <a:xfrm>
            <a:off x="8672513" y="490061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32" name="Line 280"/>
          <p:cNvSpPr>
            <a:spLocks noChangeShapeType="1"/>
          </p:cNvSpPr>
          <p:nvPr/>
        </p:nvSpPr>
        <p:spPr bwMode="auto">
          <a:xfrm>
            <a:off x="7883525" y="489743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33" name="Line 281"/>
          <p:cNvSpPr>
            <a:spLocks noChangeShapeType="1"/>
          </p:cNvSpPr>
          <p:nvPr/>
        </p:nvSpPr>
        <p:spPr bwMode="auto">
          <a:xfrm>
            <a:off x="8355013" y="523557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34" name="Line 282"/>
          <p:cNvSpPr>
            <a:spLocks noChangeShapeType="1"/>
          </p:cNvSpPr>
          <p:nvPr/>
        </p:nvSpPr>
        <p:spPr bwMode="auto">
          <a:xfrm>
            <a:off x="8631238" y="495300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35" name="Line 283"/>
          <p:cNvSpPr>
            <a:spLocks noChangeShapeType="1"/>
          </p:cNvSpPr>
          <p:nvPr/>
        </p:nvSpPr>
        <p:spPr bwMode="auto">
          <a:xfrm rot="5400000">
            <a:off x="8730457" y="509349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36" name="Line 284"/>
          <p:cNvSpPr>
            <a:spLocks noChangeShapeType="1"/>
          </p:cNvSpPr>
          <p:nvPr/>
        </p:nvSpPr>
        <p:spPr bwMode="auto">
          <a:xfrm>
            <a:off x="7799388" y="523398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37" name="AutoShape 285"/>
          <p:cNvSpPr>
            <a:spLocks noChangeArrowheads="1"/>
          </p:cNvSpPr>
          <p:nvPr/>
        </p:nvSpPr>
        <p:spPr bwMode="auto">
          <a:xfrm rot="5400000">
            <a:off x="7686675" y="51609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38" name="AutoShape 286"/>
          <p:cNvSpPr>
            <a:spLocks noChangeArrowheads="1"/>
          </p:cNvSpPr>
          <p:nvPr/>
        </p:nvSpPr>
        <p:spPr bwMode="auto">
          <a:xfrm rot="5400000">
            <a:off x="7686675" y="48752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8639" name="Group 287"/>
          <p:cNvGrpSpPr>
            <a:grpSpLocks/>
          </p:cNvGrpSpPr>
          <p:nvPr/>
        </p:nvGrpSpPr>
        <p:grpSpPr bwMode="auto">
          <a:xfrm>
            <a:off x="8291513" y="5084763"/>
            <a:ext cx="107950" cy="206375"/>
            <a:chOff x="2877" y="3766"/>
            <a:chExt cx="68" cy="130"/>
          </a:xfrm>
        </p:grpSpPr>
        <p:sp>
          <p:nvSpPr>
            <p:cNvPr id="228640" name="Line 288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641" name="AutoShape 289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42" name="AutoShape 290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28643" name="Group 291"/>
          <p:cNvGrpSpPr>
            <a:grpSpLocks/>
          </p:cNvGrpSpPr>
          <p:nvPr/>
        </p:nvGrpSpPr>
        <p:grpSpPr bwMode="auto">
          <a:xfrm>
            <a:off x="8104188" y="3821113"/>
            <a:ext cx="487362" cy="174625"/>
            <a:chOff x="1789" y="1102"/>
            <a:chExt cx="480" cy="149"/>
          </a:xfrm>
        </p:grpSpPr>
        <p:sp>
          <p:nvSpPr>
            <p:cNvPr id="228644" name="Oval 292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45" name="Oval 293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46" name="AutoShape 294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47" name="Line 295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648" name="Line 296"/>
          <p:cNvSpPr>
            <a:spLocks noChangeShapeType="1"/>
          </p:cNvSpPr>
          <p:nvPr/>
        </p:nvSpPr>
        <p:spPr bwMode="auto">
          <a:xfrm>
            <a:off x="7783513" y="409257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49" name="Rectangle 297"/>
          <p:cNvSpPr>
            <a:spLocks noChangeArrowheads="1"/>
          </p:cNvSpPr>
          <p:nvPr/>
        </p:nvSpPr>
        <p:spPr bwMode="auto">
          <a:xfrm>
            <a:off x="7737475" y="374332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50" name="Line 298"/>
          <p:cNvSpPr>
            <a:spLocks noChangeShapeType="1"/>
          </p:cNvSpPr>
          <p:nvPr/>
        </p:nvSpPr>
        <p:spPr bwMode="auto">
          <a:xfrm>
            <a:off x="8669338" y="404018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51" name="Line 299"/>
          <p:cNvSpPr>
            <a:spLocks noChangeShapeType="1"/>
          </p:cNvSpPr>
          <p:nvPr/>
        </p:nvSpPr>
        <p:spPr bwMode="auto">
          <a:xfrm>
            <a:off x="7880350" y="403701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52" name="Line 300"/>
          <p:cNvSpPr>
            <a:spLocks noChangeShapeType="1"/>
          </p:cNvSpPr>
          <p:nvPr/>
        </p:nvSpPr>
        <p:spPr bwMode="auto">
          <a:xfrm>
            <a:off x="8351838" y="437515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53" name="Line 301"/>
          <p:cNvSpPr>
            <a:spLocks noChangeShapeType="1"/>
          </p:cNvSpPr>
          <p:nvPr/>
        </p:nvSpPr>
        <p:spPr bwMode="auto">
          <a:xfrm>
            <a:off x="8628063" y="409257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54" name="Line 302"/>
          <p:cNvSpPr>
            <a:spLocks noChangeShapeType="1"/>
          </p:cNvSpPr>
          <p:nvPr/>
        </p:nvSpPr>
        <p:spPr bwMode="auto">
          <a:xfrm rot="5400000">
            <a:off x="8727282" y="423306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55" name="Line 303"/>
          <p:cNvSpPr>
            <a:spLocks noChangeShapeType="1"/>
          </p:cNvSpPr>
          <p:nvPr/>
        </p:nvSpPr>
        <p:spPr bwMode="auto">
          <a:xfrm>
            <a:off x="7796213" y="437356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56" name="AutoShape 304"/>
          <p:cNvSpPr>
            <a:spLocks noChangeArrowheads="1"/>
          </p:cNvSpPr>
          <p:nvPr/>
        </p:nvSpPr>
        <p:spPr bwMode="auto">
          <a:xfrm rot="5400000">
            <a:off x="7683500" y="43005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57" name="AutoShape 305"/>
          <p:cNvSpPr>
            <a:spLocks noChangeArrowheads="1"/>
          </p:cNvSpPr>
          <p:nvPr/>
        </p:nvSpPr>
        <p:spPr bwMode="auto">
          <a:xfrm rot="5400000">
            <a:off x="7683500" y="40147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8658" name="Group 306"/>
          <p:cNvGrpSpPr>
            <a:grpSpLocks/>
          </p:cNvGrpSpPr>
          <p:nvPr/>
        </p:nvGrpSpPr>
        <p:grpSpPr bwMode="auto">
          <a:xfrm>
            <a:off x="8288338" y="4224338"/>
            <a:ext cx="107950" cy="206375"/>
            <a:chOff x="2877" y="3766"/>
            <a:chExt cx="68" cy="130"/>
          </a:xfrm>
        </p:grpSpPr>
        <p:sp>
          <p:nvSpPr>
            <p:cNvPr id="228659" name="Line 307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660" name="AutoShape 308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61" name="AutoShape 309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28662" name="Group 310"/>
          <p:cNvGrpSpPr>
            <a:grpSpLocks/>
          </p:cNvGrpSpPr>
          <p:nvPr/>
        </p:nvGrpSpPr>
        <p:grpSpPr bwMode="auto">
          <a:xfrm>
            <a:off x="8101013" y="5541963"/>
            <a:ext cx="487362" cy="174625"/>
            <a:chOff x="1789" y="1102"/>
            <a:chExt cx="480" cy="149"/>
          </a:xfrm>
        </p:grpSpPr>
        <p:sp>
          <p:nvSpPr>
            <p:cNvPr id="228663" name="Oval 311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64" name="Oval 312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65" name="AutoShape 313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66" name="Line 314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667" name="Line 315"/>
          <p:cNvSpPr>
            <a:spLocks noChangeShapeType="1"/>
          </p:cNvSpPr>
          <p:nvPr/>
        </p:nvSpPr>
        <p:spPr bwMode="auto">
          <a:xfrm>
            <a:off x="7780338" y="5813425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68" name="Rectangle 316"/>
          <p:cNvSpPr>
            <a:spLocks noChangeArrowheads="1"/>
          </p:cNvSpPr>
          <p:nvPr/>
        </p:nvSpPr>
        <p:spPr bwMode="auto">
          <a:xfrm>
            <a:off x="7734300" y="5464175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69" name="Line 317"/>
          <p:cNvSpPr>
            <a:spLocks noChangeShapeType="1"/>
          </p:cNvSpPr>
          <p:nvPr/>
        </p:nvSpPr>
        <p:spPr bwMode="auto">
          <a:xfrm>
            <a:off x="8666163" y="5761038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70" name="Line 318"/>
          <p:cNvSpPr>
            <a:spLocks noChangeShapeType="1"/>
          </p:cNvSpPr>
          <p:nvPr/>
        </p:nvSpPr>
        <p:spPr bwMode="auto">
          <a:xfrm>
            <a:off x="7877175" y="5757863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71" name="Line 319"/>
          <p:cNvSpPr>
            <a:spLocks noChangeShapeType="1"/>
          </p:cNvSpPr>
          <p:nvPr/>
        </p:nvSpPr>
        <p:spPr bwMode="auto">
          <a:xfrm>
            <a:off x="8348663" y="6096000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72" name="Line 320"/>
          <p:cNvSpPr>
            <a:spLocks noChangeShapeType="1"/>
          </p:cNvSpPr>
          <p:nvPr/>
        </p:nvSpPr>
        <p:spPr bwMode="auto">
          <a:xfrm>
            <a:off x="8624888" y="5813425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73" name="Line 321"/>
          <p:cNvSpPr>
            <a:spLocks noChangeShapeType="1"/>
          </p:cNvSpPr>
          <p:nvPr/>
        </p:nvSpPr>
        <p:spPr bwMode="auto">
          <a:xfrm rot="5400000">
            <a:off x="8724107" y="5953919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74" name="Line 322"/>
          <p:cNvSpPr>
            <a:spLocks noChangeShapeType="1"/>
          </p:cNvSpPr>
          <p:nvPr/>
        </p:nvSpPr>
        <p:spPr bwMode="auto">
          <a:xfrm>
            <a:off x="7793038" y="6094413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75" name="AutoShape 323"/>
          <p:cNvSpPr>
            <a:spLocks noChangeArrowheads="1"/>
          </p:cNvSpPr>
          <p:nvPr/>
        </p:nvSpPr>
        <p:spPr bwMode="auto">
          <a:xfrm rot="5400000">
            <a:off x="7680325" y="602138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76" name="AutoShape 324"/>
          <p:cNvSpPr>
            <a:spLocks noChangeArrowheads="1"/>
          </p:cNvSpPr>
          <p:nvPr/>
        </p:nvSpPr>
        <p:spPr bwMode="auto">
          <a:xfrm rot="5400000">
            <a:off x="7680325" y="5735638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8677" name="Group 325"/>
          <p:cNvGrpSpPr>
            <a:grpSpLocks/>
          </p:cNvGrpSpPr>
          <p:nvPr/>
        </p:nvGrpSpPr>
        <p:grpSpPr bwMode="auto">
          <a:xfrm>
            <a:off x="8285163" y="5945188"/>
            <a:ext cx="107950" cy="206375"/>
            <a:chOff x="2877" y="3766"/>
            <a:chExt cx="68" cy="130"/>
          </a:xfrm>
        </p:grpSpPr>
        <p:sp>
          <p:nvSpPr>
            <p:cNvPr id="228678" name="Line 326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679" name="AutoShape 327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80" name="AutoShape 328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28681" name="Group 329"/>
          <p:cNvGrpSpPr>
            <a:grpSpLocks/>
          </p:cNvGrpSpPr>
          <p:nvPr/>
        </p:nvGrpSpPr>
        <p:grpSpPr bwMode="auto">
          <a:xfrm>
            <a:off x="8107363" y="2109788"/>
            <a:ext cx="487362" cy="174625"/>
            <a:chOff x="1789" y="1102"/>
            <a:chExt cx="480" cy="149"/>
          </a:xfrm>
        </p:grpSpPr>
        <p:sp>
          <p:nvSpPr>
            <p:cNvPr id="228682" name="Oval 330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83" name="Oval 331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84" name="AutoShape 332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85" name="Line 333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686" name="Line 334"/>
          <p:cNvSpPr>
            <a:spLocks noChangeShapeType="1"/>
          </p:cNvSpPr>
          <p:nvPr/>
        </p:nvSpPr>
        <p:spPr bwMode="auto">
          <a:xfrm>
            <a:off x="7786688" y="238125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87" name="Rectangle 335"/>
          <p:cNvSpPr>
            <a:spLocks noChangeArrowheads="1"/>
          </p:cNvSpPr>
          <p:nvPr/>
        </p:nvSpPr>
        <p:spPr bwMode="auto">
          <a:xfrm>
            <a:off x="7740650" y="203200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88" name="Line 336"/>
          <p:cNvSpPr>
            <a:spLocks noChangeShapeType="1"/>
          </p:cNvSpPr>
          <p:nvPr/>
        </p:nvSpPr>
        <p:spPr bwMode="auto">
          <a:xfrm>
            <a:off x="8672513" y="232886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89" name="Line 337"/>
          <p:cNvSpPr>
            <a:spLocks noChangeShapeType="1"/>
          </p:cNvSpPr>
          <p:nvPr/>
        </p:nvSpPr>
        <p:spPr bwMode="auto">
          <a:xfrm>
            <a:off x="7883525" y="232568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90" name="Line 338"/>
          <p:cNvSpPr>
            <a:spLocks noChangeShapeType="1"/>
          </p:cNvSpPr>
          <p:nvPr/>
        </p:nvSpPr>
        <p:spPr bwMode="auto">
          <a:xfrm>
            <a:off x="8355013" y="266382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91" name="Line 339"/>
          <p:cNvSpPr>
            <a:spLocks noChangeShapeType="1"/>
          </p:cNvSpPr>
          <p:nvPr/>
        </p:nvSpPr>
        <p:spPr bwMode="auto">
          <a:xfrm>
            <a:off x="8631238" y="238125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92" name="Line 340"/>
          <p:cNvSpPr>
            <a:spLocks noChangeShapeType="1"/>
          </p:cNvSpPr>
          <p:nvPr/>
        </p:nvSpPr>
        <p:spPr bwMode="auto">
          <a:xfrm rot="5400000">
            <a:off x="8730457" y="252174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93" name="Line 341"/>
          <p:cNvSpPr>
            <a:spLocks noChangeShapeType="1"/>
          </p:cNvSpPr>
          <p:nvPr/>
        </p:nvSpPr>
        <p:spPr bwMode="auto">
          <a:xfrm>
            <a:off x="7799388" y="266223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694" name="AutoShape 342"/>
          <p:cNvSpPr>
            <a:spLocks noChangeArrowheads="1"/>
          </p:cNvSpPr>
          <p:nvPr/>
        </p:nvSpPr>
        <p:spPr bwMode="auto">
          <a:xfrm rot="5400000">
            <a:off x="7686675" y="25892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695" name="AutoShape 343"/>
          <p:cNvSpPr>
            <a:spLocks noChangeArrowheads="1"/>
          </p:cNvSpPr>
          <p:nvPr/>
        </p:nvSpPr>
        <p:spPr bwMode="auto">
          <a:xfrm rot="5400000">
            <a:off x="7686675" y="23034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8696" name="Group 344"/>
          <p:cNvGrpSpPr>
            <a:grpSpLocks/>
          </p:cNvGrpSpPr>
          <p:nvPr/>
        </p:nvGrpSpPr>
        <p:grpSpPr bwMode="auto">
          <a:xfrm>
            <a:off x="8291513" y="2513013"/>
            <a:ext cx="107950" cy="206375"/>
            <a:chOff x="2877" y="3766"/>
            <a:chExt cx="68" cy="130"/>
          </a:xfrm>
        </p:grpSpPr>
        <p:sp>
          <p:nvSpPr>
            <p:cNvPr id="228697" name="Line 345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698" name="AutoShape 346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99" name="AutoShape 347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grpSp>
        <p:nvGrpSpPr>
          <p:cNvPr id="228700" name="Group 348"/>
          <p:cNvGrpSpPr>
            <a:grpSpLocks/>
          </p:cNvGrpSpPr>
          <p:nvPr/>
        </p:nvGrpSpPr>
        <p:grpSpPr bwMode="auto">
          <a:xfrm>
            <a:off x="8104188" y="1239838"/>
            <a:ext cx="487362" cy="174625"/>
            <a:chOff x="1789" y="1102"/>
            <a:chExt cx="480" cy="149"/>
          </a:xfrm>
        </p:grpSpPr>
        <p:sp>
          <p:nvSpPr>
            <p:cNvPr id="228701" name="Oval 349"/>
            <p:cNvSpPr>
              <a:spLocks noChangeArrowheads="1"/>
            </p:cNvSpPr>
            <p:nvPr/>
          </p:nvSpPr>
          <p:spPr bwMode="auto">
            <a:xfrm>
              <a:off x="1789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02" name="Oval 350"/>
            <p:cNvSpPr>
              <a:spLocks noChangeArrowheads="1"/>
            </p:cNvSpPr>
            <p:nvPr/>
          </p:nvSpPr>
          <p:spPr bwMode="auto">
            <a:xfrm>
              <a:off x="2032" y="1102"/>
              <a:ext cx="237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03" name="AutoShape 351"/>
            <p:cNvSpPr>
              <a:spLocks noChangeArrowheads="1"/>
            </p:cNvSpPr>
            <p:nvPr/>
          </p:nvSpPr>
          <p:spPr bwMode="auto">
            <a:xfrm rot="10800000">
              <a:off x="1947" y="1197"/>
              <a:ext cx="159" cy="54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04" name="Line 352"/>
            <p:cNvSpPr>
              <a:spLocks noChangeShapeType="1"/>
            </p:cNvSpPr>
            <p:nvPr/>
          </p:nvSpPr>
          <p:spPr bwMode="auto">
            <a:xfrm>
              <a:off x="2026" y="113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705" name="Line 353"/>
          <p:cNvSpPr>
            <a:spLocks noChangeShapeType="1"/>
          </p:cNvSpPr>
          <p:nvPr/>
        </p:nvSpPr>
        <p:spPr bwMode="auto">
          <a:xfrm>
            <a:off x="7783513" y="1511300"/>
            <a:ext cx="303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06" name="Rectangle 354"/>
          <p:cNvSpPr>
            <a:spLocks noChangeArrowheads="1"/>
          </p:cNvSpPr>
          <p:nvPr/>
        </p:nvSpPr>
        <p:spPr bwMode="auto">
          <a:xfrm>
            <a:off x="7737475" y="1162050"/>
            <a:ext cx="1203325" cy="74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07" name="Line 355"/>
          <p:cNvSpPr>
            <a:spLocks noChangeShapeType="1"/>
          </p:cNvSpPr>
          <p:nvPr/>
        </p:nvSpPr>
        <p:spPr bwMode="auto">
          <a:xfrm>
            <a:off x="8669338" y="1458913"/>
            <a:ext cx="15081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08" name="Line 356"/>
          <p:cNvSpPr>
            <a:spLocks noChangeShapeType="1"/>
          </p:cNvSpPr>
          <p:nvPr/>
        </p:nvSpPr>
        <p:spPr bwMode="auto">
          <a:xfrm>
            <a:off x="7880350" y="1455738"/>
            <a:ext cx="1508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09" name="Line 357"/>
          <p:cNvSpPr>
            <a:spLocks noChangeShapeType="1"/>
          </p:cNvSpPr>
          <p:nvPr/>
        </p:nvSpPr>
        <p:spPr bwMode="auto">
          <a:xfrm>
            <a:off x="8351838" y="1793875"/>
            <a:ext cx="5429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10" name="Line 358"/>
          <p:cNvSpPr>
            <a:spLocks noChangeShapeType="1"/>
          </p:cNvSpPr>
          <p:nvPr/>
        </p:nvSpPr>
        <p:spPr bwMode="auto">
          <a:xfrm>
            <a:off x="8628063" y="1511300"/>
            <a:ext cx="2635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11" name="Line 359"/>
          <p:cNvSpPr>
            <a:spLocks noChangeShapeType="1"/>
          </p:cNvSpPr>
          <p:nvPr/>
        </p:nvSpPr>
        <p:spPr bwMode="auto">
          <a:xfrm rot="5400000">
            <a:off x="8727282" y="1651794"/>
            <a:ext cx="3095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12" name="Line 360"/>
          <p:cNvSpPr>
            <a:spLocks noChangeShapeType="1"/>
          </p:cNvSpPr>
          <p:nvPr/>
        </p:nvSpPr>
        <p:spPr bwMode="auto">
          <a:xfrm>
            <a:off x="7796213" y="1792288"/>
            <a:ext cx="53498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13" name="AutoShape 361"/>
          <p:cNvSpPr>
            <a:spLocks noChangeArrowheads="1"/>
          </p:cNvSpPr>
          <p:nvPr/>
        </p:nvSpPr>
        <p:spPr bwMode="auto">
          <a:xfrm rot="5400000">
            <a:off x="7683500" y="17192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14" name="AutoShape 362"/>
          <p:cNvSpPr>
            <a:spLocks noChangeArrowheads="1"/>
          </p:cNvSpPr>
          <p:nvPr/>
        </p:nvSpPr>
        <p:spPr bwMode="auto">
          <a:xfrm rot="5400000">
            <a:off x="7683500" y="143351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8715" name="Group 363"/>
          <p:cNvGrpSpPr>
            <a:grpSpLocks/>
          </p:cNvGrpSpPr>
          <p:nvPr/>
        </p:nvGrpSpPr>
        <p:grpSpPr bwMode="auto">
          <a:xfrm>
            <a:off x="8288338" y="1643063"/>
            <a:ext cx="107950" cy="206375"/>
            <a:chOff x="2877" y="3766"/>
            <a:chExt cx="68" cy="130"/>
          </a:xfrm>
        </p:grpSpPr>
        <p:sp>
          <p:nvSpPr>
            <p:cNvPr id="228716" name="Line 364"/>
            <p:cNvSpPr>
              <a:spLocks noChangeShapeType="1"/>
            </p:cNvSpPr>
            <p:nvPr/>
          </p:nvSpPr>
          <p:spPr bwMode="auto">
            <a:xfrm rot="16200000">
              <a:off x="2903" y="3821"/>
              <a:ext cx="18" cy="0"/>
            </a:xfrm>
            <a:prstGeom prst="line">
              <a:avLst/>
            </a:prstGeom>
            <a:noFill/>
            <a:ln w="38100">
              <a:solidFill>
                <a:srgbClr val="E3724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717" name="AutoShape 365"/>
            <p:cNvSpPr>
              <a:spLocks noChangeArrowheads="1"/>
            </p:cNvSpPr>
            <p:nvPr/>
          </p:nvSpPr>
          <p:spPr bwMode="auto">
            <a:xfrm rot="16200000">
              <a:off x="2877" y="3828"/>
              <a:ext cx="68" cy="68"/>
            </a:xfrm>
            <a:prstGeom prst="flowChartSummingJunction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18" name="AutoShape 366"/>
            <p:cNvSpPr>
              <a:spLocks noChangeArrowheads="1"/>
            </p:cNvSpPr>
            <p:nvPr/>
          </p:nvSpPr>
          <p:spPr bwMode="auto">
            <a:xfrm rot="16200000">
              <a:off x="2889" y="3765"/>
              <a:ext cx="45" cy="48"/>
            </a:xfrm>
            <a:prstGeom prst="flowChartDelay">
              <a:avLst/>
            </a:prstGeom>
            <a:solidFill>
              <a:srgbClr val="E3724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500" b="1">
                  <a:latin typeface="Arial" pitchFamily="34" charset="0"/>
                  <a:ea typeface="굴림" pitchFamily="34" charset="-127"/>
                </a:rPr>
                <a:t>E</a:t>
              </a:r>
            </a:p>
          </p:txBody>
        </p:sp>
      </p:grpSp>
      <p:sp>
        <p:nvSpPr>
          <p:cNvPr id="228719" name="Rectangle 367"/>
          <p:cNvSpPr>
            <a:spLocks noChangeArrowheads="1"/>
          </p:cNvSpPr>
          <p:nvPr/>
        </p:nvSpPr>
        <p:spPr bwMode="auto">
          <a:xfrm>
            <a:off x="8453438" y="17494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20" name="Rectangle 368"/>
          <p:cNvSpPr>
            <a:spLocks noChangeArrowheads="1"/>
          </p:cNvSpPr>
          <p:nvPr/>
        </p:nvSpPr>
        <p:spPr bwMode="auto">
          <a:xfrm>
            <a:off x="8067675" y="17510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21" name="Rectangle 369"/>
          <p:cNvSpPr>
            <a:spLocks noChangeArrowheads="1"/>
          </p:cNvSpPr>
          <p:nvPr/>
        </p:nvSpPr>
        <p:spPr bwMode="auto">
          <a:xfrm>
            <a:off x="8453438" y="26162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22" name="Rectangle 370"/>
          <p:cNvSpPr>
            <a:spLocks noChangeArrowheads="1"/>
          </p:cNvSpPr>
          <p:nvPr/>
        </p:nvSpPr>
        <p:spPr bwMode="auto">
          <a:xfrm>
            <a:off x="8067675" y="261778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23" name="Rectangle 371"/>
          <p:cNvSpPr>
            <a:spLocks noChangeArrowheads="1"/>
          </p:cNvSpPr>
          <p:nvPr/>
        </p:nvSpPr>
        <p:spPr bwMode="auto">
          <a:xfrm>
            <a:off x="8453438" y="345757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24" name="Rectangle 372"/>
          <p:cNvSpPr>
            <a:spLocks noChangeArrowheads="1"/>
          </p:cNvSpPr>
          <p:nvPr/>
        </p:nvSpPr>
        <p:spPr bwMode="auto">
          <a:xfrm>
            <a:off x="8067675" y="34591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25" name="Rectangle 373"/>
          <p:cNvSpPr>
            <a:spLocks noChangeArrowheads="1"/>
          </p:cNvSpPr>
          <p:nvPr/>
        </p:nvSpPr>
        <p:spPr bwMode="auto">
          <a:xfrm>
            <a:off x="8453438" y="432752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26" name="Rectangle 374"/>
          <p:cNvSpPr>
            <a:spLocks noChangeArrowheads="1"/>
          </p:cNvSpPr>
          <p:nvPr/>
        </p:nvSpPr>
        <p:spPr bwMode="auto">
          <a:xfrm>
            <a:off x="8067675" y="432911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27" name="Rectangle 375"/>
          <p:cNvSpPr>
            <a:spLocks noChangeArrowheads="1"/>
          </p:cNvSpPr>
          <p:nvPr/>
        </p:nvSpPr>
        <p:spPr bwMode="auto">
          <a:xfrm>
            <a:off x="8453438" y="5184775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28" name="Rectangle 376"/>
          <p:cNvSpPr>
            <a:spLocks noChangeArrowheads="1"/>
          </p:cNvSpPr>
          <p:nvPr/>
        </p:nvSpPr>
        <p:spPr bwMode="auto">
          <a:xfrm>
            <a:off x="8067675" y="5186363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29" name="Rectangle 377"/>
          <p:cNvSpPr>
            <a:spLocks noChangeArrowheads="1"/>
          </p:cNvSpPr>
          <p:nvPr/>
        </p:nvSpPr>
        <p:spPr bwMode="auto">
          <a:xfrm>
            <a:off x="8450263" y="6045200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30" name="Rectangle 378"/>
          <p:cNvSpPr>
            <a:spLocks noChangeArrowheads="1"/>
          </p:cNvSpPr>
          <p:nvPr/>
        </p:nvSpPr>
        <p:spPr bwMode="auto">
          <a:xfrm>
            <a:off x="8064500" y="6046788"/>
            <a:ext cx="165100" cy="88900"/>
          </a:xfrm>
          <a:prstGeom prst="rect">
            <a:avLst/>
          </a:prstGeom>
          <a:pattFill prst="openDmnd">
            <a:fgClr>
              <a:srgbClr val="99CC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28731" name="AutoShape 379"/>
          <p:cNvCxnSpPr>
            <a:cxnSpLocks noChangeShapeType="1"/>
          </p:cNvCxnSpPr>
          <p:nvPr/>
        </p:nvCxnSpPr>
        <p:spPr bwMode="auto">
          <a:xfrm rot="5400000" flipV="1">
            <a:off x="6206331" y="918369"/>
            <a:ext cx="887413" cy="2028825"/>
          </a:xfrm>
          <a:prstGeom prst="bentConnector4">
            <a:avLst>
              <a:gd name="adj1" fmla="val 29870"/>
              <a:gd name="adj2" fmla="val 8865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28732" name="AutoShape 380"/>
          <p:cNvCxnSpPr>
            <a:cxnSpLocks noChangeShapeType="1"/>
          </p:cNvCxnSpPr>
          <p:nvPr/>
        </p:nvCxnSpPr>
        <p:spPr bwMode="auto">
          <a:xfrm rot="5400000" flipH="1" flipV="1">
            <a:off x="5137944" y="3137694"/>
            <a:ext cx="2986087" cy="2066925"/>
          </a:xfrm>
          <a:prstGeom prst="bentConnector4">
            <a:avLst>
              <a:gd name="adj1" fmla="val 18657"/>
              <a:gd name="adj2" fmla="val 39630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28733" name="AutoShape 381"/>
          <p:cNvCxnSpPr>
            <a:cxnSpLocks noChangeShapeType="1"/>
          </p:cNvCxnSpPr>
          <p:nvPr/>
        </p:nvCxnSpPr>
        <p:spPr bwMode="auto">
          <a:xfrm rot="5400000" flipV="1">
            <a:off x="5782469" y="1348581"/>
            <a:ext cx="1728788" cy="2022475"/>
          </a:xfrm>
          <a:prstGeom prst="bentConnector4">
            <a:avLst>
              <a:gd name="adj1" fmla="val 19190"/>
              <a:gd name="adj2" fmla="val 8359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28734" name="AutoShape 382"/>
          <p:cNvCxnSpPr>
            <a:cxnSpLocks noChangeShapeType="1"/>
          </p:cNvCxnSpPr>
          <p:nvPr/>
        </p:nvCxnSpPr>
        <p:spPr bwMode="auto">
          <a:xfrm rot="5400000" flipH="1" flipV="1">
            <a:off x="5555457" y="3542506"/>
            <a:ext cx="2144712" cy="2060575"/>
          </a:xfrm>
          <a:prstGeom prst="bentConnector4">
            <a:avLst>
              <a:gd name="adj1" fmla="val 19981"/>
              <a:gd name="adj2" fmla="val 4583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28735" name="AutoShape 383"/>
          <p:cNvCxnSpPr>
            <a:cxnSpLocks noChangeShapeType="1"/>
            <a:stCxn id="228755" idx="0"/>
            <a:endCxn id="228657" idx="2"/>
          </p:cNvCxnSpPr>
          <p:nvPr/>
        </p:nvCxnSpPr>
        <p:spPr bwMode="auto">
          <a:xfrm rot="5400000" flipV="1">
            <a:off x="5349081" y="1778794"/>
            <a:ext cx="2598738" cy="2025650"/>
          </a:xfrm>
          <a:prstGeom prst="bentConnector4">
            <a:avLst>
              <a:gd name="adj1" fmla="val 15514"/>
              <a:gd name="adj2" fmla="val 7774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28736" name="AutoShape 384"/>
          <p:cNvCxnSpPr>
            <a:cxnSpLocks noChangeShapeType="1"/>
            <a:stCxn id="228771" idx="2"/>
            <a:endCxn id="228656" idx="2"/>
          </p:cNvCxnSpPr>
          <p:nvPr/>
        </p:nvCxnSpPr>
        <p:spPr bwMode="auto">
          <a:xfrm rot="5400000" flipH="1" flipV="1">
            <a:off x="5992019" y="3982244"/>
            <a:ext cx="1274762" cy="2063750"/>
          </a:xfrm>
          <a:prstGeom prst="bentConnector4">
            <a:avLst>
              <a:gd name="adj1" fmla="val 25903"/>
              <a:gd name="adj2" fmla="val 5245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28737" name="AutoShape 385"/>
          <p:cNvCxnSpPr>
            <a:cxnSpLocks noChangeShapeType="1"/>
          </p:cNvCxnSpPr>
          <p:nvPr/>
        </p:nvCxnSpPr>
        <p:spPr bwMode="auto">
          <a:xfrm rot="5400000" flipV="1">
            <a:off x="4920456" y="2213769"/>
            <a:ext cx="3459163" cy="2028825"/>
          </a:xfrm>
          <a:prstGeom prst="bentConnector4">
            <a:avLst>
              <a:gd name="adj1" fmla="val 13630"/>
              <a:gd name="adj2" fmla="val 7175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28738" name="AutoShape 386"/>
          <p:cNvCxnSpPr>
            <a:cxnSpLocks noChangeShapeType="1"/>
            <a:stCxn id="228771" idx="0"/>
            <a:endCxn id="228637" idx="2"/>
          </p:cNvCxnSpPr>
          <p:nvPr/>
        </p:nvCxnSpPr>
        <p:spPr bwMode="auto">
          <a:xfrm rot="5400000" flipV="1">
            <a:off x="6486525" y="4059238"/>
            <a:ext cx="288925" cy="2066925"/>
          </a:xfrm>
          <a:prstGeom prst="bentConnector4">
            <a:avLst>
              <a:gd name="adj1" fmla="val 167032"/>
              <a:gd name="adj2" fmla="val 57907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28739" name="AutoShape 387"/>
          <p:cNvCxnSpPr>
            <a:cxnSpLocks noChangeShapeType="1"/>
            <a:stCxn id="228755" idx="0"/>
            <a:endCxn id="228676" idx="2"/>
          </p:cNvCxnSpPr>
          <p:nvPr/>
        </p:nvCxnSpPr>
        <p:spPr bwMode="auto">
          <a:xfrm rot="5400000" flipV="1">
            <a:off x="4487069" y="2640806"/>
            <a:ext cx="4319588" cy="2022475"/>
          </a:xfrm>
          <a:prstGeom prst="bentConnector4">
            <a:avLst>
              <a:gd name="adj1" fmla="val 12750"/>
              <a:gd name="adj2" fmla="val 6656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28740" name="AutoShape 388"/>
          <p:cNvCxnSpPr>
            <a:cxnSpLocks noChangeShapeType="1"/>
            <a:stCxn id="228771" idx="0"/>
            <a:endCxn id="228675" idx="2"/>
          </p:cNvCxnSpPr>
          <p:nvPr/>
        </p:nvCxnSpPr>
        <p:spPr bwMode="auto">
          <a:xfrm rot="5400000" flipV="1">
            <a:off x="6053138" y="4492625"/>
            <a:ext cx="1149350" cy="2060575"/>
          </a:xfrm>
          <a:prstGeom prst="bentConnector4">
            <a:avLst>
              <a:gd name="adj1" fmla="val 51380"/>
              <a:gd name="adj2" fmla="val 22495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sp>
        <p:nvSpPr>
          <p:cNvPr id="228741" name="Line 389"/>
          <p:cNvSpPr>
            <a:spLocks noChangeShapeType="1"/>
          </p:cNvSpPr>
          <p:nvPr/>
        </p:nvSpPr>
        <p:spPr bwMode="auto">
          <a:xfrm flipV="1">
            <a:off x="1320800" y="1917700"/>
            <a:ext cx="0" cy="3460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42" name="Line 390"/>
          <p:cNvSpPr>
            <a:spLocks noChangeShapeType="1"/>
          </p:cNvSpPr>
          <p:nvPr/>
        </p:nvSpPr>
        <p:spPr bwMode="auto">
          <a:xfrm flipH="1" flipV="1">
            <a:off x="2476500" y="1925638"/>
            <a:ext cx="6032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43" name="AutoShape 391"/>
          <p:cNvSpPr>
            <a:spLocks noChangeArrowheads="1"/>
          </p:cNvSpPr>
          <p:nvPr/>
        </p:nvSpPr>
        <p:spPr bwMode="auto">
          <a:xfrm rot="5400000">
            <a:off x="3989388" y="4576763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44" name="AutoShape 392"/>
          <p:cNvSpPr>
            <a:spLocks noChangeArrowheads="1"/>
          </p:cNvSpPr>
          <p:nvPr/>
        </p:nvSpPr>
        <p:spPr bwMode="auto">
          <a:xfrm rot="5400000">
            <a:off x="3989388" y="1216025"/>
            <a:ext cx="107950" cy="152400"/>
          </a:xfrm>
          <a:prstGeom prst="flowChartCollate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45" name="Line 393"/>
          <p:cNvSpPr>
            <a:spLocks noChangeShapeType="1"/>
          </p:cNvSpPr>
          <p:nvPr/>
        </p:nvSpPr>
        <p:spPr bwMode="auto">
          <a:xfrm rot="5400000" flipH="1">
            <a:off x="972344" y="3048794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46" name="Line 394"/>
          <p:cNvSpPr>
            <a:spLocks noChangeShapeType="1"/>
          </p:cNvSpPr>
          <p:nvPr/>
        </p:nvSpPr>
        <p:spPr bwMode="auto">
          <a:xfrm rot="10800000" flipH="1">
            <a:off x="7385050" y="4021138"/>
            <a:ext cx="2428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47" name="Line 395"/>
          <p:cNvSpPr>
            <a:spLocks noChangeShapeType="1"/>
          </p:cNvSpPr>
          <p:nvPr/>
        </p:nvSpPr>
        <p:spPr bwMode="auto">
          <a:xfrm rot="10800000" flipH="1">
            <a:off x="1989138" y="1366838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48" name="Line 396"/>
          <p:cNvSpPr>
            <a:spLocks noChangeShapeType="1"/>
          </p:cNvSpPr>
          <p:nvPr/>
        </p:nvSpPr>
        <p:spPr bwMode="auto">
          <a:xfrm flipH="1">
            <a:off x="1439863" y="200501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49" name="Line 397"/>
          <p:cNvSpPr>
            <a:spLocks noChangeShapeType="1"/>
          </p:cNvSpPr>
          <p:nvPr/>
        </p:nvSpPr>
        <p:spPr bwMode="auto">
          <a:xfrm rot="16200000" flipH="1">
            <a:off x="2464594" y="4236244"/>
            <a:ext cx="287338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50" name="Line 398"/>
          <p:cNvSpPr>
            <a:spLocks noChangeShapeType="1"/>
          </p:cNvSpPr>
          <p:nvPr/>
        </p:nvSpPr>
        <p:spPr bwMode="auto">
          <a:xfrm rot="10800000" flipH="1">
            <a:off x="7378700" y="4884738"/>
            <a:ext cx="219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51" name="Line 399"/>
          <p:cNvSpPr>
            <a:spLocks noChangeShapeType="1"/>
          </p:cNvSpPr>
          <p:nvPr/>
        </p:nvSpPr>
        <p:spPr bwMode="auto">
          <a:xfrm rot="10800000" flipH="1">
            <a:off x="7353300" y="5743575"/>
            <a:ext cx="2524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228752" name="AutoShape 400"/>
          <p:cNvCxnSpPr>
            <a:cxnSpLocks noChangeShapeType="1"/>
            <a:stCxn id="228755" idx="0"/>
            <a:endCxn id="228714" idx="2"/>
          </p:cNvCxnSpPr>
          <p:nvPr/>
        </p:nvCxnSpPr>
        <p:spPr bwMode="auto">
          <a:xfrm rot="5400000" flipV="1">
            <a:off x="6639718" y="488157"/>
            <a:ext cx="17463" cy="2025650"/>
          </a:xfrm>
          <a:prstGeom prst="bentConnector4">
            <a:avLst>
              <a:gd name="adj1" fmla="val 1063634"/>
              <a:gd name="adj2" fmla="val 2390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grpSp>
        <p:nvGrpSpPr>
          <p:cNvPr id="228753" name="Group 401"/>
          <p:cNvGrpSpPr>
            <a:grpSpLocks/>
          </p:cNvGrpSpPr>
          <p:nvPr/>
        </p:nvGrpSpPr>
        <p:grpSpPr bwMode="auto">
          <a:xfrm>
            <a:off x="5545138" y="1501775"/>
            <a:ext cx="287337" cy="611188"/>
            <a:chOff x="3402" y="709"/>
            <a:chExt cx="181" cy="385"/>
          </a:xfrm>
        </p:grpSpPr>
        <p:cxnSp>
          <p:nvCxnSpPr>
            <p:cNvPr id="228754" name="AutoShape 402"/>
            <p:cNvCxnSpPr>
              <a:cxnSpLocks noChangeShapeType="1"/>
            </p:cNvCxnSpPr>
            <p:nvPr/>
          </p:nvCxnSpPr>
          <p:spPr bwMode="auto">
            <a:xfrm>
              <a:off x="3515" y="104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228755" name="AutoShape 403"/>
            <p:cNvSpPr>
              <a:spLocks noChangeArrowheads="1"/>
            </p:cNvSpPr>
            <p:nvPr/>
          </p:nvSpPr>
          <p:spPr bwMode="auto">
            <a:xfrm>
              <a:off x="3402" y="709"/>
              <a:ext cx="114" cy="3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28756" name="AutoShape 404"/>
            <p:cNvCxnSpPr>
              <a:cxnSpLocks noChangeShapeType="1"/>
            </p:cNvCxnSpPr>
            <p:nvPr/>
          </p:nvCxnSpPr>
          <p:spPr bwMode="auto">
            <a:xfrm>
              <a:off x="3515" y="1004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28757" name="AutoShape 405"/>
            <p:cNvCxnSpPr>
              <a:cxnSpLocks noChangeShapeType="1"/>
            </p:cNvCxnSpPr>
            <p:nvPr/>
          </p:nvCxnSpPr>
          <p:spPr bwMode="auto">
            <a:xfrm>
              <a:off x="3515" y="95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28758" name="AutoShape 406"/>
            <p:cNvCxnSpPr>
              <a:cxnSpLocks noChangeShapeType="1"/>
            </p:cNvCxnSpPr>
            <p:nvPr/>
          </p:nvCxnSpPr>
          <p:spPr bwMode="auto">
            <a:xfrm>
              <a:off x="3515" y="913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28759" name="AutoShape 407"/>
            <p:cNvCxnSpPr>
              <a:cxnSpLocks noChangeShapeType="1"/>
            </p:cNvCxnSpPr>
            <p:nvPr/>
          </p:nvCxnSpPr>
          <p:spPr bwMode="auto">
            <a:xfrm>
              <a:off x="3515" y="868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228760" name="AutoShape 408"/>
            <p:cNvCxnSpPr>
              <a:cxnSpLocks noChangeShapeType="1"/>
            </p:cNvCxnSpPr>
            <p:nvPr/>
          </p:nvCxnSpPr>
          <p:spPr bwMode="auto">
            <a:xfrm>
              <a:off x="3515" y="82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cxnSp>
        <p:nvCxnSpPr>
          <p:cNvPr id="228761" name="AutoShape 409"/>
          <p:cNvCxnSpPr>
            <a:cxnSpLocks noChangeShapeType="1"/>
          </p:cNvCxnSpPr>
          <p:nvPr/>
        </p:nvCxnSpPr>
        <p:spPr bwMode="auto">
          <a:xfrm rot="5400000" flipH="1" flipV="1">
            <a:off x="4701381" y="2685257"/>
            <a:ext cx="3856037" cy="2063750"/>
          </a:xfrm>
          <a:prstGeom prst="bentConnector4">
            <a:avLst>
              <a:gd name="adj1" fmla="val 16755"/>
              <a:gd name="adj2" fmla="val 33458"/>
            </a:avLst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cxnSp>
        <p:nvCxnSpPr>
          <p:cNvPr id="228762" name="AutoShape 410"/>
          <p:cNvCxnSpPr>
            <a:cxnSpLocks noChangeShapeType="1"/>
            <a:stCxn id="228744" idx="0"/>
            <a:endCxn id="228755" idx="0"/>
          </p:cNvCxnSpPr>
          <p:nvPr/>
        </p:nvCxnSpPr>
        <p:spPr bwMode="auto">
          <a:xfrm>
            <a:off x="4119563" y="1292225"/>
            <a:ext cx="1516062" cy="200025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cxnSp>
        <p:nvCxnSpPr>
          <p:cNvPr id="228763" name="AutoShape 411"/>
          <p:cNvCxnSpPr>
            <a:cxnSpLocks noChangeShapeType="1"/>
            <a:stCxn id="228743" idx="0"/>
            <a:endCxn id="228771" idx="0"/>
          </p:cNvCxnSpPr>
          <p:nvPr/>
        </p:nvCxnSpPr>
        <p:spPr bwMode="auto">
          <a:xfrm>
            <a:off x="4119563" y="4652963"/>
            <a:ext cx="1477962" cy="295275"/>
          </a:xfrm>
          <a:prstGeom prst="bentConnector2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cxnSp>
      <p:grpSp>
        <p:nvGrpSpPr>
          <p:cNvPr id="228764" name="Group 412"/>
          <p:cNvGrpSpPr>
            <a:grpSpLocks/>
          </p:cNvGrpSpPr>
          <p:nvPr/>
        </p:nvGrpSpPr>
        <p:grpSpPr bwMode="auto">
          <a:xfrm>
            <a:off x="5543550" y="4957763"/>
            <a:ext cx="215900" cy="684212"/>
            <a:chOff x="3492" y="2568"/>
            <a:chExt cx="136" cy="431"/>
          </a:xfrm>
        </p:grpSpPr>
        <p:cxnSp>
          <p:nvCxnSpPr>
            <p:cNvPr id="228765" name="AutoShape 413"/>
            <p:cNvCxnSpPr>
              <a:cxnSpLocks noChangeShapeType="1"/>
            </p:cNvCxnSpPr>
            <p:nvPr/>
          </p:nvCxnSpPr>
          <p:spPr bwMode="auto">
            <a:xfrm>
              <a:off x="3560" y="259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28766" name="AutoShape 414"/>
            <p:cNvCxnSpPr>
              <a:cxnSpLocks noChangeShapeType="1"/>
            </p:cNvCxnSpPr>
            <p:nvPr/>
          </p:nvCxnSpPr>
          <p:spPr bwMode="auto">
            <a:xfrm>
              <a:off x="3560" y="2662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28767" name="AutoShape 415"/>
            <p:cNvCxnSpPr>
              <a:cxnSpLocks noChangeShapeType="1"/>
            </p:cNvCxnSpPr>
            <p:nvPr/>
          </p:nvCxnSpPr>
          <p:spPr bwMode="auto">
            <a:xfrm>
              <a:off x="3560" y="2731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28768" name="AutoShape 416"/>
            <p:cNvCxnSpPr>
              <a:cxnSpLocks noChangeShapeType="1"/>
            </p:cNvCxnSpPr>
            <p:nvPr/>
          </p:nvCxnSpPr>
          <p:spPr bwMode="auto">
            <a:xfrm>
              <a:off x="3560" y="2799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28769" name="AutoShape 417"/>
            <p:cNvCxnSpPr>
              <a:cxnSpLocks noChangeShapeType="1"/>
            </p:cNvCxnSpPr>
            <p:nvPr/>
          </p:nvCxnSpPr>
          <p:spPr bwMode="auto">
            <a:xfrm>
              <a:off x="3560" y="2866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cxnSp>
          <p:nvCxnSpPr>
            <p:cNvPr id="228770" name="AutoShape 418"/>
            <p:cNvCxnSpPr>
              <a:cxnSpLocks noChangeShapeType="1"/>
            </p:cNvCxnSpPr>
            <p:nvPr/>
          </p:nvCxnSpPr>
          <p:spPr bwMode="auto">
            <a:xfrm>
              <a:off x="3560" y="2935"/>
              <a:ext cx="68" cy="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</p:cxnSp>
        <p:sp>
          <p:nvSpPr>
            <p:cNvPr id="228771" name="AutoShape 419"/>
            <p:cNvSpPr>
              <a:spLocks noChangeArrowheads="1"/>
            </p:cNvSpPr>
            <p:nvPr/>
          </p:nvSpPr>
          <p:spPr bwMode="auto">
            <a:xfrm>
              <a:off x="3492" y="2568"/>
              <a:ext cx="68" cy="43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8772" name="Line 420"/>
          <p:cNvSpPr>
            <a:spLocks noChangeShapeType="1"/>
          </p:cNvSpPr>
          <p:nvPr/>
        </p:nvSpPr>
        <p:spPr bwMode="auto">
          <a:xfrm rot="5400000" flipH="1">
            <a:off x="486569" y="1753394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73" name="Rectangle 421"/>
          <p:cNvSpPr>
            <a:spLocks noChangeArrowheads="1"/>
          </p:cNvSpPr>
          <p:nvPr/>
        </p:nvSpPr>
        <p:spPr bwMode="auto">
          <a:xfrm>
            <a:off x="8083550" y="14430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74" name="Rectangle 422"/>
          <p:cNvSpPr>
            <a:spLocks noChangeArrowheads="1"/>
          </p:cNvSpPr>
          <p:nvPr/>
        </p:nvSpPr>
        <p:spPr bwMode="auto">
          <a:xfrm>
            <a:off x="8081963" y="2316163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75" name="Rectangle 423"/>
          <p:cNvSpPr>
            <a:spLocks noChangeArrowheads="1"/>
          </p:cNvSpPr>
          <p:nvPr/>
        </p:nvSpPr>
        <p:spPr bwMode="auto">
          <a:xfrm>
            <a:off x="8085138" y="3159125"/>
            <a:ext cx="539750" cy="128588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76" name="Rectangle 424"/>
          <p:cNvSpPr>
            <a:spLocks noChangeArrowheads="1"/>
          </p:cNvSpPr>
          <p:nvPr/>
        </p:nvSpPr>
        <p:spPr bwMode="auto">
          <a:xfrm>
            <a:off x="8085138" y="402748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77" name="Rectangle 425"/>
          <p:cNvSpPr>
            <a:spLocks noChangeArrowheads="1"/>
          </p:cNvSpPr>
          <p:nvPr/>
        </p:nvSpPr>
        <p:spPr bwMode="auto">
          <a:xfrm>
            <a:off x="8085138" y="48847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78" name="Rectangle 426"/>
          <p:cNvSpPr>
            <a:spLocks noChangeArrowheads="1"/>
          </p:cNvSpPr>
          <p:nvPr/>
        </p:nvSpPr>
        <p:spPr bwMode="auto">
          <a:xfrm>
            <a:off x="8085138" y="5748338"/>
            <a:ext cx="539750" cy="128587"/>
          </a:xfrm>
          <a:prstGeom prst="rect">
            <a:avLst/>
          </a:prstGeom>
          <a:gradFill rotWithShape="1">
            <a:gsLst>
              <a:gs pos="0">
                <a:srgbClr val="FF2929"/>
              </a:gs>
              <a:gs pos="100000">
                <a:srgbClr val="FFCC66">
                  <a:alpha val="30000"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79" name="Rectangle 427"/>
          <p:cNvSpPr>
            <a:spLocks noChangeArrowheads="1"/>
          </p:cNvSpPr>
          <p:nvPr/>
        </p:nvSpPr>
        <p:spPr bwMode="auto">
          <a:xfrm>
            <a:off x="1831975" y="1870075"/>
            <a:ext cx="669925" cy="1143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tint val="3137"/>
                  <a:invGamma/>
                </a:srgbClr>
              </a:gs>
              <a:gs pos="100000">
                <a:srgbClr val="0066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8780" name="Line 428"/>
          <p:cNvSpPr>
            <a:spLocks noChangeShapeType="1"/>
          </p:cNvSpPr>
          <p:nvPr/>
        </p:nvSpPr>
        <p:spPr bwMode="auto">
          <a:xfrm flipH="1">
            <a:off x="3024188" y="1846263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81" name="Line 429"/>
          <p:cNvSpPr>
            <a:spLocks noChangeShapeType="1"/>
          </p:cNvSpPr>
          <p:nvPr/>
        </p:nvSpPr>
        <p:spPr bwMode="auto">
          <a:xfrm rot="16200000" flipH="1">
            <a:off x="1737519" y="2790032"/>
            <a:ext cx="287337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82" name="Line 430"/>
          <p:cNvSpPr>
            <a:spLocks noChangeShapeType="1"/>
          </p:cNvSpPr>
          <p:nvPr/>
        </p:nvSpPr>
        <p:spPr bwMode="auto">
          <a:xfrm rot="16200000" flipH="1">
            <a:off x="2882106" y="3877469"/>
            <a:ext cx="287338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83" name="Line 431"/>
          <p:cNvSpPr>
            <a:spLocks noChangeShapeType="1"/>
          </p:cNvSpPr>
          <p:nvPr/>
        </p:nvSpPr>
        <p:spPr bwMode="auto">
          <a:xfrm flipH="1">
            <a:off x="2097088" y="4379913"/>
            <a:ext cx="28733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784" name="Text Box 432"/>
          <p:cNvSpPr txBox="1">
            <a:spLocks noChangeArrowheads="1"/>
          </p:cNvSpPr>
          <p:nvPr/>
        </p:nvSpPr>
        <p:spPr bwMode="auto">
          <a:xfrm>
            <a:off x="8083550" y="3984625"/>
            <a:ext cx="576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Heating</a:t>
            </a:r>
          </a:p>
        </p:txBody>
      </p:sp>
      <p:sp>
        <p:nvSpPr>
          <p:cNvPr id="228785" name="Text Box 433"/>
          <p:cNvSpPr txBox="1">
            <a:spLocks noChangeArrowheads="1"/>
          </p:cNvSpPr>
          <p:nvPr/>
        </p:nvSpPr>
        <p:spPr bwMode="auto">
          <a:xfrm>
            <a:off x="8093075" y="4849813"/>
            <a:ext cx="5762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Heating</a:t>
            </a:r>
          </a:p>
        </p:txBody>
      </p:sp>
      <p:sp>
        <p:nvSpPr>
          <p:cNvPr id="228786" name="Text Box 434"/>
          <p:cNvSpPr txBox="1">
            <a:spLocks noChangeArrowheads="1"/>
          </p:cNvSpPr>
          <p:nvPr/>
        </p:nvSpPr>
        <p:spPr bwMode="auto">
          <a:xfrm>
            <a:off x="8083550" y="5715000"/>
            <a:ext cx="576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Heating</a:t>
            </a:r>
          </a:p>
        </p:txBody>
      </p:sp>
      <p:sp>
        <p:nvSpPr>
          <p:cNvPr id="228787" name="Text Box 435"/>
          <p:cNvSpPr txBox="1">
            <a:spLocks noChangeArrowheads="1"/>
          </p:cNvSpPr>
          <p:nvPr/>
        </p:nvSpPr>
        <p:spPr bwMode="auto">
          <a:xfrm>
            <a:off x="8074025" y="2282825"/>
            <a:ext cx="576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OFF</a:t>
            </a:r>
          </a:p>
        </p:txBody>
      </p:sp>
      <p:sp>
        <p:nvSpPr>
          <p:cNvPr id="228788" name="Text Box 436"/>
          <p:cNvSpPr txBox="1">
            <a:spLocks noChangeArrowheads="1"/>
          </p:cNvSpPr>
          <p:nvPr/>
        </p:nvSpPr>
        <p:spPr bwMode="auto">
          <a:xfrm>
            <a:off x="8066088" y="3121025"/>
            <a:ext cx="5762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Heating</a:t>
            </a:r>
          </a:p>
        </p:txBody>
      </p:sp>
      <p:sp>
        <p:nvSpPr>
          <p:cNvPr id="228789" name="Text Box 437"/>
          <p:cNvSpPr txBox="1">
            <a:spLocks noChangeArrowheads="1"/>
          </p:cNvSpPr>
          <p:nvPr/>
        </p:nvSpPr>
        <p:spPr bwMode="auto">
          <a:xfrm>
            <a:off x="8074025" y="1409700"/>
            <a:ext cx="576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800" b="1">
                <a:latin typeface="Arial" pitchFamily="34" charset="0"/>
                <a:ea typeface="굴림" pitchFamily="34" charset="-127"/>
              </a:rPr>
              <a:t>OFF</a:t>
            </a:r>
          </a:p>
        </p:txBody>
      </p:sp>
      <p:sp>
        <p:nvSpPr>
          <p:cNvPr id="228790" name="Text Box 438"/>
          <p:cNvSpPr txBox="1">
            <a:spLocks noChangeArrowheads="1"/>
          </p:cNvSpPr>
          <p:nvPr/>
        </p:nvSpPr>
        <p:spPr bwMode="auto">
          <a:xfrm>
            <a:off x="3476610" y="2416175"/>
            <a:ext cx="547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972 </a:t>
            </a:r>
            <a:r>
              <a:rPr lang="ru-RU" altLang="ko-KR" sz="10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10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8791" name="Text Box 439"/>
          <p:cNvSpPr txBox="1">
            <a:spLocks noChangeArrowheads="1"/>
          </p:cNvSpPr>
          <p:nvPr/>
        </p:nvSpPr>
        <p:spPr bwMode="auto">
          <a:xfrm>
            <a:off x="8172450" y="6245225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step</a:t>
            </a:r>
          </a:p>
        </p:txBody>
      </p:sp>
      <p:sp>
        <p:nvSpPr>
          <p:cNvPr id="228792" name="Text Box 440"/>
          <p:cNvSpPr txBox="1">
            <a:spLocks noChangeArrowheads="1"/>
          </p:cNvSpPr>
          <p:nvPr/>
        </p:nvSpPr>
        <p:spPr bwMode="auto">
          <a:xfrm>
            <a:off x="8172450" y="5346700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step</a:t>
            </a:r>
          </a:p>
        </p:txBody>
      </p:sp>
      <p:sp>
        <p:nvSpPr>
          <p:cNvPr id="228793" name="Text Box 441"/>
          <p:cNvSpPr txBox="1">
            <a:spLocks noChangeArrowheads="1"/>
          </p:cNvSpPr>
          <p:nvPr/>
        </p:nvSpPr>
        <p:spPr bwMode="auto">
          <a:xfrm>
            <a:off x="8181975" y="4479925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step</a:t>
            </a:r>
          </a:p>
        </p:txBody>
      </p:sp>
      <p:sp>
        <p:nvSpPr>
          <p:cNvPr id="228794" name="Text Box 442"/>
          <p:cNvSpPr txBox="1">
            <a:spLocks noChangeArrowheads="1"/>
          </p:cNvSpPr>
          <p:nvPr/>
        </p:nvSpPr>
        <p:spPr bwMode="auto">
          <a:xfrm>
            <a:off x="8181975" y="3625850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480 step</a:t>
            </a:r>
          </a:p>
        </p:txBody>
      </p:sp>
      <p:sp>
        <p:nvSpPr>
          <p:cNvPr id="228795" name="Text Box 443"/>
          <p:cNvSpPr txBox="1">
            <a:spLocks noChangeArrowheads="1"/>
          </p:cNvSpPr>
          <p:nvPr/>
        </p:nvSpPr>
        <p:spPr bwMode="auto">
          <a:xfrm>
            <a:off x="8180388" y="2762250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80 step</a:t>
            </a:r>
          </a:p>
        </p:txBody>
      </p:sp>
      <p:sp>
        <p:nvSpPr>
          <p:cNvPr id="228796" name="Text Box 444"/>
          <p:cNvSpPr txBox="1">
            <a:spLocks noChangeArrowheads="1"/>
          </p:cNvSpPr>
          <p:nvPr/>
        </p:nvSpPr>
        <p:spPr bwMode="auto">
          <a:xfrm>
            <a:off x="8183563" y="1903413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80 step</a:t>
            </a:r>
          </a:p>
        </p:txBody>
      </p:sp>
      <p:grpSp>
        <p:nvGrpSpPr>
          <p:cNvPr id="228797" name="Group 445"/>
          <p:cNvGrpSpPr>
            <a:grpSpLocks/>
          </p:cNvGrpSpPr>
          <p:nvPr/>
        </p:nvGrpSpPr>
        <p:grpSpPr bwMode="auto">
          <a:xfrm>
            <a:off x="962025" y="3897313"/>
            <a:ext cx="166688" cy="171450"/>
            <a:chOff x="2748" y="3422"/>
            <a:chExt cx="105" cy="108"/>
          </a:xfrm>
        </p:grpSpPr>
        <p:sp>
          <p:nvSpPr>
            <p:cNvPr id="228798" name="AutoShape 446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99" name="Line 447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800" name="AutoShape 448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28801" name="Text Box 449"/>
          <p:cNvSpPr txBox="1">
            <a:spLocks noChangeArrowheads="1"/>
          </p:cNvSpPr>
          <p:nvPr/>
        </p:nvSpPr>
        <p:spPr bwMode="auto">
          <a:xfrm>
            <a:off x="1892300" y="1446213"/>
            <a:ext cx="6111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latin typeface="Arial" pitchFamily="34" charset="0"/>
                <a:ea typeface="굴림" pitchFamily="34" charset="-127"/>
              </a:rPr>
              <a:t>18 </a:t>
            </a:r>
            <a:r>
              <a:rPr lang="ru-RU" altLang="ko-KR" sz="900" b="1" dirty="0" smtClean="0"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900" b="1" dirty="0">
              <a:latin typeface="Arial" pitchFamily="34" charset="0"/>
              <a:ea typeface="굴림" pitchFamily="34" charset="-127"/>
            </a:endParaRPr>
          </a:p>
        </p:txBody>
      </p:sp>
      <p:grpSp>
        <p:nvGrpSpPr>
          <p:cNvPr id="228803" name="Group 451"/>
          <p:cNvGrpSpPr>
            <a:grpSpLocks/>
          </p:cNvGrpSpPr>
          <p:nvPr/>
        </p:nvGrpSpPr>
        <p:grpSpPr bwMode="auto">
          <a:xfrm>
            <a:off x="2755900" y="4181475"/>
            <a:ext cx="215900" cy="171450"/>
            <a:chOff x="2718" y="3861"/>
            <a:chExt cx="136" cy="108"/>
          </a:xfrm>
        </p:grpSpPr>
        <p:sp>
          <p:nvSpPr>
            <p:cNvPr id="228804" name="Line 452"/>
            <p:cNvSpPr>
              <a:spLocks noChangeShapeType="1"/>
            </p:cNvSpPr>
            <p:nvPr/>
          </p:nvSpPr>
          <p:spPr bwMode="auto">
            <a:xfrm flipH="1">
              <a:off x="2718" y="388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8805" name="Group 453"/>
            <p:cNvGrpSpPr>
              <a:grpSpLocks/>
            </p:cNvGrpSpPr>
            <p:nvPr/>
          </p:nvGrpSpPr>
          <p:grpSpPr bwMode="auto">
            <a:xfrm>
              <a:off x="2747" y="3861"/>
              <a:ext cx="105" cy="108"/>
              <a:chOff x="2748" y="3422"/>
              <a:chExt cx="105" cy="108"/>
            </a:xfrm>
          </p:grpSpPr>
          <p:sp>
            <p:nvSpPr>
              <p:cNvPr id="228806" name="AutoShape 454"/>
              <p:cNvSpPr>
                <a:spLocks noChangeArrowheads="1"/>
              </p:cNvSpPr>
              <p:nvPr/>
            </p:nvSpPr>
            <p:spPr bwMode="auto">
              <a:xfrm rot="16200000">
                <a:off x="2772" y="3449"/>
                <a:ext cx="57" cy="105"/>
              </a:xfrm>
              <a:prstGeom prst="flowChartCollat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8807" name="Line 455"/>
              <p:cNvSpPr>
                <a:spLocks noChangeShapeType="1"/>
              </p:cNvSpPr>
              <p:nvPr/>
            </p:nvSpPr>
            <p:spPr bwMode="auto">
              <a:xfrm rot="16200000">
                <a:off x="2784" y="3485"/>
                <a:ext cx="34" cy="0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08" name="AutoShape 456"/>
              <p:cNvSpPr>
                <a:spLocks noChangeArrowheads="1"/>
              </p:cNvSpPr>
              <p:nvPr/>
            </p:nvSpPr>
            <p:spPr bwMode="auto">
              <a:xfrm rot="16200000">
                <a:off x="2778" y="3421"/>
                <a:ext cx="45" cy="48"/>
              </a:xfrm>
              <a:prstGeom prst="flowChartDelay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tIns="0" bIns="0" anchor="ctr" anchorCtr="1"/>
              <a:lstStyle/>
              <a:p>
                <a:pPr algn="ctr"/>
                <a:r>
                  <a:rPr lang="en-US" altLang="ko-KR" sz="700" b="1">
                    <a:latin typeface="Arial" pitchFamily="34" charset="0"/>
                    <a:ea typeface="굴림" pitchFamily="34" charset="-127"/>
                  </a:rPr>
                  <a:t>s</a:t>
                </a:r>
              </a:p>
            </p:txBody>
          </p:sp>
        </p:grpSp>
      </p:grpSp>
      <p:grpSp>
        <p:nvGrpSpPr>
          <p:cNvPr id="228809" name="Group 457"/>
          <p:cNvGrpSpPr>
            <a:grpSpLocks/>
          </p:cNvGrpSpPr>
          <p:nvPr/>
        </p:nvGrpSpPr>
        <p:grpSpPr bwMode="auto">
          <a:xfrm>
            <a:off x="728663" y="3114675"/>
            <a:ext cx="166687" cy="171450"/>
            <a:chOff x="2748" y="3422"/>
            <a:chExt cx="105" cy="108"/>
          </a:xfrm>
        </p:grpSpPr>
        <p:sp>
          <p:nvSpPr>
            <p:cNvPr id="228810" name="AutoShape 458"/>
            <p:cNvSpPr>
              <a:spLocks noChangeArrowheads="1"/>
            </p:cNvSpPr>
            <p:nvPr/>
          </p:nvSpPr>
          <p:spPr bwMode="auto">
            <a:xfrm rot="16200000">
              <a:off x="2772" y="3449"/>
              <a:ext cx="57" cy="105"/>
            </a:xfrm>
            <a:prstGeom prst="flowChartCollat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811" name="Line 459"/>
            <p:cNvSpPr>
              <a:spLocks noChangeShapeType="1"/>
            </p:cNvSpPr>
            <p:nvPr/>
          </p:nvSpPr>
          <p:spPr bwMode="auto">
            <a:xfrm rot="16200000">
              <a:off x="2784" y="3485"/>
              <a:ext cx="3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812" name="AutoShape 460"/>
            <p:cNvSpPr>
              <a:spLocks noChangeArrowheads="1"/>
            </p:cNvSpPr>
            <p:nvPr/>
          </p:nvSpPr>
          <p:spPr bwMode="auto">
            <a:xfrm rot="16200000">
              <a:off x="2778" y="3421"/>
              <a:ext cx="45" cy="48"/>
            </a:xfrm>
            <a:prstGeom prst="flowChartDelay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tIns="0" bIns="0" anchor="ctr" anchorCtr="1"/>
            <a:lstStyle/>
            <a:p>
              <a:pPr algn="ctr"/>
              <a:r>
                <a:rPr lang="en-US" altLang="ko-KR" sz="700" b="1">
                  <a:latin typeface="Arial" pitchFamily="34" charset="0"/>
                  <a:ea typeface="굴림" pitchFamily="34" charset="-127"/>
                </a:rPr>
                <a:t>s</a:t>
              </a:r>
            </a:p>
          </p:txBody>
        </p:sp>
      </p:grpSp>
      <p:sp>
        <p:nvSpPr>
          <p:cNvPr id="228813" name="Text Box 461"/>
          <p:cNvSpPr txBox="1">
            <a:spLocks noChangeArrowheads="1"/>
          </p:cNvSpPr>
          <p:nvPr/>
        </p:nvSpPr>
        <p:spPr bwMode="auto">
          <a:xfrm>
            <a:off x="665163" y="4572000"/>
            <a:ext cx="428625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13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сек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8814" name="Text Box 462"/>
          <p:cNvSpPr txBox="1">
            <a:spLocks noChangeArrowheads="1"/>
          </p:cNvSpPr>
          <p:nvPr/>
        </p:nvSpPr>
        <p:spPr bwMode="auto">
          <a:xfrm>
            <a:off x="8656638" y="5603875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26℃</a:t>
            </a:r>
          </a:p>
        </p:txBody>
      </p:sp>
      <p:sp>
        <p:nvSpPr>
          <p:cNvPr id="228815" name="Text Box 463"/>
          <p:cNvSpPr txBox="1">
            <a:spLocks noChangeArrowheads="1"/>
          </p:cNvSpPr>
          <p:nvPr/>
        </p:nvSpPr>
        <p:spPr bwMode="auto">
          <a:xfrm>
            <a:off x="7866063" y="5608638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60℃</a:t>
            </a:r>
          </a:p>
        </p:txBody>
      </p:sp>
      <p:sp>
        <p:nvSpPr>
          <p:cNvPr id="228816" name="Text Box 464"/>
          <p:cNvSpPr txBox="1">
            <a:spLocks noChangeArrowheads="1"/>
          </p:cNvSpPr>
          <p:nvPr/>
        </p:nvSpPr>
        <p:spPr bwMode="auto">
          <a:xfrm>
            <a:off x="8658225" y="4743450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32℃</a:t>
            </a:r>
          </a:p>
        </p:txBody>
      </p:sp>
      <p:sp>
        <p:nvSpPr>
          <p:cNvPr id="228817" name="Text Box 465"/>
          <p:cNvSpPr txBox="1">
            <a:spLocks noChangeArrowheads="1"/>
          </p:cNvSpPr>
          <p:nvPr/>
        </p:nvSpPr>
        <p:spPr bwMode="auto">
          <a:xfrm>
            <a:off x="7867650" y="4748213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56℃</a:t>
            </a:r>
          </a:p>
        </p:txBody>
      </p:sp>
      <p:sp>
        <p:nvSpPr>
          <p:cNvPr id="228818" name="Text Box 466"/>
          <p:cNvSpPr txBox="1">
            <a:spLocks noChangeArrowheads="1"/>
          </p:cNvSpPr>
          <p:nvPr/>
        </p:nvSpPr>
        <p:spPr bwMode="auto">
          <a:xfrm>
            <a:off x="8658225" y="3879850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39℃</a:t>
            </a:r>
          </a:p>
        </p:txBody>
      </p:sp>
      <p:sp>
        <p:nvSpPr>
          <p:cNvPr id="228819" name="Text Box 467"/>
          <p:cNvSpPr txBox="1">
            <a:spLocks noChangeArrowheads="1"/>
          </p:cNvSpPr>
          <p:nvPr/>
        </p:nvSpPr>
        <p:spPr bwMode="auto">
          <a:xfrm>
            <a:off x="7867650" y="3884613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62℃</a:t>
            </a:r>
          </a:p>
        </p:txBody>
      </p:sp>
      <p:sp>
        <p:nvSpPr>
          <p:cNvPr id="228820" name="Text Box 468"/>
          <p:cNvSpPr txBox="1">
            <a:spLocks noChangeArrowheads="1"/>
          </p:cNvSpPr>
          <p:nvPr/>
        </p:nvSpPr>
        <p:spPr bwMode="auto">
          <a:xfrm>
            <a:off x="8658225" y="3006725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30℃</a:t>
            </a:r>
          </a:p>
        </p:txBody>
      </p:sp>
      <p:sp>
        <p:nvSpPr>
          <p:cNvPr id="228821" name="Text Box 469"/>
          <p:cNvSpPr txBox="1">
            <a:spLocks noChangeArrowheads="1"/>
          </p:cNvSpPr>
          <p:nvPr/>
        </p:nvSpPr>
        <p:spPr bwMode="auto">
          <a:xfrm>
            <a:off x="7867650" y="3011488"/>
            <a:ext cx="3603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68℃</a:t>
            </a:r>
          </a:p>
        </p:txBody>
      </p:sp>
      <p:sp>
        <p:nvSpPr>
          <p:cNvPr id="228823" name="Text Box 471"/>
          <p:cNvSpPr txBox="1">
            <a:spLocks noChangeArrowheads="1"/>
          </p:cNvSpPr>
          <p:nvPr/>
        </p:nvSpPr>
        <p:spPr bwMode="auto">
          <a:xfrm>
            <a:off x="2260600" y="3860800"/>
            <a:ext cx="65563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6.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кгс/см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2 </a:t>
            </a: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(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0.6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M</a:t>
            </a: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П</a:t>
            </a:r>
            <a:r>
              <a:rPr lang="en-US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a</a:t>
            </a:r>
            <a:r>
              <a:rPr lang="en-US" altLang="ko-KR" sz="900" b="1" dirty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)</a:t>
            </a:r>
          </a:p>
        </p:txBody>
      </p:sp>
      <p:sp>
        <p:nvSpPr>
          <p:cNvPr id="228824" name="Text Box 472"/>
          <p:cNvSpPr txBox="1">
            <a:spLocks noChangeArrowheads="1"/>
          </p:cNvSpPr>
          <p:nvPr/>
        </p:nvSpPr>
        <p:spPr bwMode="auto">
          <a:xfrm>
            <a:off x="1231900" y="4568825"/>
            <a:ext cx="428625" cy="138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9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Вкл.</a:t>
            </a:r>
            <a:endParaRPr lang="en-US" altLang="ko-KR" sz="9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8825" name="Text Box 473"/>
          <p:cNvSpPr txBox="1">
            <a:spLocks noChangeArrowheads="1"/>
          </p:cNvSpPr>
          <p:nvPr/>
        </p:nvSpPr>
        <p:spPr bwMode="auto">
          <a:xfrm>
            <a:off x="8656638" y="2166938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32℃</a:t>
            </a:r>
          </a:p>
        </p:txBody>
      </p:sp>
      <p:sp>
        <p:nvSpPr>
          <p:cNvPr id="228826" name="Text Box 474"/>
          <p:cNvSpPr txBox="1">
            <a:spLocks noChangeArrowheads="1"/>
          </p:cNvSpPr>
          <p:nvPr/>
        </p:nvSpPr>
        <p:spPr bwMode="auto">
          <a:xfrm>
            <a:off x="7866063" y="2171700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47℃</a:t>
            </a:r>
          </a:p>
        </p:txBody>
      </p:sp>
      <p:sp>
        <p:nvSpPr>
          <p:cNvPr id="228827" name="Text Box 475"/>
          <p:cNvSpPr txBox="1">
            <a:spLocks noChangeArrowheads="1"/>
          </p:cNvSpPr>
          <p:nvPr/>
        </p:nvSpPr>
        <p:spPr bwMode="auto">
          <a:xfrm>
            <a:off x="8656638" y="1295400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38℃</a:t>
            </a:r>
          </a:p>
        </p:txBody>
      </p:sp>
      <p:sp>
        <p:nvSpPr>
          <p:cNvPr id="228828" name="Text Box 476"/>
          <p:cNvSpPr txBox="1">
            <a:spLocks noChangeArrowheads="1"/>
          </p:cNvSpPr>
          <p:nvPr/>
        </p:nvSpPr>
        <p:spPr bwMode="auto">
          <a:xfrm>
            <a:off x="7866063" y="1300163"/>
            <a:ext cx="3603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49℃</a:t>
            </a:r>
          </a:p>
        </p:txBody>
      </p:sp>
      <p:sp>
        <p:nvSpPr>
          <p:cNvPr id="228829" name="Line 477"/>
          <p:cNvSpPr>
            <a:spLocks noChangeShapeType="1"/>
          </p:cNvSpPr>
          <p:nvPr/>
        </p:nvSpPr>
        <p:spPr bwMode="auto">
          <a:xfrm rot="10800000" flipH="1">
            <a:off x="7380288" y="3141663"/>
            <a:ext cx="287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30" name="Line 478"/>
          <p:cNvSpPr>
            <a:spLocks noChangeShapeType="1"/>
          </p:cNvSpPr>
          <p:nvPr/>
        </p:nvSpPr>
        <p:spPr bwMode="auto">
          <a:xfrm rot="10800000" flipH="1">
            <a:off x="7475538" y="2300288"/>
            <a:ext cx="206375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31" name="Line 479"/>
          <p:cNvSpPr>
            <a:spLocks noChangeShapeType="1"/>
          </p:cNvSpPr>
          <p:nvPr/>
        </p:nvSpPr>
        <p:spPr bwMode="auto">
          <a:xfrm rot="10800000" flipH="1">
            <a:off x="7456488" y="1427163"/>
            <a:ext cx="206375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32" name="Line 480"/>
          <p:cNvSpPr>
            <a:spLocks noChangeShapeType="1"/>
          </p:cNvSpPr>
          <p:nvPr/>
        </p:nvSpPr>
        <p:spPr bwMode="auto">
          <a:xfrm rot="-10800000">
            <a:off x="7470775" y="1709738"/>
            <a:ext cx="174625" cy="0"/>
          </a:xfrm>
          <a:prstGeom prst="line">
            <a:avLst/>
          </a:prstGeom>
          <a:noFill/>
          <a:ln w="1905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33" name="Line 481"/>
          <p:cNvSpPr>
            <a:spLocks noChangeShapeType="1"/>
          </p:cNvSpPr>
          <p:nvPr/>
        </p:nvSpPr>
        <p:spPr bwMode="auto">
          <a:xfrm rot="-10800000">
            <a:off x="7451725" y="2609850"/>
            <a:ext cx="174625" cy="0"/>
          </a:xfrm>
          <a:prstGeom prst="line">
            <a:avLst/>
          </a:prstGeom>
          <a:noFill/>
          <a:ln w="1905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34" name="Line 482"/>
          <p:cNvSpPr>
            <a:spLocks noChangeShapeType="1"/>
          </p:cNvSpPr>
          <p:nvPr/>
        </p:nvSpPr>
        <p:spPr bwMode="auto">
          <a:xfrm rot="-10800000">
            <a:off x="7353300" y="3411538"/>
            <a:ext cx="252413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35" name="Line 483"/>
          <p:cNvSpPr>
            <a:spLocks noChangeShapeType="1"/>
          </p:cNvSpPr>
          <p:nvPr/>
        </p:nvSpPr>
        <p:spPr bwMode="auto">
          <a:xfrm rot="-10800000">
            <a:off x="7370763" y="4297363"/>
            <a:ext cx="2524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36" name="Line 484"/>
          <p:cNvSpPr>
            <a:spLocks noChangeShapeType="1"/>
          </p:cNvSpPr>
          <p:nvPr/>
        </p:nvSpPr>
        <p:spPr bwMode="auto">
          <a:xfrm rot="-10800000">
            <a:off x="7356475" y="5164138"/>
            <a:ext cx="252413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37" name="Line 485"/>
          <p:cNvSpPr>
            <a:spLocks noChangeShapeType="1"/>
          </p:cNvSpPr>
          <p:nvPr/>
        </p:nvSpPr>
        <p:spPr bwMode="auto">
          <a:xfrm rot="-10800000">
            <a:off x="7339013" y="6021388"/>
            <a:ext cx="2524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38" name="Line 486"/>
          <p:cNvSpPr>
            <a:spLocks noChangeShapeType="1"/>
          </p:cNvSpPr>
          <p:nvPr/>
        </p:nvSpPr>
        <p:spPr bwMode="auto">
          <a:xfrm rot="-10800000">
            <a:off x="5842000" y="4924425"/>
            <a:ext cx="252413" cy="0"/>
          </a:xfrm>
          <a:prstGeom prst="line">
            <a:avLst/>
          </a:prstGeom>
          <a:noFill/>
          <a:ln w="1905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39" name="Line 487"/>
          <p:cNvSpPr>
            <a:spLocks noChangeShapeType="1"/>
          </p:cNvSpPr>
          <p:nvPr/>
        </p:nvSpPr>
        <p:spPr bwMode="auto">
          <a:xfrm rot="-10800000">
            <a:off x="4643438" y="4745038"/>
            <a:ext cx="2524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40" name="Line 488"/>
          <p:cNvSpPr>
            <a:spLocks noChangeShapeType="1"/>
          </p:cNvSpPr>
          <p:nvPr/>
        </p:nvSpPr>
        <p:spPr bwMode="auto">
          <a:xfrm rot="-10800000">
            <a:off x="5976938" y="5726113"/>
            <a:ext cx="1587" cy="2524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41" name="Line 489"/>
          <p:cNvSpPr>
            <a:spLocks noChangeShapeType="1"/>
          </p:cNvSpPr>
          <p:nvPr/>
        </p:nvSpPr>
        <p:spPr bwMode="auto">
          <a:xfrm rot="-10800000">
            <a:off x="3346450" y="4149725"/>
            <a:ext cx="1588" cy="2524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42" name="Line 490"/>
          <p:cNvSpPr>
            <a:spLocks noChangeShapeType="1"/>
          </p:cNvSpPr>
          <p:nvPr/>
        </p:nvSpPr>
        <p:spPr bwMode="auto">
          <a:xfrm rot="-10800000">
            <a:off x="3344863" y="2841625"/>
            <a:ext cx="1587" cy="2079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43" name="Line 491"/>
          <p:cNvSpPr>
            <a:spLocks noChangeShapeType="1"/>
          </p:cNvSpPr>
          <p:nvPr/>
        </p:nvSpPr>
        <p:spPr bwMode="auto">
          <a:xfrm rot="-10800000">
            <a:off x="6138863" y="5272088"/>
            <a:ext cx="2524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8845" name="Text Box 493"/>
          <p:cNvSpPr txBox="1">
            <a:spLocks noChangeArrowheads="1"/>
          </p:cNvSpPr>
          <p:nvPr/>
        </p:nvSpPr>
        <p:spPr bwMode="auto">
          <a:xfrm>
            <a:off x="250825" y="5295900"/>
            <a:ext cx="48609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1. SH =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всасывания 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–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насыщ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низк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1200" b="1" dirty="0" err="1" smtClean="0">
                <a:latin typeface="Arial" pitchFamily="34" charset="0"/>
                <a:ea typeface="굴림" pitchFamily="34" charset="-127"/>
              </a:rPr>
              <a:t>давл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.</a:t>
            </a:r>
            <a:endParaRPr lang="en-US" altLang="ko-KR" sz="12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          = - 2℃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- (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- </a:t>
            </a:r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2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℃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)</a:t>
            </a:r>
            <a:r>
              <a:rPr lang="en-US" altLang="ko-KR" sz="1200" b="1" dirty="0" smtClean="0">
                <a:latin typeface="Arial" pitchFamily="34" charset="0"/>
                <a:ea typeface="굴림" pitchFamily="34" charset="-127"/>
              </a:rPr>
              <a:t>= </a:t>
            </a:r>
            <a:r>
              <a:rPr lang="en-US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0</a:t>
            </a:r>
            <a:r>
              <a:rPr lang="en-US" altLang="ko-KR" sz="1200" b="1" dirty="0" smtClean="0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 ℃</a:t>
            </a:r>
            <a:endParaRPr lang="en-US" altLang="ko-KR" sz="1200" b="1" dirty="0">
              <a:solidFill>
                <a:srgbClr val="FF33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28846" name="Text Box 494"/>
          <p:cNvSpPr txBox="1">
            <a:spLocks noChangeArrowheads="1"/>
          </p:cNvSpPr>
          <p:nvPr/>
        </p:nvSpPr>
        <p:spPr bwMode="auto">
          <a:xfrm>
            <a:off x="2789238" y="4506913"/>
            <a:ext cx="2952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3300"/>
                </a:solidFill>
                <a:latin typeface="Arial" pitchFamily="34" charset="0"/>
                <a:ea typeface="굴림" pitchFamily="34" charset="-127"/>
              </a:rPr>
              <a:t>-2℃</a:t>
            </a:r>
          </a:p>
        </p:txBody>
      </p:sp>
      <p:sp>
        <p:nvSpPr>
          <p:cNvPr id="493" name="Text Box 69"/>
          <p:cNvSpPr txBox="1">
            <a:spLocks noChangeArrowheads="1"/>
          </p:cNvSpPr>
          <p:nvPr/>
        </p:nvSpPr>
        <p:spPr bwMode="auto">
          <a:xfrm>
            <a:off x="71438" y="188913"/>
            <a:ext cx="80788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обогрева.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3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Контроль главного ЭРВ наружного блока, пример.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84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8" name="Line 8"/>
          <p:cNvSpPr>
            <a:spLocks noChangeShapeType="1"/>
          </p:cNvSpPr>
          <p:nvPr/>
        </p:nvSpPr>
        <p:spPr bwMode="auto">
          <a:xfrm>
            <a:off x="3003550" y="1566863"/>
            <a:ext cx="3224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6119813" y="1403350"/>
            <a:ext cx="1846083" cy="307777"/>
          </a:xfrm>
          <a:prstGeom prst="rect">
            <a:avLst/>
          </a:prstGeom>
          <a:solidFill>
            <a:srgbClr val="F8F8F8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Целевое давление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2266950" y="1403350"/>
            <a:ext cx="1711622" cy="307777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400" b="1" dirty="0" smtClean="0">
                <a:solidFill>
                  <a:schemeClr val="accent2"/>
                </a:solidFill>
                <a:latin typeface="Arial" pitchFamily="34" charset="0"/>
                <a:ea typeface="굴림" pitchFamily="34" charset="-127"/>
              </a:rPr>
              <a:t>Низкое давление</a:t>
            </a:r>
            <a:endParaRPr lang="en-US" altLang="ko-KR" sz="1400" b="1" dirty="0">
              <a:solidFill>
                <a:schemeClr val="accent2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792163" y="2613676"/>
            <a:ext cx="6810416" cy="523220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Целевое значение давления всасывания определяется значением температуры наружного воздуха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719138" y="1449388"/>
            <a:ext cx="1331912" cy="304800"/>
          </a:xfrm>
          <a:prstGeom prst="rect">
            <a:avLst/>
          </a:prstGeom>
          <a:solidFill>
            <a:srgbClr val="FF000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Обогрев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09939" name="Oval 19"/>
          <p:cNvSpPr>
            <a:spLocks noChangeArrowheads="1"/>
          </p:cNvSpPr>
          <p:nvPr/>
        </p:nvSpPr>
        <p:spPr bwMode="auto">
          <a:xfrm>
            <a:off x="3816350" y="1052514"/>
            <a:ext cx="2143144" cy="441298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Понижение скорости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09940" name="Oval 20"/>
          <p:cNvSpPr>
            <a:spLocks noChangeArrowheads="1"/>
          </p:cNvSpPr>
          <p:nvPr/>
        </p:nvSpPr>
        <p:spPr bwMode="auto">
          <a:xfrm>
            <a:off x="3779838" y="1658938"/>
            <a:ext cx="2179656" cy="4746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Повышение скорости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  <a:ea typeface="굴림" pitchFamily="34" charset="-127"/>
            </a:endParaRPr>
          </a:p>
        </p:txBody>
      </p:sp>
      <p:graphicFrame>
        <p:nvGraphicFramePr>
          <p:cNvPr id="209962" name="Group 42"/>
          <p:cNvGraphicFramePr>
            <a:graphicFrameLocks noGrp="1"/>
          </p:cNvGraphicFramePr>
          <p:nvPr/>
        </p:nvGraphicFramePr>
        <p:xfrm>
          <a:off x="792163" y="3330141"/>
          <a:ext cx="6372225" cy="865632"/>
        </p:xfrm>
        <a:graphic>
          <a:graphicData uri="http://schemas.openxmlformats.org/drawingml/2006/table">
            <a:tbl>
              <a:tblPr/>
              <a:tblGrid>
                <a:gridCol w="2192337"/>
                <a:gridCol w="1000125"/>
                <a:gridCol w="962025"/>
                <a:gridCol w="1066800"/>
                <a:gridCol w="1150938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наружная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. (℃)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Ниже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0  ∼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10  ∼ 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20  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Целевое низкое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давление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(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кг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/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см</a:t>
                      </a:r>
                      <a:r>
                        <a:rPr kumimoji="1" lang="en-US" altLang="ko-K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2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8.7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09961" name="Text Box 41"/>
          <p:cNvSpPr txBox="1">
            <a:spLocks noChangeArrowheads="1"/>
          </p:cNvSpPr>
          <p:nvPr/>
        </p:nvSpPr>
        <p:spPr bwMode="auto">
          <a:xfrm>
            <a:off x="774648" y="4378338"/>
            <a:ext cx="1508746" cy="307777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400" b="1" dirty="0" smtClean="0">
                <a:latin typeface="Arial" pitchFamily="34" charset="0"/>
                <a:ea typeface="굴림" pitchFamily="34" charset="-127"/>
              </a:rPr>
              <a:t>Мин. шаг =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1</a:t>
            </a:r>
            <a:endParaRPr lang="en-US" altLang="ko-KR" sz="1400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71438" y="188913"/>
            <a:ext cx="80788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 в режиме обогрева.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7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4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Контроль вентилятора наружного блока.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Text Box 84"/>
          <p:cNvSpPr txBox="1">
            <a:spLocks noChangeArrowheads="1"/>
          </p:cNvSpPr>
          <p:nvPr/>
        </p:nvSpPr>
        <p:spPr bwMode="auto">
          <a:xfrm>
            <a:off x="71438" y="188913"/>
            <a:ext cx="753114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5.8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работы, дополнительная информация.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5.8.1 EVI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ЭРВ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&amp; EVI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клапан байпаса.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5443" name="AutoShape 147"/>
          <p:cNvSpPr>
            <a:spLocks noChangeArrowheads="1"/>
          </p:cNvSpPr>
          <p:nvPr/>
        </p:nvSpPr>
        <p:spPr bwMode="auto">
          <a:xfrm>
            <a:off x="496888" y="3433763"/>
            <a:ext cx="8234362" cy="1460500"/>
          </a:xfrm>
          <a:prstGeom prst="roundRect">
            <a:avLst>
              <a:gd name="adj" fmla="val 8657"/>
            </a:avLst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444" name="AutoShape 148"/>
          <p:cNvSpPr>
            <a:spLocks noChangeArrowheads="1"/>
          </p:cNvSpPr>
          <p:nvPr/>
        </p:nvSpPr>
        <p:spPr bwMode="auto">
          <a:xfrm>
            <a:off x="311150" y="1125538"/>
            <a:ext cx="8524875" cy="2051050"/>
          </a:xfrm>
          <a:prstGeom prst="roundRect">
            <a:avLst>
              <a:gd name="adj" fmla="val 8657"/>
            </a:avLst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445" name="Text Box 149"/>
          <p:cNvSpPr txBox="1">
            <a:spLocks noChangeArrowheads="1"/>
          </p:cNvSpPr>
          <p:nvPr/>
        </p:nvSpPr>
        <p:spPr bwMode="auto">
          <a:xfrm>
            <a:off x="647700" y="1212850"/>
            <a:ext cx="1136850" cy="276999"/>
          </a:xfrm>
          <a:prstGeom prst="rect">
            <a:avLst/>
          </a:prstGeom>
          <a:solidFill>
            <a:srgbClr val="3366FF">
              <a:alpha val="8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Охлаждение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55446" name="Text Box 150"/>
          <p:cNvSpPr txBox="1">
            <a:spLocks noChangeArrowheads="1"/>
          </p:cNvSpPr>
          <p:nvPr/>
        </p:nvSpPr>
        <p:spPr bwMode="auto">
          <a:xfrm>
            <a:off x="4910138" y="1196975"/>
            <a:ext cx="832279" cy="276999"/>
          </a:xfrm>
          <a:prstGeom prst="rect">
            <a:avLst/>
          </a:prstGeom>
          <a:solidFill>
            <a:srgbClr val="FF99CC">
              <a:alpha val="8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Обогрев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55447" name="Text Box 151"/>
          <p:cNvSpPr txBox="1">
            <a:spLocks noChangeArrowheads="1"/>
          </p:cNvSpPr>
          <p:nvPr/>
        </p:nvSpPr>
        <p:spPr bwMode="auto">
          <a:xfrm>
            <a:off x="539750" y="1557338"/>
            <a:ext cx="3368486" cy="461665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Контроль переохлаждения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20 ℃</a:t>
            </a:r>
          </a:p>
          <a:p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(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2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насыщ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пара, </a:t>
            </a:r>
            <a:r>
              <a:rPr lang="ru-RU" altLang="ko-KR" sz="12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выс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12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давл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–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жидкости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.)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5448" name="Line 152"/>
          <p:cNvSpPr>
            <a:spLocks noChangeShapeType="1"/>
          </p:cNvSpPr>
          <p:nvPr/>
        </p:nvSpPr>
        <p:spPr bwMode="auto">
          <a:xfrm>
            <a:off x="1176338" y="2547938"/>
            <a:ext cx="240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449" name="Text Box 153"/>
          <p:cNvSpPr txBox="1">
            <a:spLocks noChangeArrowheads="1"/>
          </p:cNvSpPr>
          <p:nvPr/>
        </p:nvSpPr>
        <p:spPr bwMode="auto">
          <a:xfrm>
            <a:off x="190440" y="2552688"/>
            <a:ext cx="14824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Переохлаждение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5450" name="Text Box 154"/>
          <p:cNvSpPr txBox="1">
            <a:spLocks noChangeArrowheads="1"/>
          </p:cNvSpPr>
          <p:nvPr/>
        </p:nvSpPr>
        <p:spPr bwMode="auto">
          <a:xfrm>
            <a:off x="3652838" y="2397125"/>
            <a:ext cx="544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20 ℃</a:t>
            </a:r>
          </a:p>
        </p:txBody>
      </p:sp>
      <p:sp>
        <p:nvSpPr>
          <p:cNvPr id="55451" name="Oval 155"/>
          <p:cNvSpPr>
            <a:spLocks noChangeArrowheads="1"/>
          </p:cNvSpPr>
          <p:nvPr/>
        </p:nvSpPr>
        <p:spPr bwMode="auto">
          <a:xfrm>
            <a:off x="1295400" y="2097088"/>
            <a:ext cx="619125" cy="254000"/>
          </a:xfrm>
          <a:prstGeom prst="ellipse">
            <a:avLst/>
          </a:prstGeom>
          <a:solidFill>
            <a:srgbClr val="FF99CC">
              <a:alpha val="8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Выше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5452" name="Line 156"/>
          <p:cNvSpPr>
            <a:spLocks noChangeShapeType="1"/>
          </p:cNvSpPr>
          <p:nvPr/>
        </p:nvSpPr>
        <p:spPr bwMode="auto">
          <a:xfrm>
            <a:off x="1804988" y="2366963"/>
            <a:ext cx="239712" cy="376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453" name="Text Box 157"/>
          <p:cNvSpPr txBox="1">
            <a:spLocks noChangeArrowheads="1"/>
          </p:cNvSpPr>
          <p:nvPr/>
        </p:nvSpPr>
        <p:spPr bwMode="auto">
          <a:xfrm>
            <a:off x="1255713" y="2332038"/>
            <a:ext cx="15646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ЭРВ закрывается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5454" name="Oval 158"/>
          <p:cNvSpPr>
            <a:spLocks noChangeArrowheads="1"/>
          </p:cNvSpPr>
          <p:nvPr/>
        </p:nvSpPr>
        <p:spPr bwMode="auto">
          <a:xfrm>
            <a:off x="2159000" y="2781300"/>
            <a:ext cx="619125" cy="254000"/>
          </a:xfrm>
          <a:prstGeom prst="ellipse">
            <a:avLst/>
          </a:prstGeom>
          <a:solidFill>
            <a:srgbClr val="3366FF">
              <a:alpha val="8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Ниже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5455" name="Line 159"/>
          <p:cNvSpPr>
            <a:spLocks noChangeShapeType="1"/>
          </p:cNvSpPr>
          <p:nvPr/>
        </p:nvSpPr>
        <p:spPr bwMode="auto">
          <a:xfrm flipV="1">
            <a:off x="2919413" y="2386013"/>
            <a:ext cx="285750" cy="4206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456" name="Text Box 160"/>
          <p:cNvSpPr txBox="1">
            <a:spLocks noChangeArrowheads="1"/>
          </p:cNvSpPr>
          <p:nvPr/>
        </p:nvSpPr>
        <p:spPr bwMode="auto">
          <a:xfrm>
            <a:off x="2343150" y="2503488"/>
            <a:ext cx="15275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ЭРВ открывается</a:t>
            </a:r>
            <a:endParaRPr lang="en-US" altLang="ko-KR" sz="12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5457" name="Line 161"/>
          <p:cNvSpPr>
            <a:spLocks noChangeShapeType="1"/>
          </p:cNvSpPr>
          <p:nvPr/>
        </p:nvSpPr>
        <p:spPr bwMode="auto">
          <a:xfrm>
            <a:off x="5213350" y="2525713"/>
            <a:ext cx="240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458" name="Text Box 162"/>
          <p:cNvSpPr txBox="1">
            <a:spLocks noChangeArrowheads="1"/>
          </p:cNvSpPr>
          <p:nvPr/>
        </p:nvSpPr>
        <p:spPr bwMode="auto">
          <a:xfrm>
            <a:off x="4859338" y="2387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SH</a:t>
            </a:r>
          </a:p>
        </p:txBody>
      </p:sp>
      <p:sp>
        <p:nvSpPr>
          <p:cNvPr id="55459" name="Line 163"/>
          <p:cNvSpPr>
            <a:spLocks noChangeShapeType="1"/>
          </p:cNvSpPr>
          <p:nvPr/>
        </p:nvSpPr>
        <p:spPr bwMode="auto">
          <a:xfrm>
            <a:off x="5842000" y="2344738"/>
            <a:ext cx="239713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461" name="Line 165"/>
          <p:cNvSpPr>
            <a:spLocks noChangeShapeType="1"/>
          </p:cNvSpPr>
          <p:nvPr/>
        </p:nvSpPr>
        <p:spPr bwMode="auto">
          <a:xfrm flipV="1">
            <a:off x="6956425" y="2363788"/>
            <a:ext cx="285750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463" name="Text Box 167"/>
          <p:cNvSpPr txBox="1">
            <a:spLocks noChangeArrowheads="1"/>
          </p:cNvSpPr>
          <p:nvPr/>
        </p:nvSpPr>
        <p:spPr bwMode="auto">
          <a:xfrm>
            <a:off x="431800" y="3284538"/>
            <a:ext cx="2735263" cy="27463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ko-KR" sz="120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Защитная функция </a:t>
            </a:r>
            <a:r>
              <a:rPr lang="en-US" altLang="ko-KR" sz="120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EVI </a:t>
            </a:r>
            <a:r>
              <a:rPr lang="ru-RU" altLang="ko-KR" sz="120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ЭРВ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55464" name="AutoShape 168"/>
          <p:cNvSpPr>
            <a:spLocks noChangeArrowheads="1"/>
          </p:cNvSpPr>
          <p:nvPr/>
        </p:nvSpPr>
        <p:spPr bwMode="auto">
          <a:xfrm>
            <a:off x="519057" y="3768725"/>
            <a:ext cx="2555910" cy="40322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견고딕" pitchFamily="18" charset="-127"/>
              </a:rPr>
              <a:t>Защита от высокой Т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견고딕" pitchFamily="18" charset="-127"/>
              </a:rPr>
              <a:t>нагнетания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견고딕" pitchFamily="18" charset="-127"/>
            </a:endParaRPr>
          </a:p>
          <a:p>
            <a:pPr algn="ctr"/>
            <a:r>
              <a:rPr lang="en-US" altLang="ko-KR" sz="1200" b="1" dirty="0">
                <a:latin typeface="Arial" pitchFamily="34" charset="0"/>
                <a:ea typeface="굴림" pitchFamily="34" charset="-127"/>
              </a:rPr>
              <a:t>300 </a:t>
            </a:r>
            <a:r>
              <a:rPr lang="ru-RU" altLang="ko-KR" sz="1200" b="1" dirty="0" smtClean="0"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1200" b="1" dirty="0">
              <a:latin typeface="Arial" pitchFamily="34" charset="0"/>
              <a:ea typeface="견고딕" pitchFamily="18" charset="-127"/>
            </a:endParaRPr>
          </a:p>
        </p:txBody>
      </p:sp>
      <p:sp>
        <p:nvSpPr>
          <p:cNvPr id="55465" name="Text Box 169"/>
          <p:cNvSpPr txBox="1">
            <a:spLocks noChangeArrowheads="1"/>
          </p:cNvSpPr>
          <p:nvPr/>
        </p:nvSpPr>
        <p:spPr bwMode="auto">
          <a:xfrm>
            <a:off x="4932363" y="1557338"/>
            <a:ext cx="3743325" cy="461665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0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наружн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 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&lt;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10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℃ 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SH 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[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перегрев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]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контроль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( 5 ℃ )</a:t>
            </a:r>
          </a:p>
          <a:p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(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0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вых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10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эрв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–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0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вх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</a:t>
            </a:r>
            <a:r>
              <a:rPr lang="ru-RU" altLang="ko-KR" sz="10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эрв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.)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5466" name="Oval 170"/>
          <p:cNvSpPr>
            <a:spLocks noChangeArrowheads="1"/>
          </p:cNvSpPr>
          <p:nvPr/>
        </p:nvSpPr>
        <p:spPr bwMode="auto">
          <a:xfrm>
            <a:off x="6227763" y="2781300"/>
            <a:ext cx="619125" cy="254000"/>
          </a:xfrm>
          <a:prstGeom prst="ellipse">
            <a:avLst/>
          </a:prstGeom>
          <a:solidFill>
            <a:srgbClr val="3366FF">
              <a:alpha val="8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Ниже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5467" name="Oval 171"/>
          <p:cNvSpPr>
            <a:spLocks noChangeArrowheads="1"/>
          </p:cNvSpPr>
          <p:nvPr/>
        </p:nvSpPr>
        <p:spPr bwMode="auto">
          <a:xfrm>
            <a:off x="5400675" y="2097088"/>
            <a:ext cx="619125" cy="254000"/>
          </a:xfrm>
          <a:prstGeom prst="ellipse">
            <a:avLst/>
          </a:prstGeom>
          <a:solidFill>
            <a:srgbClr val="FF99CC">
              <a:alpha val="8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latin typeface="Arial" pitchFamily="34" charset="0"/>
                <a:ea typeface="굴림" pitchFamily="34" charset="-127"/>
              </a:rPr>
              <a:t>Выше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5468" name="Text Box 172"/>
          <p:cNvSpPr txBox="1">
            <a:spLocks noChangeArrowheads="1"/>
          </p:cNvSpPr>
          <p:nvPr/>
        </p:nvSpPr>
        <p:spPr bwMode="auto">
          <a:xfrm>
            <a:off x="7667625" y="2395538"/>
            <a:ext cx="460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5 ℃</a:t>
            </a:r>
          </a:p>
        </p:txBody>
      </p:sp>
      <p:sp>
        <p:nvSpPr>
          <p:cNvPr id="55469" name="Text Box 173"/>
          <p:cNvSpPr txBox="1">
            <a:spLocks noChangeArrowheads="1"/>
          </p:cNvSpPr>
          <p:nvPr/>
        </p:nvSpPr>
        <p:spPr bwMode="auto">
          <a:xfrm>
            <a:off x="900113" y="4465638"/>
            <a:ext cx="2034788" cy="276999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1200" dirty="0" smtClean="0">
                <a:latin typeface="Arial" pitchFamily="34" charset="0"/>
                <a:ea typeface="굴림" pitchFamily="34" charset="-127"/>
              </a:rPr>
              <a:t>клапан</a:t>
            </a:r>
            <a:r>
              <a:rPr lang="en-US" altLang="ko-KR" sz="1200" dirty="0" smtClean="0"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200" dirty="0" smtClean="0">
                <a:latin typeface="Arial" pitchFamily="34" charset="0"/>
                <a:ea typeface="굴림" pitchFamily="34" charset="-127"/>
              </a:rPr>
              <a:t>Вкл. (Открыт)</a:t>
            </a:r>
            <a:endParaRPr lang="en-US" altLang="ko-KR" sz="1200" dirty="0">
              <a:latin typeface="Arial" pitchFamily="34" charset="0"/>
              <a:ea typeface="굴림" pitchFamily="34" charset="-127"/>
            </a:endParaRPr>
          </a:p>
        </p:txBody>
      </p:sp>
      <p:graphicFrame>
        <p:nvGraphicFramePr>
          <p:cNvPr id="55470" name="Group 174"/>
          <p:cNvGraphicFramePr>
            <a:graphicFrameLocks noGrp="1"/>
          </p:cNvGraphicFramePr>
          <p:nvPr/>
        </p:nvGraphicFramePr>
        <p:xfrm>
          <a:off x="3203575" y="3778250"/>
          <a:ext cx="5076825" cy="577533"/>
        </p:xfrm>
        <a:graphic>
          <a:graphicData uri="http://schemas.openxmlformats.org/drawingml/2006/table">
            <a:tbl>
              <a:tblPr/>
              <a:tblGrid>
                <a:gridCol w="1908175"/>
                <a:gridCol w="1512888"/>
                <a:gridCol w="1655762"/>
              </a:tblGrid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ЭРВ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нагнетания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&gt; 110 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&lt; 105 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5484" name="Text Box 188"/>
          <p:cNvSpPr txBox="1">
            <a:spLocks noChangeArrowheads="1"/>
          </p:cNvSpPr>
          <p:nvPr/>
        </p:nvSpPr>
        <p:spPr bwMode="auto">
          <a:xfrm>
            <a:off x="1651000" y="4213225"/>
            <a:ext cx="27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+</a:t>
            </a:r>
          </a:p>
        </p:txBody>
      </p:sp>
      <p:graphicFrame>
        <p:nvGraphicFramePr>
          <p:cNvPr id="55502" name="Group 206"/>
          <p:cNvGraphicFramePr>
            <a:graphicFrameLocks noGrp="1"/>
          </p:cNvGraphicFramePr>
          <p:nvPr/>
        </p:nvGraphicFramePr>
        <p:xfrm>
          <a:off x="466725" y="5302250"/>
          <a:ext cx="7993063" cy="1079500"/>
        </p:xfrm>
        <a:graphic>
          <a:graphicData uri="http://schemas.openxmlformats.org/drawingml/2006/table">
            <a:tbl>
              <a:tblPr/>
              <a:tblGrid>
                <a:gridCol w="2125663"/>
                <a:gridCol w="2727325"/>
                <a:gridCol w="3140075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Режим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Охлаждение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Обогрев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EVI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клапан байпаса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 зависимости от условий, Вкл./Выкл.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■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Т </a:t>
                      </a:r>
                      <a:r>
                        <a:rPr kumimoji="1" lang="ru-RU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наружная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&lt; 10℃  -&gt; 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굴림" pitchFamily="34" charset="-127"/>
                        </a:rPr>
                        <a:t>Выкл.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굴림" pitchFamily="34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33" name="Text Box 157"/>
          <p:cNvSpPr txBox="1">
            <a:spLocks noChangeArrowheads="1"/>
          </p:cNvSpPr>
          <p:nvPr/>
        </p:nvSpPr>
        <p:spPr bwMode="auto">
          <a:xfrm>
            <a:off x="5164161" y="2308212"/>
            <a:ext cx="15646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ЭРВ закрывается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34" name="Text Box 160"/>
          <p:cNvSpPr txBox="1">
            <a:spLocks noChangeArrowheads="1"/>
          </p:cNvSpPr>
          <p:nvPr/>
        </p:nvSpPr>
        <p:spPr bwMode="auto">
          <a:xfrm>
            <a:off x="6251598" y="2479662"/>
            <a:ext cx="15275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ЭРВ открывается</a:t>
            </a:r>
            <a:endParaRPr lang="en-US" altLang="ko-KR" sz="12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47700" y="1319213"/>
            <a:ext cx="1295547" cy="307777"/>
          </a:xfrm>
          <a:prstGeom prst="rect">
            <a:avLst/>
          </a:prstGeom>
          <a:solidFill>
            <a:srgbClr val="3366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400" b="1" dirty="0" err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Охалждение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11188" y="3368213"/>
            <a:ext cx="938077" cy="307777"/>
          </a:xfrm>
          <a:prstGeom prst="rect">
            <a:avLst/>
          </a:prstGeom>
          <a:solidFill>
            <a:srgbClr val="FF99CC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Обогрев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28596" y="2516175"/>
            <a:ext cx="80137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※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 </a:t>
            </a:r>
            <a:r>
              <a:rPr lang="ru-RU" altLang="ko-KR" sz="14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режие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охлаждения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при достижении Т нагнетания 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110℃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открывается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ЭРВ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46113" y="5364163"/>
            <a:ext cx="7958137" cy="1083374"/>
          </a:xfrm>
          <a:prstGeom prst="rect">
            <a:avLst/>
          </a:prstGeom>
          <a:solidFill>
            <a:srgbClr val="EAEAEA">
              <a:alpha val="10001"/>
            </a:srgbClr>
          </a:solidFill>
          <a:ln w="1905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Открыт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картера 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&gt; </a:t>
            </a: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85℃ 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60000"/>
              </a:lnSpc>
            </a:pP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Закрыт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картера 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&lt; </a:t>
            </a: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70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℃. 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и Т нагнетания менее 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90℃.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827088" y="5419725"/>
            <a:ext cx="5508625" cy="250825"/>
          </a:xfrm>
          <a:prstGeom prst="roundRect">
            <a:avLst>
              <a:gd name="adj" fmla="val 16667"/>
            </a:avLst>
          </a:prstGeom>
          <a:solidFill>
            <a:srgbClr val="99CC00">
              <a:alpha val="10001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400" b="1" dirty="0" smtClean="0">
                <a:latin typeface="Arial" pitchFamily="34" charset="0"/>
                <a:ea typeface="견고딕" pitchFamily="18" charset="-127"/>
              </a:rPr>
              <a:t>Защита от перегрева картера компрессора.</a:t>
            </a:r>
            <a:endParaRPr lang="en-US" altLang="ko-KR" sz="1400" b="1" dirty="0">
              <a:latin typeface="Arial" pitchFamily="34" charset="0"/>
              <a:ea typeface="견고딕" pitchFamily="18" charset="-127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11188" y="1700213"/>
            <a:ext cx="8029575" cy="738664"/>
          </a:xfrm>
          <a:prstGeom prst="rect">
            <a:avLst/>
          </a:prstGeom>
          <a:solidFill>
            <a:srgbClr val="EAEAEA">
              <a:alpha val="10001"/>
            </a:srgbClr>
          </a:solidFill>
          <a:ln w="1905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Открыт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открывается при температуре нагнетания выше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120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℃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 режиме охлаждения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Закрыт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закрыт при температуре ниже 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105 </a:t>
            </a: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℃. 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11188" y="3785726"/>
            <a:ext cx="8029575" cy="738664"/>
          </a:xfrm>
          <a:prstGeom prst="rect">
            <a:avLst/>
          </a:prstGeom>
          <a:solidFill>
            <a:srgbClr val="EAEAEA">
              <a:alpha val="10001"/>
            </a:srgbClr>
          </a:solidFill>
          <a:ln w="1905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Открыт :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открывается при температуре нагнетания выше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110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℃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в режиме обогрева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r>
              <a:rPr lang="en-US" altLang="ko-KR" sz="14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Закрыт</a:t>
            </a:r>
            <a:r>
              <a:rPr lang="en-US" altLang="ko-KR" sz="14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400" b="1" dirty="0"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закрыт при температуре ниже </a:t>
            </a:r>
            <a:r>
              <a:rPr lang="en-US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105 ℃. 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71438" y="188913"/>
            <a:ext cx="73120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5.8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работы, дополнительная информация.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5.8.2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Управление клапаном байпаса жидкости.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446213" y="1050925"/>
            <a:ext cx="7194550" cy="3817938"/>
          </a:xfrm>
          <a:prstGeom prst="rect">
            <a:avLst/>
          </a:prstGeom>
          <a:solidFill>
            <a:srgbClr val="F8F8F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1439863" y="4976813"/>
            <a:ext cx="5432456" cy="1757404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1400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■ 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Приоритет защиты</a:t>
            </a:r>
            <a:endParaRPr lang="en-US" altLang="ko-KR" sz="14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   1.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Высокое давление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   2.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Температура нагнетания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   3.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Низкое давление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   4.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Коэффициент сжатия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   5.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Защита от обмерзания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1443038" y="2439988"/>
            <a:ext cx="72056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>
            <a:off x="1463675" y="1989138"/>
            <a:ext cx="718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179388" y="981075"/>
            <a:ext cx="13267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ko-KR" sz="12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Выс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 давление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45" name="Line 9"/>
          <p:cNvSpPr>
            <a:spLocks noChangeShapeType="1"/>
          </p:cNvSpPr>
          <p:nvPr/>
        </p:nvSpPr>
        <p:spPr bwMode="auto">
          <a:xfrm>
            <a:off x="1438275" y="3897313"/>
            <a:ext cx="7205663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46" name="Line 10"/>
          <p:cNvSpPr>
            <a:spLocks noChangeShapeType="1"/>
          </p:cNvSpPr>
          <p:nvPr/>
        </p:nvSpPr>
        <p:spPr bwMode="auto">
          <a:xfrm>
            <a:off x="1441450" y="3362325"/>
            <a:ext cx="720566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>
            <a:off x="1438275" y="1487488"/>
            <a:ext cx="72056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395288" y="3759200"/>
            <a:ext cx="964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34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кгс/см </a:t>
            </a:r>
            <a:r>
              <a:rPr lang="en-US" altLang="ko-KR" sz="1200" b="1" baseline="300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407988" y="3262313"/>
            <a:ext cx="964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35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кгс/см </a:t>
            </a:r>
            <a:r>
              <a:rPr lang="en-US" altLang="ko-KR" sz="1200" b="1" baseline="300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50" name="Text Box 14"/>
          <p:cNvSpPr txBox="1">
            <a:spLocks noChangeArrowheads="1"/>
          </p:cNvSpPr>
          <p:nvPr/>
        </p:nvSpPr>
        <p:spPr bwMode="auto">
          <a:xfrm>
            <a:off x="431800" y="2339975"/>
            <a:ext cx="964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37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кгс/см </a:t>
            </a:r>
            <a:r>
              <a:rPr lang="en-US" altLang="ko-KR" sz="1200" b="1" baseline="300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431800" y="1304925"/>
            <a:ext cx="8783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40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кгс/см</a:t>
            </a:r>
            <a:r>
              <a:rPr lang="en-US" altLang="ko-KR" sz="1200" b="1" baseline="300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431800" y="1844675"/>
            <a:ext cx="964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38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кгс/см </a:t>
            </a:r>
            <a:r>
              <a:rPr lang="en-US" altLang="ko-KR" sz="1200" b="1" baseline="300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1727200" y="3727450"/>
            <a:ext cx="3035318" cy="276999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Вентилятор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: 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максимальная скорость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2016125" y="3195638"/>
            <a:ext cx="3270960" cy="276999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Запрет на увеличение времени загрузки</a:t>
            </a:r>
            <a:endParaRPr lang="en-US" altLang="ko-KR" sz="12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55" name="Line 19"/>
          <p:cNvSpPr>
            <a:spLocks noChangeShapeType="1"/>
          </p:cNvSpPr>
          <p:nvPr/>
        </p:nvSpPr>
        <p:spPr bwMode="auto">
          <a:xfrm>
            <a:off x="1436688" y="1492250"/>
            <a:ext cx="718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56" name="Line 20"/>
          <p:cNvSpPr>
            <a:spLocks noChangeShapeType="1"/>
          </p:cNvSpPr>
          <p:nvPr/>
        </p:nvSpPr>
        <p:spPr bwMode="auto">
          <a:xfrm>
            <a:off x="6443663" y="1557338"/>
            <a:ext cx="1044575" cy="2951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57" name="Line 21"/>
          <p:cNvSpPr>
            <a:spLocks noChangeShapeType="1"/>
          </p:cNvSpPr>
          <p:nvPr/>
        </p:nvSpPr>
        <p:spPr bwMode="auto">
          <a:xfrm>
            <a:off x="1450975" y="4473575"/>
            <a:ext cx="72056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58" name="Line 22"/>
          <p:cNvSpPr>
            <a:spLocks noChangeShapeType="1"/>
          </p:cNvSpPr>
          <p:nvPr/>
        </p:nvSpPr>
        <p:spPr bwMode="auto">
          <a:xfrm>
            <a:off x="7343775" y="1484313"/>
            <a:ext cx="0" cy="29876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431800" y="4371975"/>
            <a:ext cx="964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30</a:t>
            </a:r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кгс/см </a:t>
            </a:r>
            <a:r>
              <a:rPr lang="en-US" altLang="ko-KR" sz="1200" b="1" baseline="30000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</a:t>
            </a:r>
            <a:endParaRPr lang="en-US" altLang="ko-KR" sz="1200" b="1" baseline="30000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60" name="Text Box 24"/>
          <p:cNvSpPr txBox="1">
            <a:spLocks noChangeArrowheads="1"/>
          </p:cNvSpPr>
          <p:nvPr/>
        </p:nvSpPr>
        <p:spPr bwMode="auto">
          <a:xfrm>
            <a:off x="1727200" y="4303713"/>
            <a:ext cx="2185598" cy="276999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Управление по давлению.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61" name="Line 25"/>
          <p:cNvSpPr>
            <a:spLocks noChangeShapeType="1"/>
          </p:cNvSpPr>
          <p:nvPr/>
        </p:nvSpPr>
        <p:spPr bwMode="auto">
          <a:xfrm>
            <a:off x="1638300" y="3881438"/>
            <a:ext cx="0" cy="808037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62" name="Oval 26"/>
          <p:cNvSpPr>
            <a:spLocks noChangeArrowheads="1"/>
          </p:cNvSpPr>
          <p:nvPr/>
        </p:nvSpPr>
        <p:spPr bwMode="auto">
          <a:xfrm>
            <a:off x="1593850" y="4437063"/>
            <a:ext cx="96838" cy="889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563" name="Text Box 27"/>
          <p:cNvSpPr txBox="1">
            <a:spLocks noChangeArrowheads="1"/>
          </p:cNvSpPr>
          <p:nvPr/>
        </p:nvSpPr>
        <p:spPr bwMode="auto">
          <a:xfrm>
            <a:off x="2728913" y="2284413"/>
            <a:ext cx="2207527" cy="276999"/>
          </a:xfrm>
          <a:prstGeom prst="rect">
            <a:avLst/>
          </a:prstGeom>
          <a:solidFill>
            <a:srgbClr val="EAEAEA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Снижение времени загрузки</a:t>
            </a:r>
            <a:endParaRPr lang="en-US" altLang="ko-KR" sz="1200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64" name="Oval 28"/>
          <p:cNvSpPr>
            <a:spLocks noChangeArrowheads="1"/>
          </p:cNvSpPr>
          <p:nvPr/>
        </p:nvSpPr>
        <p:spPr bwMode="auto">
          <a:xfrm>
            <a:off x="2663825" y="2386013"/>
            <a:ext cx="96838" cy="889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65" name="Text Box 29"/>
          <p:cNvSpPr txBox="1">
            <a:spLocks noChangeArrowheads="1"/>
          </p:cNvSpPr>
          <p:nvPr/>
        </p:nvSpPr>
        <p:spPr bwMode="auto">
          <a:xfrm>
            <a:off x="6424613" y="1322388"/>
            <a:ext cx="1620315" cy="276999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Компрессор Выкл.</a:t>
            </a:r>
            <a:endParaRPr lang="en-US" altLang="ko-KR" sz="12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66" name="Oval 30"/>
          <p:cNvSpPr>
            <a:spLocks noChangeArrowheads="1"/>
          </p:cNvSpPr>
          <p:nvPr/>
        </p:nvSpPr>
        <p:spPr bwMode="auto">
          <a:xfrm>
            <a:off x="6372225" y="1439863"/>
            <a:ext cx="96838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567" name="Text Box 31"/>
          <p:cNvSpPr txBox="1">
            <a:spLocks noChangeArrowheads="1"/>
          </p:cNvSpPr>
          <p:nvPr/>
        </p:nvSpPr>
        <p:spPr bwMode="auto">
          <a:xfrm>
            <a:off x="5886468" y="4487877"/>
            <a:ext cx="1488869" cy="276999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Компрессор Вкл.</a:t>
            </a:r>
            <a:endParaRPr lang="en-US" altLang="ko-KR" sz="12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68" name="Oval 32"/>
          <p:cNvSpPr>
            <a:spLocks noChangeArrowheads="1"/>
          </p:cNvSpPr>
          <p:nvPr/>
        </p:nvSpPr>
        <p:spPr bwMode="auto">
          <a:xfrm>
            <a:off x="7442200" y="4413250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569" name="Text Box 33"/>
          <p:cNvSpPr txBox="1">
            <a:spLocks noChangeArrowheads="1"/>
          </p:cNvSpPr>
          <p:nvPr/>
        </p:nvSpPr>
        <p:spPr bwMode="auto">
          <a:xfrm>
            <a:off x="7054884" y="2552688"/>
            <a:ext cx="1158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Компрессор </a:t>
            </a:r>
          </a:p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не работает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3570" name="Text Box 34"/>
          <p:cNvSpPr txBox="1">
            <a:spLocks noChangeArrowheads="1"/>
          </p:cNvSpPr>
          <p:nvPr/>
        </p:nvSpPr>
        <p:spPr bwMode="auto">
          <a:xfrm>
            <a:off x="71438" y="188913"/>
            <a:ext cx="800581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5.8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работы, дополнительная информация.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5.8.3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Защита по высокому давлению.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941388" y="1703388"/>
            <a:ext cx="7667625" cy="3562350"/>
          </a:xfrm>
          <a:prstGeom prst="rect">
            <a:avLst/>
          </a:prstGeom>
          <a:solidFill>
            <a:srgbClr val="F8F8F8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 flipV="1">
            <a:off x="2455863" y="2974975"/>
            <a:ext cx="303212" cy="514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966788" y="4316413"/>
            <a:ext cx="7642225" cy="1587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947738" y="3940175"/>
            <a:ext cx="7661275" cy="1588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328613" y="41798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105 ℃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328613" y="3816350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110 ℃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330200" y="2951163"/>
            <a:ext cx="6588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1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120 ℃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363538" y="2622550"/>
            <a:ext cx="5921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1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125 ℃</a:t>
            </a:r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 flipV="1">
            <a:off x="1216025" y="3768725"/>
            <a:ext cx="352425" cy="47783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939800" y="3576638"/>
            <a:ext cx="1475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ЭРВ =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300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1384300" y="3900488"/>
            <a:ext cx="96838" cy="889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2020888" y="3783013"/>
            <a:ext cx="323850" cy="75565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rot="-420000" flipH="1">
            <a:off x="1739878" y="3912042"/>
            <a:ext cx="45719" cy="388246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1358856" y="4487877"/>
            <a:ext cx="13340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EVI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ЭРВ =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0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шагов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>
            <a:off x="936625" y="3125788"/>
            <a:ext cx="7672388" cy="1587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>
            <a:off x="954088" y="2738438"/>
            <a:ext cx="7670800" cy="1587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954088" y="1982788"/>
            <a:ext cx="7659687" cy="1587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>
            <a:off x="944563" y="4991100"/>
            <a:ext cx="7662862" cy="1588"/>
          </a:xfrm>
          <a:prstGeom prst="line">
            <a:avLst/>
          </a:prstGeom>
          <a:noFill/>
          <a:ln w="19685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>
            <a:off x="8513763" y="1984375"/>
            <a:ext cx="3175" cy="29892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77825" y="1830388"/>
            <a:ext cx="5921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1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135 ℃</a:t>
            </a: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250825" y="1268413"/>
            <a:ext cx="2341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нагнетания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587" name="Oval 27"/>
          <p:cNvSpPr>
            <a:spLocks noChangeArrowheads="1"/>
          </p:cNvSpPr>
          <p:nvPr/>
        </p:nvSpPr>
        <p:spPr bwMode="auto">
          <a:xfrm>
            <a:off x="2203450" y="4273550"/>
            <a:ext cx="96838" cy="889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8" name="Oval 28"/>
          <p:cNvSpPr>
            <a:spLocks noChangeArrowheads="1"/>
          </p:cNvSpPr>
          <p:nvPr/>
        </p:nvSpPr>
        <p:spPr bwMode="auto">
          <a:xfrm>
            <a:off x="2616200" y="3089275"/>
            <a:ext cx="96838" cy="889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>
            <a:off x="3022600" y="3846513"/>
            <a:ext cx="131763" cy="6111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90" name="Oval 30"/>
          <p:cNvSpPr>
            <a:spLocks noChangeArrowheads="1"/>
          </p:cNvSpPr>
          <p:nvPr/>
        </p:nvSpPr>
        <p:spPr bwMode="auto">
          <a:xfrm>
            <a:off x="3076575" y="4273550"/>
            <a:ext cx="96838" cy="889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91" name="Text Box 31"/>
          <p:cNvSpPr txBox="1">
            <a:spLocks noChangeArrowheads="1"/>
          </p:cNvSpPr>
          <p:nvPr/>
        </p:nvSpPr>
        <p:spPr bwMode="auto">
          <a:xfrm>
            <a:off x="1912938" y="2811463"/>
            <a:ext cx="21419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000" b="1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Клапан байпаса жидкости Вкл.</a:t>
            </a:r>
            <a:endParaRPr lang="en-US" altLang="ko-KR" sz="1000" b="1" dirty="0">
              <a:solidFill>
                <a:srgbClr val="0000FF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2524125" y="4430713"/>
            <a:ext cx="2247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000" b="1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Клапан байпаса жидкости Выкл.</a:t>
            </a:r>
            <a:endParaRPr lang="en-US" altLang="ko-KR" sz="1000" b="1" dirty="0">
              <a:solidFill>
                <a:srgbClr val="0000FF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2308225" y="2595563"/>
            <a:ext cx="976549" cy="246221"/>
          </a:xfrm>
          <a:prstGeom prst="rect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000" b="1" dirty="0" smtClean="0">
                <a:solidFill>
                  <a:srgbClr val="0000FF"/>
                </a:solidFill>
                <a:latin typeface="Arial" pitchFamily="34" charset="0"/>
                <a:ea typeface="굴림" pitchFamily="34" charset="-127"/>
              </a:rPr>
              <a:t>Охлаждение</a:t>
            </a:r>
            <a:endParaRPr lang="en-US" altLang="ko-KR" sz="1000" b="1" dirty="0">
              <a:solidFill>
                <a:srgbClr val="0000FF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594" name="Line 34"/>
          <p:cNvSpPr>
            <a:spLocks noChangeShapeType="1"/>
          </p:cNvSpPr>
          <p:nvPr/>
        </p:nvSpPr>
        <p:spPr bwMode="auto">
          <a:xfrm flipV="1">
            <a:off x="3352800" y="3783013"/>
            <a:ext cx="252413" cy="5048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95" name="Oval 35"/>
          <p:cNvSpPr>
            <a:spLocks noChangeArrowheads="1"/>
          </p:cNvSpPr>
          <p:nvPr/>
        </p:nvSpPr>
        <p:spPr bwMode="auto">
          <a:xfrm>
            <a:off x="3484563" y="3895725"/>
            <a:ext cx="96837" cy="88900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97" name="Line 37"/>
          <p:cNvSpPr>
            <a:spLocks noChangeShapeType="1"/>
          </p:cNvSpPr>
          <p:nvPr/>
        </p:nvSpPr>
        <p:spPr bwMode="auto">
          <a:xfrm rot="5700000" flipV="1">
            <a:off x="2180775" y="3712458"/>
            <a:ext cx="1108947" cy="9702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98" name="Line 38"/>
          <p:cNvSpPr>
            <a:spLocks noChangeShapeType="1"/>
          </p:cNvSpPr>
          <p:nvPr/>
        </p:nvSpPr>
        <p:spPr bwMode="auto">
          <a:xfrm>
            <a:off x="6497638" y="2038350"/>
            <a:ext cx="919162" cy="2928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99" name="Oval 39"/>
          <p:cNvSpPr>
            <a:spLocks noChangeArrowheads="1"/>
          </p:cNvSpPr>
          <p:nvPr/>
        </p:nvSpPr>
        <p:spPr bwMode="auto">
          <a:xfrm>
            <a:off x="3811588" y="4273550"/>
            <a:ext cx="96837" cy="88900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00" name="Text Box 40"/>
          <p:cNvSpPr txBox="1">
            <a:spLocks noChangeArrowheads="1"/>
          </p:cNvSpPr>
          <p:nvPr/>
        </p:nvSpPr>
        <p:spPr bwMode="auto">
          <a:xfrm>
            <a:off x="3352800" y="3487738"/>
            <a:ext cx="721672" cy="246221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0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Обогрев</a:t>
            </a:r>
            <a:endParaRPr lang="en-US" altLang="ko-KR" sz="10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601" name="Line 41"/>
          <p:cNvSpPr>
            <a:spLocks noChangeShapeType="1"/>
          </p:cNvSpPr>
          <p:nvPr/>
        </p:nvSpPr>
        <p:spPr bwMode="auto">
          <a:xfrm>
            <a:off x="3676650" y="3937000"/>
            <a:ext cx="1588" cy="3857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02" name="Line 42"/>
          <p:cNvSpPr>
            <a:spLocks noChangeShapeType="1"/>
          </p:cNvSpPr>
          <p:nvPr/>
        </p:nvSpPr>
        <p:spPr bwMode="auto">
          <a:xfrm>
            <a:off x="939800" y="3567113"/>
            <a:ext cx="7661275" cy="1587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03" name="Text Box 43"/>
          <p:cNvSpPr txBox="1">
            <a:spLocks noChangeArrowheads="1"/>
          </p:cNvSpPr>
          <p:nvPr/>
        </p:nvSpPr>
        <p:spPr bwMode="auto">
          <a:xfrm>
            <a:off x="330200" y="34559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115 ℃</a:t>
            </a:r>
          </a:p>
        </p:txBody>
      </p:sp>
      <p:sp>
        <p:nvSpPr>
          <p:cNvPr id="194604" name="Text Box 44"/>
          <p:cNvSpPr txBox="1">
            <a:spLocks noChangeArrowheads="1"/>
          </p:cNvSpPr>
          <p:nvPr/>
        </p:nvSpPr>
        <p:spPr bwMode="auto">
          <a:xfrm>
            <a:off x="3870325" y="4108450"/>
            <a:ext cx="22862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000" b="1" dirty="0" smtClean="0">
                <a:solidFill>
                  <a:srgbClr val="FF00FF"/>
                </a:solidFill>
                <a:latin typeface="Arial" pitchFamily="34" charset="0"/>
                <a:ea typeface="굴림" pitchFamily="34" charset="-127"/>
              </a:rPr>
              <a:t>Клапан байпаса жидкости  Выкл.</a:t>
            </a:r>
            <a:endParaRPr lang="en-US" altLang="ko-KR" sz="1000" b="1" dirty="0">
              <a:solidFill>
                <a:srgbClr val="FF00FF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605" name="Text Box 45"/>
          <p:cNvSpPr txBox="1">
            <a:spLocks noChangeArrowheads="1"/>
          </p:cNvSpPr>
          <p:nvPr/>
        </p:nvSpPr>
        <p:spPr bwMode="auto">
          <a:xfrm>
            <a:off x="3762375" y="3748088"/>
            <a:ext cx="2177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000" b="1" dirty="0" smtClean="0">
                <a:solidFill>
                  <a:srgbClr val="FF00FF"/>
                </a:solidFill>
                <a:latin typeface="Arial" pitchFamily="34" charset="0"/>
                <a:ea typeface="굴림" pitchFamily="34" charset="-127"/>
              </a:rPr>
              <a:t>Клапан байпаса жидкости  Вкл.</a:t>
            </a:r>
            <a:endParaRPr lang="en-US" altLang="ko-KR" sz="1000" b="1" dirty="0">
              <a:solidFill>
                <a:srgbClr val="FF00FF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606" name="Line 46"/>
          <p:cNvSpPr>
            <a:spLocks noChangeShapeType="1"/>
          </p:cNvSpPr>
          <p:nvPr/>
        </p:nvSpPr>
        <p:spPr bwMode="auto">
          <a:xfrm>
            <a:off x="954088" y="3279775"/>
            <a:ext cx="7672387" cy="1588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07" name="Text Box 47"/>
          <p:cNvSpPr txBox="1">
            <a:spLocks noChangeArrowheads="1"/>
          </p:cNvSpPr>
          <p:nvPr/>
        </p:nvSpPr>
        <p:spPr bwMode="auto">
          <a:xfrm>
            <a:off x="304800" y="3135313"/>
            <a:ext cx="658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200" b="1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118 ℃</a:t>
            </a:r>
          </a:p>
        </p:txBody>
      </p:sp>
      <p:sp>
        <p:nvSpPr>
          <p:cNvPr id="194608" name="Text Box 48"/>
          <p:cNvSpPr txBox="1">
            <a:spLocks noChangeArrowheads="1"/>
          </p:cNvSpPr>
          <p:nvPr/>
        </p:nvSpPr>
        <p:spPr bwMode="auto">
          <a:xfrm>
            <a:off x="4181475" y="3422650"/>
            <a:ext cx="2754280" cy="246221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Запрет на увеличение времени загрузки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609" name="Text Box 49"/>
          <p:cNvSpPr txBox="1">
            <a:spLocks noChangeArrowheads="1"/>
          </p:cNvSpPr>
          <p:nvPr/>
        </p:nvSpPr>
        <p:spPr bwMode="auto">
          <a:xfrm>
            <a:off x="4576763" y="2990850"/>
            <a:ext cx="2079415" cy="246221"/>
          </a:xfrm>
          <a:prstGeom prst="rect">
            <a:avLst/>
          </a:prstGeom>
          <a:solidFill>
            <a:srgbClr val="EAEAEA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000" dirty="0" smtClean="0">
                <a:latin typeface="굴림" pitchFamily="34" charset="-127"/>
                <a:ea typeface="굴림" pitchFamily="34" charset="-127"/>
              </a:rPr>
              <a:t>Снижение времени загрузки</a:t>
            </a:r>
            <a:endParaRPr lang="en-US" altLang="ko-KR" sz="1000" dirty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94610" name="Oval 50"/>
          <p:cNvSpPr>
            <a:spLocks noChangeArrowheads="1"/>
          </p:cNvSpPr>
          <p:nvPr/>
        </p:nvSpPr>
        <p:spPr bwMode="auto">
          <a:xfrm>
            <a:off x="4129088" y="3524250"/>
            <a:ext cx="96837" cy="889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611" name="Oval 51"/>
          <p:cNvSpPr>
            <a:spLocks noChangeArrowheads="1"/>
          </p:cNvSpPr>
          <p:nvPr/>
        </p:nvSpPr>
        <p:spPr bwMode="auto">
          <a:xfrm>
            <a:off x="4530725" y="3243263"/>
            <a:ext cx="96838" cy="889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94614" name="Oval 54"/>
          <p:cNvSpPr>
            <a:spLocks noChangeArrowheads="1"/>
          </p:cNvSpPr>
          <p:nvPr/>
        </p:nvSpPr>
        <p:spPr bwMode="auto">
          <a:xfrm>
            <a:off x="6426200" y="1946275"/>
            <a:ext cx="96838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15" name="Oval 55"/>
          <p:cNvSpPr>
            <a:spLocks noChangeArrowheads="1"/>
          </p:cNvSpPr>
          <p:nvPr/>
        </p:nvSpPr>
        <p:spPr bwMode="auto">
          <a:xfrm>
            <a:off x="7412038" y="4972050"/>
            <a:ext cx="96837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71438" y="188913"/>
            <a:ext cx="800581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5.8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работы, дополнительная информация.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5.8.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4</a:t>
            </a:r>
            <a:r>
              <a:rPr lang="en-US" altLang="ko-KR" sz="2000" b="1" dirty="0" smtClean="0"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Защита по температуре нагнетания.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6653241" y="2004993"/>
            <a:ext cx="1620315" cy="276999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Компрессор Выкл.</a:t>
            </a:r>
            <a:endParaRPr lang="en-US" altLang="ko-KR" sz="12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776929" y="4633929"/>
            <a:ext cx="1488869" cy="276999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Компрессор Вкл.</a:t>
            </a:r>
            <a:endParaRPr lang="en-US" altLang="ko-KR" sz="12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58" name="Text Box 33"/>
          <p:cNvSpPr txBox="1">
            <a:spLocks noChangeArrowheads="1"/>
          </p:cNvSpPr>
          <p:nvPr/>
        </p:nvSpPr>
        <p:spPr bwMode="auto">
          <a:xfrm>
            <a:off x="7237449" y="3684591"/>
            <a:ext cx="1158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Компрессор </a:t>
            </a:r>
          </a:p>
          <a:p>
            <a:r>
              <a:rPr lang="ru-RU" altLang="ko-KR" sz="12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не работает</a:t>
            </a:r>
            <a:endParaRPr lang="en-US" altLang="ko-KR" sz="12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1042988" y="1196975"/>
            <a:ext cx="2992437" cy="5545138"/>
          </a:xfrm>
          <a:prstGeom prst="roundRect">
            <a:avLst>
              <a:gd name="adj" fmla="val 8657"/>
            </a:avLst>
          </a:prstGeom>
          <a:solidFill>
            <a:srgbClr val="EAEAEA">
              <a:alpha val="10001"/>
            </a:srgbClr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7093" name="AutoShape 5"/>
          <p:cNvSpPr>
            <a:spLocks noChangeAspect="1" noChangeArrowheads="1" noTextEdit="1"/>
          </p:cNvSpPr>
          <p:nvPr/>
        </p:nvSpPr>
        <p:spPr bwMode="auto">
          <a:xfrm>
            <a:off x="1042988" y="1368425"/>
            <a:ext cx="2895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7094" name="AutoShape 6"/>
          <p:cNvSpPr>
            <a:spLocks noChangeArrowheads="1"/>
          </p:cNvSpPr>
          <p:nvPr/>
        </p:nvSpPr>
        <p:spPr bwMode="auto">
          <a:xfrm>
            <a:off x="5099050" y="1196975"/>
            <a:ext cx="2992438" cy="5545138"/>
          </a:xfrm>
          <a:prstGeom prst="roundRect">
            <a:avLst>
              <a:gd name="adj" fmla="val 8657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051050" y="1304925"/>
            <a:ext cx="1039067" cy="276999"/>
          </a:xfrm>
          <a:prstGeom prst="rect">
            <a:avLst/>
          </a:prstGeom>
          <a:solidFill>
            <a:srgbClr val="3366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err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Охаждение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6119813" y="1341438"/>
            <a:ext cx="832279" cy="276999"/>
          </a:xfrm>
          <a:prstGeom prst="rect">
            <a:avLst/>
          </a:prstGeom>
          <a:solidFill>
            <a:srgbClr val="FF99CC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1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Обогрев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grpSp>
        <p:nvGrpSpPr>
          <p:cNvPr id="217097" name="Group 9"/>
          <p:cNvGrpSpPr>
            <a:grpSpLocks/>
          </p:cNvGrpSpPr>
          <p:nvPr/>
        </p:nvGrpSpPr>
        <p:grpSpPr bwMode="auto">
          <a:xfrm>
            <a:off x="1062974" y="1736725"/>
            <a:ext cx="2386663" cy="4962525"/>
            <a:chOff x="991" y="935"/>
            <a:chExt cx="1182" cy="3126"/>
          </a:xfrm>
        </p:grpSpPr>
        <p:sp>
          <p:nvSpPr>
            <p:cNvPr id="217098" name="AutoShape 10"/>
            <p:cNvSpPr>
              <a:spLocks noChangeArrowheads="1"/>
            </p:cNvSpPr>
            <p:nvPr/>
          </p:nvSpPr>
          <p:spPr bwMode="auto">
            <a:xfrm>
              <a:off x="1276" y="935"/>
              <a:ext cx="522" cy="159"/>
            </a:xfrm>
            <a:prstGeom prst="flowChartAlternate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altLang="ko-KR" sz="11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Старт</a:t>
              </a:r>
              <a:endPara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099" name="Freeform 11"/>
            <p:cNvSpPr>
              <a:spLocks/>
            </p:cNvSpPr>
            <p:nvPr/>
          </p:nvSpPr>
          <p:spPr bwMode="auto">
            <a:xfrm>
              <a:off x="1161" y="1232"/>
              <a:ext cx="756" cy="239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0" y="239"/>
                </a:cxn>
                <a:cxn ang="0">
                  <a:pos x="756" y="478"/>
                </a:cxn>
                <a:cxn ang="0">
                  <a:pos x="1512" y="239"/>
                </a:cxn>
                <a:cxn ang="0">
                  <a:pos x="756" y="0"/>
                </a:cxn>
              </a:cxnLst>
              <a:rect l="0" t="0" r="r" b="b"/>
              <a:pathLst>
                <a:path w="1512" h="478">
                  <a:moveTo>
                    <a:pt x="756" y="0"/>
                  </a:moveTo>
                  <a:lnTo>
                    <a:pt x="0" y="239"/>
                  </a:lnTo>
                  <a:lnTo>
                    <a:pt x="756" y="478"/>
                  </a:lnTo>
                  <a:lnTo>
                    <a:pt x="1512" y="23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00" name="Rectangle 12"/>
            <p:cNvSpPr>
              <a:spLocks noChangeArrowheads="1"/>
            </p:cNvSpPr>
            <p:nvPr/>
          </p:nvSpPr>
          <p:spPr bwMode="auto">
            <a:xfrm>
              <a:off x="1394" y="1324"/>
              <a:ext cx="9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Lp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01" name="Rectangle 13"/>
            <p:cNvSpPr>
              <a:spLocks noChangeArrowheads="1"/>
            </p:cNvSpPr>
            <p:nvPr/>
          </p:nvSpPr>
          <p:spPr bwMode="auto">
            <a:xfrm>
              <a:off x="1497" y="1324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≤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02" name="Rectangle 14"/>
            <p:cNvSpPr>
              <a:spLocks noChangeArrowheads="1"/>
            </p:cNvSpPr>
            <p:nvPr/>
          </p:nvSpPr>
          <p:spPr bwMode="auto">
            <a:xfrm>
              <a:off x="1555" y="1324"/>
              <a:ext cx="11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4.5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03" name="Rectangle 15"/>
            <p:cNvSpPr>
              <a:spLocks noChangeArrowheads="1"/>
            </p:cNvSpPr>
            <p:nvPr/>
          </p:nvSpPr>
          <p:spPr bwMode="auto">
            <a:xfrm>
              <a:off x="1683" y="1324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04" name="Rectangle 16"/>
            <p:cNvSpPr>
              <a:spLocks noChangeArrowheads="1"/>
            </p:cNvSpPr>
            <p:nvPr/>
          </p:nvSpPr>
          <p:spPr bwMode="auto">
            <a:xfrm>
              <a:off x="1161" y="3352"/>
              <a:ext cx="693" cy="1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05" name="Rectangle 17"/>
            <p:cNvSpPr>
              <a:spLocks noChangeArrowheads="1"/>
            </p:cNvSpPr>
            <p:nvPr/>
          </p:nvSpPr>
          <p:spPr bwMode="auto">
            <a:xfrm>
              <a:off x="1822" y="3385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06" name="Freeform 18"/>
            <p:cNvSpPr>
              <a:spLocks/>
            </p:cNvSpPr>
            <p:nvPr/>
          </p:nvSpPr>
          <p:spPr bwMode="auto">
            <a:xfrm>
              <a:off x="1161" y="1939"/>
              <a:ext cx="756" cy="239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0" y="239"/>
                </a:cxn>
                <a:cxn ang="0">
                  <a:pos x="756" y="478"/>
                </a:cxn>
                <a:cxn ang="0">
                  <a:pos x="1512" y="239"/>
                </a:cxn>
                <a:cxn ang="0">
                  <a:pos x="756" y="0"/>
                </a:cxn>
              </a:cxnLst>
              <a:rect l="0" t="0" r="r" b="b"/>
              <a:pathLst>
                <a:path w="1512" h="478">
                  <a:moveTo>
                    <a:pt x="756" y="0"/>
                  </a:moveTo>
                  <a:lnTo>
                    <a:pt x="0" y="239"/>
                  </a:lnTo>
                  <a:lnTo>
                    <a:pt x="756" y="478"/>
                  </a:lnTo>
                  <a:lnTo>
                    <a:pt x="1512" y="23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07" name="Rectangle 19"/>
            <p:cNvSpPr>
              <a:spLocks noChangeArrowheads="1"/>
            </p:cNvSpPr>
            <p:nvPr/>
          </p:nvSpPr>
          <p:spPr bwMode="auto">
            <a:xfrm>
              <a:off x="1161" y="2761"/>
              <a:ext cx="756" cy="1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08" name="Freeform 20"/>
            <p:cNvSpPr>
              <a:spLocks/>
            </p:cNvSpPr>
            <p:nvPr/>
          </p:nvSpPr>
          <p:spPr bwMode="auto">
            <a:xfrm>
              <a:off x="1161" y="3000"/>
              <a:ext cx="756" cy="239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0" y="239"/>
                </a:cxn>
                <a:cxn ang="0">
                  <a:pos x="756" y="478"/>
                </a:cxn>
                <a:cxn ang="0">
                  <a:pos x="1512" y="239"/>
                </a:cxn>
                <a:cxn ang="0">
                  <a:pos x="756" y="0"/>
                </a:cxn>
              </a:cxnLst>
              <a:rect l="0" t="0" r="r" b="b"/>
              <a:pathLst>
                <a:path w="1512" h="478">
                  <a:moveTo>
                    <a:pt x="756" y="0"/>
                  </a:moveTo>
                  <a:lnTo>
                    <a:pt x="0" y="239"/>
                  </a:lnTo>
                  <a:lnTo>
                    <a:pt x="756" y="478"/>
                  </a:lnTo>
                  <a:lnTo>
                    <a:pt x="1512" y="23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09" name="Freeform 21"/>
            <p:cNvSpPr>
              <a:spLocks/>
            </p:cNvSpPr>
            <p:nvPr/>
          </p:nvSpPr>
          <p:spPr bwMode="auto">
            <a:xfrm>
              <a:off x="1161" y="3920"/>
              <a:ext cx="756" cy="119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170" y="4"/>
                </a:cxn>
                <a:cxn ang="0">
                  <a:pos x="126" y="14"/>
                </a:cxn>
                <a:cxn ang="0">
                  <a:pos x="88" y="27"/>
                </a:cxn>
                <a:cxn ang="0">
                  <a:pos x="62" y="39"/>
                </a:cxn>
                <a:cxn ang="0">
                  <a:pos x="47" y="47"/>
                </a:cxn>
                <a:cxn ang="0">
                  <a:pos x="34" y="57"/>
                </a:cxn>
                <a:cxn ang="0">
                  <a:pos x="24" y="67"/>
                </a:cxn>
                <a:cxn ang="0">
                  <a:pos x="14" y="78"/>
                </a:cxn>
                <a:cxn ang="0">
                  <a:pos x="7" y="89"/>
                </a:cxn>
                <a:cxn ang="0">
                  <a:pos x="2" y="102"/>
                </a:cxn>
                <a:cxn ang="0">
                  <a:pos x="0" y="113"/>
                </a:cxn>
                <a:cxn ang="0">
                  <a:pos x="0" y="126"/>
                </a:cxn>
                <a:cxn ang="0">
                  <a:pos x="2" y="137"/>
                </a:cxn>
                <a:cxn ang="0">
                  <a:pos x="7" y="149"/>
                </a:cxn>
                <a:cxn ang="0">
                  <a:pos x="14" y="161"/>
                </a:cxn>
                <a:cxn ang="0">
                  <a:pos x="24" y="172"/>
                </a:cxn>
                <a:cxn ang="0">
                  <a:pos x="34" y="181"/>
                </a:cxn>
                <a:cxn ang="0">
                  <a:pos x="47" y="191"/>
                </a:cxn>
                <a:cxn ang="0">
                  <a:pos x="62" y="199"/>
                </a:cxn>
                <a:cxn ang="0">
                  <a:pos x="88" y="212"/>
                </a:cxn>
                <a:cxn ang="0">
                  <a:pos x="126" y="224"/>
                </a:cxn>
                <a:cxn ang="0">
                  <a:pos x="170" y="234"/>
                </a:cxn>
                <a:cxn ang="0">
                  <a:pos x="219" y="239"/>
                </a:cxn>
                <a:cxn ang="0">
                  <a:pos x="1269" y="239"/>
                </a:cxn>
                <a:cxn ang="0">
                  <a:pos x="1318" y="235"/>
                </a:cxn>
                <a:cxn ang="0">
                  <a:pos x="1363" y="229"/>
                </a:cxn>
                <a:cxn ang="0">
                  <a:pos x="1405" y="218"/>
                </a:cxn>
                <a:cxn ang="0">
                  <a:pos x="1440" y="204"/>
                </a:cxn>
                <a:cxn ang="0">
                  <a:pos x="1455" y="196"/>
                </a:cxn>
                <a:cxn ang="0">
                  <a:pos x="1470" y="186"/>
                </a:cxn>
                <a:cxn ang="0">
                  <a:pos x="1482" y="176"/>
                </a:cxn>
                <a:cxn ang="0">
                  <a:pos x="1492" y="165"/>
                </a:cxn>
                <a:cxn ang="0">
                  <a:pos x="1501" y="154"/>
                </a:cxn>
                <a:cxn ang="0">
                  <a:pos x="1507" y="143"/>
                </a:cxn>
                <a:cxn ang="0">
                  <a:pos x="1511" y="132"/>
                </a:cxn>
                <a:cxn ang="0">
                  <a:pos x="1512" y="119"/>
                </a:cxn>
                <a:cxn ang="0">
                  <a:pos x="1511" y="106"/>
                </a:cxn>
                <a:cxn ang="0">
                  <a:pos x="1507" y="95"/>
                </a:cxn>
                <a:cxn ang="0">
                  <a:pos x="1501" y="84"/>
                </a:cxn>
                <a:cxn ang="0">
                  <a:pos x="1492" y="73"/>
                </a:cxn>
                <a:cxn ang="0">
                  <a:pos x="1482" y="62"/>
                </a:cxn>
                <a:cxn ang="0">
                  <a:pos x="1470" y="52"/>
                </a:cxn>
                <a:cxn ang="0">
                  <a:pos x="1455" y="43"/>
                </a:cxn>
                <a:cxn ang="0">
                  <a:pos x="1440" y="35"/>
                </a:cxn>
                <a:cxn ang="0">
                  <a:pos x="1405" y="20"/>
                </a:cxn>
                <a:cxn ang="0">
                  <a:pos x="1363" y="9"/>
                </a:cxn>
                <a:cxn ang="0">
                  <a:pos x="1318" y="3"/>
                </a:cxn>
                <a:cxn ang="0">
                  <a:pos x="1269" y="0"/>
                </a:cxn>
              </a:cxnLst>
              <a:rect l="0" t="0" r="r" b="b"/>
              <a:pathLst>
                <a:path w="1512" h="239">
                  <a:moveTo>
                    <a:pt x="242" y="0"/>
                  </a:moveTo>
                  <a:lnTo>
                    <a:pt x="219" y="0"/>
                  </a:lnTo>
                  <a:lnTo>
                    <a:pt x="193" y="3"/>
                  </a:lnTo>
                  <a:lnTo>
                    <a:pt x="170" y="4"/>
                  </a:lnTo>
                  <a:lnTo>
                    <a:pt x="148" y="9"/>
                  </a:lnTo>
                  <a:lnTo>
                    <a:pt x="126" y="14"/>
                  </a:lnTo>
                  <a:lnTo>
                    <a:pt x="106" y="20"/>
                  </a:lnTo>
                  <a:lnTo>
                    <a:pt x="88" y="27"/>
                  </a:lnTo>
                  <a:lnTo>
                    <a:pt x="71" y="35"/>
                  </a:lnTo>
                  <a:lnTo>
                    <a:pt x="62" y="39"/>
                  </a:lnTo>
                  <a:lnTo>
                    <a:pt x="56" y="43"/>
                  </a:lnTo>
                  <a:lnTo>
                    <a:pt x="47" y="47"/>
                  </a:lnTo>
                  <a:lnTo>
                    <a:pt x="41" y="52"/>
                  </a:lnTo>
                  <a:lnTo>
                    <a:pt x="34" y="57"/>
                  </a:lnTo>
                  <a:lnTo>
                    <a:pt x="29" y="62"/>
                  </a:lnTo>
                  <a:lnTo>
                    <a:pt x="24" y="67"/>
                  </a:lnTo>
                  <a:lnTo>
                    <a:pt x="19" y="73"/>
                  </a:lnTo>
                  <a:lnTo>
                    <a:pt x="14" y="78"/>
                  </a:lnTo>
                  <a:lnTo>
                    <a:pt x="10" y="84"/>
                  </a:lnTo>
                  <a:lnTo>
                    <a:pt x="7" y="89"/>
                  </a:lnTo>
                  <a:lnTo>
                    <a:pt x="4" y="95"/>
                  </a:lnTo>
                  <a:lnTo>
                    <a:pt x="2" y="102"/>
                  </a:lnTo>
                  <a:lnTo>
                    <a:pt x="0" y="106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7" y="149"/>
                  </a:lnTo>
                  <a:lnTo>
                    <a:pt x="10" y="154"/>
                  </a:lnTo>
                  <a:lnTo>
                    <a:pt x="14" y="161"/>
                  </a:lnTo>
                  <a:lnTo>
                    <a:pt x="19" y="165"/>
                  </a:lnTo>
                  <a:lnTo>
                    <a:pt x="24" y="172"/>
                  </a:lnTo>
                  <a:lnTo>
                    <a:pt x="29" y="176"/>
                  </a:lnTo>
                  <a:lnTo>
                    <a:pt x="34" y="181"/>
                  </a:lnTo>
                  <a:lnTo>
                    <a:pt x="41" y="186"/>
                  </a:lnTo>
                  <a:lnTo>
                    <a:pt x="47" y="191"/>
                  </a:lnTo>
                  <a:lnTo>
                    <a:pt x="56" y="196"/>
                  </a:lnTo>
                  <a:lnTo>
                    <a:pt x="62" y="199"/>
                  </a:lnTo>
                  <a:lnTo>
                    <a:pt x="71" y="204"/>
                  </a:lnTo>
                  <a:lnTo>
                    <a:pt x="88" y="212"/>
                  </a:lnTo>
                  <a:lnTo>
                    <a:pt x="106" y="218"/>
                  </a:lnTo>
                  <a:lnTo>
                    <a:pt x="126" y="224"/>
                  </a:lnTo>
                  <a:lnTo>
                    <a:pt x="148" y="229"/>
                  </a:lnTo>
                  <a:lnTo>
                    <a:pt x="170" y="234"/>
                  </a:lnTo>
                  <a:lnTo>
                    <a:pt x="193" y="235"/>
                  </a:lnTo>
                  <a:lnTo>
                    <a:pt x="219" y="239"/>
                  </a:lnTo>
                  <a:lnTo>
                    <a:pt x="242" y="239"/>
                  </a:lnTo>
                  <a:lnTo>
                    <a:pt x="1269" y="239"/>
                  </a:lnTo>
                  <a:lnTo>
                    <a:pt x="1294" y="239"/>
                  </a:lnTo>
                  <a:lnTo>
                    <a:pt x="1318" y="235"/>
                  </a:lnTo>
                  <a:lnTo>
                    <a:pt x="1341" y="234"/>
                  </a:lnTo>
                  <a:lnTo>
                    <a:pt x="1363" y="229"/>
                  </a:lnTo>
                  <a:lnTo>
                    <a:pt x="1385" y="224"/>
                  </a:lnTo>
                  <a:lnTo>
                    <a:pt x="1405" y="218"/>
                  </a:lnTo>
                  <a:lnTo>
                    <a:pt x="1423" y="212"/>
                  </a:lnTo>
                  <a:lnTo>
                    <a:pt x="1440" y="204"/>
                  </a:lnTo>
                  <a:lnTo>
                    <a:pt x="1449" y="199"/>
                  </a:lnTo>
                  <a:lnTo>
                    <a:pt x="1455" y="196"/>
                  </a:lnTo>
                  <a:lnTo>
                    <a:pt x="1464" y="191"/>
                  </a:lnTo>
                  <a:lnTo>
                    <a:pt x="1470" y="186"/>
                  </a:lnTo>
                  <a:lnTo>
                    <a:pt x="1477" y="181"/>
                  </a:lnTo>
                  <a:lnTo>
                    <a:pt x="1482" y="176"/>
                  </a:lnTo>
                  <a:lnTo>
                    <a:pt x="1487" y="172"/>
                  </a:lnTo>
                  <a:lnTo>
                    <a:pt x="1492" y="165"/>
                  </a:lnTo>
                  <a:lnTo>
                    <a:pt x="1497" y="161"/>
                  </a:lnTo>
                  <a:lnTo>
                    <a:pt x="1501" y="154"/>
                  </a:lnTo>
                  <a:lnTo>
                    <a:pt x="1504" y="149"/>
                  </a:lnTo>
                  <a:lnTo>
                    <a:pt x="1507" y="143"/>
                  </a:lnTo>
                  <a:lnTo>
                    <a:pt x="1509" y="137"/>
                  </a:lnTo>
                  <a:lnTo>
                    <a:pt x="1511" y="132"/>
                  </a:lnTo>
                  <a:lnTo>
                    <a:pt x="1511" y="126"/>
                  </a:lnTo>
                  <a:lnTo>
                    <a:pt x="1512" y="119"/>
                  </a:lnTo>
                  <a:lnTo>
                    <a:pt x="1511" y="113"/>
                  </a:lnTo>
                  <a:lnTo>
                    <a:pt x="1511" y="106"/>
                  </a:lnTo>
                  <a:lnTo>
                    <a:pt x="1509" y="102"/>
                  </a:lnTo>
                  <a:lnTo>
                    <a:pt x="1507" y="95"/>
                  </a:lnTo>
                  <a:lnTo>
                    <a:pt x="1504" y="89"/>
                  </a:lnTo>
                  <a:lnTo>
                    <a:pt x="1501" y="84"/>
                  </a:lnTo>
                  <a:lnTo>
                    <a:pt x="1497" y="78"/>
                  </a:lnTo>
                  <a:lnTo>
                    <a:pt x="1492" y="73"/>
                  </a:lnTo>
                  <a:lnTo>
                    <a:pt x="1487" y="67"/>
                  </a:lnTo>
                  <a:lnTo>
                    <a:pt x="1482" y="62"/>
                  </a:lnTo>
                  <a:lnTo>
                    <a:pt x="1477" y="57"/>
                  </a:lnTo>
                  <a:lnTo>
                    <a:pt x="1470" y="52"/>
                  </a:lnTo>
                  <a:lnTo>
                    <a:pt x="1464" y="47"/>
                  </a:lnTo>
                  <a:lnTo>
                    <a:pt x="1455" y="43"/>
                  </a:lnTo>
                  <a:lnTo>
                    <a:pt x="1449" y="39"/>
                  </a:lnTo>
                  <a:lnTo>
                    <a:pt x="1440" y="35"/>
                  </a:lnTo>
                  <a:lnTo>
                    <a:pt x="1423" y="27"/>
                  </a:lnTo>
                  <a:lnTo>
                    <a:pt x="1405" y="20"/>
                  </a:lnTo>
                  <a:lnTo>
                    <a:pt x="1385" y="14"/>
                  </a:lnTo>
                  <a:lnTo>
                    <a:pt x="1363" y="9"/>
                  </a:lnTo>
                  <a:lnTo>
                    <a:pt x="1341" y="4"/>
                  </a:lnTo>
                  <a:lnTo>
                    <a:pt x="1318" y="3"/>
                  </a:lnTo>
                  <a:lnTo>
                    <a:pt x="1294" y="0"/>
                  </a:lnTo>
                  <a:lnTo>
                    <a:pt x="1269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10" name="Rectangle 22"/>
            <p:cNvSpPr>
              <a:spLocks noChangeArrowheads="1"/>
            </p:cNvSpPr>
            <p:nvPr/>
          </p:nvSpPr>
          <p:spPr bwMode="auto">
            <a:xfrm>
              <a:off x="1697" y="2793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11" name="Freeform 23"/>
            <p:cNvSpPr>
              <a:spLocks/>
            </p:cNvSpPr>
            <p:nvPr/>
          </p:nvSpPr>
          <p:spPr bwMode="auto">
            <a:xfrm>
              <a:off x="1161" y="3591"/>
              <a:ext cx="756" cy="239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0" y="239"/>
                </a:cxn>
                <a:cxn ang="0">
                  <a:pos x="756" y="478"/>
                </a:cxn>
                <a:cxn ang="0">
                  <a:pos x="1512" y="239"/>
                </a:cxn>
                <a:cxn ang="0">
                  <a:pos x="756" y="0"/>
                </a:cxn>
              </a:cxnLst>
              <a:rect l="0" t="0" r="r" b="b"/>
              <a:pathLst>
                <a:path w="1512" h="478">
                  <a:moveTo>
                    <a:pt x="756" y="0"/>
                  </a:moveTo>
                  <a:lnTo>
                    <a:pt x="0" y="239"/>
                  </a:lnTo>
                  <a:lnTo>
                    <a:pt x="756" y="478"/>
                  </a:lnTo>
                  <a:lnTo>
                    <a:pt x="1512" y="23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12" name="Rectangle 24"/>
            <p:cNvSpPr>
              <a:spLocks noChangeArrowheads="1"/>
            </p:cNvSpPr>
            <p:nvPr/>
          </p:nvSpPr>
          <p:spPr bwMode="auto">
            <a:xfrm>
              <a:off x="1683" y="3683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13" name="Rectangle 25"/>
            <p:cNvSpPr>
              <a:spLocks noChangeArrowheads="1"/>
            </p:cNvSpPr>
            <p:nvPr/>
          </p:nvSpPr>
          <p:spPr bwMode="auto">
            <a:xfrm>
              <a:off x="1698" y="3952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14" name="Line 26"/>
            <p:cNvSpPr>
              <a:spLocks noChangeShapeType="1"/>
            </p:cNvSpPr>
            <p:nvPr/>
          </p:nvSpPr>
          <p:spPr bwMode="auto">
            <a:xfrm>
              <a:off x="1921" y="3672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15" name="Line 27"/>
            <p:cNvSpPr>
              <a:spLocks noChangeShapeType="1"/>
            </p:cNvSpPr>
            <p:nvPr/>
          </p:nvSpPr>
          <p:spPr bwMode="auto">
            <a:xfrm flipV="1">
              <a:off x="2169" y="1162"/>
              <a:ext cx="0" cy="25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16" name="Freeform 28"/>
            <p:cNvSpPr>
              <a:spLocks noEditPoints="1"/>
            </p:cNvSpPr>
            <p:nvPr/>
          </p:nvSpPr>
          <p:spPr bwMode="auto">
            <a:xfrm>
              <a:off x="1548" y="1135"/>
              <a:ext cx="624" cy="51"/>
            </a:xfrm>
            <a:custGeom>
              <a:avLst/>
              <a:gdLst/>
              <a:ahLst/>
              <a:cxnLst>
                <a:cxn ang="0">
                  <a:pos x="1244" y="56"/>
                </a:cxn>
                <a:cxn ang="0">
                  <a:pos x="10" y="56"/>
                </a:cxn>
                <a:cxn ang="0">
                  <a:pos x="9" y="56"/>
                </a:cxn>
                <a:cxn ang="0">
                  <a:pos x="7" y="54"/>
                </a:cxn>
                <a:cxn ang="0">
                  <a:pos x="5" y="53"/>
                </a:cxn>
                <a:cxn ang="0">
                  <a:pos x="5" y="51"/>
                </a:cxn>
                <a:cxn ang="0">
                  <a:pos x="5" y="50"/>
                </a:cxn>
                <a:cxn ang="0">
                  <a:pos x="7" y="48"/>
                </a:cxn>
                <a:cxn ang="0">
                  <a:pos x="9" y="46"/>
                </a:cxn>
                <a:cxn ang="0">
                  <a:pos x="10" y="46"/>
                </a:cxn>
                <a:cxn ang="0">
                  <a:pos x="1244" y="46"/>
                </a:cxn>
                <a:cxn ang="0">
                  <a:pos x="1245" y="46"/>
                </a:cxn>
                <a:cxn ang="0">
                  <a:pos x="1247" y="48"/>
                </a:cxn>
                <a:cxn ang="0">
                  <a:pos x="1247" y="50"/>
                </a:cxn>
                <a:cxn ang="0">
                  <a:pos x="1249" y="51"/>
                </a:cxn>
                <a:cxn ang="0">
                  <a:pos x="1247" y="53"/>
                </a:cxn>
                <a:cxn ang="0">
                  <a:pos x="1247" y="54"/>
                </a:cxn>
                <a:cxn ang="0">
                  <a:pos x="1245" y="56"/>
                </a:cxn>
                <a:cxn ang="0">
                  <a:pos x="1244" y="56"/>
                </a:cxn>
                <a:cxn ang="0">
                  <a:pos x="1244" y="56"/>
                </a:cxn>
                <a:cxn ang="0">
                  <a:pos x="93" y="102"/>
                </a:cxn>
                <a:cxn ang="0">
                  <a:pos x="0" y="51"/>
                </a:cxn>
                <a:cxn ang="0">
                  <a:pos x="93" y="0"/>
                </a:cxn>
                <a:cxn ang="0">
                  <a:pos x="94" y="0"/>
                </a:cxn>
                <a:cxn ang="0">
                  <a:pos x="96" y="0"/>
                </a:cxn>
                <a:cxn ang="0">
                  <a:pos x="98" y="0"/>
                </a:cxn>
                <a:cxn ang="0">
                  <a:pos x="99" y="2"/>
                </a:cxn>
                <a:cxn ang="0">
                  <a:pos x="99" y="3"/>
                </a:cxn>
                <a:cxn ang="0">
                  <a:pos x="99" y="7"/>
                </a:cxn>
                <a:cxn ang="0">
                  <a:pos x="99" y="8"/>
                </a:cxn>
                <a:cxn ang="0">
                  <a:pos x="98" y="10"/>
                </a:cxn>
                <a:cxn ang="0">
                  <a:pos x="14" y="56"/>
                </a:cxn>
                <a:cxn ang="0">
                  <a:pos x="14" y="46"/>
                </a:cxn>
                <a:cxn ang="0">
                  <a:pos x="98" y="93"/>
                </a:cxn>
                <a:cxn ang="0">
                  <a:pos x="99" y="94"/>
                </a:cxn>
                <a:cxn ang="0">
                  <a:pos x="99" y="96"/>
                </a:cxn>
                <a:cxn ang="0">
                  <a:pos x="99" y="99"/>
                </a:cxn>
                <a:cxn ang="0">
                  <a:pos x="99" y="101"/>
                </a:cxn>
                <a:cxn ang="0">
                  <a:pos x="98" y="102"/>
                </a:cxn>
                <a:cxn ang="0">
                  <a:pos x="96" y="102"/>
                </a:cxn>
                <a:cxn ang="0">
                  <a:pos x="94" y="102"/>
                </a:cxn>
                <a:cxn ang="0">
                  <a:pos x="93" y="102"/>
                </a:cxn>
                <a:cxn ang="0">
                  <a:pos x="93" y="102"/>
                </a:cxn>
              </a:cxnLst>
              <a:rect l="0" t="0" r="r" b="b"/>
              <a:pathLst>
                <a:path w="1249" h="102">
                  <a:moveTo>
                    <a:pt x="1244" y="56"/>
                  </a:moveTo>
                  <a:lnTo>
                    <a:pt x="10" y="56"/>
                  </a:lnTo>
                  <a:lnTo>
                    <a:pt x="9" y="56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7" y="48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244" y="46"/>
                  </a:lnTo>
                  <a:lnTo>
                    <a:pt x="1245" y="46"/>
                  </a:lnTo>
                  <a:lnTo>
                    <a:pt x="1247" y="48"/>
                  </a:lnTo>
                  <a:lnTo>
                    <a:pt x="1247" y="50"/>
                  </a:lnTo>
                  <a:lnTo>
                    <a:pt x="1249" y="51"/>
                  </a:lnTo>
                  <a:lnTo>
                    <a:pt x="1247" y="53"/>
                  </a:lnTo>
                  <a:lnTo>
                    <a:pt x="1247" y="54"/>
                  </a:lnTo>
                  <a:lnTo>
                    <a:pt x="1245" y="56"/>
                  </a:lnTo>
                  <a:lnTo>
                    <a:pt x="1244" y="56"/>
                  </a:lnTo>
                  <a:lnTo>
                    <a:pt x="1244" y="56"/>
                  </a:lnTo>
                  <a:close/>
                  <a:moveTo>
                    <a:pt x="93" y="102"/>
                  </a:moveTo>
                  <a:lnTo>
                    <a:pt x="0" y="51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99" y="2"/>
                  </a:lnTo>
                  <a:lnTo>
                    <a:pt x="99" y="3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8" y="10"/>
                  </a:lnTo>
                  <a:lnTo>
                    <a:pt x="14" y="56"/>
                  </a:lnTo>
                  <a:lnTo>
                    <a:pt x="14" y="46"/>
                  </a:lnTo>
                  <a:lnTo>
                    <a:pt x="98" y="93"/>
                  </a:lnTo>
                  <a:lnTo>
                    <a:pt x="99" y="94"/>
                  </a:lnTo>
                  <a:lnTo>
                    <a:pt x="99" y="96"/>
                  </a:lnTo>
                  <a:lnTo>
                    <a:pt x="99" y="99"/>
                  </a:lnTo>
                  <a:lnTo>
                    <a:pt x="99" y="101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3" y="102"/>
                  </a:lnTo>
                  <a:lnTo>
                    <a:pt x="93" y="10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17" name="Freeform 29"/>
            <p:cNvSpPr>
              <a:spLocks noEditPoints="1"/>
            </p:cNvSpPr>
            <p:nvPr/>
          </p:nvSpPr>
          <p:spPr bwMode="auto">
            <a:xfrm>
              <a:off x="1920" y="3064"/>
              <a:ext cx="246" cy="52"/>
            </a:xfrm>
            <a:custGeom>
              <a:avLst/>
              <a:gdLst/>
              <a:ahLst/>
              <a:cxnLst>
                <a:cxn ang="0">
                  <a:pos x="6" y="46"/>
                </a:cxn>
                <a:cxn ang="0">
                  <a:pos x="482" y="46"/>
                </a:cxn>
                <a:cxn ang="0">
                  <a:pos x="484" y="48"/>
                </a:cxn>
                <a:cxn ang="0">
                  <a:pos x="485" y="48"/>
                </a:cxn>
                <a:cxn ang="0">
                  <a:pos x="487" y="49"/>
                </a:cxn>
                <a:cxn ang="0">
                  <a:pos x="487" y="51"/>
                </a:cxn>
                <a:cxn ang="0">
                  <a:pos x="487" y="54"/>
                </a:cxn>
                <a:cxn ang="0">
                  <a:pos x="485" y="56"/>
                </a:cxn>
                <a:cxn ang="0">
                  <a:pos x="484" y="56"/>
                </a:cxn>
                <a:cxn ang="0">
                  <a:pos x="482" y="57"/>
                </a:cxn>
                <a:cxn ang="0">
                  <a:pos x="6" y="56"/>
                </a:cxn>
                <a:cxn ang="0">
                  <a:pos x="3" y="56"/>
                </a:cxn>
                <a:cxn ang="0">
                  <a:pos x="1" y="54"/>
                </a:cxn>
                <a:cxn ang="0">
                  <a:pos x="1" y="53"/>
                </a:cxn>
                <a:cxn ang="0">
                  <a:pos x="0" y="51"/>
                </a:cxn>
                <a:cxn ang="0">
                  <a:pos x="1" y="49"/>
                </a:cxn>
                <a:cxn ang="0">
                  <a:pos x="1" y="48"/>
                </a:cxn>
                <a:cxn ang="0">
                  <a:pos x="3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401" y="0"/>
                </a:cxn>
                <a:cxn ang="0">
                  <a:pos x="492" y="51"/>
                </a:cxn>
                <a:cxn ang="0">
                  <a:pos x="400" y="102"/>
                </a:cxn>
                <a:cxn ang="0">
                  <a:pos x="398" y="104"/>
                </a:cxn>
                <a:cxn ang="0">
                  <a:pos x="396" y="102"/>
                </a:cxn>
                <a:cxn ang="0">
                  <a:pos x="395" y="102"/>
                </a:cxn>
                <a:cxn ang="0">
                  <a:pos x="393" y="100"/>
                </a:cxn>
                <a:cxn ang="0">
                  <a:pos x="393" y="99"/>
                </a:cxn>
                <a:cxn ang="0">
                  <a:pos x="393" y="97"/>
                </a:cxn>
                <a:cxn ang="0">
                  <a:pos x="393" y="96"/>
                </a:cxn>
                <a:cxn ang="0">
                  <a:pos x="395" y="94"/>
                </a:cxn>
                <a:cxn ang="0">
                  <a:pos x="479" y="48"/>
                </a:cxn>
                <a:cxn ang="0">
                  <a:pos x="479" y="56"/>
                </a:cxn>
                <a:cxn ang="0">
                  <a:pos x="395" y="10"/>
                </a:cxn>
                <a:cxn ang="0">
                  <a:pos x="393" y="8"/>
                </a:cxn>
                <a:cxn ang="0">
                  <a:pos x="393" y="6"/>
                </a:cxn>
                <a:cxn ang="0">
                  <a:pos x="393" y="5"/>
                </a:cxn>
                <a:cxn ang="0">
                  <a:pos x="393" y="3"/>
                </a:cxn>
                <a:cxn ang="0">
                  <a:pos x="395" y="2"/>
                </a:cxn>
                <a:cxn ang="0">
                  <a:pos x="396" y="0"/>
                </a:cxn>
                <a:cxn ang="0">
                  <a:pos x="398" y="0"/>
                </a:cxn>
                <a:cxn ang="0">
                  <a:pos x="401" y="0"/>
                </a:cxn>
                <a:cxn ang="0">
                  <a:pos x="401" y="0"/>
                </a:cxn>
              </a:cxnLst>
              <a:rect l="0" t="0" r="r" b="b"/>
              <a:pathLst>
                <a:path w="492" h="104">
                  <a:moveTo>
                    <a:pt x="6" y="46"/>
                  </a:moveTo>
                  <a:lnTo>
                    <a:pt x="482" y="46"/>
                  </a:lnTo>
                  <a:lnTo>
                    <a:pt x="484" y="48"/>
                  </a:lnTo>
                  <a:lnTo>
                    <a:pt x="485" y="48"/>
                  </a:lnTo>
                  <a:lnTo>
                    <a:pt x="487" y="49"/>
                  </a:lnTo>
                  <a:lnTo>
                    <a:pt x="487" y="51"/>
                  </a:lnTo>
                  <a:lnTo>
                    <a:pt x="487" y="54"/>
                  </a:lnTo>
                  <a:lnTo>
                    <a:pt x="485" y="56"/>
                  </a:lnTo>
                  <a:lnTo>
                    <a:pt x="484" y="56"/>
                  </a:lnTo>
                  <a:lnTo>
                    <a:pt x="482" y="57"/>
                  </a:lnTo>
                  <a:lnTo>
                    <a:pt x="6" y="56"/>
                  </a:lnTo>
                  <a:lnTo>
                    <a:pt x="3" y="56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46"/>
                  </a:lnTo>
                  <a:close/>
                  <a:moveTo>
                    <a:pt x="401" y="0"/>
                  </a:moveTo>
                  <a:lnTo>
                    <a:pt x="492" y="51"/>
                  </a:lnTo>
                  <a:lnTo>
                    <a:pt x="400" y="102"/>
                  </a:lnTo>
                  <a:lnTo>
                    <a:pt x="398" y="104"/>
                  </a:lnTo>
                  <a:lnTo>
                    <a:pt x="396" y="102"/>
                  </a:lnTo>
                  <a:lnTo>
                    <a:pt x="395" y="102"/>
                  </a:lnTo>
                  <a:lnTo>
                    <a:pt x="393" y="100"/>
                  </a:lnTo>
                  <a:lnTo>
                    <a:pt x="393" y="99"/>
                  </a:lnTo>
                  <a:lnTo>
                    <a:pt x="393" y="97"/>
                  </a:lnTo>
                  <a:lnTo>
                    <a:pt x="393" y="96"/>
                  </a:lnTo>
                  <a:lnTo>
                    <a:pt x="395" y="94"/>
                  </a:lnTo>
                  <a:lnTo>
                    <a:pt x="479" y="48"/>
                  </a:lnTo>
                  <a:lnTo>
                    <a:pt x="479" y="56"/>
                  </a:lnTo>
                  <a:lnTo>
                    <a:pt x="395" y="10"/>
                  </a:lnTo>
                  <a:lnTo>
                    <a:pt x="393" y="8"/>
                  </a:lnTo>
                  <a:lnTo>
                    <a:pt x="393" y="6"/>
                  </a:lnTo>
                  <a:lnTo>
                    <a:pt x="393" y="5"/>
                  </a:lnTo>
                  <a:lnTo>
                    <a:pt x="393" y="3"/>
                  </a:lnTo>
                  <a:lnTo>
                    <a:pt x="395" y="2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18" name="Freeform 30"/>
            <p:cNvSpPr>
              <a:spLocks noEditPoints="1"/>
            </p:cNvSpPr>
            <p:nvPr/>
          </p:nvSpPr>
          <p:spPr bwMode="auto">
            <a:xfrm>
              <a:off x="1927" y="1945"/>
              <a:ext cx="246" cy="51"/>
            </a:xfrm>
            <a:custGeom>
              <a:avLst/>
              <a:gdLst/>
              <a:ahLst/>
              <a:cxnLst>
                <a:cxn ang="0">
                  <a:pos x="6" y="47"/>
                </a:cxn>
                <a:cxn ang="0">
                  <a:pos x="482" y="47"/>
                </a:cxn>
                <a:cxn ang="0">
                  <a:pos x="484" y="47"/>
                </a:cxn>
                <a:cxn ang="0">
                  <a:pos x="485" y="48"/>
                </a:cxn>
                <a:cxn ang="0">
                  <a:pos x="487" y="50"/>
                </a:cxn>
                <a:cxn ang="0">
                  <a:pos x="487" y="51"/>
                </a:cxn>
                <a:cxn ang="0">
                  <a:pos x="487" y="55"/>
                </a:cxn>
                <a:cxn ang="0">
                  <a:pos x="485" y="56"/>
                </a:cxn>
                <a:cxn ang="0">
                  <a:pos x="484" y="56"/>
                </a:cxn>
                <a:cxn ang="0">
                  <a:pos x="482" y="56"/>
                </a:cxn>
                <a:cxn ang="0">
                  <a:pos x="6" y="56"/>
                </a:cxn>
                <a:cxn ang="0">
                  <a:pos x="3" y="56"/>
                </a:cxn>
                <a:cxn ang="0">
                  <a:pos x="1" y="55"/>
                </a:cxn>
                <a:cxn ang="0">
                  <a:pos x="1" y="53"/>
                </a:cxn>
                <a:cxn ang="0">
                  <a:pos x="0" y="51"/>
                </a:cxn>
                <a:cxn ang="0">
                  <a:pos x="1" y="50"/>
                </a:cxn>
                <a:cxn ang="0">
                  <a:pos x="1" y="48"/>
                </a:cxn>
                <a:cxn ang="0">
                  <a:pos x="3" y="47"/>
                </a:cxn>
                <a:cxn ang="0">
                  <a:pos x="6" y="47"/>
                </a:cxn>
                <a:cxn ang="0">
                  <a:pos x="6" y="47"/>
                </a:cxn>
                <a:cxn ang="0">
                  <a:pos x="401" y="0"/>
                </a:cxn>
                <a:cxn ang="0">
                  <a:pos x="492" y="51"/>
                </a:cxn>
                <a:cxn ang="0">
                  <a:pos x="400" y="102"/>
                </a:cxn>
                <a:cxn ang="0">
                  <a:pos x="398" y="104"/>
                </a:cxn>
                <a:cxn ang="0">
                  <a:pos x="396" y="102"/>
                </a:cxn>
                <a:cxn ang="0">
                  <a:pos x="395" y="102"/>
                </a:cxn>
                <a:cxn ang="0">
                  <a:pos x="393" y="101"/>
                </a:cxn>
                <a:cxn ang="0">
                  <a:pos x="393" y="99"/>
                </a:cxn>
                <a:cxn ang="0">
                  <a:pos x="393" y="98"/>
                </a:cxn>
                <a:cxn ang="0">
                  <a:pos x="393" y="96"/>
                </a:cxn>
                <a:cxn ang="0">
                  <a:pos x="395" y="94"/>
                </a:cxn>
                <a:cxn ang="0">
                  <a:pos x="479" y="48"/>
                </a:cxn>
                <a:cxn ang="0">
                  <a:pos x="479" y="56"/>
                </a:cxn>
                <a:cxn ang="0">
                  <a:pos x="395" y="10"/>
                </a:cxn>
                <a:cxn ang="0">
                  <a:pos x="393" y="8"/>
                </a:cxn>
                <a:cxn ang="0">
                  <a:pos x="393" y="7"/>
                </a:cxn>
                <a:cxn ang="0">
                  <a:pos x="393" y="5"/>
                </a:cxn>
                <a:cxn ang="0">
                  <a:pos x="393" y="4"/>
                </a:cxn>
                <a:cxn ang="0">
                  <a:pos x="395" y="2"/>
                </a:cxn>
                <a:cxn ang="0">
                  <a:pos x="396" y="0"/>
                </a:cxn>
                <a:cxn ang="0">
                  <a:pos x="398" y="0"/>
                </a:cxn>
                <a:cxn ang="0">
                  <a:pos x="401" y="0"/>
                </a:cxn>
                <a:cxn ang="0">
                  <a:pos x="401" y="0"/>
                </a:cxn>
              </a:cxnLst>
              <a:rect l="0" t="0" r="r" b="b"/>
              <a:pathLst>
                <a:path w="492" h="104">
                  <a:moveTo>
                    <a:pt x="6" y="47"/>
                  </a:moveTo>
                  <a:lnTo>
                    <a:pt x="482" y="47"/>
                  </a:lnTo>
                  <a:lnTo>
                    <a:pt x="484" y="47"/>
                  </a:lnTo>
                  <a:lnTo>
                    <a:pt x="485" y="48"/>
                  </a:lnTo>
                  <a:lnTo>
                    <a:pt x="487" y="50"/>
                  </a:lnTo>
                  <a:lnTo>
                    <a:pt x="487" y="51"/>
                  </a:lnTo>
                  <a:lnTo>
                    <a:pt x="487" y="55"/>
                  </a:lnTo>
                  <a:lnTo>
                    <a:pt x="485" y="56"/>
                  </a:lnTo>
                  <a:lnTo>
                    <a:pt x="484" y="56"/>
                  </a:lnTo>
                  <a:lnTo>
                    <a:pt x="482" y="56"/>
                  </a:lnTo>
                  <a:lnTo>
                    <a:pt x="6" y="56"/>
                  </a:lnTo>
                  <a:lnTo>
                    <a:pt x="3" y="56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8"/>
                  </a:lnTo>
                  <a:lnTo>
                    <a:pt x="3" y="47"/>
                  </a:lnTo>
                  <a:lnTo>
                    <a:pt x="6" y="47"/>
                  </a:lnTo>
                  <a:lnTo>
                    <a:pt x="6" y="47"/>
                  </a:lnTo>
                  <a:close/>
                  <a:moveTo>
                    <a:pt x="401" y="0"/>
                  </a:moveTo>
                  <a:lnTo>
                    <a:pt x="492" y="51"/>
                  </a:lnTo>
                  <a:lnTo>
                    <a:pt x="400" y="102"/>
                  </a:lnTo>
                  <a:lnTo>
                    <a:pt x="398" y="104"/>
                  </a:lnTo>
                  <a:lnTo>
                    <a:pt x="396" y="102"/>
                  </a:lnTo>
                  <a:lnTo>
                    <a:pt x="395" y="102"/>
                  </a:lnTo>
                  <a:lnTo>
                    <a:pt x="393" y="101"/>
                  </a:lnTo>
                  <a:lnTo>
                    <a:pt x="393" y="99"/>
                  </a:lnTo>
                  <a:lnTo>
                    <a:pt x="393" y="98"/>
                  </a:lnTo>
                  <a:lnTo>
                    <a:pt x="393" y="96"/>
                  </a:lnTo>
                  <a:lnTo>
                    <a:pt x="395" y="94"/>
                  </a:lnTo>
                  <a:lnTo>
                    <a:pt x="479" y="48"/>
                  </a:lnTo>
                  <a:lnTo>
                    <a:pt x="479" y="56"/>
                  </a:lnTo>
                  <a:lnTo>
                    <a:pt x="395" y="10"/>
                  </a:lnTo>
                  <a:lnTo>
                    <a:pt x="393" y="8"/>
                  </a:lnTo>
                  <a:lnTo>
                    <a:pt x="393" y="7"/>
                  </a:lnTo>
                  <a:lnTo>
                    <a:pt x="393" y="5"/>
                  </a:lnTo>
                  <a:lnTo>
                    <a:pt x="393" y="4"/>
                  </a:lnTo>
                  <a:lnTo>
                    <a:pt x="395" y="2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19" name="Freeform 31"/>
            <p:cNvSpPr>
              <a:spLocks noEditPoints="1"/>
            </p:cNvSpPr>
            <p:nvPr/>
          </p:nvSpPr>
          <p:spPr bwMode="auto">
            <a:xfrm>
              <a:off x="1914" y="1309"/>
              <a:ext cx="246" cy="52"/>
            </a:xfrm>
            <a:custGeom>
              <a:avLst/>
              <a:gdLst/>
              <a:ahLst/>
              <a:cxnLst>
                <a:cxn ang="0">
                  <a:pos x="6" y="46"/>
                </a:cxn>
                <a:cxn ang="0">
                  <a:pos x="482" y="46"/>
                </a:cxn>
                <a:cxn ang="0">
                  <a:pos x="484" y="46"/>
                </a:cxn>
                <a:cxn ang="0">
                  <a:pos x="485" y="47"/>
                </a:cxn>
                <a:cxn ang="0">
                  <a:pos x="487" y="49"/>
                </a:cxn>
                <a:cxn ang="0">
                  <a:pos x="487" y="51"/>
                </a:cxn>
                <a:cxn ang="0">
                  <a:pos x="487" y="54"/>
                </a:cxn>
                <a:cxn ang="0">
                  <a:pos x="485" y="55"/>
                </a:cxn>
                <a:cxn ang="0">
                  <a:pos x="484" y="55"/>
                </a:cxn>
                <a:cxn ang="0">
                  <a:pos x="482" y="55"/>
                </a:cxn>
                <a:cxn ang="0">
                  <a:pos x="6" y="55"/>
                </a:cxn>
                <a:cxn ang="0">
                  <a:pos x="3" y="55"/>
                </a:cxn>
                <a:cxn ang="0">
                  <a:pos x="1" y="54"/>
                </a:cxn>
                <a:cxn ang="0">
                  <a:pos x="1" y="52"/>
                </a:cxn>
                <a:cxn ang="0">
                  <a:pos x="0" y="51"/>
                </a:cxn>
                <a:cxn ang="0">
                  <a:pos x="1" y="49"/>
                </a:cxn>
                <a:cxn ang="0">
                  <a:pos x="1" y="47"/>
                </a:cxn>
                <a:cxn ang="0">
                  <a:pos x="3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401" y="0"/>
                </a:cxn>
                <a:cxn ang="0">
                  <a:pos x="492" y="51"/>
                </a:cxn>
                <a:cxn ang="0">
                  <a:pos x="400" y="102"/>
                </a:cxn>
                <a:cxn ang="0">
                  <a:pos x="398" y="103"/>
                </a:cxn>
                <a:cxn ang="0">
                  <a:pos x="396" y="102"/>
                </a:cxn>
                <a:cxn ang="0">
                  <a:pos x="395" y="102"/>
                </a:cxn>
                <a:cxn ang="0">
                  <a:pos x="393" y="100"/>
                </a:cxn>
                <a:cxn ang="0">
                  <a:pos x="393" y="98"/>
                </a:cxn>
                <a:cxn ang="0">
                  <a:pos x="393" y="97"/>
                </a:cxn>
                <a:cxn ang="0">
                  <a:pos x="393" y="95"/>
                </a:cxn>
                <a:cxn ang="0">
                  <a:pos x="395" y="94"/>
                </a:cxn>
                <a:cxn ang="0">
                  <a:pos x="479" y="47"/>
                </a:cxn>
                <a:cxn ang="0">
                  <a:pos x="479" y="55"/>
                </a:cxn>
                <a:cxn ang="0">
                  <a:pos x="395" y="9"/>
                </a:cxn>
                <a:cxn ang="0">
                  <a:pos x="393" y="8"/>
                </a:cxn>
                <a:cxn ang="0">
                  <a:pos x="393" y="6"/>
                </a:cxn>
                <a:cxn ang="0">
                  <a:pos x="393" y="4"/>
                </a:cxn>
                <a:cxn ang="0">
                  <a:pos x="393" y="3"/>
                </a:cxn>
                <a:cxn ang="0">
                  <a:pos x="395" y="1"/>
                </a:cxn>
                <a:cxn ang="0">
                  <a:pos x="396" y="0"/>
                </a:cxn>
                <a:cxn ang="0">
                  <a:pos x="398" y="0"/>
                </a:cxn>
                <a:cxn ang="0">
                  <a:pos x="401" y="0"/>
                </a:cxn>
                <a:cxn ang="0">
                  <a:pos x="401" y="0"/>
                </a:cxn>
              </a:cxnLst>
              <a:rect l="0" t="0" r="r" b="b"/>
              <a:pathLst>
                <a:path w="492" h="103">
                  <a:moveTo>
                    <a:pt x="6" y="46"/>
                  </a:moveTo>
                  <a:lnTo>
                    <a:pt x="482" y="46"/>
                  </a:lnTo>
                  <a:lnTo>
                    <a:pt x="484" y="46"/>
                  </a:lnTo>
                  <a:lnTo>
                    <a:pt x="485" y="47"/>
                  </a:lnTo>
                  <a:lnTo>
                    <a:pt x="487" y="49"/>
                  </a:lnTo>
                  <a:lnTo>
                    <a:pt x="487" y="51"/>
                  </a:lnTo>
                  <a:lnTo>
                    <a:pt x="487" y="54"/>
                  </a:lnTo>
                  <a:lnTo>
                    <a:pt x="485" y="55"/>
                  </a:lnTo>
                  <a:lnTo>
                    <a:pt x="484" y="55"/>
                  </a:lnTo>
                  <a:lnTo>
                    <a:pt x="482" y="55"/>
                  </a:lnTo>
                  <a:lnTo>
                    <a:pt x="6" y="55"/>
                  </a:lnTo>
                  <a:lnTo>
                    <a:pt x="3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46"/>
                  </a:lnTo>
                  <a:close/>
                  <a:moveTo>
                    <a:pt x="401" y="0"/>
                  </a:moveTo>
                  <a:lnTo>
                    <a:pt x="492" y="51"/>
                  </a:lnTo>
                  <a:lnTo>
                    <a:pt x="400" y="102"/>
                  </a:lnTo>
                  <a:lnTo>
                    <a:pt x="398" y="103"/>
                  </a:lnTo>
                  <a:lnTo>
                    <a:pt x="396" y="102"/>
                  </a:lnTo>
                  <a:lnTo>
                    <a:pt x="395" y="102"/>
                  </a:lnTo>
                  <a:lnTo>
                    <a:pt x="393" y="100"/>
                  </a:lnTo>
                  <a:lnTo>
                    <a:pt x="393" y="98"/>
                  </a:lnTo>
                  <a:lnTo>
                    <a:pt x="393" y="97"/>
                  </a:lnTo>
                  <a:lnTo>
                    <a:pt x="393" y="95"/>
                  </a:lnTo>
                  <a:lnTo>
                    <a:pt x="395" y="94"/>
                  </a:lnTo>
                  <a:lnTo>
                    <a:pt x="479" y="47"/>
                  </a:lnTo>
                  <a:lnTo>
                    <a:pt x="479" y="55"/>
                  </a:lnTo>
                  <a:lnTo>
                    <a:pt x="395" y="9"/>
                  </a:lnTo>
                  <a:lnTo>
                    <a:pt x="393" y="8"/>
                  </a:lnTo>
                  <a:lnTo>
                    <a:pt x="393" y="6"/>
                  </a:lnTo>
                  <a:lnTo>
                    <a:pt x="393" y="4"/>
                  </a:lnTo>
                  <a:lnTo>
                    <a:pt x="393" y="3"/>
                  </a:lnTo>
                  <a:lnTo>
                    <a:pt x="395" y="1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20" name="Rectangle 32"/>
            <p:cNvSpPr>
              <a:spLocks noChangeArrowheads="1"/>
            </p:cNvSpPr>
            <p:nvPr/>
          </p:nvSpPr>
          <p:spPr bwMode="auto">
            <a:xfrm>
              <a:off x="1450" y="1434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Y</a:t>
              </a:r>
            </a:p>
          </p:txBody>
        </p:sp>
        <p:sp>
          <p:nvSpPr>
            <p:cNvPr id="217121" name="Rectangle 33"/>
            <p:cNvSpPr>
              <a:spLocks noChangeArrowheads="1"/>
            </p:cNvSpPr>
            <p:nvPr/>
          </p:nvSpPr>
          <p:spPr bwMode="auto">
            <a:xfrm>
              <a:off x="1927" y="1230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N</a:t>
              </a:r>
            </a:p>
          </p:txBody>
        </p:sp>
        <p:sp>
          <p:nvSpPr>
            <p:cNvPr id="217122" name="Rectangle 34"/>
            <p:cNvSpPr>
              <a:spLocks noChangeArrowheads="1"/>
            </p:cNvSpPr>
            <p:nvPr/>
          </p:nvSpPr>
          <p:spPr bwMode="auto">
            <a:xfrm>
              <a:off x="2052" y="2094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23" name="Rectangle 35"/>
            <p:cNvSpPr>
              <a:spLocks noChangeArrowheads="1"/>
            </p:cNvSpPr>
            <p:nvPr/>
          </p:nvSpPr>
          <p:spPr bwMode="auto">
            <a:xfrm>
              <a:off x="2052" y="3155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24" name="AutoShape 36"/>
            <p:cNvSpPr>
              <a:spLocks noChangeArrowheads="1"/>
            </p:cNvSpPr>
            <p:nvPr/>
          </p:nvSpPr>
          <p:spPr bwMode="auto">
            <a:xfrm>
              <a:off x="1156" y="1230"/>
              <a:ext cx="771" cy="204"/>
            </a:xfrm>
            <a:prstGeom prst="flowChartDecision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000" b="1" dirty="0" err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Lp</a:t>
              </a:r>
              <a:r>
                <a:rPr lang="en-US" altLang="ko-KR" sz="1000" b="1" dirty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≤ 4.5</a:t>
              </a:r>
            </a:p>
          </p:txBody>
        </p:sp>
        <p:sp>
          <p:nvSpPr>
            <p:cNvPr id="217125" name="AutoShape 37"/>
            <p:cNvSpPr>
              <a:spLocks noChangeArrowheads="1"/>
            </p:cNvSpPr>
            <p:nvPr/>
          </p:nvSpPr>
          <p:spPr bwMode="auto">
            <a:xfrm>
              <a:off x="1042" y="1532"/>
              <a:ext cx="1001" cy="198"/>
            </a:xfrm>
            <a:prstGeom prst="flowChart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000" tIns="10800" rIns="18000" bIns="10800" anchor="ctr"/>
            <a:lstStyle/>
            <a:p>
              <a:pPr algn="ctr"/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Запрет на повышение </a:t>
              </a:r>
            </a:p>
            <a:p>
              <a:pPr algn="ctr"/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производительности компрессора</a:t>
              </a:r>
              <a:endParaRPr lang="en-US" altLang="ko-KR" sz="9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cxnSp>
          <p:nvCxnSpPr>
            <p:cNvPr id="217126" name="AutoShape 38"/>
            <p:cNvCxnSpPr>
              <a:cxnSpLocks noChangeShapeType="1"/>
              <a:stCxn id="217098" idx="2"/>
              <a:endCxn id="217124" idx="0"/>
            </p:cNvCxnSpPr>
            <p:nvPr/>
          </p:nvCxnSpPr>
          <p:spPr bwMode="auto">
            <a:xfrm>
              <a:off x="1537" y="1094"/>
              <a:ext cx="5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7127" name="AutoShape 39"/>
            <p:cNvSpPr>
              <a:spLocks noChangeArrowheads="1"/>
            </p:cNvSpPr>
            <p:nvPr/>
          </p:nvSpPr>
          <p:spPr bwMode="auto">
            <a:xfrm>
              <a:off x="1158" y="1854"/>
              <a:ext cx="771" cy="227"/>
            </a:xfrm>
            <a:prstGeom prst="flowChartDecision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Lp≤ 4.2</a:t>
              </a:r>
            </a:p>
          </p:txBody>
        </p:sp>
        <p:sp>
          <p:nvSpPr>
            <p:cNvPr id="217128" name="AutoShape 40"/>
            <p:cNvSpPr>
              <a:spLocks noChangeArrowheads="1"/>
            </p:cNvSpPr>
            <p:nvPr/>
          </p:nvSpPr>
          <p:spPr bwMode="auto">
            <a:xfrm>
              <a:off x="1028" y="2738"/>
              <a:ext cx="1040" cy="136"/>
            </a:xfrm>
            <a:prstGeom prst="flowChart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000" tIns="10800" rIns="18000" bIns="10800" anchor="ctr"/>
            <a:lstStyle/>
            <a:p>
              <a:pPr algn="ctr"/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Загрузка компрессора =</a:t>
              </a:r>
              <a:r>
                <a:rPr lang="en-US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3 </a:t>
              </a:r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сек</a:t>
              </a:r>
              <a:r>
                <a:rPr lang="en-US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.</a:t>
              </a:r>
              <a:endParaRPr lang="en-US" altLang="ko-KR" sz="9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29" name="AutoShape 41"/>
            <p:cNvSpPr>
              <a:spLocks noChangeArrowheads="1"/>
            </p:cNvSpPr>
            <p:nvPr/>
          </p:nvSpPr>
          <p:spPr bwMode="auto">
            <a:xfrm>
              <a:off x="1158" y="2987"/>
              <a:ext cx="781" cy="204"/>
            </a:xfrm>
            <a:prstGeom prst="flowChartDecision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Lp≤ 3.2</a:t>
              </a:r>
            </a:p>
          </p:txBody>
        </p:sp>
        <p:sp>
          <p:nvSpPr>
            <p:cNvPr id="217130" name="AutoShape 42"/>
            <p:cNvSpPr>
              <a:spLocks noChangeArrowheads="1"/>
            </p:cNvSpPr>
            <p:nvPr/>
          </p:nvSpPr>
          <p:spPr bwMode="auto">
            <a:xfrm>
              <a:off x="991" y="3320"/>
              <a:ext cx="1116" cy="118"/>
            </a:xfrm>
            <a:prstGeom prst="flowChart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000" tIns="10800" rIns="18000" bIns="10800" anchor="ctr"/>
            <a:lstStyle/>
            <a:p>
              <a:pPr algn="ctr"/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Клапан байпаса горячего газа Вкл.</a:t>
              </a:r>
              <a:endParaRPr lang="en-US" altLang="ko-KR" sz="9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31" name="AutoShape 43"/>
            <p:cNvSpPr>
              <a:spLocks noChangeArrowheads="1"/>
            </p:cNvSpPr>
            <p:nvPr/>
          </p:nvSpPr>
          <p:spPr bwMode="auto">
            <a:xfrm>
              <a:off x="1162" y="3576"/>
              <a:ext cx="771" cy="197"/>
            </a:xfrm>
            <a:prstGeom prst="flowChartDecision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Lp≤ 2.6</a:t>
              </a:r>
            </a:p>
          </p:txBody>
        </p:sp>
        <p:sp>
          <p:nvSpPr>
            <p:cNvPr id="217132" name="AutoShape 44"/>
            <p:cNvSpPr>
              <a:spLocks noChangeArrowheads="1"/>
            </p:cNvSpPr>
            <p:nvPr/>
          </p:nvSpPr>
          <p:spPr bwMode="auto">
            <a:xfrm>
              <a:off x="1044" y="3867"/>
              <a:ext cx="1011" cy="194"/>
            </a:xfrm>
            <a:prstGeom prst="flowChartAlternate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altLang="ko-KR" sz="11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Компрессор выключен</a:t>
              </a:r>
              <a:endPara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cxnSp>
          <p:nvCxnSpPr>
            <p:cNvPr id="217133" name="AutoShape 45"/>
            <p:cNvCxnSpPr>
              <a:cxnSpLocks noChangeShapeType="1"/>
              <a:stCxn id="217124" idx="2"/>
              <a:endCxn id="217125" idx="0"/>
            </p:cNvCxnSpPr>
            <p:nvPr/>
          </p:nvCxnSpPr>
          <p:spPr bwMode="auto">
            <a:xfrm>
              <a:off x="1542" y="1434"/>
              <a:ext cx="1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134" name="AutoShape 46"/>
            <p:cNvCxnSpPr>
              <a:cxnSpLocks noChangeShapeType="1"/>
              <a:stCxn id="217125" idx="2"/>
              <a:endCxn id="217127" idx="0"/>
            </p:cNvCxnSpPr>
            <p:nvPr/>
          </p:nvCxnSpPr>
          <p:spPr bwMode="auto">
            <a:xfrm>
              <a:off x="1543" y="1730"/>
              <a:ext cx="1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135" name="AutoShape 47"/>
            <p:cNvCxnSpPr>
              <a:cxnSpLocks noChangeShapeType="1"/>
              <a:stCxn id="217129" idx="2"/>
              <a:endCxn id="217130" idx="0"/>
            </p:cNvCxnSpPr>
            <p:nvPr/>
          </p:nvCxnSpPr>
          <p:spPr bwMode="auto">
            <a:xfrm rot="16200000" flipH="1">
              <a:off x="1484" y="3255"/>
              <a:ext cx="12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136" name="AutoShape 48"/>
            <p:cNvCxnSpPr>
              <a:cxnSpLocks noChangeShapeType="1"/>
              <a:stCxn id="217130" idx="2"/>
              <a:endCxn id="217131" idx="0"/>
            </p:cNvCxnSpPr>
            <p:nvPr/>
          </p:nvCxnSpPr>
          <p:spPr bwMode="auto">
            <a:xfrm rot="5400000">
              <a:off x="1479" y="3506"/>
              <a:ext cx="138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137" name="AutoShape 49"/>
            <p:cNvCxnSpPr>
              <a:cxnSpLocks noChangeShapeType="1"/>
              <a:stCxn id="217131" idx="2"/>
              <a:endCxn id="217132" idx="0"/>
            </p:cNvCxnSpPr>
            <p:nvPr/>
          </p:nvCxnSpPr>
          <p:spPr bwMode="auto">
            <a:xfrm rot="16200000" flipH="1">
              <a:off x="1501" y="3819"/>
              <a:ext cx="94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7138" name="Rectangle 50"/>
            <p:cNvSpPr>
              <a:spLocks noChangeArrowheads="1"/>
            </p:cNvSpPr>
            <p:nvPr/>
          </p:nvSpPr>
          <p:spPr bwMode="auto">
            <a:xfrm>
              <a:off x="1905" y="1865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N</a:t>
              </a:r>
            </a:p>
          </p:txBody>
        </p:sp>
        <p:sp>
          <p:nvSpPr>
            <p:cNvPr id="217139" name="Rectangle 51"/>
            <p:cNvSpPr>
              <a:spLocks noChangeArrowheads="1"/>
            </p:cNvSpPr>
            <p:nvPr/>
          </p:nvSpPr>
          <p:spPr bwMode="auto">
            <a:xfrm>
              <a:off x="1927" y="2989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N</a:t>
              </a:r>
            </a:p>
          </p:txBody>
        </p:sp>
        <p:sp>
          <p:nvSpPr>
            <p:cNvPr id="217140" name="Rectangle 52"/>
            <p:cNvSpPr>
              <a:spLocks noChangeArrowheads="1"/>
            </p:cNvSpPr>
            <p:nvPr/>
          </p:nvSpPr>
          <p:spPr bwMode="auto">
            <a:xfrm>
              <a:off x="1459" y="2098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Y</a:t>
              </a:r>
            </a:p>
          </p:txBody>
        </p:sp>
        <p:sp>
          <p:nvSpPr>
            <p:cNvPr id="217141" name="Rectangle 53"/>
            <p:cNvSpPr>
              <a:spLocks noChangeArrowheads="1"/>
            </p:cNvSpPr>
            <p:nvPr/>
          </p:nvSpPr>
          <p:spPr bwMode="auto">
            <a:xfrm>
              <a:off x="1451" y="3226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Y</a:t>
              </a:r>
            </a:p>
          </p:txBody>
        </p:sp>
        <p:sp>
          <p:nvSpPr>
            <p:cNvPr id="217142" name="Rectangle 54"/>
            <p:cNvSpPr>
              <a:spLocks noChangeArrowheads="1"/>
            </p:cNvSpPr>
            <p:nvPr/>
          </p:nvSpPr>
          <p:spPr bwMode="auto">
            <a:xfrm>
              <a:off x="1471" y="3483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Y</a:t>
              </a:r>
            </a:p>
          </p:txBody>
        </p:sp>
        <p:sp>
          <p:nvSpPr>
            <p:cNvPr id="217143" name="Rectangle 55"/>
            <p:cNvSpPr>
              <a:spLocks noChangeArrowheads="1"/>
            </p:cNvSpPr>
            <p:nvPr/>
          </p:nvSpPr>
          <p:spPr bwMode="auto">
            <a:xfrm>
              <a:off x="1905" y="3578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N</a:t>
              </a:r>
            </a:p>
          </p:txBody>
        </p:sp>
        <p:sp>
          <p:nvSpPr>
            <p:cNvPr id="217144" name="AutoShape 56"/>
            <p:cNvSpPr>
              <a:spLocks noChangeArrowheads="1"/>
            </p:cNvSpPr>
            <p:nvPr/>
          </p:nvSpPr>
          <p:spPr bwMode="auto">
            <a:xfrm>
              <a:off x="1116" y="2186"/>
              <a:ext cx="862" cy="136"/>
            </a:xfrm>
            <a:prstGeom prst="flowChart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000" tIns="10800" rIns="18000" bIns="10800" anchor="ctr"/>
            <a:lstStyle/>
            <a:p>
              <a:pPr algn="ctr"/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Снижение времени загрузки</a:t>
              </a:r>
              <a:endParaRPr lang="en-US" altLang="ko-KR" sz="9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cxnSp>
          <p:nvCxnSpPr>
            <p:cNvPr id="217145" name="AutoShape 57"/>
            <p:cNvCxnSpPr>
              <a:cxnSpLocks noChangeShapeType="1"/>
              <a:stCxn id="217127" idx="2"/>
              <a:endCxn id="217144" idx="0"/>
            </p:cNvCxnSpPr>
            <p:nvPr/>
          </p:nvCxnSpPr>
          <p:spPr bwMode="auto">
            <a:xfrm>
              <a:off x="1544" y="2081"/>
              <a:ext cx="3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7146" name="AutoShape 58"/>
            <p:cNvSpPr>
              <a:spLocks noChangeArrowheads="1"/>
            </p:cNvSpPr>
            <p:nvPr/>
          </p:nvSpPr>
          <p:spPr bwMode="auto">
            <a:xfrm>
              <a:off x="1173" y="2410"/>
              <a:ext cx="754" cy="227"/>
            </a:xfrm>
            <a:prstGeom prst="flowChartDecision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Lp≤ 3.5</a:t>
              </a:r>
            </a:p>
          </p:txBody>
        </p:sp>
        <p:cxnSp>
          <p:nvCxnSpPr>
            <p:cNvPr id="217147" name="AutoShape 59"/>
            <p:cNvCxnSpPr>
              <a:cxnSpLocks noChangeShapeType="1"/>
              <a:stCxn id="217144" idx="2"/>
              <a:endCxn id="217146" idx="0"/>
            </p:cNvCxnSpPr>
            <p:nvPr/>
          </p:nvCxnSpPr>
          <p:spPr bwMode="auto">
            <a:xfrm>
              <a:off x="1547" y="2322"/>
              <a:ext cx="3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148" name="AutoShape 60"/>
            <p:cNvCxnSpPr>
              <a:cxnSpLocks noChangeShapeType="1"/>
              <a:stCxn id="217146" idx="2"/>
              <a:endCxn id="217128" idx="0"/>
            </p:cNvCxnSpPr>
            <p:nvPr/>
          </p:nvCxnSpPr>
          <p:spPr bwMode="auto">
            <a:xfrm flipH="1">
              <a:off x="1548" y="2637"/>
              <a:ext cx="2" cy="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149" name="AutoShape 61"/>
            <p:cNvCxnSpPr>
              <a:cxnSpLocks noChangeShapeType="1"/>
              <a:stCxn id="217128" idx="2"/>
              <a:endCxn id="217129" idx="0"/>
            </p:cNvCxnSpPr>
            <p:nvPr/>
          </p:nvCxnSpPr>
          <p:spPr bwMode="auto">
            <a:xfrm>
              <a:off x="1548" y="2874"/>
              <a:ext cx="1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7150" name="Freeform 62"/>
            <p:cNvSpPr>
              <a:spLocks noEditPoints="1"/>
            </p:cNvSpPr>
            <p:nvPr/>
          </p:nvSpPr>
          <p:spPr bwMode="auto">
            <a:xfrm>
              <a:off x="1927" y="2500"/>
              <a:ext cx="246" cy="52"/>
            </a:xfrm>
            <a:custGeom>
              <a:avLst/>
              <a:gdLst/>
              <a:ahLst/>
              <a:cxnLst>
                <a:cxn ang="0">
                  <a:pos x="6" y="46"/>
                </a:cxn>
                <a:cxn ang="0">
                  <a:pos x="482" y="46"/>
                </a:cxn>
                <a:cxn ang="0">
                  <a:pos x="484" y="48"/>
                </a:cxn>
                <a:cxn ang="0">
                  <a:pos x="485" y="48"/>
                </a:cxn>
                <a:cxn ang="0">
                  <a:pos x="487" y="49"/>
                </a:cxn>
                <a:cxn ang="0">
                  <a:pos x="487" y="51"/>
                </a:cxn>
                <a:cxn ang="0">
                  <a:pos x="487" y="54"/>
                </a:cxn>
                <a:cxn ang="0">
                  <a:pos x="485" y="56"/>
                </a:cxn>
                <a:cxn ang="0">
                  <a:pos x="484" y="56"/>
                </a:cxn>
                <a:cxn ang="0">
                  <a:pos x="482" y="57"/>
                </a:cxn>
                <a:cxn ang="0">
                  <a:pos x="6" y="56"/>
                </a:cxn>
                <a:cxn ang="0">
                  <a:pos x="3" y="56"/>
                </a:cxn>
                <a:cxn ang="0">
                  <a:pos x="1" y="54"/>
                </a:cxn>
                <a:cxn ang="0">
                  <a:pos x="1" y="53"/>
                </a:cxn>
                <a:cxn ang="0">
                  <a:pos x="0" y="51"/>
                </a:cxn>
                <a:cxn ang="0">
                  <a:pos x="1" y="49"/>
                </a:cxn>
                <a:cxn ang="0">
                  <a:pos x="1" y="48"/>
                </a:cxn>
                <a:cxn ang="0">
                  <a:pos x="3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401" y="0"/>
                </a:cxn>
                <a:cxn ang="0">
                  <a:pos x="492" y="51"/>
                </a:cxn>
                <a:cxn ang="0">
                  <a:pos x="400" y="102"/>
                </a:cxn>
                <a:cxn ang="0">
                  <a:pos x="398" y="104"/>
                </a:cxn>
                <a:cxn ang="0">
                  <a:pos x="396" y="102"/>
                </a:cxn>
                <a:cxn ang="0">
                  <a:pos x="395" y="102"/>
                </a:cxn>
                <a:cxn ang="0">
                  <a:pos x="393" y="100"/>
                </a:cxn>
                <a:cxn ang="0">
                  <a:pos x="393" y="99"/>
                </a:cxn>
                <a:cxn ang="0">
                  <a:pos x="393" y="97"/>
                </a:cxn>
                <a:cxn ang="0">
                  <a:pos x="393" y="96"/>
                </a:cxn>
                <a:cxn ang="0">
                  <a:pos x="395" y="94"/>
                </a:cxn>
                <a:cxn ang="0">
                  <a:pos x="479" y="48"/>
                </a:cxn>
                <a:cxn ang="0">
                  <a:pos x="479" y="56"/>
                </a:cxn>
                <a:cxn ang="0">
                  <a:pos x="395" y="10"/>
                </a:cxn>
                <a:cxn ang="0">
                  <a:pos x="393" y="8"/>
                </a:cxn>
                <a:cxn ang="0">
                  <a:pos x="393" y="6"/>
                </a:cxn>
                <a:cxn ang="0">
                  <a:pos x="393" y="5"/>
                </a:cxn>
                <a:cxn ang="0">
                  <a:pos x="393" y="3"/>
                </a:cxn>
                <a:cxn ang="0">
                  <a:pos x="395" y="2"/>
                </a:cxn>
                <a:cxn ang="0">
                  <a:pos x="396" y="0"/>
                </a:cxn>
                <a:cxn ang="0">
                  <a:pos x="398" y="0"/>
                </a:cxn>
                <a:cxn ang="0">
                  <a:pos x="401" y="0"/>
                </a:cxn>
                <a:cxn ang="0">
                  <a:pos x="401" y="0"/>
                </a:cxn>
              </a:cxnLst>
              <a:rect l="0" t="0" r="r" b="b"/>
              <a:pathLst>
                <a:path w="492" h="104">
                  <a:moveTo>
                    <a:pt x="6" y="46"/>
                  </a:moveTo>
                  <a:lnTo>
                    <a:pt x="482" y="46"/>
                  </a:lnTo>
                  <a:lnTo>
                    <a:pt x="484" y="48"/>
                  </a:lnTo>
                  <a:lnTo>
                    <a:pt x="485" y="48"/>
                  </a:lnTo>
                  <a:lnTo>
                    <a:pt x="487" y="49"/>
                  </a:lnTo>
                  <a:lnTo>
                    <a:pt x="487" y="51"/>
                  </a:lnTo>
                  <a:lnTo>
                    <a:pt x="487" y="54"/>
                  </a:lnTo>
                  <a:lnTo>
                    <a:pt x="485" y="56"/>
                  </a:lnTo>
                  <a:lnTo>
                    <a:pt x="484" y="56"/>
                  </a:lnTo>
                  <a:lnTo>
                    <a:pt x="482" y="57"/>
                  </a:lnTo>
                  <a:lnTo>
                    <a:pt x="6" y="56"/>
                  </a:lnTo>
                  <a:lnTo>
                    <a:pt x="3" y="56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46"/>
                  </a:lnTo>
                  <a:close/>
                  <a:moveTo>
                    <a:pt x="401" y="0"/>
                  </a:moveTo>
                  <a:lnTo>
                    <a:pt x="492" y="51"/>
                  </a:lnTo>
                  <a:lnTo>
                    <a:pt x="400" y="102"/>
                  </a:lnTo>
                  <a:lnTo>
                    <a:pt x="398" y="104"/>
                  </a:lnTo>
                  <a:lnTo>
                    <a:pt x="396" y="102"/>
                  </a:lnTo>
                  <a:lnTo>
                    <a:pt x="395" y="102"/>
                  </a:lnTo>
                  <a:lnTo>
                    <a:pt x="393" y="100"/>
                  </a:lnTo>
                  <a:lnTo>
                    <a:pt x="393" y="99"/>
                  </a:lnTo>
                  <a:lnTo>
                    <a:pt x="393" y="97"/>
                  </a:lnTo>
                  <a:lnTo>
                    <a:pt x="393" y="96"/>
                  </a:lnTo>
                  <a:lnTo>
                    <a:pt x="395" y="94"/>
                  </a:lnTo>
                  <a:lnTo>
                    <a:pt x="479" y="48"/>
                  </a:lnTo>
                  <a:lnTo>
                    <a:pt x="479" y="56"/>
                  </a:lnTo>
                  <a:lnTo>
                    <a:pt x="395" y="10"/>
                  </a:lnTo>
                  <a:lnTo>
                    <a:pt x="393" y="8"/>
                  </a:lnTo>
                  <a:lnTo>
                    <a:pt x="393" y="6"/>
                  </a:lnTo>
                  <a:lnTo>
                    <a:pt x="393" y="5"/>
                  </a:lnTo>
                  <a:lnTo>
                    <a:pt x="393" y="3"/>
                  </a:lnTo>
                  <a:lnTo>
                    <a:pt x="395" y="2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51" name="Rectangle 63"/>
            <p:cNvSpPr>
              <a:spLocks noChangeArrowheads="1"/>
            </p:cNvSpPr>
            <p:nvPr/>
          </p:nvSpPr>
          <p:spPr bwMode="auto">
            <a:xfrm>
              <a:off x="1927" y="2409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N</a:t>
              </a:r>
            </a:p>
          </p:txBody>
        </p:sp>
        <p:sp>
          <p:nvSpPr>
            <p:cNvPr id="217152" name="Rectangle 64"/>
            <p:cNvSpPr>
              <a:spLocks noChangeArrowheads="1"/>
            </p:cNvSpPr>
            <p:nvPr/>
          </p:nvSpPr>
          <p:spPr bwMode="auto">
            <a:xfrm>
              <a:off x="1451" y="2636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Y</a:t>
              </a:r>
            </a:p>
          </p:txBody>
        </p:sp>
      </p:grpSp>
      <p:grpSp>
        <p:nvGrpSpPr>
          <p:cNvPr id="217153" name="Group 65"/>
          <p:cNvGrpSpPr>
            <a:grpSpLocks/>
          </p:cNvGrpSpPr>
          <p:nvPr/>
        </p:nvGrpSpPr>
        <p:grpSpPr bwMode="auto">
          <a:xfrm>
            <a:off x="5188908" y="1751013"/>
            <a:ext cx="2335842" cy="4927600"/>
            <a:chOff x="3541" y="944"/>
            <a:chExt cx="1199" cy="3104"/>
          </a:xfrm>
        </p:grpSpPr>
        <p:sp>
          <p:nvSpPr>
            <p:cNvPr id="217154" name="AutoShape 66"/>
            <p:cNvSpPr>
              <a:spLocks noChangeArrowheads="1"/>
            </p:cNvSpPr>
            <p:nvPr/>
          </p:nvSpPr>
          <p:spPr bwMode="auto">
            <a:xfrm>
              <a:off x="3843" y="944"/>
              <a:ext cx="522" cy="159"/>
            </a:xfrm>
            <a:prstGeom prst="flowChartAlternate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altLang="ko-KR" sz="11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Старт</a:t>
              </a:r>
              <a:endPara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55" name="Freeform 67"/>
            <p:cNvSpPr>
              <a:spLocks/>
            </p:cNvSpPr>
            <p:nvPr/>
          </p:nvSpPr>
          <p:spPr bwMode="auto">
            <a:xfrm>
              <a:off x="3728" y="1241"/>
              <a:ext cx="756" cy="239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0" y="239"/>
                </a:cxn>
                <a:cxn ang="0">
                  <a:pos x="756" y="478"/>
                </a:cxn>
                <a:cxn ang="0">
                  <a:pos x="1512" y="239"/>
                </a:cxn>
                <a:cxn ang="0">
                  <a:pos x="756" y="0"/>
                </a:cxn>
              </a:cxnLst>
              <a:rect l="0" t="0" r="r" b="b"/>
              <a:pathLst>
                <a:path w="1512" h="478">
                  <a:moveTo>
                    <a:pt x="756" y="0"/>
                  </a:moveTo>
                  <a:lnTo>
                    <a:pt x="0" y="239"/>
                  </a:lnTo>
                  <a:lnTo>
                    <a:pt x="756" y="478"/>
                  </a:lnTo>
                  <a:lnTo>
                    <a:pt x="1512" y="23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56" name="Rectangle 68"/>
            <p:cNvSpPr>
              <a:spLocks noChangeArrowheads="1"/>
            </p:cNvSpPr>
            <p:nvPr/>
          </p:nvSpPr>
          <p:spPr bwMode="auto">
            <a:xfrm>
              <a:off x="3961" y="1333"/>
              <a:ext cx="9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Lp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57" name="Rectangle 69"/>
            <p:cNvSpPr>
              <a:spLocks noChangeArrowheads="1"/>
            </p:cNvSpPr>
            <p:nvPr/>
          </p:nvSpPr>
          <p:spPr bwMode="auto">
            <a:xfrm>
              <a:off x="4064" y="1333"/>
              <a:ext cx="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≤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58" name="Rectangle 70"/>
            <p:cNvSpPr>
              <a:spLocks noChangeArrowheads="1"/>
            </p:cNvSpPr>
            <p:nvPr/>
          </p:nvSpPr>
          <p:spPr bwMode="auto">
            <a:xfrm>
              <a:off x="4122" y="1333"/>
              <a:ext cx="11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4.5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59" name="Rectangle 71"/>
            <p:cNvSpPr>
              <a:spLocks noChangeArrowheads="1"/>
            </p:cNvSpPr>
            <p:nvPr/>
          </p:nvSpPr>
          <p:spPr bwMode="auto">
            <a:xfrm>
              <a:off x="4250" y="1333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60" name="Rectangle 72"/>
            <p:cNvSpPr>
              <a:spLocks noChangeArrowheads="1"/>
            </p:cNvSpPr>
            <p:nvPr/>
          </p:nvSpPr>
          <p:spPr bwMode="auto">
            <a:xfrm>
              <a:off x="3728" y="3361"/>
              <a:ext cx="693" cy="1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61" name="Rectangle 73"/>
            <p:cNvSpPr>
              <a:spLocks noChangeArrowheads="1"/>
            </p:cNvSpPr>
            <p:nvPr/>
          </p:nvSpPr>
          <p:spPr bwMode="auto">
            <a:xfrm>
              <a:off x="4389" y="3394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62" name="Freeform 74"/>
            <p:cNvSpPr>
              <a:spLocks/>
            </p:cNvSpPr>
            <p:nvPr/>
          </p:nvSpPr>
          <p:spPr bwMode="auto">
            <a:xfrm>
              <a:off x="3728" y="1948"/>
              <a:ext cx="756" cy="239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0" y="239"/>
                </a:cxn>
                <a:cxn ang="0">
                  <a:pos x="756" y="478"/>
                </a:cxn>
                <a:cxn ang="0">
                  <a:pos x="1512" y="239"/>
                </a:cxn>
                <a:cxn ang="0">
                  <a:pos x="756" y="0"/>
                </a:cxn>
              </a:cxnLst>
              <a:rect l="0" t="0" r="r" b="b"/>
              <a:pathLst>
                <a:path w="1512" h="478">
                  <a:moveTo>
                    <a:pt x="756" y="0"/>
                  </a:moveTo>
                  <a:lnTo>
                    <a:pt x="0" y="239"/>
                  </a:lnTo>
                  <a:lnTo>
                    <a:pt x="756" y="478"/>
                  </a:lnTo>
                  <a:lnTo>
                    <a:pt x="1512" y="23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63" name="Rectangle 75"/>
            <p:cNvSpPr>
              <a:spLocks noChangeArrowheads="1"/>
            </p:cNvSpPr>
            <p:nvPr/>
          </p:nvSpPr>
          <p:spPr bwMode="auto">
            <a:xfrm>
              <a:off x="3728" y="2770"/>
              <a:ext cx="756" cy="1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64" name="Freeform 76"/>
            <p:cNvSpPr>
              <a:spLocks/>
            </p:cNvSpPr>
            <p:nvPr/>
          </p:nvSpPr>
          <p:spPr bwMode="auto">
            <a:xfrm>
              <a:off x="3728" y="3009"/>
              <a:ext cx="756" cy="239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0" y="239"/>
                </a:cxn>
                <a:cxn ang="0">
                  <a:pos x="756" y="478"/>
                </a:cxn>
                <a:cxn ang="0">
                  <a:pos x="1512" y="239"/>
                </a:cxn>
                <a:cxn ang="0">
                  <a:pos x="756" y="0"/>
                </a:cxn>
              </a:cxnLst>
              <a:rect l="0" t="0" r="r" b="b"/>
              <a:pathLst>
                <a:path w="1512" h="478">
                  <a:moveTo>
                    <a:pt x="756" y="0"/>
                  </a:moveTo>
                  <a:lnTo>
                    <a:pt x="0" y="239"/>
                  </a:lnTo>
                  <a:lnTo>
                    <a:pt x="756" y="478"/>
                  </a:lnTo>
                  <a:lnTo>
                    <a:pt x="1512" y="23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65" name="Freeform 77"/>
            <p:cNvSpPr>
              <a:spLocks/>
            </p:cNvSpPr>
            <p:nvPr/>
          </p:nvSpPr>
          <p:spPr bwMode="auto">
            <a:xfrm>
              <a:off x="3728" y="3929"/>
              <a:ext cx="756" cy="119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170" y="4"/>
                </a:cxn>
                <a:cxn ang="0">
                  <a:pos x="126" y="14"/>
                </a:cxn>
                <a:cxn ang="0">
                  <a:pos x="88" y="27"/>
                </a:cxn>
                <a:cxn ang="0">
                  <a:pos x="62" y="39"/>
                </a:cxn>
                <a:cxn ang="0">
                  <a:pos x="47" y="47"/>
                </a:cxn>
                <a:cxn ang="0">
                  <a:pos x="34" y="57"/>
                </a:cxn>
                <a:cxn ang="0">
                  <a:pos x="24" y="67"/>
                </a:cxn>
                <a:cxn ang="0">
                  <a:pos x="14" y="78"/>
                </a:cxn>
                <a:cxn ang="0">
                  <a:pos x="7" y="89"/>
                </a:cxn>
                <a:cxn ang="0">
                  <a:pos x="2" y="102"/>
                </a:cxn>
                <a:cxn ang="0">
                  <a:pos x="0" y="113"/>
                </a:cxn>
                <a:cxn ang="0">
                  <a:pos x="0" y="126"/>
                </a:cxn>
                <a:cxn ang="0">
                  <a:pos x="2" y="137"/>
                </a:cxn>
                <a:cxn ang="0">
                  <a:pos x="7" y="149"/>
                </a:cxn>
                <a:cxn ang="0">
                  <a:pos x="14" y="161"/>
                </a:cxn>
                <a:cxn ang="0">
                  <a:pos x="24" y="172"/>
                </a:cxn>
                <a:cxn ang="0">
                  <a:pos x="34" y="181"/>
                </a:cxn>
                <a:cxn ang="0">
                  <a:pos x="47" y="191"/>
                </a:cxn>
                <a:cxn ang="0">
                  <a:pos x="62" y="199"/>
                </a:cxn>
                <a:cxn ang="0">
                  <a:pos x="88" y="212"/>
                </a:cxn>
                <a:cxn ang="0">
                  <a:pos x="126" y="224"/>
                </a:cxn>
                <a:cxn ang="0">
                  <a:pos x="170" y="234"/>
                </a:cxn>
                <a:cxn ang="0">
                  <a:pos x="219" y="239"/>
                </a:cxn>
                <a:cxn ang="0">
                  <a:pos x="1269" y="239"/>
                </a:cxn>
                <a:cxn ang="0">
                  <a:pos x="1318" y="235"/>
                </a:cxn>
                <a:cxn ang="0">
                  <a:pos x="1363" y="229"/>
                </a:cxn>
                <a:cxn ang="0">
                  <a:pos x="1405" y="218"/>
                </a:cxn>
                <a:cxn ang="0">
                  <a:pos x="1440" y="204"/>
                </a:cxn>
                <a:cxn ang="0">
                  <a:pos x="1455" y="196"/>
                </a:cxn>
                <a:cxn ang="0">
                  <a:pos x="1470" y="186"/>
                </a:cxn>
                <a:cxn ang="0">
                  <a:pos x="1482" y="176"/>
                </a:cxn>
                <a:cxn ang="0">
                  <a:pos x="1492" y="165"/>
                </a:cxn>
                <a:cxn ang="0">
                  <a:pos x="1501" y="154"/>
                </a:cxn>
                <a:cxn ang="0">
                  <a:pos x="1507" y="143"/>
                </a:cxn>
                <a:cxn ang="0">
                  <a:pos x="1511" y="132"/>
                </a:cxn>
                <a:cxn ang="0">
                  <a:pos x="1512" y="119"/>
                </a:cxn>
                <a:cxn ang="0">
                  <a:pos x="1511" y="106"/>
                </a:cxn>
                <a:cxn ang="0">
                  <a:pos x="1507" y="95"/>
                </a:cxn>
                <a:cxn ang="0">
                  <a:pos x="1501" y="84"/>
                </a:cxn>
                <a:cxn ang="0">
                  <a:pos x="1492" y="73"/>
                </a:cxn>
                <a:cxn ang="0">
                  <a:pos x="1482" y="62"/>
                </a:cxn>
                <a:cxn ang="0">
                  <a:pos x="1470" y="52"/>
                </a:cxn>
                <a:cxn ang="0">
                  <a:pos x="1455" y="43"/>
                </a:cxn>
                <a:cxn ang="0">
                  <a:pos x="1440" y="35"/>
                </a:cxn>
                <a:cxn ang="0">
                  <a:pos x="1405" y="20"/>
                </a:cxn>
                <a:cxn ang="0">
                  <a:pos x="1363" y="9"/>
                </a:cxn>
                <a:cxn ang="0">
                  <a:pos x="1318" y="3"/>
                </a:cxn>
                <a:cxn ang="0">
                  <a:pos x="1269" y="0"/>
                </a:cxn>
              </a:cxnLst>
              <a:rect l="0" t="0" r="r" b="b"/>
              <a:pathLst>
                <a:path w="1512" h="239">
                  <a:moveTo>
                    <a:pt x="242" y="0"/>
                  </a:moveTo>
                  <a:lnTo>
                    <a:pt x="219" y="0"/>
                  </a:lnTo>
                  <a:lnTo>
                    <a:pt x="193" y="3"/>
                  </a:lnTo>
                  <a:lnTo>
                    <a:pt x="170" y="4"/>
                  </a:lnTo>
                  <a:lnTo>
                    <a:pt x="148" y="9"/>
                  </a:lnTo>
                  <a:lnTo>
                    <a:pt x="126" y="14"/>
                  </a:lnTo>
                  <a:lnTo>
                    <a:pt x="106" y="20"/>
                  </a:lnTo>
                  <a:lnTo>
                    <a:pt x="88" y="27"/>
                  </a:lnTo>
                  <a:lnTo>
                    <a:pt x="71" y="35"/>
                  </a:lnTo>
                  <a:lnTo>
                    <a:pt x="62" y="39"/>
                  </a:lnTo>
                  <a:lnTo>
                    <a:pt x="56" y="43"/>
                  </a:lnTo>
                  <a:lnTo>
                    <a:pt x="47" y="47"/>
                  </a:lnTo>
                  <a:lnTo>
                    <a:pt x="41" y="52"/>
                  </a:lnTo>
                  <a:lnTo>
                    <a:pt x="34" y="57"/>
                  </a:lnTo>
                  <a:lnTo>
                    <a:pt x="29" y="62"/>
                  </a:lnTo>
                  <a:lnTo>
                    <a:pt x="24" y="67"/>
                  </a:lnTo>
                  <a:lnTo>
                    <a:pt x="19" y="73"/>
                  </a:lnTo>
                  <a:lnTo>
                    <a:pt x="14" y="78"/>
                  </a:lnTo>
                  <a:lnTo>
                    <a:pt x="10" y="84"/>
                  </a:lnTo>
                  <a:lnTo>
                    <a:pt x="7" y="89"/>
                  </a:lnTo>
                  <a:lnTo>
                    <a:pt x="4" y="95"/>
                  </a:lnTo>
                  <a:lnTo>
                    <a:pt x="2" y="102"/>
                  </a:lnTo>
                  <a:lnTo>
                    <a:pt x="0" y="106"/>
                  </a:lnTo>
                  <a:lnTo>
                    <a:pt x="0" y="113"/>
                  </a:lnTo>
                  <a:lnTo>
                    <a:pt x="0" y="119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7" y="149"/>
                  </a:lnTo>
                  <a:lnTo>
                    <a:pt x="10" y="154"/>
                  </a:lnTo>
                  <a:lnTo>
                    <a:pt x="14" y="161"/>
                  </a:lnTo>
                  <a:lnTo>
                    <a:pt x="19" y="165"/>
                  </a:lnTo>
                  <a:lnTo>
                    <a:pt x="24" y="172"/>
                  </a:lnTo>
                  <a:lnTo>
                    <a:pt x="29" y="176"/>
                  </a:lnTo>
                  <a:lnTo>
                    <a:pt x="34" y="181"/>
                  </a:lnTo>
                  <a:lnTo>
                    <a:pt x="41" y="186"/>
                  </a:lnTo>
                  <a:lnTo>
                    <a:pt x="47" y="191"/>
                  </a:lnTo>
                  <a:lnTo>
                    <a:pt x="56" y="196"/>
                  </a:lnTo>
                  <a:lnTo>
                    <a:pt x="62" y="199"/>
                  </a:lnTo>
                  <a:lnTo>
                    <a:pt x="71" y="204"/>
                  </a:lnTo>
                  <a:lnTo>
                    <a:pt x="88" y="212"/>
                  </a:lnTo>
                  <a:lnTo>
                    <a:pt x="106" y="218"/>
                  </a:lnTo>
                  <a:lnTo>
                    <a:pt x="126" y="224"/>
                  </a:lnTo>
                  <a:lnTo>
                    <a:pt x="148" y="229"/>
                  </a:lnTo>
                  <a:lnTo>
                    <a:pt x="170" y="234"/>
                  </a:lnTo>
                  <a:lnTo>
                    <a:pt x="193" y="235"/>
                  </a:lnTo>
                  <a:lnTo>
                    <a:pt x="219" y="239"/>
                  </a:lnTo>
                  <a:lnTo>
                    <a:pt x="242" y="239"/>
                  </a:lnTo>
                  <a:lnTo>
                    <a:pt x="1269" y="239"/>
                  </a:lnTo>
                  <a:lnTo>
                    <a:pt x="1294" y="239"/>
                  </a:lnTo>
                  <a:lnTo>
                    <a:pt x="1318" y="235"/>
                  </a:lnTo>
                  <a:lnTo>
                    <a:pt x="1341" y="234"/>
                  </a:lnTo>
                  <a:lnTo>
                    <a:pt x="1363" y="229"/>
                  </a:lnTo>
                  <a:lnTo>
                    <a:pt x="1385" y="224"/>
                  </a:lnTo>
                  <a:lnTo>
                    <a:pt x="1405" y="218"/>
                  </a:lnTo>
                  <a:lnTo>
                    <a:pt x="1423" y="212"/>
                  </a:lnTo>
                  <a:lnTo>
                    <a:pt x="1440" y="204"/>
                  </a:lnTo>
                  <a:lnTo>
                    <a:pt x="1449" y="199"/>
                  </a:lnTo>
                  <a:lnTo>
                    <a:pt x="1455" y="196"/>
                  </a:lnTo>
                  <a:lnTo>
                    <a:pt x="1464" y="191"/>
                  </a:lnTo>
                  <a:lnTo>
                    <a:pt x="1470" y="186"/>
                  </a:lnTo>
                  <a:lnTo>
                    <a:pt x="1477" y="181"/>
                  </a:lnTo>
                  <a:lnTo>
                    <a:pt x="1482" y="176"/>
                  </a:lnTo>
                  <a:lnTo>
                    <a:pt x="1487" y="172"/>
                  </a:lnTo>
                  <a:lnTo>
                    <a:pt x="1492" y="165"/>
                  </a:lnTo>
                  <a:lnTo>
                    <a:pt x="1497" y="161"/>
                  </a:lnTo>
                  <a:lnTo>
                    <a:pt x="1501" y="154"/>
                  </a:lnTo>
                  <a:lnTo>
                    <a:pt x="1504" y="149"/>
                  </a:lnTo>
                  <a:lnTo>
                    <a:pt x="1507" y="143"/>
                  </a:lnTo>
                  <a:lnTo>
                    <a:pt x="1509" y="137"/>
                  </a:lnTo>
                  <a:lnTo>
                    <a:pt x="1511" y="132"/>
                  </a:lnTo>
                  <a:lnTo>
                    <a:pt x="1511" y="126"/>
                  </a:lnTo>
                  <a:lnTo>
                    <a:pt x="1512" y="119"/>
                  </a:lnTo>
                  <a:lnTo>
                    <a:pt x="1511" y="113"/>
                  </a:lnTo>
                  <a:lnTo>
                    <a:pt x="1511" y="106"/>
                  </a:lnTo>
                  <a:lnTo>
                    <a:pt x="1509" y="102"/>
                  </a:lnTo>
                  <a:lnTo>
                    <a:pt x="1507" y="95"/>
                  </a:lnTo>
                  <a:lnTo>
                    <a:pt x="1504" y="89"/>
                  </a:lnTo>
                  <a:lnTo>
                    <a:pt x="1501" y="84"/>
                  </a:lnTo>
                  <a:lnTo>
                    <a:pt x="1497" y="78"/>
                  </a:lnTo>
                  <a:lnTo>
                    <a:pt x="1492" y="73"/>
                  </a:lnTo>
                  <a:lnTo>
                    <a:pt x="1487" y="67"/>
                  </a:lnTo>
                  <a:lnTo>
                    <a:pt x="1482" y="62"/>
                  </a:lnTo>
                  <a:lnTo>
                    <a:pt x="1477" y="57"/>
                  </a:lnTo>
                  <a:lnTo>
                    <a:pt x="1470" y="52"/>
                  </a:lnTo>
                  <a:lnTo>
                    <a:pt x="1464" y="47"/>
                  </a:lnTo>
                  <a:lnTo>
                    <a:pt x="1455" y="43"/>
                  </a:lnTo>
                  <a:lnTo>
                    <a:pt x="1449" y="39"/>
                  </a:lnTo>
                  <a:lnTo>
                    <a:pt x="1440" y="35"/>
                  </a:lnTo>
                  <a:lnTo>
                    <a:pt x="1423" y="27"/>
                  </a:lnTo>
                  <a:lnTo>
                    <a:pt x="1405" y="20"/>
                  </a:lnTo>
                  <a:lnTo>
                    <a:pt x="1385" y="14"/>
                  </a:lnTo>
                  <a:lnTo>
                    <a:pt x="1363" y="9"/>
                  </a:lnTo>
                  <a:lnTo>
                    <a:pt x="1341" y="4"/>
                  </a:lnTo>
                  <a:lnTo>
                    <a:pt x="1318" y="3"/>
                  </a:lnTo>
                  <a:lnTo>
                    <a:pt x="1294" y="0"/>
                  </a:lnTo>
                  <a:lnTo>
                    <a:pt x="1269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66" name="Rectangle 78"/>
            <p:cNvSpPr>
              <a:spLocks noChangeArrowheads="1"/>
            </p:cNvSpPr>
            <p:nvPr/>
          </p:nvSpPr>
          <p:spPr bwMode="auto">
            <a:xfrm>
              <a:off x="4264" y="2802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67" name="Freeform 79"/>
            <p:cNvSpPr>
              <a:spLocks/>
            </p:cNvSpPr>
            <p:nvPr/>
          </p:nvSpPr>
          <p:spPr bwMode="auto">
            <a:xfrm>
              <a:off x="3728" y="3600"/>
              <a:ext cx="756" cy="239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0" y="239"/>
                </a:cxn>
                <a:cxn ang="0">
                  <a:pos x="756" y="478"/>
                </a:cxn>
                <a:cxn ang="0">
                  <a:pos x="1512" y="239"/>
                </a:cxn>
                <a:cxn ang="0">
                  <a:pos x="756" y="0"/>
                </a:cxn>
              </a:cxnLst>
              <a:rect l="0" t="0" r="r" b="b"/>
              <a:pathLst>
                <a:path w="1512" h="478">
                  <a:moveTo>
                    <a:pt x="756" y="0"/>
                  </a:moveTo>
                  <a:lnTo>
                    <a:pt x="0" y="239"/>
                  </a:lnTo>
                  <a:lnTo>
                    <a:pt x="756" y="478"/>
                  </a:lnTo>
                  <a:lnTo>
                    <a:pt x="1512" y="23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68" name="Rectangle 80"/>
            <p:cNvSpPr>
              <a:spLocks noChangeArrowheads="1"/>
            </p:cNvSpPr>
            <p:nvPr/>
          </p:nvSpPr>
          <p:spPr bwMode="auto">
            <a:xfrm>
              <a:off x="4250" y="3692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69" name="Rectangle 81"/>
            <p:cNvSpPr>
              <a:spLocks noChangeArrowheads="1"/>
            </p:cNvSpPr>
            <p:nvPr/>
          </p:nvSpPr>
          <p:spPr bwMode="auto">
            <a:xfrm>
              <a:off x="4265" y="3961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70" name="Line 82"/>
            <p:cNvSpPr>
              <a:spLocks noChangeShapeType="1"/>
            </p:cNvSpPr>
            <p:nvPr/>
          </p:nvSpPr>
          <p:spPr bwMode="auto">
            <a:xfrm>
              <a:off x="4488" y="3681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71" name="Line 83"/>
            <p:cNvSpPr>
              <a:spLocks noChangeShapeType="1"/>
            </p:cNvSpPr>
            <p:nvPr/>
          </p:nvSpPr>
          <p:spPr bwMode="auto">
            <a:xfrm flipV="1">
              <a:off x="4736" y="1171"/>
              <a:ext cx="0" cy="25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72" name="Freeform 84"/>
            <p:cNvSpPr>
              <a:spLocks noEditPoints="1"/>
            </p:cNvSpPr>
            <p:nvPr/>
          </p:nvSpPr>
          <p:spPr bwMode="auto">
            <a:xfrm>
              <a:off x="4115" y="1144"/>
              <a:ext cx="624" cy="51"/>
            </a:xfrm>
            <a:custGeom>
              <a:avLst/>
              <a:gdLst/>
              <a:ahLst/>
              <a:cxnLst>
                <a:cxn ang="0">
                  <a:pos x="1244" y="56"/>
                </a:cxn>
                <a:cxn ang="0">
                  <a:pos x="10" y="56"/>
                </a:cxn>
                <a:cxn ang="0">
                  <a:pos x="9" y="56"/>
                </a:cxn>
                <a:cxn ang="0">
                  <a:pos x="7" y="54"/>
                </a:cxn>
                <a:cxn ang="0">
                  <a:pos x="5" y="53"/>
                </a:cxn>
                <a:cxn ang="0">
                  <a:pos x="5" y="51"/>
                </a:cxn>
                <a:cxn ang="0">
                  <a:pos x="5" y="50"/>
                </a:cxn>
                <a:cxn ang="0">
                  <a:pos x="7" y="48"/>
                </a:cxn>
                <a:cxn ang="0">
                  <a:pos x="9" y="46"/>
                </a:cxn>
                <a:cxn ang="0">
                  <a:pos x="10" y="46"/>
                </a:cxn>
                <a:cxn ang="0">
                  <a:pos x="1244" y="46"/>
                </a:cxn>
                <a:cxn ang="0">
                  <a:pos x="1245" y="46"/>
                </a:cxn>
                <a:cxn ang="0">
                  <a:pos x="1247" y="48"/>
                </a:cxn>
                <a:cxn ang="0">
                  <a:pos x="1247" y="50"/>
                </a:cxn>
                <a:cxn ang="0">
                  <a:pos x="1249" y="51"/>
                </a:cxn>
                <a:cxn ang="0">
                  <a:pos x="1247" y="53"/>
                </a:cxn>
                <a:cxn ang="0">
                  <a:pos x="1247" y="54"/>
                </a:cxn>
                <a:cxn ang="0">
                  <a:pos x="1245" y="56"/>
                </a:cxn>
                <a:cxn ang="0">
                  <a:pos x="1244" y="56"/>
                </a:cxn>
                <a:cxn ang="0">
                  <a:pos x="1244" y="56"/>
                </a:cxn>
                <a:cxn ang="0">
                  <a:pos x="93" y="102"/>
                </a:cxn>
                <a:cxn ang="0">
                  <a:pos x="0" y="51"/>
                </a:cxn>
                <a:cxn ang="0">
                  <a:pos x="93" y="0"/>
                </a:cxn>
                <a:cxn ang="0">
                  <a:pos x="94" y="0"/>
                </a:cxn>
                <a:cxn ang="0">
                  <a:pos x="96" y="0"/>
                </a:cxn>
                <a:cxn ang="0">
                  <a:pos x="98" y="0"/>
                </a:cxn>
                <a:cxn ang="0">
                  <a:pos x="99" y="2"/>
                </a:cxn>
                <a:cxn ang="0">
                  <a:pos x="99" y="3"/>
                </a:cxn>
                <a:cxn ang="0">
                  <a:pos x="99" y="7"/>
                </a:cxn>
                <a:cxn ang="0">
                  <a:pos x="99" y="8"/>
                </a:cxn>
                <a:cxn ang="0">
                  <a:pos x="98" y="10"/>
                </a:cxn>
                <a:cxn ang="0">
                  <a:pos x="14" y="56"/>
                </a:cxn>
                <a:cxn ang="0">
                  <a:pos x="14" y="46"/>
                </a:cxn>
                <a:cxn ang="0">
                  <a:pos x="98" y="93"/>
                </a:cxn>
                <a:cxn ang="0">
                  <a:pos x="99" y="94"/>
                </a:cxn>
                <a:cxn ang="0">
                  <a:pos x="99" y="96"/>
                </a:cxn>
                <a:cxn ang="0">
                  <a:pos x="99" y="99"/>
                </a:cxn>
                <a:cxn ang="0">
                  <a:pos x="99" y="101"/>
                </a:cxn>
                <a:cxn ang="0">
                  <a:pos x="98" y="102"/>
                </a:cxn>
                <a:cxn ang="0">
                  <a:pos x="96" y="102"/>
                </a:cxn>
                <a:cxn ang="0">
                  <a:pos x="94" y="102"/>
                </a:cxn>
                <a:cxn ang="0">
                  <a:pos x="93" y="102"/>
                </a:cxn>
                <a:cxn ang="0">
                  <a:pos x="93" y="102"/>
                </a:cxn>
              </a:cxnLst>
              <a:rect l="0" t="0" r="r" b="b"/>
              <a:pathLst>
                <a:path w="1249" h="102">
                  <a:moveTo>
                    <a:pt x="1244" y="56"/>
                  </a:moveTo>
                  <a:lnTo>
                    <a:pt x="10" y="56"/>
                  </a:lnTo>
                  <a:lnTo>
                    <a:pt x="9" y="56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7" y="48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244" y="46"/>
                  </a:lnTo>
                  <a:lnTo>
                    <a:pt x="1245" y="46"/>
                  </a:lnTo>
                  <a:lnTo>
                    <a:pt x="1247" y="48"/>
                  </a:lnTo>
                  <a:lnTo>
                    <a:pt x="1247" y="50"/>
                  </a:lnTo>
                  <a:lnTo>
                    <a:pt x="1249" y="51"/>
                  </a:lnTo>
                  <a:lnTo>
                    <a:pt x="1247" y="53"/>
                  </a:lnTo>
                  <a:lnTo>
                    <a:pt x="1247" y="54"/>
                  </a:lnTo>
                  <a:lnTo>
                    <a:pt x="1245" y="56"/>
                  </a:lnTo>
                  <a:lnTo>
                    <a:pt x="1244" y="56"/>
                  </a:lnTo>
                  <a:lnTo>
                    <a:pt x="1244" y="56"/>
                  </a:lnTo>
                  <a:close/>
                  <a:moveTo>
                    <a:pt x="93" y="102"/>
                  </a:moveTo>
                  <a:lnTo>
                    <a:pt x="0" y="51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99" y="2"/>
                  </a:lnTo>
                  <a:lnTo>
                    <a:pt x="99" y="3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98" y="10"/>
                  </a:lnTo>
                  <a:lnTo>
                    <a:pt x="14" y="56"/>
                  </a:lnTo>
                  <a:lnTo>
                    <a:pt x="14" y="46"/>
                  </a:lnTo>
                  <a:lnTo>
                    <a:pt x="98" y="93"/>
                  </a:lnTo>
                  <a:lnTo>
                    <a:pt x="99" y="94"/>
                  </a:lnTo>
                  <a:lnTo>
                    <a:pt x="99" y="96"/>
                  </a:lnTo>
                  <a:lnTo>
                    <a:pt x="99" y="99"/>
                  </a:lnTo>
                  <a:lnTo>
                    <a:pt x="99" y="101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3" y="102"/>
                  </a:lnTo>
                  <a:lnTo>
                    <a:pt x="93" y="10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73" name="Freeform 85"/>
            <p:cNvSpPr>
              <a:spLocks noEditPoints="1"/>
            </p:cNvSpPr>
            <p:nvPr/>
          </p:nvSpPr>
          <p:spPr bwMode="auto">
            <a:xfrm>
              <a:off x="4487" y="3073"/>
              <a:ext cx="246" cy="52"/>
            </a:xfrm>
            <a:custGeom>
              <a:avLst/>
              <a:gdLst/>
              <a:ahLst/>
              <a:cxnLst>
                <a:cxn ang="0">
                  <a:pos x="6" y="46"/>
                </a:cxn>
                <a:cxn ang="0">
                  <a:pos x="482" y="46"/>
                </a:cxn>
                <a:cxn ang="0">
                  <a:pos x="484" y="48"/>
                </a:cxn>
                <a:cxn ang="0">
                  <a:pos x="485" y="48"/>
                </a:cxn>
                <a:cxn ang="0">
                  <a:pos x="487" y="49"/>
                </a:cxn>
                <a:cxn ang="0">
                  <a:pos x="487" y="51"/>
                </a:cxn>
                <a:cxn ang="0">
                  <a:pos x="487" y="54"/>
                </a:cxn>
                <a:cxn ang="0">
                  <a:pos x="485" y="56"/>
                </a:cxn>
                <a:cxn ang="0">
                  <a:pos x="484" y="56"/>
                </a:cxn>
                <a:cxn ang="0">
                  <a:pos x="482" y="57"/>
                </a:cxn>
                <a:cxn ang="0">
                  <a:pos x="6" y="56"/>
                </a:cxn>
                <a:cxn ang="0">
                  <a:pos x="3" y="56"/>
                </a:cxn>
                <a:cxn ang="0">
                  <a:pos x="1" y="54"/>
                </a:cxn>
                <a:cxn ang="0">
                  <a:pos x="1" y="53"/>
                </a:cxn>
                <a:cxn ang="0">
                  <a:pos x="0" y="51"/>
                </a:cxn>
                <a:cxn ang="0">
                  <a:pos x="1" y="49"/>
                </a:cxn>
                <a:cxn ang="0">
                  <a:pos x="1" y="48"/>
                </a:cxn>
                <a:cxn ang="0">
                  <a:pos x="3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401" y="0"/>
                </a:cxn>
                <a:cxn ang="0">
                  <a:pos x="492" y="51"/>
                </a:cxn>
                <a:cxn ang="0">
                  <a:pos x="400" y="102"/>
                </a:cxn>
                <a:cxn ang="0">
                  <a:pos x="398" y="104"/>
                </a:cxn>
                <a:cxn ang="0">
                  <a:pos x="396" y="102"/>
                </a:cxn>
                <a:cxn ang="0">
                  <a:pos x="395" y="102"/>
                </a:cxn>
                <a:cxn ang="0">
                  <a:pos x="393" y="100"/>
                </a:cxn>
                <a:cxn ang="0">
                  <a:pos x="393" y="99"/>
                </a:cxn>
                <a:cxn ang="0">
                  <a:pos x="393" y="97"/>
                </a:cxn>
                <a:cxn ang="0">
                  <a:pos x="393" y="96"/>
                </a:cxn>
                <a:cxn ang="0">
                  <a:pos x="395" y="94"/>
                </a:cxn>
                <a:cxn ang="0">
                  <a:pos x="479" y="48"/>
                </a:cxn>
                <a:cxn ang="0">
                  <a:pos x="479" y="56"/>
                </a:cxn>
                <a:cxn ang="0">
                  <a:pos x="395" y="10"/>
                </a:cxn>
                <a:cxn ang="0">
                  <a:pos x="393" y="8"/>
                </a:cxn>
                <a:cxn ang="0">
                  <a:pos x="393" y="6"/>
                </a:cxn>
                <a:cxn ang="0">
                  <a:pos x="393" y="5"/>
                </a:cxn>
                <a:cxn ang="0">
                  <a:pos x="393" y="3"/>
                </a:cxn>
                <a:cxn ang="0">
                  <a:pos x="395" y="2"/>
                </a:cxn>
                <a:cxn ang="0">
                  <a:pos x="396" y="0"/>
                </a:cxn>
                <a:cxn ang="0">
                  <a:pos x="398" y="0"/>
                </a:cxn>
                <a:cxn ang="0">
                  <a:pos x="401" y="0"/>
                </a:cxn>
                <a:cxn ang="0">
                  <a:pos x="401" y="0"/>
                </a:cxn>
              </a:cxnLst>
              <a:rect l="0" t="0" r="r" b="b"/>
              <a:pathLst>
                <a:path w="492" h="104">
                  <a:moveTo>
                    <a:pt x="6" y="46"/>
                  </a:moveTo>
                  <a:lnTo>
                    <a:pt x="482" y="46"/>
                  </a:lnTo>
                  <a:lnTo>
                    <a:pt x="484" y="48"/>
                  </a:lnTo>
                  <a:lnTo>
                    <a:pt x="485" y="48"/>
                  </a:lnTo>
                  <a:lnTo>
                    <a:pt x="487" y="49"/>
                  </a:lnTo>
                  <a:lnTo>
                    <a:pt x="487" y="51"/>
                  </a:lnTo>
                  <a:lnTo>
                    <a:pt x="487" y="54"/>
                  </a:lnTo>
                  <a:lnTo>
                    <a:pt x="485" y="56"/>
                  </a:lnTo>
                  <a:lnTo>
                    <a:pt x="484" y="56"/>
                  </a:lnTo>
                  <a:lnTo>
                    <a:pt x="482" y="57"/>
                  </a:lnTo>
                  <a:lnTo>
                    <a:pt x="6" y="56"/>
                  </a:lnTo>
                  <a:lnTo>
                    <a:pt x="3" y="56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46"/>
                  </a:lnTo>
                  <a:close/>
                  <a:moveTo>
                    <a:pt x="401" y="0"/>
                  </a:moveTo>
                  <a:lnTo>
                    <a:pt x="492" y="51"/>
                  </a:lnTo>
                  <a:lnTo>
                    <a:pt x="400" y="102"/>
                  </a:lnTo>
                  <a:lnTo>
                    <a:pt x="398" y="104"/>
                  </a:lnTo>
                  <a:lnTo>
                    <a:pt x="396" y="102"/>
                  </a:lnTo>
                  <a:lnTo>
                    <a:pt x="395" y="102"/>
                  </a:lnTo>
                  <a:lnTo>
                    <a:pt x="393" y="100"/>
                  </a:lnTo>
                  <a:lnTo>
                    <a:pt x="393" y="99"/>
                  </a:lnTo>
                  <a:lnTo>
                    <a:pt x="393" y="97"/>
                  </a:lnTo>
                  <a:lnTo>
                    <a:pt x="393" y="96"/>
                  </a:lnTo>
                  <a:lnTo>
                    <a:pt x="395" y="94"/>
                  </a:lnTo>
                  <a:lnTo>
                    <a:pt x="479" y="48"/>
                  </a:lnTo>
                  <a:lnTo>
                    <a:pt x="479" y="56"/>
                  </a:lnTo>
                  <a:lnTo>
                    <a:pt x="395" y="10"/>
                  </a:lnTo>
                  <a:lnTo>
                    <a:pt x="393" y="8"/>
                  </a:lnTo>
                  <a:lnTo>
                    <a:pt x="393" y="6"/>
                  </a:lnTo>
                  <a:lnTo>
                    <a:pt x="393" y="5"/>
                  </a:lnTo>
                  <a:lnTo>
                    <a:pt x="393" y="3"/>
                  </a:lnTo>
                  <a:lnTo>
                    <a:pt x="395" y="2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74" name="Freeform 86"/>
            <p:cNvSpPr>
              <a:spLocks noEditPoints="1"/>
            </p:cNvSpPr>
            <p:nvPr/>
          </p:nvSpPr>
          <p:spPr bwMode="auto">
            <a:xfrm>
              <a:off x="4494" y="1948"/>
              <a:ext cx="246" cy="51"/>
            </a:xfrm>
            <a:custGeom>
              <a:avLst/>
              <a:gdLst/>
              <a:ahLst/>
              <a:cxnLst>
                <a:cxn ang="0">
                  <a:pos x="6" y="47"/>
                </a:cxn>
                <a:cxn ang="0">
                  <a:pos x="482" y="47"/>
                </a:cxn>
                <a:cxn ang="0">
                  <a:pos x="484" y="47"/>
                </a:cxn>
                <a:cxn ang="0">
                  <a:pos x="485" y="48"/>
                </a:cxn>
                <a:cxn ang="0">
                  <a:pos x="487" y="50"/>
                </a:cxn>
                <a:cxn ang="0">
                  <a:pos x="487" y="51"/>
                </a:cxn>
                <a:cxn ang="0">
                  <a:pos x="487" y="55"/>
                </a:cxn>
                <a:cxn ang="0">
                  <a:pos x="485" y="56"/>
                </a:cxn>
                <a:cxn ang="0">
                  <a:pos x="484" y="56"/>
                </a:cxn>
                <a:cxn ang="0">
                  <a:pos x="482" y="56"/>
                </a:cxn>
                <a:cxn ang="0">
                  <a:pos x="6" y="56"/>
                </a:cxn>
                <a:cxn ang="0">
                  <a:pos x="3" y="56"/>
                </a:cxn>
                <a:cxn ang="0">
                  <a:pos x="1" y="55"/>
                </a:cxn>
                <a:cxn ang="0">
                  <a:pos x="1" y="53"/>
                </a:cxn>
                <a:cxn ang="0">
                  <a:pos x="0" y="51"/>
                </a:cxn>
                <a:cxn ang="0">
                  <a:pos x="1" y="50"/>
                </a:cxn>
                <a:cxn ang="0">
                  <a:pos x="1" y="48"/>
                </a:cxn>
                <a:cxn ang="0">
                  <a:pos x="3" y="47"/>
                </a:cxn>
                <a:cxn ang="0">
                  <a:pos x="6" y="47"/>
                </a:cxn>
                <a:cxn ang="0">
                  <a:pos x="6" y="47"/>
                </a:cxn>
                <a:cxn ang="0">
                  <a:pos x="401" y="0"/>
                </a:cxn>
                <a:cxn ang="0">
                  <a:pos x="492" y="51"/>
                </a:cxn>
                <a:cxn ang="0">
                  <a:pos x="400" y="102"/>
                </a:cxn>
                <a:cxn ang="0">
                  <a:pos x="398" y="104"/>
                </a:cxn>
                <a:cxn ang="0">
                  <a:pos x="396" y="102"/>
                </a:cxn>
                <a:cxn ang="0">
                  <a:pos x="395" y="102"/>
                </a:cxn>
                <a:cxn ang="0">
                  <a:pos x="393" y="101"/>
                </a:cxn>
                <a:cxn ang="0">
                  <a:pos x="393" y="99"/>
                </a:cxn>
                <a:cxn ang="0">
                  <a:pos x="393" y="98"/>
                </a:cxn>
                <a:cxn ang="0">
                  <a:pos x="393" y="96"/>
                </a:cxn>
                <a:cxn ang="0">
                  <a:pos x="395" y="94"/>
                </a:cxn>
                <a:cxn ang="0">
                  <a:pos x="479" y="48"/>
                </a:cxn>
                <a:cxn ang="0">
                  <a:pos x="479" y="56"/>
                </a:cxn>
                <a:cxn ang="0">
                  <a:pos x="395" y="10"/>
                </a:cxn>
                <a:cxn ang="0">
                  <a:pos x="393" y="8"/>
                </a:cxn>
                <a:cxn ang="0">
                  <a:pos x="393" y="7"/>
                </a:cxn>
                <a:cxn ang="0">
                  <a:pos x="393" y="5"/>
                </a:cxn>
                <a:cxn ang="0">
                  <a:pos x="393" y="4"/>
                </a:cxn>
                <a:cxn ang="0">
                  <a:pos x="395" y="2"/>
                </a:cxn>
                <a:cxn ang="0">
                  <a:pos x="396" y="0"/>
                </a:cxn>
                <a:cxn ang="0">
                  <a:pos x="398" y="0"/>
                </a:cxn>
                <a:cxn ang="0">
                  <a:pos x="401" y="0"/>
                </a:cxn>
                <a:cxn ang="0">
                  <a:pos x="401" y="0"/>
                </a:cxn>
              </a:cxnLst>
              <a:rect l="0" t="0" r="r" b="b"/>
              <a:pathLst>
                <a:path w="492" h="104">
                  <a:moveTo>
                    <a:pt x="6" y="47"/>
                  </a:moveTo>
                  <a:lnTo>
                    <a:pt x="482" y="47"/>
                  </a:lnTo>
                  <a:lnTo>
                    <a:pt x="484" y="47"/>
                  </a:lnTo>
                  <a:lnTo>
                    <a:pt x="485" y="48"/>
                  </a:lnTo>
                  <a:lnTo>
                    <a:pt x="487" y="50"/>
                  </a:lnTo>
                  <a:lnTo>
                    <a:pt x="487" y="51"/>
                  </a:lnTo>
                  <a:lnTo>
                    <a:pt x="487" y="55"/>
                  </a:lnTo>
                  <a:lnTo>
                    <a:pt x="485" y="56"/>
                  </a:lnTo>
                  <a:lnTo>
                    <a:pt x="484" y="56"/>
                  </a:lnTo>
                  <a:lnTo>
                    <a:pt x="482" y="56"/>
                  </a:lnTo>
                  <a:lnTo>
                    <a:pt x="6" y="56"/>
                  </a:lnTo>
                  <a:lnTo>
                    <a:pt x="3" y="56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1" y="48"/>
                  </a:lnTo>
                  <a:lnTo>
                    <a:pt x="3" y="47"/>
                  </a:lnTo>
                  <a:lnTo>
                    <a:pt x="6" y="47"/>
                  </a:lnTo>
                  <a:lnTo>
                    <a:pt x="6" y="47"/>
                  </a:lnTo>
                  <a:close/>
                  <a:moveTo>
                    <a:pt x="401" y="0"/>
                  </a:moveTo>
                  <a:lnTo>
                    <a:pt x="492" y="51"/>
                  </a:lnTo>
                  <a:lnTo>
                    <a:pt x="400" y="102"/>
                  </a:lnTo>
                  <a:lnTo>
                    <a:pt x="398" y="104"/>
                  </a:lnTo>
                  <a:lnTo>
                    <a:pt x="396" y="102"/>
                  </a:lnTo>
                  <a:lnTo>
                    <a:pt x="395" y="102"/>
                  </a:lnTo>
                  <a:lnTo>
                    <a:pt x="393" y="101"/>
                  </a:lnTo>
                  <a:lnTo>
                    <a:pt x="393" y="99"/>
                  </a:lnTo>
                  <a:lnTo>
                    <a:pt x="393" y="98"/>
                  </a:lnTo>
                  <a:lnTo>
                    <a:pt x="393" y="96"/>
                  </a:lnTo>
                  <a:lnTo>
                    <a:pt x="395" y="94"/>
                  </a:lnTo>
                  <a:lnTo>
                    <a:pt x="479" y="48"/>
                  </a:lnTo>
                  <a:lnTo>
                    <a:pt x="479" y="56"/>
                  </a:lnTo>
                  <a:lnTo>
                    <a:pt x="395" y="10"/>
                  </a:lnTo>
                  <a:lnTo>
                    <a:pt x="393" y="8"/>
                  </a:lnTo>
                  <a:lnTo>
                    <a:pt x="393" y="7"/>
                  </a:lnTo>
                  <a:lnTo>
                    <a:pt x="393" y="5"/>
                  </a:lnTo>
                  <a:lnTo>
                    <a:pt x="393" y="4"/>
                  </a:lnTo>
                  <a:lnTo>
                    <a:pt x="395" y="2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75" name="Freeform 87"/>
            <p:cNvSpPr>
              <a:spLocks noEditPoints="1"/>
            </p:cNvSpPr>
            <p:nvPr/>
          </p:nvSpPr>
          <p:spPr bwMode="auto">
            <a:xfrm>
              <a:off x="4481" y="1318"/>
              <a:ext cx="246" cy="52"/>
            </a:xfrm>
            <a:custGeom>
              <a:avLst/>
              <a:gdLst/>
              <a:ahLst/>
              <a:cxnLst>
                <a:cxn ang="0">
                  <a:pos x="6" y="46"/>
                </a:cxn>
                <a:cxn ang="0">
                  <a:pos x="482" y="46"/>
                </a:cxn>
                <a:cxn ang="0">
                  <a:pos x="484" y="46"/>
                </a:cxn>
                <a:cxn ang="0">
                  <a:pos x="485" y="47"/>
                </a:cxn>
                <a:cxn ang="0">
                  <a:pos x="487" y="49"/>
                </a:cxn>
                <a:cxn ang="0">
                  <a:pos x="487" y="51"/>
                </a:cxn>
                <a:cxn ang="0">
                  <a:pos x="487" y="54"/>
                </a:cxn>
                <a:cxn ang="0">
                  <a:pos x="485" y="55"/>
                </a:cxn>
                <a:cxn ang="0">
                  <a:pos x="484" y="55"/>
                </a:cxn>
                <a:cxn ang="0">
                  <a:pos x="482" y="55"/>
                </a:cxn>
                <a:cxn ang="0">
                  <a:pos x="6" y="55"/>
                </a:cxn>
                <a:cxn ang="0">
                  <a:pos x="3" y="55"/>
                </a:cxn>
                <a:cxn ang="0">
                  <a:pos x="1" y="54"/>
                </a:cxn>
                <a:cxn ang="0">
                  <a:pos x="1" y="52"/>
                </a:cxn>
                <a:cxn ang="0">
                  <a:pos x="0" y="51"/>
                </a:cxn>
                <a:cxn ang="0">
                  <a:pos x="1" y="49"/>
                </a:cxn>
                <a:cxn ang="0">
                  <a:pos x="1" y="47"/>
                </a:cxn>
                <a:cxn ang="0">
                  <a:pos x="3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401" y="0"/>
                </a:cxn>
                <a:cxn ang="0">
                  <a:pos x="492" y="51"/>
                </a:cxn>
                <a:cxn ang="0">
                  <a:pos x="400" y="102"/>
                </a:cxn>
                <a:cxn ang="0">
                  <a:pos x="398" y="103"/>
                </a:cxn>
                <a:cxn ang="0">
                  <a:pos x="396" y="102"/>
                </a:cxn>
                <a:cxn ang="0">
                  <a:pos x="395" y="102"/>
                </a:cxn>
                <a:cxn ang="0">
                  <a:pos x="393" y="100"/>
                </a:cxn>
                <a:cxn ang="0">
                  <a:pos x="393" y="98"/>
                </a:cxn>
                <a:cxn ang="0">
                  <a:pos x="393" y="97"/>
                </a:cxn>
                <a:cxn ang="0">
                  <a:pos x="393" y="95"/>
                </a:cxn>
                <a:cxn ang="0">
                  <a:pos x="395" y="94"/>
                </a:cxn>
                <a:cxn ang="0">
                  <a:pos x="479" y="47"/>
                </a:cxn>
                <a:cxn ang="0">
                  <a:pos x="479" y="55"/>
                </a:cxn>
                <a:cxn ang="0">
                  <a:pos x="395" y="9"/>
                </a:cxn>
                <a:cxn ang="0">
                  <a:pos x="393" y="8"/>
                </a:cxn>
                <a:cxn ang="0">
                  <a:pos x="393" y="6"/>
                </a:cxn>
                <a:cxn ang="0">
                  <a:pos x="393" y="4"/>
                </a:cxn>
                <a:cxn ang="0">
                  <a:pos x="393" y="3"/>
                </a:cxn>
                <a:cxn ang="0">
                  <a:pos x="395" y="1"/>
                </a:cxn>
                <a:cxn ang="0">
                  <a:pos x="396" y="0"/>
                </a:cxn>
                <a:cxn ang="0">
                  <a:pos x="398" y="0"/>
                </a:cxn>
                <a:cxn ang="0">
                  <a:pos x="401" y="0"/>
                </a:cxn>
                <a:cxn ang="0">
                  <a:pos x="401" y="0"/>
                </a:cxn>
              </a:cxnLst>
              <a:rect l="0" t="0" r="r" b="b"/>
              <a:pathLst>
                <a:path w="492" h="103">
                  <a:moveTo>
                    <a:pt x="6" y="46"/>
                  </a:moveTo>
                  <a:lnTo>
                    <a:pt x="482" y="46"/>
                  </a:lnTo>
                  <a:lnTo>
                    <a:pt x="484" y="46"/>
                  </a:lnTo>
                  <a:lnTo>
                    <a:pt x="485" y="47"/>
                  </a:lnTo>
                  <a:lnTo>
                    <a:pt x="487" y="49"/>
                  </a:lnTo>
                  <a:lnTo>
                    <a:pt x="487" y="51"/>
                  </a:lnTo>
                  <a:lnTo>
                    <a:pt x="487" y="54"/>
                  </a:lnTo>
                  <a:lnTo>
                    <a:pt x="485" y="55"/>
                  </a:lnTo>
                  <a:lnTo>
                    <a:pt x="484" y="55"/>
                  </a:lnTo>
                  <a:lnTo>
                    <a:pt x="482" y="55"/>
                  </a:lnTo>
                  <a:lnTo>
                    <a:pt x="6" y="55"/>
                  </a:lnTo>
                  <a:lnTo>
                    <a:pt x="3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46"/>
                  </a:lnTo>
                  <a:close/>
                  <a:moveTo>
                    <a:pt x="401" y="0"/>
                  </a:moveTo>
                  <a:lnTo>
                    <a:pt x="492" y="51"/>
                  </a:lnTo>
                  <a:lnTo>
                    <a:pt x="400" y="102"/>
                  </a:lnTo>
                  <a:lnTo>
                    <a:pt x="398" y="103"/>
                  </a:lnTo>
                  <a:lnTo>
                    <a:pt x="396" y="102"/>
                  </a:lnTo>
                  <a:lnTo>
                    <a:pt x="395" y="102"/>
                  </a:lnTo>
                  <a:lnTo>
                    <a:pt x="393" y="100"/>
                  </a:lnTo>
                  <a:lnTo>
                    <a:pt x="393" y="98"/>
                  </a:lnTo>
                  <a:lnTo>
                    <a:pt x="393" y="97"/>
                  </a:lnTo>
                  <a:lnTo>
                    <a:pt x="393" y="95"/>
                  </a:lnTo>
                  <a:lnTo>
                    <a:pt x="395" y="94"/>
                  </a:lnTo>
                  <a:lnTo>
                    <a:pt x="479" y="47"/>
                  </a:lnTo>
                  <a:lnTo>
                    <a:pt x="479" y="55"/>
                  </a:lnTo>
                  <a:lnTo>
                    <a:pt x="395" y="9"/>
                  </a:lnTo>
                  <a:lnTo>
                    <a:pt x="393" y="8"/>
                  </a:lnTo>
                  <a:lnTo>
                    <a:pt x="393" y="6"/>
                  </a:lnTo>
                  <a:lnTo>
                    <a:pt x="393" y="4"/>
                  </a:lnTo>
                  <a:lnTo>
                    <a:pt x="393" y="3"/>
                  </a:lnTo>
                  <a:lnTo>
                    <a:pt x="395" y="1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76" name="Rectangle 88"/>
            <p:cNvSpPr>
              <a:spLocks noChangeArrowheads="1"/>
            </p:cNvSpPr>
            <p:nvPr/>
          </p:nvSpPr>
          <p:spPr bwMode="auto">
            <a:xfrm>
              <a:off x="4017" y="1443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Y</a:t>
              </a:r>
            </a:p>
          </p:txBody>
        </p:sp>
        <p:sp>
          <p:nvSpPr>
            <p:cNvPr id="217177" name="Rectangle 89"/>
            <p:cNvSpPr>
              <a:spLocks noChangeArrowheads="1"/>
            </p:cNvSpPr>
            <p:nvPr/>
          </p:nvSpPr>
          <p:spPr bwMode="auto">
            <a:xfrm>
              <a:off x="4494" y="1239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N</a:t>
              </a:r>
            </a:p>
          </p:txBody>
        </p:sp>
        <p:sp>
          <p:nvSpPr>
            <p:cNvPr id="217178" name="Rectangle 90"/>
            <p:cNvSpPr>
              <a:spLocks noChangeArrowheads="1"/>
            </p:cNvSpPr>
            <p:nvPr/>
          </p:nvSpPr>
          <p:spPr bwMode="auto">
            <a:xfrm>
              <a:off x="4619" y="2103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79" name="Rectangle 91"/>
            <p:cNvSpPr>
              <a:spLocks noChangeArrowheads="1"/>
            </p:cNvSpPr>
            <p:nvPr/>
          </p:nvSpPr>
          <p:spPr bwMode="auto">
            <a:xfrm>
              <a:off x="4619" y="3164"/>
              <a:ext cx="2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66"/>
                  </a:solidFill>
                  <a:latin typeface="굴림" pitchFamily="34" charset="-127"/>
                  <a:ea typeface="굴림" pitchFamily="34" charset="-127"/>
                </a:rPr>
                <a:t> </a:t>
              </a:r>
              <a:endParaRPr lang="en-US" altLang="ko-KR" b="1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80" name="AutoShape 92"/>
            <p:cNvSpPr>
              <a:spLocks noChangeArrowheads="1"/>
            </p:cNvSpPr>
            <p:nvPr/>
          </p:nvSpPr>
          <p:spPr bwMode="auto">
            <a:xfrm>
              <a:off x="3723" y="1239"/>
              <a:ext cx="771" cy="204"/>
            </a:xfrm>
            <a:prstGeom prst="flowChartDecision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Lp≤ 2.0</a:t>
              </a:r>
            </a:p>
          </p:txBody>
        </p:sp>
        <p:sp>
          <p:nvSpPr>
            <p:cNvPr id="217181" name="AutoShape 93"/>
            <p:cNvSpPr>
              <a:spLocks noChangeArrowheads="1"/>
            </p:cNvSpPr>
            <p:nvPr/>
          </p:nvSpPr>
          <p:spPr bwMode="auto">
            <a:xfrm>
              <a:off x="3541" y="1541"/>
              <a:ext cx="1146" cy="198"/>
            </a:xfrm>
            <a:prstGeom prst="flowChart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000" tIns="10800" rIns="18000" bIns="10800" anchor="ctr"/>
            <a:lstStyle/>
            <a:p>
              <a:pPr algn="ctr"/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Запрет на повышение </a:t>
              </a:r>
            </a:p>
            <a:p>
              <a:pPr algn="ctr"/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производительности компрессора</a:t>
              </a:r>
              <a:endParaRPr lang="en-US" altLang="ko-KR" sz="9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cxnSp>
          <p:nvCxnSpPr>
            <p:cNvPr id="217182" name="AutoShape 94"/>
            <p:cNvCxnSpPr>
              <a:cxnSpLocks noChangeShapeType="1"/>
              <a:stCxn id="217154" idx="2"/>
              <a:endCxn id="217180" idx="0"/>
            </p:cNvCxnSpPr>
            <p:nvPr/>
          </p:nvCxnSpPr>
          <p:spPr bwMode="auto">
            <a:xfrm>
              <a:off x="4104" y="1103"/>
              <a:ext cx="5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7183" name="AutoShape 95"/>
            <p:cNvSpPr>
              <a:spLocks noChangeArrowheads="1"/>
            </p:cNvSpPr>
            <p:nvPr/>
          </p:nvSpPr>
          <p:spPr bwMode="auto">
            <a:xfrm>
              <a:off x="3725" y="1863"/>
              <a:ext cx="771" cy="227"/>
            </a:xfrm>
            <a:prstGeom prst="flowChartDecision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Lp≤ 1.8</a:t>
              </a:r>
            </a:p>
          </p:txBody>
        </p:sp>
        <p:sp>
          <p:nvSpPr>
            <p:cNvPr id="217184" name="AutoShape 96"/>
            <p:cNvSpPr>
              <a:spLocks noChangeArrowheads="1"/>
            </p:cNvSpPr>
            <p:nvPr/>
          </p:nvSpPr>
          <p:spPr bwMode="auto">
            <a:xfrm>
              <a:off x="3595" y="2747"/>
              <a:ext cx="1040" cy="136"/>
            </a:xfrm>
            <a:prstGeom prst="flowChart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000" tIns="10800" rIns="18000" bIns="10800" anchor="ctr"/>
            <a:lstStyle/>
            <a:p>
              <a:pPr algn="ctr"/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Загрузка компрессора =</a:t>
              </a:r>
              <a:r>
                <a:rPr lang="en-US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3 </a:t>
              </a:r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сек</a:t>
              </a:r>
              <a:r>
                <a:rPr lang="en-US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.</a:t>
              </a:r>
              <a:endParaRPr lang="en-US" altLang="ko-KR" sz="9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85" name="AutoShape 97"/>
            <p:cNvSpPr>
              <a:spLocks noChangeArrowheads="1"/>
            </p:cNvSpPr>
            <p:nvPr/>
          </p:nvSpPr>
          <p:spPr bwMode="auto">
            <a:xfrm>
              <a:off x="3725" y="2996"/>
              <a:ext cx="781" cy="204"/>
            </a:xfrm>
            <a:prstGeom prst="flowChartDecision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Lp≤ 0.8</a:t>
              </a:r>
            </a:p>
          </p:txBody>
        </p:sp>
        <p:sp>
          <p:nvSpPr>
            <p:cNvPr id="217186" name="AutoShape 98"/>
            <p:cNvSpPr>
              <a:spLocks noChangeArrowheads="1"/>
            </p:cNvSpPr>
            <p:nvPr/>
          </p:nvSpPr>
          <p:spPr bwMode="auto">
            <a:xfrm>
              <a:off x="3541" y="3351"/>
              <a:ext cx="1154" cy="120"/>
            </a:xfrm>
            <a:prstGeom prst="flowChart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000" tIns="10800" rIns="18000" bIns="10800" anchor="ctr"/>
            <a:lstStyle/>
            <a:p>
              <a:pPr algn="ctr"/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Клапан байпаса горячего газа Вкл.</a:t>
              </a:r>
              <a:endParaRPr lang="en-US" altLang="ko-KR" sz="9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17187" name="AutoShape 99"/>
            <p:cNvSpPr>
              <a:spLocks noChangeArrowheads="1"/>
            </p:cNvSpPr>
            <p:nvPr/>
          </p:nvSpPr>
          <p:spPr bwMode="auto">
            <a:xfrm>
              <a:off x="3729" y="3585"/>
              <a:ext cx="771" cy="197"/>
            </a:xfrm>
            <a:prstGeom prst="flowChartDecision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Lp≤ 0.6</a:t>
              </a:r>
            </a:p>
          </p:txBody>
        </p:sp>
        <p:sp>
          <p:nvSpPr>
            <p:cNvPr id="217188" name="AutoShape 100"/>
            <p:cNvSpPr>
              <a:spLocks noChangeArrowheads="1"/>
            </p:cNvSpPr>
            <p:nvPr/>
          </p:nvSpPr>
          <p:spPr bwMode="auto">
            <a:xfrm>
              <a:off x="3590" y="3873"/>
              <a:ext cx="1058" cy="141"/>
            </a:xfrm>
            <a:prstGeom prst="flowChartAlternate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altLang="ko-KR" sz="11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Компрессор выключен</a:t>
              </a:r>
              <a:endParaRPr lang="en-US" altLang="ko-KR" sz="11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cxnSp>
          <p:nvCxnSpPr>
            <p:cNvPr id="217189" name="AutoShape 101"/>
            <p:cNvCxnSpPr>
              <a:cxnSpLocks noChangeShapeType="1"/>
              <a:stCxn id="217180" idx="2"/>
              <a:endCxn id="217181" idx="0"/>
            </p:cNvCxnSpPr>
            <p:nvPr/>
          </p:nvCxnSpPr>
          <p:spPr bwMode="auto">
            <a:xfrm rot="16200000" flipH="1">
              <a:off x="4062" y="1489"/>
              <a:ext cx="98" cy="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190" name="AutoShape 102"/>
            <p:cNvCxnSpPr>
              <a:cxnSpLocks noChangeShapeType="1"/>
              <a:stCxn id="217181" idx="2"/>
              <a:endCxn id="217183" idx="0"/>
            </p:cNvCxnSpPr>
            <p:nvPr/>
          </p:nvCxnSpPr>
          <p:spPr bwMode="auto">
            <a:xfrm rot="5400000">
              <a:off x="4050" y="1799"/>
              <a:ext cx="124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191" name="AutoShape 103"/>
            <p:cNvCxnSpPr>
              <a:cxnSpLocks noChangeShapeType="1"/>
              <a:stCxn id="217185" idx="2"/>
              <a:endCxn id="217186" idx="0"/>
            </p:cNvCxnSpPr>
            <p:nvPr/>
          </p:nvCxnSpPr>
          <p:spPr bwMode="auto">
            <a:xfrm rot="16200000" flipH="1">
              <a:off x="4041" y="3274"/>
              <a:ext cx="151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192" name="AutoShape 104"/>
            <p:cNvCxnSpPr>
              <a:cxnSpLocks noChangeShapeType="1"/>
              <a:stCxn id="217186" idx="2"/>
              <a:endCxn id="217187" idx="0"/>
            </p:cNvCxnSpPr>
            <p:nvPr/>
          </p:nvCxnSpPr>
          <p:spPr bwMode="auto">
            <a:xfrm rot="5400000">
              <a:off x="4059" y="3526"/>
              <a:ext cx="114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193" name="AutoShape 105"/>
            <p:cNvCxnSpPr>
              <a:cxnSpLocks noChangeShapeType="1"/>
              <a:stCxn id="217187" idx="2"/>
              <a:endCxn id="217188" idx="0"/>
            </p:cNvCxnSpPr>
            <p:nvPr/>
          </p:nvCxnSpPr>
          <p:spPr bwMode="auto">
            <a:xfrm rot="16200000" flipH="1">
              <a:off x="4071" y="3825"/>
              <a:ext cx="91" cy="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7194" name="Rectangle 106"/>
            <p:cNvSpPr>
              <a:spLocks noChangeArrowheads="1"/>
            </p:cNvSpPr>
            <p:nvPr/>
          </p:nvSpPr>
          <p:spPr bwMode="auto">
            <a:xfrm>
              <a:off x="4472" y="187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N</a:t>
              </a:r>
            </a:p>
          </p:txBody>
        </p:sp>
        <p:sp>
          <p:nvSpPr>
            <p:cNvPr id="217195" name="Rectangle 107"/>
            <p:cNvSpPr>
              <a:spLocks noChangeArrowheads="1"/>
            </p:cNvSpPr>
            <p:nvPr/>
          </p:nvSpPr>
          <p:spPr bwMode="auto">
            <a:xfrm>
              <a:off x="4494" y="2998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N</a:t>
              </a:r>
            </a:p>
          </p:txBody>
        </p:sp>
        <p:sp>
          <p:nvSpPr>
            <p:cNvPr id="217196" name="Rectangle 108"/>
            <p:cNvSpPr>
              <a:spLocks noChangeArrowheads="1"/>
            </p:cNvSpPr>
            <p:nvPr/>
          </p:nvSpPr>
          <p:spPr bwMode="auto">
            <a:xfrm>
              <a:off x="4026" y="2107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Y</a:t>
              </a:r>
            </a:p>
          </p:txBody>
        </p:sp>
        <p:sp>
          <p:nvSpPr>
            <p:cNvPr id="217197" name="Rectangle 109"/>
            <p:cNvSpPr>
              <a:spLocks noChangeArrowheads="1"/>
            </p:cNvSpPr>
            <p:nvPr/>
          </p:nvSpPr>
          <p:spPr bwMode="auto">
            <a:xfrm>
              <a:off x="4018" y="323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Y</a:t>
              </a:r>
            </a:p>
          </p:txBody>
        </p:sp>
        <p:sp>
          <p:nvSpPr>
            <p:cNvPr id="217198" name="Rectangle 110"/>
            <p:cNvSpPr>
              <a:spLocks noChangeArrowheads="1"/>
            </p:cNvSpPr>
            <p:nvPr/>
          </p:nvSpPr>
          <p:spPr bwMode="auto">
            <a:xfrm>
              <a:off x="4038" y="3492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Y</a:t>
              </a:r>
            </a:p>
          </p:txBody>
        </p:sp>
        <p:sp>
          <p:nvSpPr>
            <p:cNvPr id="217199" name="Rectangle 111"/>
            <p:cNvSpPr>
              <a:spLocks noChangeArrowheads="1"/>
            </p:cNvSpPr>
            <p:nvPr/>
          </p:nvSpPr>
          <p:spPr bwMode="auto">
            <a:xfrm>
              <a:off x="4472" y="3587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N</a:t>
              </a:r>
            </a:p>
          </p:txBody>
        </p:sp>
        <p:sp>
          <p:nvSpPr>
            <p:cNvPr id="217200" name="AutoShape 112"/>
            <p:cNvSpPr>
              <a:spLocks noChangeArrowheads="1"/>
            </p:cNvSpPr>
            <p:nvPr/>
          </p:nvSpPr>
          <p:spPr bwMode="auto">
            <a:xfrm>
              <a:off x="3683" y="2195"/>
              <a:ext cx="862" cy="136"/>
            </a:xfrm>
            <a:prstGeom prst="flowChartProcess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000" tIns="10800" rIns="18000" bIns="10800" anchor="ctr"/>
            <a:lstStyle/>
            <a:p>
              <a:pPr algn="ctr"/>
              <a:r>
                <a:rPr lang="ru-RU" altLang="ko-KR" sz="900" b="1" dirty="0" smtClean="0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Снижение времени загрузки</a:t>
              </a:r>
              <a:endParaRPr lang="en-US" altLang="ko-KR" sz="9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cxnSp>
          <p:nvCxnSpPr>
            <p:cNvPr id="217201" name="AutoShape 113"/>
            <p:cNvCxnSpPr>
              <a:cxnSpLocks noChangeShapeType="1"/>
              <a:stCxn id="217183" idx="2"/>
              <a:endCxn id="217200" idx="0"/>
            </p:cNvCxnSpPr>
            <p:nvPr/>
          </p:nvCxnSpPr>
          <p:spPr bwMode="auto">
            <a:xfrm>
              <a:off x="4111" y="2090"/>
              <a:ext cx="3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7202" name="AutoShape 114"/>
            <p:cNvSpPr>
              <a:spLocks noChangeArrowheads="1"/>
            </p:cNvSpPr>
            <p:nvPr/>
          </p:nvSpPr>
          <p:spPr bwMode="auto">
            <a:xfrm>
              <a:off x="3740" y="2419"/>
              <a:ext cx="754" cy="227"/>
            </a:xfrm>
            <a:prstGeom prst="flowChartDecision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Lp≤ 1.0</a:t>
              </a:r>
            </a:p>
          </p:txBody>
        </p:sp>
        <p:cxnSp>
          <p:nvCxnSpPr>
            <p:cNvPr id="217203" name="AutoShape 115"/>
            <p:cNvCxnSpPr>
              <a:cxnSpLocks noChangeShapeType="1"/>
              <a:stCxn id="217200" idx="2"/>
              <a:endCxn id="217202" idx="0"/>
            </p:cNvCxnSpPr>
            <p:nvPr/>
          </p:nvCxnSpPr>
          <p:spPr bwMode="auto">
            <a:xfrm>
              <a:off x="4114" y="2331"/>
              <a:ext cx="3" cy="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204" name="AutoShape 116"/>
            <p:cNvCxnSpPr>
              <a:cxnSpLocks noChangeShapeType="1"/>
              <a:stCxn id="217202" idx="2"/>
              <a:endCxn id="217184" idx="0"/>
            </p:cNvCxnSpPr>
            <p:nvPr/>
          </p:nvCxnSpPr>
          <p:spPr bwMode="auto">
            <a:xfrm flipH="1">
              <a:off x="4115" y="2646"/>
              <a:ext cx="2" cy="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7205" name="AutoShape 117"/>
            <p:cNvCxnSpPr>
              <a:cxnSpLocks noChangeShapeType="1"/>
              <a:stCxn id="217184" idx="2"/>
              <a:endCxn id="217185" idx="0"/>
            </p:cNvCxnSpPr>
            <p:nvPr/>
          </p:nvCxnSpPr>
          <p:spPr bwMode="auto">
            <a:xfrm>
              <a:off x="4115" y="2883"/>
              <a:ext cx="1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7206" name="Freeform 118"/>
            <p:cNvSpPr>
              <a:spLocks noEditPoints="1"/>
            </p:cNvSpPr>
            <p:nvPr/>
          </p:nvSpPr>
          <p:spPr bwMode="auto">
            <a:xfrm>
              <a:off x="4494" y="2509"/>
              <a:ext cx="246" cy="52"/>
            </a:xfrm>
            <a:custGeom>
              <a:avLst/>
              <a:gdLst/>
              <a:ahLst/>
              <a:cxnLst>
                <a:cxn ang="0">
                  <a:pos x="6" y="46"/>
                </a:cxn>
                <a:cxn ang="0">
                  <a:pos x="482" y="46"/>
                </a:cxn>
                <a:cxn ang="0">
                  <a:pos x="484" y="48"/>
                </a:cxn>
                <a:cxn ang="0">
                  <a:pos x="485" y="48"/>
                </a:cxn>
                <a:cxn ang="0">
                  <a:pos x="487" y="49"/>
                </a:cxn>
                <a:cxn ang="0">
                  <a:pos x="487" y="51"/>
                </a:cxn>
                <a:cxn ang="0">
                  <a:pos x="487" y="54"/>
                </a:cxn>
                <a:cxn ang="0">
                  <a:pos x="485" y="56"/>
                </a:cxn>
                <a:cxn ang="0">
                  <a:pos x="484" y="56"/>
                </a:cxn>
                <a:cxn ang="0">
                  <a:pos x="482" y="57"/>
                </a:cxn>
                <a:cxn ang="0">
                  <a:pos x="6" y="56"/>
                </a:cxn>
                <a:cxn ang="0">
                  <a:pos x="3" y="56"/>
                </a:cxn>
                <a:cxn ang="0">
                  <a:pos x="1" y="54"/>
                </a:cxn>
                <a:cxn ang="0">
                  <a:pos x="1" y="53"/>
                </a:cxn>
                <a:cxn ang="0">
                  <a:pos x="0" y="51"/>
                </a:cxn>
                <a:cxn ang="0">
                  <a:pos x="1" y="49"/>
                </a:cxn>
                <a:cxn ang="0">
                  <a:pos x="1" y="48"/>
                </a:cxn>
                <a:cxn ang="0">
                  <a:pos x="3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401" y="0"/>
                </a:cxn>
                <a:cxn ang="0">
                  <a:pos x="492" y="51"/>
                </a:cxn>
                <a:cxn ang="0">
                  <a:pos x="400" y="102"/>
                </a:cxn>
                <a:cxn ang="0">
                  <a:pos x="398" y="104"/>
                </a:cxn>
                <a:cxn ang="0">
                  <a:pos x="396" y="102"/>
                </a:cxn>
                <a:cxn ang="0">
                  <a:pos x="395" y="102"/>
                </a:cxn>
                <a:cxn ang="0">
                  <a:pos x="393" y="100"/>
                </a:cxn>
                <a:cxn ang="0">
                  <a:pos x="393" y="99"/>
                </a:cxn>
                <a:cxn ang="0">
                  <a:pos x="393" y="97"/>
                </a:cxn>
                <a:cxn ang="0">
                  <a:pos x="393" y="96"/>
                </a:cxn>
                <a:cxn ang="0">
                  <a:pos x="395" y="94"/>
                </a:cxn>
                <a:cxn ang="0">
                  <a:pos x="479" y="48"/>
                </a:cxn>
                <a:cxn ang="0">
                  <a:pos x="479" y="56"/>
                </a:cxn>
                <a:cxn ang="0">
                  <a:pos x="395" y="10"/>
                </a:cxn>
                <a:cxn ang="0">
                  <a:pos x="393" y="8"/>
                </a:cxn>
                <a:cxn ang="0">
                  <a:pos x="393" y="6"/>
                </a:cxn>
                <a:cxn ang="0">
                  <a:pos x="393" y="5"/>
                </a:cxn>
                <a:cxn ang="0">
                  <a:pos x="393" y="3"/>
                </a:cxn>
                <a:cxn ang="0">
                  <a:pos x="395" y="2"/>
                </a:cxn>
                <a:cxn ang="0">
                  <a:pos x="396" y="0"/>
                </a:cxn>
                <a:cxn ang="0">
                  <a:pos x="398" y="0"/>
                </a:cxn>
                <a:cxn ang="0">
                  <a:pos x="401" y="0"/>
                </a:cxn>
                <a:cxn ang="0">
                  <a:pos x="401" y="0"/>
                </a:cxn>
              </a:cxnLst>
              <a:rect l="0" t="0" r="r" b="b"/>
              <a:pathLst>
                <a:path w="492" h="104">
                  <a:moveTo>
                    <a:pt x="6" y="46"/>
                  </a:moveTo>
                  <a:lnTo>
                    <a:pt x="482" y="46"/>
                  </a:lnTo>
                  <a:lnTo>
                    <a:pt x="484" y="48"/>
                  </a:lnTo>
                  <a:lnTo>
                    <a:pt x="485" y="48"/>
                  </a:lnTo>
                  <a:lnTo>
                    <a:pt x="487" y="49"/>
                  </a:lnTo>
                  <a:lnTo>
                    <a:pt x="487" y="51"/>
                  </a:lnTo>
                  <a:lnTo>
                    <a:pt x="487" y="54"/>
                  </a:lnTo>
                  <a:lnTo>
                    <a:pt x="485" y="56"/>
                  </a:lnTo>
                  <a:lnTo>
                    <a:pt x="484" y="56"/>
                  </a:lnTo>
                  <a:lnTo>
                    <a:pt x="482" y="57"/>
                  </a:lnTo>
                  <a:lnTo>
                    <a:pt x="6" y="56"/>
                  </a:lnTo>
                  <a:lnTo>
                    <a:pt x="3" y="56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46"/>
                  </a:lnTo>
                  <a:close/>
                  <a:moveTo>
                    <a:pt x="401" y="0"/>
                  </a:moveTo>
                  <a:lnTo>
                    <a:pt x="492" y="51"/>
                  </a:lnTo>
                  <a:lnTo>
                    <a:pt x="400" y="102"/>
                  </a:lnTo>
                  <a:lnTo>
                    <a:pt x="398" y="104"/>
                  </a:lnTo>
                  <a:lnTo>
                    <a:pt x="396" y="102"/>
                  </a:lnTo>
                  <a:lnTo>
                    <a:pt x="395" y="102"/>
                  </a:lnTo>
                  <a:lnTo>
                    <a:pt x="393" y="100"/>
                  </a:lnTo>
                  <a:lnTo>
                    <a:pt x="393" y="99"/>
                  </a:lnTo>
                  <a:lnTo>
                    <a:pt x="393" y="97"/>
                  </a:lnTo>
                  <a:lnTo>
                    <a:pt x="393" y="96"/>
                  </a:lnTo>
                  <a:lnTo>
                    <a:pt x="395" y="94"/>
                  </a:lnTo>
                  <a:lnTo>
                    <a:pt x="479" y="48"/>
                  </a:lnTo>
                  <a:lnTo>
                    <a:pt x="479" y="56"/>
                  </a:lnTo>
                  <a:lnTo>
                    <a:pt x="395" y="10"/>
                  </a:lnTo>
                  <a:lnTo>
                    <a:pt x="393" y="8"/>
                  </a:lnTo>
                  <a:lnTo>
                    <a:pt x="393" y="6"/>
                  </a:lnTo>
                  <a:lnTo>
                    <a:pt x="393" y="5"/>
                  </a:lnTo>
                  <a:lnTo>
                    <a:pt x="393" y="3"/>
                  </a:lnTo>
                  <a:lnTo>
                    <a:pt x="395" y="2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207" name="Rectangle 119"/>
            <p:cNvSpPr>
              <a:spLocks noChangeArrowheads="1"/>
            </p:cNvSpPr>
            <p:nvPr/>
          </p:nvSpPr>
          <p:spPr bwMode="auto">
            <a:xfrm>
              <a:off x="4494" y="2418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N</a:t>
              </a:r>
            </a:p>
          </p:txBody>
        </p:sp>
        <p:sp>
          <p:nvSpPr>
            <p:cNvPr id="217208" name="Rectangle 120"/>
            <p:cNvSpPr>
              <a:spLocks noChangeArrowheads="1"/>
            </p:cNvSpPr>
            <p:nvPr/>
          </p:nvSpPr>
          <p:spPr bwMode="auto">
            <a:xfrm>
              <a:off x="4018" y="264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 b="1">
                  <a:solidFill>
                    <a:srgbClr val="000066"/>
                  </a:solidFill>
                  <a:latin typeface="Arial" pitchFamily="34" charset="0"/>
                  <a:ea typeface="굴림" pitchFamily="34" charset="-127"/>
                </a:rPr>
                <a:t>Y</a:t>
              </a:r>
            </a:p>
          </p:txBody>
        </p:sp>
      </p:grpSp>
      <p:sp>
        <p:nvSpPr>
          <p:cNvPr id="217209" name="Text Box 121"/>
          <p:cNvSpPr txBox="1">
            <a:spLocks noChangeArrowheads="1"/>
          </p:cNvSpPr>
          <p:nvPr/>
        </p:nvSpPr>
        <p:spPr bwMode="auto">
          <a:xfrm>
            <a:off x="71438" y="188913"/>
            <a:ext cx="78604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5.8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работы, дополнительная информация.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5.8.5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Защита по низкому давлению.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231218" y="829339"/>
            <a:ext cx="2107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Lp</a:t>
            </a:r>
            <a:r>
              <a:rPr lang="ru-RU" altLang="ko-KR" sz="14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– низкое давление</a:t>
            </a:r>
            <a:endParaRPr lang="ru-RU" sz="140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1728788" y="1365250"/>
            <a:ext cx="1489075" cy="265113"/>
          </a:xfrm>
          <a:prstGeom prst="flowChartAlternateProcess">
            <a:avLst/>
          </a:prstGeom>
          <a:solidFill>
            <a:srgbClr val="F8F8F8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100" b="1" dirty="0" smtClean="0">
                <a:latin typeface="Arial" pitchFamily="34" charset="0"/>
                <a:ea typeface="굴림" pitchFamily="34" charset="-127"/>
              </a:rPr>
              <a:t>Старт</a:t>
            </a:r>
            <a:endParaRPr lang="en-US" altLang="ko-KR" sz="1100" b="1" dirty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8117" name="Freeform 5"/>
          <p:cNvSpPr>
            <a:spLocks/>
          </p:cNvSpPr>
          <p:nvPr/>
        </p:nvSpPr>
        <p:spPr bwMode="auto">
          <a:xfrm>
            <a:off x="1392238" y="1862138"/>
            <a:ext cx="2154237" cy="398462"/>
          </a:xfrm>
          <a:custGeom>
            <a:avLst/>
            <a:gdLst/>
            <a:ahLst/>
            <a:cxnLst>
              <a:cxn ang="0">
                <a:pos x="756" y="0"/>
              </a:cxn>
              <a:cxn ang="0">
                <a:pos x="0" y="239"/>
              </a:cxn>
              <a:cxn ang="0">
                <a:pos x="756" y="478"/>
              </a:cxn>
              <a:cxn ang="0">
                <a:pos x="1512" y="239"/>
              </a:cxn>
              <a:cxn ang="0">
                <a:pos x="756" y="0"/>
              </a:cxn>
            </a:cxnLst>
            <a:rect l="0" t="0" r="r" b="b"/>
            <a:pathLst>
              <a:path w="1512" h="478">
                <a:moveTo>
                  <a:pt x="756" y="0"/>
                </a:moveTo>
                <a:lnTo>
                  <a:pt x="0" y="239"/>
                </a:lnTo>
                <a:lnTo>
                  <a:pt x="756" y="478"/>
                </a:lnTo>
                <a:lnTo>
                  <a:pt x="1512" y="239"/>
                </a:lnTo>
                <a:lnTo>
                  <a:pt x="75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2055813" y="2014538"/>
            <a:ext cx="142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800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Lp </a:t>
            </a:r>
            <a:endParaRPr lang="en-US" altLang="ko-KR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2349500" y="2014538"/>
            <a:ext cx="825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800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≤</a:t>
            </a:r>
            <a:endParaRPr lang="en-US" altLang="ko-KR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2514600" y="2014538"/>
            <a:ext cx="1714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800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 4.5</a:t>
            </a:r>
            <a:endParaRPr lang="en-US" altLang="ko-KR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2879725" y="2014538"/>
            <a:ext cx="285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800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 </a:t>
            </a:r>
            <a:endParaRPr lang="en-US" altLang="ko-KR" b="1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8122" name="Freeform 10"/>
          <p:cNvSpPr>
            <a:spLocks/>
          </p:cNvSpPr>
          <p:nvPr/>
        </p:nvSpPr>
        <p:spPr bwMode="auto">
          <a:xfrm>
            <a:off x="1392238" y="3390900"/>
            <a:ext cx="2154237" cy="400050"/>
          </a:xfrm>
          <a:custGeom>
            <a:avLst/>
            <a:gdLst/>
            <a:ahLst/>
            <a:cxnLst>
              <a:cxn ang="0">
                <a:pos x="756" y="0"/>
              </a:cxn>
              <a:cxn ang="0">
                <a:pos x="0" y="239"/>
              </a:cxn>
              <a:cxn ang="0">
                <a:pos x="756" y="478"/>
              </a:cxn>
              <a:cxn ang="0">
                <a:pos x="1512" y="239"/>
              </a:cxn>
              <a:cxn ang="0">
                <a:pos x="756" y="0"/>
              </a:cxn>
            </a:cxnLst>
            <a:rect l="0" t="0" r="r" b="b"/>
            <a:pathLst>
              <a:path w="1512" h="478">
                <a:moveTo>
                  <a:pt x="756" y="0"/>
                </a:moveTo>
                <a:lnTo>
                  <a:pt x="0" y="239"/>
                </a:lnTo>
                <a:lnTo>
                  <a:pt x="756" y="478"/>
                </a:lnTo>
                <a:lnTo>
                  <a:pt x="1512" y="239"/>
                </a:lnTo>
                <a:lnTo>
                  <a:pt x="75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8123" name="AutoShape 11"/>
          <p:cNvSpPr>
            <a:spLocks noChangeArrowheads="1"/>
          </p:cNvSpPr>
          <p:nvPr/>
        </p:nvSpPr>
        <p:spPr bwMode="auto">
          <a:xfrm>
            <a:off x="1223963" y="1857375"/>
            <a:ext cx="2484437" cy="444500"/>
          </a:xfrm>
          <a:prstGeom prst="flowChartDecision">
            <a:avLst/>
          </a:prstGeom>
          <a:solidFill>
            <a:srgbClr val="F8F8F8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исп.</a:t>
            </a:r>
            <a:r>
              <a:rPr lang="ko-KR" altLang="en-US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＜ </a:t>
            </a:r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2 ℃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более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40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с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8124" name="AutoShape 12"/>
          <p:cNvSpPr>
            <a:spLocks noChangeArrowheads="1"/>
          </p:cNvSpPr>
          <p:nvPr/>
        </p:nvSpPr>
        <p:spPr bwMode="auto">
          <a:xfrm>
            <a:off x="1384300" y="2598738"/>
            <a:ext cx="2193925" cy="330200"/>
          </a:xfrm>
          <a:prstGeom prst="flowChartProcess">
            <a:avLst/>
          </a:prstGeom>
          <a:solidFill>
            <a:srgbClr val="F8F8F8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/>
          <a:p>
            <a:pPr algn="ctr"/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Запрет на повышение </a:t>
            </a:r>
          </a:p>
          <a:p>
            <a:pPr algn="ctr"/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производительности компрессора</a:t>
            </a:r>
            <a:endParaRPr lang="en-US" altLang="ko-KR" sz="9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cxnSp>
        <p:nvCxnSpPr>
          <p:cNvPr id="218125" name="AutoShape 13"/>
          <p:cNvCxnSpPr>
            <a:cxnSpLocks noChangeShapeType="1"/>
            <a:stCxn id="218116" idx="2"/>
            <a:endCxn id="218123" idx="0"/>
          </p:cNvCxnSpPr>
          <p:nvPr/>
        </p:nvCxnSpPr>
        <p:spPr bwMode="auto">
          <a:xfrm flipH="1">
            <a:off x="2466975" y="1630363"/>
            <a:ext cx="6350" cy="227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8126" name="AutoShape 14"/>
          <p:cNvSpPr>
            <a:spLocks noChangeArrowheads="1"/>
          </p:cNvSpPr>
          <p:nvPr/>
        </p:nvSpPr>
        <p:spPr bwMode="auto">
          <a:xfrm>
            <a:off x="1255713" y="3249613"/>
            <a:ext cx="2443162" cy="503237"/>
          </a:xfrm>
          <a:prstGeom prst="flowChartDecision">
            <a:avLst/>
          </a:prstGeom>
          <a:solidFill>
            <a:srgbClr val="F8F8F8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исп.</a:t>
            </a:r>
            <a:r>
              <a:rPr lang="ko-KR" altLang="en-US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＜ </a:t>
            </a:r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0 ℃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более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40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с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</a:p>
        </p:txBody>
      </p:sp>
      <p:cxnSp>
        <p:nvCxnSpPr>
          <p:cNvPr id="218127" name="AutoShape 15"/>
          <p:cNvCxnSpPr>
            <a:cxnSpLocks noChangeShapeType="1"/>
            <a:stCxn id="218123" idx="2"/>
            <a:endCxn id="218124" idx="0"/>
          </p:cNvCxnSpPr>
          <p:nvPr/>
        </p:nvCxnSpPr>
        <p:spPr bwMode="auto">
          <a:xfrm>
            <a:off x="2466975" y="2301875"/>
            <a:ext cx="14288" cy="296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8128" name="AutoShape 16"/>
          <p:cNvCxnSpPr>
            <a:cxnSpLocks noChangeShapeType="1"/>
            <a:stCxn id="218124" idx="2"/>
            <a:endCxn id="218126" idx="0"/>
          </p:cNvCxnSpPr>
          <p:nvPr/>
        </p:nvCxnSpPr>
        <p:spPr bwMode="auto">
          <a:xfrm flipH="1">
            <a:off x="2478088" y="2928938"/>
            <a:ext cx="3175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8129" name="AutoShape 17"/>
          <p:cNvSpPr>
            <a:spLocks noChangeArrowheads="1"/>
          </p:cNvSpPr>
          <p:nvPr/>
        </p:nvSpPr>
        <p:spPr bwMode="auto">
          <a:xfrm>
            <a:off x="1576388" y="3994150"/>
            <a:ext cx="1820862" cy="298450"/>
          </a:xfrm>
          <a:prstGeom prst="flowChartProcess">
            <a:avLst/>
          </a:prstGeom>
          <a:solidFill>
            <a:srgbClr val="F8F8F8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/>
          <a:p>
            <a:pPr algn="ctr"/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Снижение времени загрузки</a:t>
            </a:r>
            <a:endParaRPr lang="en-US" altLang="ko-KR" sz="9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cxnSp>
        <p:nvCxnSpPr>
          <p:cNvPr id="218130" name="AutoShape 18"/>
          <p:cNvCxnSpPr>
            <a:cxnSpLocks noChangeShapeType="1"/>
            <a:stCxn id="218126" idx="2"/>
            <a:endCxn id="218129" idx="0"/>
          </p:cNvCxnSpPr>
          <p:nvPr/>
        </p:nvCxnSpPr>
        <p:spPr bwMode="auto">
          <a:xfrm>
            <a:off x="2478088" y="3752850"/>
            <a:ext cx="952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8131" name="AutoShape 19"/>
          <p:cNvSpPr>
            <a:spLocks noChangeArrowheads="1"/>
          </p:cNvSpPr>
          <p:nvPr/>
        </p:nvSpPr>
        <p:spPr bwMode="auto">
          <a:xfrm>
            <a:off x="1265238" y="4606925"/>
            <a:ext cx="2427287" cy="477838"/>
          </a:xfrm>
          <a:prstGeom prst="flowChartDecision">
            <a:avLst/>
          </a:prstGeom>
          <a:solidFill>
            <a:srgbClr val="F8F8F8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исп.</a:t>
            </a:r>
            <a:r>
              <a:rPr lang="ko-KR" altLang="en-US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＜ </a:t>
            </a:r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-2℃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более 40с.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8132" name="AutoShape 20"/>
          <p:cNvSpPr>
            <a:spLocks noChangeArrowheads="1"/>
          </p:cNvSpPr>
          <p:nvPr/>
        </p:nvSpPr>
        <p:spPr bwMode="auto">
          <a:xfrm>
            <a:off x="1350335" y="5354637"/>
            <a:ext cx="2254102" cy="291251"/>
          </a:xfrm>
          <a:prstGeom prst="flowChartProcess">
            <a:avLst/>
          </a:prstGeom>
          <a:solidFill>
            <a:srgbClr val="F8F8F8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/>
          <a:p>
            <a:pPr algn="ctr"/>
            <a:r>
              <a:rPr lang="ru-RU" altLang="ko-KR" sz="9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Клапан байпаса горячего газа Вкл.</a:t>
            </a:r>
            <a:endParaRPr lang="en-US" altLang="ko-KR" sz="9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cxnSp>
        <p:nvCxnSpPr>
          <p:cNvPr id="218133" name="AutoShape 21"/>
          <p:cNvCxnSpPr>
            <a:cxnSpLocks noChangeShapeType="1"/>
            <a:stCxn id="218129" idx="2"/>
            <a:endCxn id="218131" idx="0"/>
          </p:cNvCxnSpPr>
          <p:nvPr/>
        </p:nvCxnSpPr>
        <p:spPr bwMode="auto">
          <a:xfrm flipH="1">
            <a:off x="2479675" y="4292600"/>
            <a:ext cx="7938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8134" name="AutoShape 22"/>
          <p:cNvCxnSpPr>
            <a:cxnSpLocks noChangeShapeType="1"/>
            <a:stCxn id="218131" idx="2"/>
            <a:endCxn id="218132" idx="0"/>
          </p:cNvCxnSpPr>
          <p:nvPr/>
        </p:nvCxnSpPr>
        <p:spPr bwMode="auto">
          <a:xfrm rot="5400000">
            <a:off x="2343197" y="5218952"/>
            <a:ext cx="269874" cy="1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8135" name="AutoShape 23"/>
          <p:cNvSpPr>
            <a:spLocks noChangeArrowheads="1"/>
          </p:cNvSpPr>
          <p:nvPr/>
        </p:nvSpPr>
        <p:spPr bwMode="auto">
          <a:xfrm>
            <a:off x="4654550" y="5338763"/>
            <a:ext cx="3341134" cy="323850"/>
          </a:xfrm>
          <a:prstGeom prst="flowChartProcess">
            <a:avLst/>
          </a:prstGeom>
          <a:solidFill>
            <a:srgbClr val="F8F8F8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/>
          <a:p>
            <a:pPr algn="ctr"/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</a:t>
            </a:r>
            <a:r>
              <a:rPr lang="ru-RU" altLang="ko-KR" sz="10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исп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.</a:t>
            </a:r>
            <a:r>
              <a:rPr lang="ko-KR" altLang="en-US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＞</a:t>
            </a:r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4℃ →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Клапан байпаса горячего газа Выкл.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18136" name="AutoShape 24"/>
          <p:cNvSpPr>
            <a:spLocks noChangeArrowheads="1"/>
          </p:cNvSpPr>
          <p:nvPr/>
        </p:nvSpPr>
        <p:spPr bwMode="auto">
          <a:xfrm>
            <a:off x="4619625" y="3833812"/>
            <a:ext cx="4269194" cy="621229"/>
          </a:xfrm>
          <a:prstGeom prst="flowChartProcess">
            <a:avLst/>
          </a:prstGeom>
          <a:solidFill>
            <a:srgbClr val="F8F8F8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/>
          <a:p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исп. </a:t>
            </a:r>
            <a:r>
              <a:rPr lang="ko-KR" altLang="en-US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＞</a:t>
            </a:r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4℃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→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возврат в рабочий режим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40000"/>
              </a:lnSpc>
            </a:pP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исп.  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≥ </a:t>
            </a:r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0℃ 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→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поддержание текущей загрузки компрессора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  <a:p>
            <a:pPr>
              <a:lnSpc>
                <a:spcPct val="140000"/>
              </a:lnSpc>
            </a:pP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Т исп. </a:t>
            </a:r>
            <a:r>
              <a:rPr lang="ko-KR" altLang="en-US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＜ </a:t>
            </a:r>
            <a:r>
              <a:rPr lang="en-US" altLang="ko-KR" sz="1000" b="1" dirty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0℃ → 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снижение загрузки </a:t>
            </a:r>
            <a:r>
              <a:rPr lang="ru-RU" altLang="ko-KR" sz="1000" b="1" dirty="0" err="1" smtClean="0">
                <a:solidFill>
                  <a:srgbClr val="000066"/>
                </a:solidFill>
                <a:latin typeface="Arial" pitchFamily="34" charset="0"/>
                <a:ea typeface="굴림" pitchFamily="34" charset="-127"/>
              </a:rPr>
              <a:t>компресора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굴림" pitchFamily="34" charset="-127"/>
            </a:endParaRPr>
          </a:p>
        </p:txBody>
      </p:sp>
      <p:cxnSp>
        <p:nvCxnSpPr>
          <p:cNvPr id="218137" name="AutoShape 25"/>
          <p:cNvCxnSpPr>
            <a:cxnSpLocks noChangeShapeType="1"/>
            <a:stCxn id="218129" idx="3"/>
            <a:endCxn id="218136" idx="1"/>
          </p:cNvCxnSpPr>
          <p:nvPr/>
        </p:nvCxnSpPr>
        <p:spPr bwMode="auto">
          <a:xfrm>
            <a:off x="3397250" y="4143375"/>
            <a:ext cx="1222375" cy="10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8138" name="AutoShape 26"/>
          <p:cNvCxnSpPr>
            <a:cxnSpLocks noChangeShapeType="1"/>
            <a:stCxn id="218132" idx="3"/>
            <a:endCxn id="218135" idx="1"/>
          </p:cNvCxnSpPr>
          <p:nvPr/>
        </p:nvCxnSpPr>
        <p:spPr bwMode="auto">
          <a:xfrm>
            <a:off x="3604437" y="5500263"/>
            <a:ext cx="1050113" cy="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8139" name="Text Box 27"/>
          <p:cNvSpPr txBox="1">
            <a:spLocks noChangeArrowheads="1"/>
          </p:cNvSpPr>
          <p:nvPr/>
        </p:nvSpPr>
        <p:spPr bwMode="auto">
          <a:xfrm>
            <a:off x="3502025" y="3822700"/>
            <a:ext cx="973138" cy="254000"/>
          </a:xfrm>
          <a:prstGeom prst="rect">
            <a:avLst/>
          </a:prstGeom>
          <a:solidFill>
            <a:srgbClr val="F8F8F8">
              <a:alpha val="7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</a:rPr>
              <a:t>после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</a:rPr>
              <a:t> 2</a:t>
            </a:r>
            <a:r>
              <a:rPr lang="ru-RU" altLang="ko-KR" sz="10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</a:rPr>
              <a:t>мин</a:t>
            </a:r>
            <a:r>
              <a:rPr lang="en-US" altLang="ko-KR" sz="1000" b="1" dirty="0" smtClean="0">
                <a:solidFill>
                  <a:srgbClr val="000066"/>
                </a:solidFill>
                <a:latin typeface="Arial" pitchFamily="34" charset="0"/>
                <a:ea typeface="HY헤드라인M" pitchFamily="18" charset="-127"/>
              </a:rPr>
              <a:t>.</a:t>
            </a:r>
            <a:endParaRPr lang="en-US" altLang="ko-KR" sz="1000" b="1" dirty="0">
              <a:solidFill>
                <a:srgbClr val="000066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18140" name="Text Box 28"/>
          <p:cNvSpPr txBox="1">
            <a:spLocks noChangeArrowheads="1"/>
          </p:cNvSpPr>
          <p:nvPr/>
        </p:nvSpPr>
        <p:spPr bwMode="auto">
          <a:xfrm>
            <a:off x="71438" y="188913"/>
            <a:ext cx="836018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5.8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Алгоритм работы, дополнительная информация.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Arial" pitchFamily="34" charset="0"/>
                <a:ea typeface="굴림" pitchFamily="34" charset="-127"/>
              </a:rPr>
              <a:t>  5.8.6 </a:t>
            </a:r>
            <a:r>
              <a:rPr lang="ru-RU" altLang="ko-KR" sz="2000" b="1" dirty="0" smtClean="0">
                <a:latin typeface="Arial" pitchFamily="34" charset="0"/>
                <a:ea typeface="굴림" pitchFamily="34" charset="-127"/>
              </a:rPr>
              <a:t>Защита от обмерзания.</a:t>
            </a:r>
            <a:endParaRPr lang="en-US" altLang="ko-KR" sz="2000" b="1" dirty="0">
              <a:latin typeface="Arial" pitchFamily="34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1depth_technology">
  <a:themeElements>
    <a:clrScheme name="3_1depth_technolog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1depth_technology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3_1depth_techn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depth_technolo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depth_technolo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depth_technolo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depth_technolo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depth_technolo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depth_technolo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depth_technolo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depth_technolo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depth_technolo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depth_technolo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depth_technolo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depth_technology">
  <a:themeElements>
    <a:clrScheme name="2_1depth_technolog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1depth_technology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1depth_techn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depth_technolo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depth_technolo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depth_technolo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depth_technolo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depth_technolo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depth_technolo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depth_technolo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depth_technolo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depth_technolo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depth_technolo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depth_technolo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10738</TotalTime>
  <Words>8741</Words>
  <Application>Microsoft Office PowerPoint</Application>
  <PresentationFormat>On-screen Show (4:3)</PresentationFormat>
  <Paragraphs>3214</Paragraphs>
  <Slides>126</Slides>
  <Notes>13</Notes>
  <HiddenSlides>2</HiddenSlides>
  <MMClips>2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0" baseType="lpstr">
      <vt:lpstr>기본 디자인</vt:lpstr>
      <vt:lpstr>3_1depth_technology</vt:lpstr>
      <vt:lpstr>2_1depth_technology</vt:lpstr>
      <vt:lpstr>비트맵 이미지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</vt:vector>
  </TitlesOfParts>
  <Company>samsung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SAMSUNG ELECTRONICS</cp:lastModifiedBy>
  <cp:revision>671</cp:revision>
  <dcterms:created xsi:type="dcterms:W3CDTF">2009-01-12T05:28:59Z</dcterms:created>
  <dcterms:modified xsi:type="dcterms:W3CDTF">2009-08-26T07:19:20Z</dcterms:modified>
</cp:coreProperties>
</file>