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9" r:id="rId1"/>
    <p:sldMasterId id="2147483651" r:id="rId2"/>
    <p:sldMasterId id="2147483652" r:id="rId3"/>
    <p:sldMasterId id="2147483653" r:id="rId4"/>
  </p:sldMasterIdLst>
  <p:notesMasterIdLst>
    <p:notesMasterId r:id="rId73"/>
  </p:notesMasterIdLst>
  <p:handoutMasterIdLst>
    <p:handoutMasterId r:id="rId74"/>
  </p:handoutMasterIdLst>
  <p:sldIdLst>
    <p:sldId id="585" r:id="rId5"/>
    <p:sldId id="599" r:id="rId6"/>
    <p:sldId id="493" r:id="rId7"/>
    <p:sldId id="614" r:id="rId8"/>
    <p:sldId id="615" r:id="rId9"/>
    <p:sldId id="613" r:id="rId10"/>
    <p:sldId id="611" r:id="rId11"/>
    <p:sldId id="612" r:id="rId12"/>
    <p:sldId id="616" r:id="rId13"/>
    <p:sldId id="605" r:id="rId14"/>
    <p:sldId id="598" r:id="rId15"/>
    <p:sldId id="602" r:id="rId16"/>
    <p:sldId id="603" r:id="rId17"/>
    <p:sldId id="604" r:id="rId18"/>
    <p:sldId id="597" r:id="rId19"/>
    <p:sldId id="571" r:id="rId20"/>
    <p:sldId id="617" r:id="rId21"/>
    <p:sldId id="600" r:id="rId22"/>
    <p:sldId id="618" r:id="rId23"/>
    <p:sldId id="574" r:id="rId24"/>
    <p:sldId id="593" r:id="rId25"/>
    <p:sldId id="576" r:id="rId26"/>
    <p:sldId id="595" r:id="rId27"/>
    <p:sldId id="619" r:id="rId28"/>
    <p:sldId id="577" r:id="rId29"/>
    <p:sldId id="578" r:id="rId30"/>
    <p:sldId id="579" r:id="rId31"/>
    <p:sldId id="580" r:id="rId32"/>
    <p:sldId id="606" r:id="rId33"/>
    <p:sldId id="587" r:id="rId34"/>
    <p:sldId id="621" r:id="rId35"/>
    <p:sldId id="622" r:id="rId36"/>
    <p:sldId id="623" r:id="rId37"/>
    <p:sldId id="531" r:id="rId38"/>
    <p:sldId id="584" r:id="rId39"/>
    <p:sldId id="607" r:id="rId40"/>
    <p:sldId id="558" r:id="rId41"/>
    <p:sldId id="624" r:id="rId42"/>
    <p:sldId id="501" r:id="rId43"/>
    <p:sldId id="567" r:id="rId44"/>
    <p:sldId id="509" r:id="rId45"/>
    <p:sldId id="625" r:id="rId46"/>
    <p:sldId id="562" r:id="rId47"/>
    <p:sldId id="508" r:id="rId48"/>
    <p:sldId id="512" r:id="rId49"/>
    <p:sldId id="499" r:id="rId50"/>
    <p:sldId id="559" r:id="rId51"/>
    <p:sldId id="511" r:id="rId52"/>
    <p:sldId id="513" r:id="rId53"/>
    <p:sldId id="506" r:id="rId54"/>
    <p:sldId id="608" r:id="rId55"/>
    <p:sldId id="503" r:id="rId56"/>
    <p:sldId id="505" r:id="rId57"/>
    <p:sldId id="515" r:id="rId58"/>
    <p:sldId id="626" r:id="rId59"/>
    <p:sldId id="588" r:id="rId60"/>
    <p:sldId id="609" r:id="rId61"/>
    <p:sldId id="517" r:id="rId62"/>
    <p:sldId id="627" r:id="rId63"/>
    <p:sldId id="610" r:id="rId64"/>
    <p:sldId id="514" r:id="rId65"/>
    <p:sldId id="631" r:id="rId66"/>
    <p:sldId id="632" r:id="rId67"/>
    <p:sldId id="630" r:id="rId68"/>
    <p:sldId id="590" r:id="rId69"/>
    <p:sldId id="629" r:id="rId70"/>
    <p:sldId id="596" r:id="rId71"/>
    <p:sldId id="589" r:id="rId72"/>
  </p:sldIdLst>
  <p:sldSz cx="9144000" cy="6858000" type="screen4x3"/>
  <p:notesSz cx="6754813" cy="98425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1pPr>
    <a:lvl2pPr marL="457200" algn="l" rtl="0" fontAlgn="base" latinLnBrk="1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2pPr>
    <a:lvl3pPr marL="914400" algn="l" rtl="0" fontAlgn="base" latinLnBrk="1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3pPr>
    <a:lvl4pPr marL="1371600" algn="l" rtl="0" fontAlgn="base" latinLnBrk="1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4pPr>
    <a:lvl5pPr marL="1828800" algn="l" rtl="0" fontAlgn="base" latinLnBrk="1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Arial Unicode MS" pitchFamily="34" charset="-128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66CCFF"/>
    <a:srgbClr val="000000"/>
    <a:srgbClr val="D1D1D1"/>
    <a:srgbClr val="A8FEFC"/>
    <a:srgbClr val="C6FEFD"/>
    <a:srgbClr val="A9FDFB"/>
    <a:srgbClr val="C6FEF3"/>
    <a:srgbClr val="CAE9EC"/>
    <a:srgbClr val="C4E6EA"/>
  </p:clrMru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0825" autoAdjust="0"/>
    <p:restoredTop sz="85167" autoAdjust="0"/>
  </p:normalViewPr>
  <p:slideViewPr>
    <p:cSldViewPr snapToGrid="0">
      <p:cViewPr>
        <p:scale>
          <a:sx n="80" d="100"/>
          <a:sy n="80" d="100"/>
        </p:scale>
        <p:origin x="-672" y="204"/>
      </p:cViewPr>
      <p:guideLst>
        <p:guide orient="horz" pos="432"/>
        <p:guide orient="horz" pos="3888"/>
        <p:guide orient="horz" pos="4319"/>
        <p:guide orient="horz" pos="2160"/>
        <p:guide pos="336"/>
        <p:guide pos="5424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04"/>
    </p:cViewPr>
  </p:sorterViewPr>
  <p:notesViewPr>
    <p:cSldViewPr snapToGrid="0">
      <p:cViewPr varScale="1">
        <p:scale>
          <a:sx n="54" d="100"/>
          <a:sy n="54" d="100"/>
        </p:scale>
        <p:origin x="-1878" y="-78"/>
      </p:cViewPr>
      <p:guideLst>
        <p:guide orient="horz" pos="3100"/>
        <p:guide pos="2127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Relationship Id="rId4" Type="http://schemas.openxmlformats.org/officeDocument/2006/relationships/image" Target="../media/image12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73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7463" y="0"/>
            <a:ext cx="29273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409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50375"/>
            <a:ext cx="29273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409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7463" y="9350375"/>
            <a:ext cx="29273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굴림" pitchFamily="34" charset="-127"/>
                <a:ea typeface="굴림" pitchFamily="34" charset="-127"/>
              </a:defRPr>
            </a:lvl1pPr>
          </a:lstStyle>
          <a:p>
            <a:fld id="{CB98EEBF-0854-4624-8A21-44A41A19224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00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188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7620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8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8200"/>
            <a:ext cx="4953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88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굴림" pitchFamily="34" charset="-127"/>
                <a:ea typeface="굴림" pitchFamily="34" charset="-127"/>
              </a:defRPr>
            </a:lvl1pPr>
          </a:lstStyle>
          <a:p>
            <a:endParaRPr lang="en-US" altLang="ko-KR"/>
          </a:p>
        </p:txBody>
      </p:sp>
      <p:sp>
        <p:nvSpPr>
          <p:cNvPr id="188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0000" y="93726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굴림" pitchFamily="34" charset="-127"/>
                <a:ea typeface="굴림" pitchFamily="34" charset="-127"/>
              </a:defRPr>
            </a:lvl1pPr>
          </a:lstStyle>
          <a:p>
            <a:fld id="{27CB59B3-6169-49F9-A975-26BEE025941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1pPr>
    <a:lvl2pPr marL="4572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2pPr>
    <a:lvl3pPr marL="9144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3pPr>
    <a:lvl4pPr marL="13716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4pPr>
    <a:lvl5pPr marL="1828800" algn="l" rtl="0" fontAlgn="base" latinLnBrk="1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34" charset="-127"/>
        <a:ea typeface="굴림" pitchFamily="34" charset="-127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Допускается монтаж </a:t>
            </a:r>
            <a:r>
              <a:rPr lang="en-US" dirty="0" smtClean="0"/>
              <a:t>MEV </a:t>
            </a:r>
            <a:r>
              <a:rPr lang="ru-RU" dirty="0" smtClean="0"/>
              <a:t>в</a:t>
            </a:r>
            <a:r>
              <a:rPr lang="ru-RU" baseline="0" dirty="0" smtClean="0"/>
              <a:t> горизонтальном положении, но измененная нагрузка на привод вентиля снижает ресурс работы.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None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23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Установка на бетонное основание или</a:t>
            </a:r>
            <a:r>
              <a:rPr lang="ru-RU" baseline="0" dirty="0" smtClean="0"/>
              <a:t> металлическую конструкцию с использованием профиля </a:t>
            </a:r>
            <a:r>
              <a:rPr lang="ru-RU" baseline="0" dirty="0" err="1" smtClean="0"/>
              <a:t>двутавр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25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Изоляция</a:t>
            </a:r>
            <a:r>
              <a:rPr lang="ru-RU" baseline="0" dirty="0" smtClean="0"/>
              <a:t> каждого трубопровода и прокладка трубопроводов в металлическом коробе.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26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Блок должен</a:t>
            </a:r>
            <a:r>
              <a:rPr lang="ru-RU" baseline="0" dirty="0" smtClean="0"/>
              <a:t> опираться на основание по всему периметру. </a:t>
            </a:r>
          </a:p>
          <a:p>
            <a:r>
              <a:rPr lang="ru-RU" baseline="0" dirty="0" smtClean="0"/>
              <a:t>Обязательно крепление блока к основанию.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27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Для отметки положения креплений используется шаблон</a:t>
            </a:r>
            <a:r>
              <a:rPr lang="ru-RU" baseline="0" dirty="0" smtClean="0"/>
              <a:t> из упаковки.</a:t>
            </a:r>
          </a:p>
          <a:p>
            <a:r>
              <a:rPr lang="ru-RU" baseline="0" dirty="0" smtClean="0"/>
              <a:t>Диаметр шпилек = 8мм.</a:t>
            </a:r>
            <a:endParaRPr lang="ru-RU" dirty="0" smtClean="0"/>
          </a:p>
          <a:p>
            <a:r>
              <a:rPr lang="ru-RU" dirty="0" smtClean="0"/>
              <a:t>Горизонтальное расположение</a:t>
            </a:r>
            <a:r>
              <a:rPr lang="ru-RU" baseline="0" dirty="0" smtClean="0"/>
              <a:t> блока с уклоном в сторону слива конденсата (если не предусмотрена дренажная помпа). Уклон примерно 10мм.</a:t>
            </a:r>
          </a:p>
          <a:p>
            <a:r>
              <a:rPr lang="ru-RU" baseline="0" dirty="0" smtClean="0"/>
              <a:t>Обернуть внутренний блок </a:t>
            </a:r>
            <a:r>
              <a:rPr lang="ru-RU" baseline="0" dirty="0" err="1" smtClean="0"/>
              <a:t>целофаном</a:t>
            </a:r>
            <a:r>
              <a:rPr lang="ru-RU" baseline="0" dirty="0" smtClean="0"/>
              <a:t> для защиты от пыли во время проведения </a:t>
            </a:r>
            <a:r>
              <a:rPr lang="ru-RU" baseline="0" dirty="0" err="1" smtClean="0"/>
              <a:t>стрительных</a:t>
            </a:r>
            <a:r>
              <a:rPr lang="ru-RU" baseline="0" dirty="0" smtClean="0"/>
              <a:t> работ.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29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30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31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Важным условием монтажа внутренних блоков канального типа является</a:t>
            </a:r>
            <a:r>
              <a:rPr lang="ru-RU" baseline="0" dirty="0" smtClean="0"/>
              <a:t> наличие сервисного лючка. Размер лючка определяется техническими требованиями, указанными в техническом руководстве. Стандартный размер люка 600х600мм.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32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Что на этом</a:t>
            </a:r>
            <a:r>
              <a:rPr lang="ru-RU" baseline="0" dirty="0" smtClean="0"/>
              <a:t> слайде неправильно?  Блок </a:t>
            </a:r>
            <a:r>
              <a:rPr lang="en-US" baseline="0" dirty="0" smtClean="0"/>
              <a:t>MXD</a:t>
            </a:r>
            <a:r>
              <a:rPr lang="ru-RU" baseline="0" dirty="0" smtClean="0"/>
              <a:t> вверх ногами))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34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Предпочтительнее делать систему с несколькими ответвлениями. Наиболее</a:t>
            </a:r>
            <a:r>
              <a:rPr lang="ru-RU" baseline="0" dirty="0" smtClean="0"/>
              <a:t> благоприятный вариант представляет из себя минимальную разность длин от первого ответвления до ближнего и дальнего внутреннего блока.</a:t>
            </a:r>
          </a:p>
          <a:p>
            <a:r>
              <a:rPr lang="ru-RU" baseline="0" dirty="0" smtClean="0"/>
              <a:t>В системе с последовательным расположением внутренних блоков на одной магистрали возникает большой перепад давлений и производительность системы уменьшается по причине выравнивания перепада давлений за счет закрытия клапанов в ближних внутренних блоках.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37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Допускается монтаж </a:t>
            </a:r>
            <a:r>
              <a:rPr lang="en-US" dirty="0" smtClean="0"/>
              <a:t>MEV </a:t>
            </a:r>
            <a:r>
              <a:rPr lang="ru-RU" dirty="0" smtClean="0"/>
              <a:t>в</a:t>
            </a:r>
            <a:r>
              <a:rPr lang="ru-RU" baseline="0" dirty="0" smtClean="0"/>
              <a:t> горизонтальном положении, но измененная нагрузка на привод вентиля снижает ресурс работы.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Кроме увеличения диаметра</a:t>
            </a:r>
            <a:r>
              <a:rPr lang="ru-RU" baseline="0" dirty="0" smtClean="0"/>
              <a:t> магистрали при длине от первого ответвления до внутреннего блока более 45 м. необходимо учитывать длину магистрали от наружного до дальнего внутреннего блока.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38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Нельзя подключить после коллектора модуль </a:t>
            </a:r>
            <a:r>
              <a:rPr lang="en-US" dirty="0" smtClean="0"/>
              <a:t>MXD</a:t>
            </a:r>
            <a:r>
              <a:rPr lang="ru-RU" dirty="0" smtClean="0"/>
              <a:t>,</a:t>
            </a:r>
            <a:r>
              <a:rPr lang="ru-RU" baseline="0" dirty="0" smtClean="0"/>
              <a:t> ответвляющий хладагент на 2-3 внутренних блока.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39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Отклонение</a:t>
            </a:r>
            <a:r>
              <a:rPr lang="ru-RU" baseline="0" dirty="0" smtClean="0"/>
              <a:t> от горизонтального положения ведет к несбалансированному расходу хладагента. Часть внутренних блоков испытывает недостаток в хладагенте. В результате понижается производительность внутреннего блока, появляются шумы. </a:t>
            </a:r>
          </a:p>
          <a:p>
            <a:r>
              <a:rPr lang="ru-RU" baseline="0" dirty="0" smtClean="0"/>
              <a:t>При неправильном положении </a:t>
            </a:r>
            <a:r>
              <a:rPr lang="ru-RU" baseline="0" dirty="0" err="1" smtClean="0"/>
              <a:t>разветвителей</a:t>
            </a:r>
            <a:r>
              <a:rPr lang="ru-RU" baseline="0" dirty="0" smtClean="0"/>
              <a:t>, подключенных к наружным блокам ведет к недостатку масла в компрессорах одного из модулей и, как следствие выходу их из строя. </a:t>
            </a:r>
          </a:p>
          <a:p>
            <a:r>
              <a:rPr lang="ru-RU" baseline="0" dirty="0" smtClean="0"/>
              <a:t>Важно соблюдать минимальную длину прямого участка перед ответвлением. Она должна быть не менее 50 см. (для равномерного распределения хладагента).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40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Какую операцию</a:t>
            </a:r>
            <a:r>
              <a:rPr lang="ru-RU" baseline="0" dirty="0" smtClean="0"/>
              <a:t> необходимо провести в дополнение к уже названным?</a:t>
            </a:r>
            <a:endParaRPr lang="ru-RU" dirty="0" smtClean="0"/>
          </a:p>
          <a:p>
            <a:r>
              <a:rPr lang="ru-RU" dirty="0" smtClean="0"/>
              <a:t>Перед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опрессовкой</a:t>
            </a:r>
            <a:r>
              <a:rPr lang="ru-RU" baseline="0" dirty="0" smtClean="0"/>
              <a:t> необходимо дополнительно провести проверку правильности монтажа.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41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Чем грозит</a:t>
            </a:r>
            <a:r>
              <a:rPr lang="ru-RU" baseline="0" dirty="0" smtClean="0"/>
              <a:t> пайка без азота?</a:t>
            </a:r>
          </a:p>
          <a:p>
            <a:r>
              <a:rPr lang="ru-RU" dirty="0" smtClean="0"/>
              <a:t>Появление окалины. Окалина и окислы смываются</a:t>
            </a:r>
            <a:r>
              <a:rPr lang="ru-RU" baseline="0" dirty="0" smtClean="0"/>
              <a:t> потоком жидкого хладагента и забивают отверстие ЭРВ. Разборка и </a:t>
            </a:r>
            <a:r>
              <a:rPr lang="ru-RU" baseline="0" dirty="0" err="1" smtClean="0"/>
              <a:t>прочитска</a:t>
            </a:r>
            <a:r>
              <a:rPr lang="ru-RU" baseline="0" dirty="0" smtClean="0"/>
              <a:t> ЭРВ является сложной и трудоемкой операцией, требующей разборки всего внутреннего блока.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42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Во время </a:t>
            </a:r>
            <a:r>
              <a:rPr lang="ru-RU" dirty="0" err="1" smtClean="0"/>
              <a:t>опрессовки</a:t>
            </a:r>
            <a:r>
              <a:rPr lang="ru-RU" dirty="0" smtClean="0"/>
              <a:t> желательно снимать манометрическую станцию после заправки азотом до необходимого уровня давления, т.к.</a:t>
            </a:r>
            <a:r>
              <a:rPr lang="ru-RU" baseline="0" dirty="0" smtClean="0"/>
              <a:t> она может являться причиной утечки азота, достаточно заметной при таком высоком давлении.</a:t>
            </a:r>
          </a:p>
          <a:p>
            <a:r>
              <a:rPr lang="ru-RU" baseline="0" dirty="0" smtClean="0"/>
              <a:t>Наличие или отсутствие утечки определить по формуле. (Изменение температуры ведет к пропорциональному изменению давления).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44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1C835E-3F1B-46DB-9320-BC2A624E6D8F}" type="slidenum">
              <a:rPr lang="en-US" altLang="ko-KR"/>
              <a:pPr/>
              <a:t>47</a:t>
            </a:fld>
            <a:endParaRPr lang="en-US" altLang="ko-KR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</a:rPr>
              <a:t>Не сжимать изоляцию хомутами</a:t>
            </a:r>
            <a:r>
              <a:rPr lang="ru-RU" baseline="0" dirty="0" smtClean="0">
                <a:latin typeface="Times New Roman" pitchFamily="18" charset="0"/>
              </a:rPr>
              <a:t> или </a:t>
            </a:r>
            <a:r>
              <a:rPr lang="ru-RU" baseline="0" dirty="0" err="1" smtClean="0">
                <a:latin typeface="Times New Roman" pitchFamily="18" charset="0"/>
              </a:rPr>
              <a:t>изолентой</a:t>
            </a:r>
            <a:r>
              <a:rPr lang="ru-RU" baseline="0" dirty="0" smtClean="0">
                <a:latin typeface="Times New Roman" pitchFamily="18" charset="0"/>
              </a:rPr>
              <a:t>.</a:t>
            </a:r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Операция вакуумирования</a:t>
            </a:r>
            <a:r>
              <a:rPr lang="ru-RU" baseline="0" dirty="0" smtClean="0"/>
              <a:t> необходима для проверки контура на наличие влаги, а не для проверки герметичности. На длительный срок систему под вакуумом оставлять не рекомендуется, т.к. соединения, герметичные при избыточном давлении могут пропускать воздух при отрицательном давлении.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48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52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Запрещается использование герметика для</a:t>
            </a:r>
            <a:r>
              <a:rPr lang="ru-RU" baseline="0" dirty="0" smtClean="0"/>
              <a:t> предотвращения течи быстросъемного соединения. Т.к. герметик может перекрыть проходное отверстие.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54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Допускается монтаж </a:t>
            </a:r>
            <a:r>
              <a:rPr lang="en-US" dirty="0" smtClean="0"/>
              <a:t>MEV </a:t>
            </a:r>
            <a:r>
              <a:rPr lang="ru-RU" dirty="0" smtClean="0"/>
              <a:t>в</a:t>
            </a:r>
            <a:r>
              <a:rPr lang="ru-RU" baseline="0" dirty="0" smtClean="0"/>
              <a:t> горизонтальном положении, но измененная нагрузка на привод вентиля снижает ресурс работы.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Три типа сигнальной линии. </a:t>
            </a:r>
            <a:r>
              <a:rPr lang="en-US" dirty="0" smtClean="0"/>
              <a:t>F1-F2,</a:t>
            </a:r>
            <a:r>
              <a:rPr lang="en-US" baseline="0" dirty="0" smtClean="0"/>
              <a:t> R1-R2, C1-C2.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57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Допускается</a:t>
            </a:r>
            <a:r>
              <a:rPr lang="ru-RU" baseline="0" dirty="0" smtClean="0"/>
              <a:t> последовательное или последовательно-параллельное подключение по сигнальной линии с ограничением по количеству соединений в одной </a:t>
            </a:r>
            <a:r>
              <a:rPr lang="ru-RU" baseline="0" dirty="0" err="1" smtClean="0"/>
              <a:t>клеммной</a:t>
            </a:r>
            <a:r>
              <a:rPr lang="ru-RU" baseline="0" dirty="0" smtClean="0"/>
              <a:t> колодке.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58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старых моделях на хладагенте</a:t>
            </a:r>
            <a:r>
              <a:rPr lang="ru-RU" baseline="0" dirty="0" smtClean="0"/>
              <a:t> </a:t>
            </a:r>
            <a:r>
              <a:rPr lang="en-US" baseline="0" dirty="0" smtClean="0"/>
              <a:t>R22 </a:t>
            </a:r>
            <a:r>
              <a:rPr lang="ru-RU" baseline="0" dirty="0" smtClean="0"/>
              <a:t>питание на внутренние блоки подавалось через </a:t>
            </a:r>
            <a:r>
              <a:rPr lang="ru-RU" baseline="0" dirty="0" err="1" smtClean="0"/>
              <a:t>клеммную</a:t>
            </a:r>
            <a:r>
              <a:rPr lang="ru-RU" baseline="0" dirty="0" smtClean="0"/>
              <a:t> колодку наружного блока. В новых системах на </a:t>
            </a:r>
            <a:r>
              <a:rPr lang="en-US" baseline="0" dirty="0" smtClean="0"/>
              <a:t>R410A </a:t>
            </a:r>
            <a:r>
              <a:rPr lang="ru-RU" baseline="0" dirty="0" smtClean="0"/>
              <a:t>питание на наружные и внутренние блоки должно подаваться раздельно.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60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61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62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Каждый внутренний блок должен иметь свой индивидуальный адрес</a:t>
            </a:r>
            <a:r>
              <a:rPr lang="ru-RU" baseline="0" dirty="0" smtClean="0"/>
              <a:t> и адрес группы в случае центрального управления.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64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Запрещается</a:t>
            </a:r>
            <a:r>
              <a:rPr lang="ru-RU" baseline="0" dirty="0" smtClean="0"/>
              <a:t> подключать питание внутренних блоков через клемму питания наружного блока </a:t>
            </a:r>
            <a:r>
              <a:rPr lang="en-US" baseline="0" dirty="0" smtClean="0"/>
              <a:t>(L/N)</a:t>
            </a:r>
            <a:r>
              <a:rPr lang="ru-RU" baseline="0" dirty="0" smtClean="0"/>
              <a:t>, во избежание выходя из строя цепи питания от перегрузки.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65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DVM 2 </a:t>
            </a:r>
            <a:r>
              <a:rPr lang="ru-RU" dirty="0" smtClean="0"/>
              <a:t>и</a:t>
            </a:r>
            <a:r>
              <a:rPr lang="ru-RU" baseline="0" dirty="0" smtClean="0"/>
              <a:t> 3 имеют различные функции одних и тех же </a:t>
            </a:r>
            <a:r>
              <a:rPr lang="en-US" baseline="0" dirty="0" smtClean="0"/>
              <a:t>DIP </a:t>
            </a:r>
            <a:r>
              <a:rPr lang="ru-RU" baseline="0" dirty="0" smtClean="0"/>
              <a:t>переключателей. Подробное описание функций имеется в техническом руководстве.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66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Допускается монтаж </a:t>
            </a:r>
            <a:r>
              <a:rPr lang="en-US" dirty="0" smtClean="0"/>
              <a:t>MEV </a:t>
            </a:r>
            <a:r>
              <a:rPr lang="ru-RU" dirty="0" smtClean="0"/>
              <a:t>в</a:t>
            </a:r>
            <a:r>
              <a:rPr lang="ru-RU" baseline="0" dirty="0" smtClean="0"/>
              <a:t> горизонтальном положении, но измененная нагрузка на привод вентиля снижает ресурс работы.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11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Основание</a:t>
            </a:r>
            <a:r>
              <a:rPr lang="ru-RU" baseline="0" dirty="0" smtClean="0"/>
              <a:t> по всему периметру опорной поверхности блока.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18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Направление</a:t>
            </a:r>
            <a:r>
              <a:rPr lang="ru-RU" baseline="0" dirty="0" smtClean="0"/>
              <a:t> основного трубопровода сбоку, последовательное ответвление к наружным блокам.</a:t>
            </a:r>
          </a:p>
          <a:p>
            <a:r>
              <a:rPr lang="ru-RU" baseline="0" dirty="0" smtClean="0"/>
              <a:t>Не допускается направление спереди, разветвление от середины. Трубопровод должен располагаться по высоте не выше места подключения к наружному блоку.</a:t>
            </a:r>
          </a:p>
          <a:p>
            <a:r>
              <a:rPr lang="ru-RU" baseline="0" dirty="0" smtClean="0"/>
              <a:t>Положение </a:t>
            </a:r>
            <a:r>
              <a:rPr lang="ru-RU" baseline="0" dirty="0" err="1" smtClean="0"/>
              <a:t>разветвителей</a:t>
            </a:r>
            <a:r>
              <a:rPr lang="ru-RU" baseline="0" dirty="0" smtClean="0"/>
              <a:t> строго горизонтальное, включая </a:t>
            </a:r>
            <a:r>
              <a:rPr lang="ru-RU" baseline="0" dirty="0" err="1" smtClean="0"/>
              <a:t>ответвитель</a:t>
            </a:r>
            <a:r>
              <a:rPr lang="ru-RU" baseline="0" dirty="0" smtClean="0"/>
              <a:t> газовой магистрали.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20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Какая ошибка допущена</a:t>
            </a:r>
            <a:r>
              <a:rPr lang="ru-RU" baseline="0" dirty="0" smtClean="0"/>
              <a:t> при монтаже наружного блока?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21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Фильтр</a:t>
            </a:r>
            <a:r>
              <a:rPr lang="ru-RU" baseline="0" dirty="0" smtClean="0"/>
              <a:t> –осушитель (антикислотный):</a:t>
            </a:r>
          </a:p>
          <a:p>
            <a:pPr marL="228600" indent="-228600">
              <a:buAutoNum type="arabicParenR"/>
            </a:pPr>
            <a:r>
              <a:rPr lang="ru-RU" baseline="0" dirty="0" smtClean="0"/>
              <a:t>Должен быть двунаправленным.</a:t>
            </a:r>
          </a:p>
          <a:p>
            <a:pPr marL="228600" indent="-228600">
              <a:buAutoNum type="arabicParenR"/>
            </a:pPr>
            <a:r>
              <a:rPr lang="ru-RU" baseline="0" dirty="0" smtClean="0"/>
              <a:t>Соответствовать производительности системы.</a:t>
            </a:r>
          </a:p>
          <a:p>
            <a:pPr marL="228600" indent="-228600">
              <a:buAutoNum type="arabicParenR"/>
            </a:pPr>
            <a:r>
              <a:rPr lang="ru-RU" baseline="0" dirty="0" smtClean="0"/>
              <a:t>Устанавливаться на ограниченное время для удаления влаги или кислоты.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B59B3-6169-49F9-A975-26BEE0259412}" type="slidenum">
              <a:rPr lang="en-US" altLang="ko-KR" smtClean="0"/>
              <a:pPr/>
              <a:t>22</a:t>
            </a:fld>
            <a:endParaRPr lang="en-US" altLang="ko-K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31107" name="Picture 3" descr="cover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2706688"/>
            <a:ext cx="9144000" cy="233521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161F9B-652B-40C1-9976-9D8A2B191D2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813931-BF20-41BA-A61B-EA93EAEEFCF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08D83-0EC1-4E5A-A60C-A7D4844B62D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77CCD-984C-492F-9528-40DF624490A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8FD94-8F2B-4B56-9C1D-CF1D7606E88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5EF38E-4D54-4610-A3B5-F8589F262A99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0C9AD-7A94-4A99-93BE-591DC4BA06B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0B2D3-8270-4216-A650-2999E6A3ED7F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C30ED-F600-4B7F-B6AF-FEA0C793640C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3B75B-59FD-4824-8E56-DF9E3267433A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7A0F19-0685-4F16-886F-D9579F7779B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5EF64-630F-477D-8908-710E3A33C427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87A62F-3CF3-48BC-BC21-C3597605D380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9A850-F41C-4BD6-9130-502C5A986848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C609B9-2A64-4C81-A7DF-582424428A4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F50884-92BA-4116-A99F-07CAE3A541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96E4C2-1822-46A3-ACD4-808CCA7EB63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6A444F-0787-46D0-8019-2507BAC3FB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2C34C-24A6-4150-A125-34A2359853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9409A-BAE1-422D-AFAF-4BE396B8A28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48B8C-7B78-4526-A630-6C51D1C188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E2275-B466-4C04-ADC8-6F52DB74FBB6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D0A6F-5C53-4933-BC87-4DD693FB931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06E98B-EF11-4BB4-9C04-E80C256046B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5705B-F5C8-4E7A-A31A-6501FC5191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357B7-5367-4692-8D14-285A8E8200E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885C7-8638-4B8A-A524-318E33A3DC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47471-15F5-4C58-874E-0C31885EE892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4A16B8-8A67-45CC-B86D-BF514ECBC2E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61F85-E4C0-47AE-8C97-C433462F671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A261E-106B-4499-8104-2D34F623065E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A83607-107E-4926-A951-72845ABE033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430083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43008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ea typeface="+mn-ea"/>
              </a:defRPr>
            </a:lvl1pPr>
          </a:lstStyle>
          <a:p>
            <a:fld id="{F4CE04EA-78A4-4A5D-93C6-73873F0E61A0}" type="slidenum">
              <a:rPr lang="en-US" altLang="ko-KR"/>
              <a:pPr/>
              <a:t>‹#›</a:t>
            </a:fld>
            <a:endParaRPr lang="en-US" altLang="ko-KR"/>
          </a:p>
        </p:txBody>
      </p:sp>
      <p:sp>
        <p:nvSpPr>
          <p:cNvPr id="430085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985838"/>
          </a:xfrm>
          <a:prstGeom prst="rect">
            <a:avLst/>
          </a:prstGeom>
          <a:gradFill rotWithShape="1">
            <a:gsLst>
              <a:gs pos="0">
                <a:srgbClr val="4B81C2"/>
              </a:gs>
              <a:gs pos="50000">
                <a:srgbClr val="356CAD"/>
              </a:gs>
              <a:gs pos="100000">
                <a:srgbClr val="4B81C2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0086" name="Freeform 6"/>
          <p:cNvSpPr>
            <a:spLocks/>
          </p:cNvSpPr>
          <p:nvPr userDrawn="1"/>
        </p:nvSpPr>
        <p:spPr bwMode="auto">
          <a:xfrm>
            <a:off x="14288" y="177800"/>
            <a:ext cx="9105900" cy="6635750"/>
          </a:xfrm>
          <a:custGeom>
            <a:avLst/>
            <a:gdLst/>
            <a:ahLst/>
            <a:cxnLst>
              <a:cxn ang="0">
                <a:pos x="4" y="86"/>
              </a:cxn>
              <a:cxn ang="0">
                <a:pos x="93" y="2"/>
              </a:cxn>
              <a:cxn ang="0">
                <a:pos x="3586" y="2"/>
              </a:cxn>
              <a:cxn ang="0">
                <a:pos x="3722" y="84"/>
              </a:cxn>
              <a:cxn ang="0">
                <a:pos x="3886" y="378"/>
              </a:cxn>
              <a:cxn ang="0">
                <a:pos x="3994" y="443"/>
              </a:cxn>
              <a:cxn ang="0">
                <a:pos x="5627" y="443"/>
              </a:cxn>
              <a:cxn ang="0">
                <a:pos x="5718" y="498"/>
              </a:cxn>
              <a:cxn ang="0">
                <a:pos x="5718" y="3718"/>
              </a:cxn>
              <a:cxn ang="0">
                <a:pos x="5627" y="3812"/>
              </a:cxn>
              <a:cxn ang="0">
                <a:pos x="93" y="3812"/>
              </a:cxn>
              <a:cxn ang="0">
                <a:pos x="2" y="3718"/>
              </a:cxn>
              <a:cxn ang="0">
                <a:pos x="4" y="86"/>
              </a:cxn>
            </a:cxnLst>
            <a:rect l="0" t="0" r="r" b="b"/>
            <a:pathLst>
              <a:path w="5718" h="3812">
                <a:moveTo>
                  <a:pt x="4" y="86"/>
                </a:moveTo>
                <a:cubicBezTo>
                  <a:pt x="6" y="0"/>
                  <a:pt x="67" y="2"/>
                  <a:pt x="93" y="2"/>
                </a:cubicBezTo>
                <a:cubicBezTo>
                  <a:pt x="1840" y="2"/>
                  <a:pt x="3586" y="2"/>
                  <a:pt x="3586" y="2"/>
                </a:cubicBezTo>
                <a:cubicBezTo>
                  <a:pt x="3685" y="2"/>
                  <a:pt x="3722" y="84"/>
                  <a:pt x="3722" y="84"/>
                </a:cubicBezTo>
                <a:cubicBezTo>
                  <a:pt x="3722" y="84"/>
                  <a:pt x="3804" y="231"/>
                  <a:pt x="3886" y="378"/>
                </a:cubicBezTo>
                <a:cubicBezTo>
                  <a:pt x="3921" y="442"/>
                  <a:pt x="3973" y="442"/>
                  <a:pt x="3994" y="443"/>
                </a:cubicBezTo>
                <a:cubicBezTo>
                  <a:pt x="4810" y="443"/>
                  <a:pt x="5627" y="443"/>
                  <a:pt x="5627" y="443"/>
                </a:cubicBezTo>
                <a:cubicBezTo>
                  <a:pt x="5702" y="444"/>
                  <a:pt x="5718" y="464"/>
                  <a:pt x="5718" y="498"/>
                </a:cubicBezTo>
                <a:cubicBezTo>
                  <a:pt x="5718" y="2108"/>
                  <a:pt x="5718" y="3718"/>
                  <a:pt x="5718" y="3718"/>
                </a:cubicBezTo>
                <a:cubicBezTo>
                  <a:pt x="5718" y="3800"/>
                  <a:pt x="5670" y="3812"/>
                  <a:pt x="5627" y="3812"/>
                </a:cubicBezTo>
                <a:cubicBezTo>
                  <a:pt x="2860" y="3812"/>
                  <a:pt x="93" y="3812"/>
                  <a:pt x="93" y="3812"/>
                </a:cubicBezTo>
                <a:cubicBezTo>
                  <a:pt x="24" y="3806"/>
                  <a:pt x="0" y="3766"/>
                  <a:pt x="2" y="3718"/>
                </a:cubicBezTo>
                <a:cubicBezTo>
                  <a:pt x="2" y="3718"/>
                  <a:pt x="3" y="1902"/>
                  <a:pt x="4" y="86"/>
                </a:cubicBez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CCFFFF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30087" name="Picture 7" descr="彗星-samsu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96063" y="23813"/>
            <a:ext cx="2520950" cy="881062"/>
          </a:xfrm>
          <a:prstGeom prst="rect">
            <a:avLst/>
          </a:prstGeom>
          <a:noFill/>
        </p:spPr>
      </p:pic>
      <p:sp>
        <p:nvSpPr>
          <p:cNvPr id="430088" name="Freeform 8"/>
          <p:cNvSpPr>
            <a:spLocks/>
          </p:cNvSpPr>
          <p:nvPr userDrawn="1"/>
        </p:nvSpPr>
        <p:spPr bwMode="auto">
          <a:xfrm>
            <a:off x="5157788" y="547688"/>
            <a:ext cx="854075" cy="90487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3516" y="0"/>
              </a:cxn>
              <a:cxn ang="0">
                <a:pos x="3724" y="104"/>
              </a:cxn>
              <a:cxn ang="0">
                <a:pos x="3876" y="367"/>
              </a:cxn>
              <a:cxn ang="0">
                <a:pos x="3812" y="431"/>
              </a:cxn>
              <a:cxn ang="0">
                <a:pos x="84" y="431"/>
              </a:cxn>
              <a:cxn ang="0">
                <a:pos x="8" y="348"/>
              </a:cxn>
              <a:cxn ang="0">
                <a:pos x="8" y="84"/>
              </a:cxn>
              <a:cxn ang="0">
                <a:pos x="76" y="0"/>
              </a:cxn>
            </a:cxnLst>
            <a:rect l="0" t="0" r="r" b="b"/>
            <a:pathLst>
              <a:path w="3908" h="436">
                <a:moveTo>
                  <a:pt x="76" y="0"/>
                </a:moveTo>
                <a:cubicBezTo>
                  <a:pt x="76" y="0"/>
                  <a:pt x="1796" y="0"/>
                  <a:pt x="3516" y="0"/>
                </a:cubicBezTo>
                <a:cubicBezTo>
                  <a:pt x="3660" y="0"/>
                  <a:pt x="3724" y="104"/>
                  <a:pt x="3724" y="104"/>
                </a:cubicBezTo>
                <a:cubicBezTo>
                  <a:pt x="3724" y="104"/>
                  <a:pt x="3800" y="235"/>
                  <a:pt x="3876" y="367"/>
                </a:cubicBezTo>
                <a:cubicBezTo>
                  <a:pt x="3908" y="436"/>
                  <a:pt x="3812" y="431"/>
                  <a:pt x="3812" y="431"/>
                </a:cubicBezTo>
                <a:cubicBezTo>
                  <a:pt x="3812" y="431"/>
                  <a:pt x="1948" y="431"/>
                  <a:pt x="84" y="431"/>
                </a:cubicBezTo>
                <a:cubicBezTo>
                  <a:pt x="0" y="428"/>
                  <a:pt x="8" y="348"/>
                  <a:pt x="8" y="348"/>
                </a:cubicBezTo>
                <a:cubicBezTo>
                  <a:pt x="8" y="348"/>
                  <a:pt x="8" y="216"/>
                  <a:pt x="8" y="84"/>
                </a:cubicBezTo>
                <a:cubicBezTo>
                  <a:pt x="8" y="0"/>
                  <a:pt x="76" y="0"/>
                  <a:pt x="76" y="0"/>
                </a:cubicBezTo>
                <a:close/>
              </a:path>
            </a:pathLst>
          </a:custGeom>
          <a:gradFill rotWithShape="1">
            <a:gsLst>
              <a:gs pos="0">
                <a:srgbClr val="356CAD"/>
              </a:gs>
              <a:gs pos="50000">
                <a:srgbClr val="4B81C2"/>
              </a:gs>
              <a:gs pos="100000">
                <a:srgbClr val="356CAD"/>
              </a:gs>
            </a:gsLst>
            <a:lin ang="5400000" scaled="1"/>
          </a:gradFill>
          <a:ln w="25400" cap="flat" cmpd="sng">
            <a:solidFill>
              <a:srgbClr val="99CCFF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30089" name="Freeform 9"/>
          <p:cNvSpPr>
            <a:spLocks/>
          </p:cNvSpPr>
          <p:nvPr userDrawn="1"/>
        </p:nvSpPr>
        <p:spPr bwMode="auto">
          <a:xfrm>
            <a:off x="5292725" y="817563"/>
            <a:ext cx="854075" cy="90487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3516" y="0"/>
              </a:cxn>
              <a:cxn ang="0">
                <a:pos x="3724" y="104"/>
              </a:cxn>
              <a:cxn ang="0">
                <a:pos x="3876" y="367"/>
              </a:cxn>
              <a:cxn ang="0">
                <a:pos x="3812" y="431"/>
              </a:cxn>
              <a:cxn ang="0">
                <a:pos x="84" y="431"/>
              </a:cxn>
              <a:cxn ang="0">
                <a:pos x="8" y="348"/>
              </a:cxn>
              <a:cxn ang="0">
                <a:pos x="8" y="84"/>
              </a:cxn>
              <a:cxn ang="0">
                <a:pos x="76" y="0"/>
              </a:cxn>
            </a:cxnLst>
            <a:rect l="0" t="0" r="r" b="b"/>
            <a:pathLst>
              <a:path w="3908" h="436">
                <a:moveTo>
                  <a:pt x="76" y="0"/>
                </a:moveTo>
                <a:cubicBezTo>
                  <a:pt x="76" y="0"/>
                  <a:pt x="1796" y="0"/>
                  <a:pt x="3516" y="0"/>
                </a:cubicBezTo>
                <a:cubicBezTo>
                  <a:pt x="3660" y="0"/>
                  <a:pt x="3724" y="104"/>
                  <a:pt x="3724" y="104"/>
                </a:cubicBezTo>
                <a:cubicBezTo>
                  <a:pt x="3724" y="104"/>
                  <a:pt x="3800" y="235"/>
                  <a:pt x="3876" y="367"/>
                </a:cubicBezTo>
                <a:cubicBezTo>
                  <a:pt x="3908" y="436"/>
                  <a:pt x="3812" y="431"/>
                  <a:pt x="3812" y="431"/>
                </a:cubicBezTo>
                <a:cubicBezTo>
                  <a:pt x="3812" y="431"/>
                  <a:pt x="1948" y="431"/>
                  <a:pt x="84" y="431"/>
                </a:cubicBezTo>
                <a:cubicBezTo>
                  <a:pt x="0" y="428"/>
                  <a:pt x="8" y="348"/>
                  <a:pt x="8" y="348"/>
                </a:cubicBezTo>
                <a:cubicBezTo>
                  <a:pt x="8" y="348"/>
                  <a:pt x="8" y="216"/>
                  <a:pt x="8" y="84"/>
                </a:cubicBezTo>
                <a:cubicBezTo>
                  <a:pt x="8" y="0"/>
                  <a:pt x="76" y="0"/>
                  <a:pt x="76" y="0"/>
                </a:cubicBezTo>
                <a:close/>
              </a:path>
            </a:pathLst>
          </a:custGeom>
          <a:gradFill rotWithShape="1">
            <a:gsLst>
              <a:gs pos="0">
                <a:srgbClr val="356CAD"/>
              </a:gs>
              <a:gs pos="50000">
                <a:srgbClr val="4B81C2"/>
              </a:gs>
              <a:gs pos="100000">
                <a:srgbClr val="356CAD"/>
              </a:gs>
            </a:gsLst>
            <a:lin ang="5400000" scaled="1"/>
          </a:gradFill>
          <a:ln w="25400" cap="flat" cmpd="sng">
            <a:solidFill>
              <a:srgbClr val="99CCFF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30090" name="Freeform 10"/>
          <p:cNvSpPr>
            <a:spLocks/>
          </p:cNvSpPr>
          <p:nvPr userDrawn="1"/>
        </p:nvSpPr>
        <p:spPr bwMode="auto">
          <a:xfrm>
            <a:off x="5021263" y="277813"/>
            <a:ext cx="854075" cy="90487"/>
          </a:xfrm>
          <a:custGeom>
            <a:avLst/>
            <a:gdLst/>
            <a:ahLst/>
            <a:cxnLst>
              <a:cxn ang="0">
                <a:pos x="76" y="0"/>
              </a:cxn>
              <a:cxn ang="0">
                <a:pos x="3516" y="0"/>
              </a:cxn>
              <a:cxn ang="0">
                <a:pos x="3724" y="104"/>
              </a:cxn>
              <a:cxn ang="0">
                <a:pos x="3876" y="367"/>
              </a:cxn>
              <a:cxn ang="0">
                <a:pos x="3812" y="431"/>
              </a:cxn>
              <a:cxn ang="0">
                <a:pos x="84" y="431"/>
              </a:cxn>
              <a:cxn ang="0">
                <a:pos x="8" y="348"/>
              </a:cxn>
              <a:cxn ang="0">
                <a:pos x="8" y="84"/>
              </a:cxn>
              <a:cxn ang="0">
                <a:pos x="76" y="0"/>
              </a:cxn>
            </a:cxnLst>
            <a:rect l="0" t="0" r="r" b="b"/>
            <a:pathLst>
              <a:path w="3908" h="436">
                <a:moveTo>
                  <a:pt x="76" y="0"/>
                </a:moveTo>
                <a:cubicBezTo>
                  <a:pt x="76" y="0"/>
                  <a:pt x="1796" y="0"/>
                  <a:pt x="3516" y="0"/>
                </a:cubicBezTo>
                <a:cubicBezTo>
                  <a:pt x="3660" y="0"/>
                  <a:pt x="3724" y="104"/>
                  <a:pt x="3724" y="104"/>
                </a:cubicBezTo>
                <a:cubicBezTo>
                  <a:pt x="3724" y="104"/>
                  <a:pt x="3800" y="235"/>
                  <a:pt x="3876" y="367"/>
                </a:cubicBezTo>
                <a:cubicBezTo>
                  <a:pt x="3908" y="436"/>
                  <a:pt x="3812" y="431"/>
                  <a:pt x="3812" y="431"/>
                </a:cubicBezTo>
                <a:cubicBezTo>
                  <a:pt x="3812" y="431"/>
                  <a:pt x="1948" y="431"/>
                  <a:pt x="84" y="431"/>
                </a:cubicBezTo>
                <a:cubicBezTo>
                  <a:pt x="0" y="428"/>
                  <a:pt x="8" y="348"/>
                  <a:pt x="8" y="348"/>
                </a:cubicBezTo>
                <a:cubicBezTo>
                  <a:pt x="8" y="348"/>
                  <a:pt x="8" y="216"/>
                  <a:pt x="8" y="84"/>
                </a:cubicBezTo>
                <a:cubicBezTo>
                  <a:pt x="8" y="0"/>
                  <a:pt x="76" y="0"/>
                  <a:pt x="76" y="0"/>
                </a:cubicBezTo>
                <a:close/>
              </a:path>
            </a:pathLst>
          </a:custGeom>
          <a:gradFill rotWithShape="1">
            <a:gsLst>
              <a:gs pos="0">
                <a:srgbClr val="356CAD"/>
              </a:gs>
              <a:gs pos="50000">
                <a:srgbClr val="4B81C2"/>
              </a:gs>
              <a:gs pos="100000">
                <a:srgbClr val="356CAD"/>
              </a:gs>
            </a:gsLst>
            <a:lin ang="5400000" scaled="1"/>
          </a:gradFill>
          <a:ln w="25400" cap="flat" cmpd="sng">
            <a:solidFill>
              <a:srgbClr val="99CCFF"/>
            </a:solidFill>
            <a:prstDash val="solid"/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2pPr>
      <a:lvl3pPr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3pPr>
      <a:lvl4pPr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4pPr>
      <a:lvl5pPr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5pPr>
      <a:lvl6pPr marL="4572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6pPr>
      <a:lvl7pPr marL="9144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7pPr>
      <a:lvl8pPr marL="13716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8pPr>
      <a:lvl9pPr marL="1828800" algn="l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>
    <p:fade thruBlk="1"/>
  </p:transition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85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485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endParaRPr lang="en-US" altLang="ko-KR"/>
          </a:p>
        </p:txBody>
      </p:sp>
      <p:sp>
        <p:nvSpPr>
          <p:cNvPr id="485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ea typeface="+mn-ea"/>
              </a:defRPr>
            </a:lvl1pPr>
          </a:lstStyle>
          <a:p>
            <a:fld id="{354B181C-AFF9-446E-B289-C55E92DBF036}" type="slidenum">
              <a:rPr lang="en-US" altLang="ko-KR"/>
              <a:pPr/>
              <a:t>‹#›</a:t>
            </a:fld>
            <a:endParaRPr lang="en-US" altLang="ko-KR"/>
          </a:p>
        </p:txBody>
      </p:sp>
      <p:pic>
        <p:nvPicPr>
          <p:cNvPr id="485383" name="Picture 7" descr="Theme"/>
          <p:cNvPicPr>
            <a:picLocks noChangeAspect="1" noChangeArrowheads="1"/>
          </p:cNvPicPr>
          <p:nvPr userDrawn="1"/>
        </p:nvPicPr>
        <p:blipFill>
          <a:blip r:embed="rId13">
            <a:lum bright="66000" contrast="6000"/>
          </a:blip>
          <a:srcRect/>
          <a:stretch>
            <a:fillRect/>
          </a:stretch>
        </p:blipFill>
        <p:spPr bwMode="white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85384" name="Line 8"/>
          <p:cNvSpPr>
            <a:spLocks noChangeShapeType="1"/>
          </p:cNvSpPr>
          <p:nvPr userDrawn="1"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2pPr>
      <a:lvl3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3pPr>
      <a:lvl4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4pPr>
      <a:lvl5pPr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34" charset="-127"/>
          <a:ea typeface="굴림" pitchFamily="34" charset="-127"/>
        </a:defRPr>
      </a:lvl9pPr>
    </p:titleStyle>
    <p:bodyStyle>
      <a:lvl1pPr marL="342900" indent="-342900" algn="l" rtl="0" fontAlgn="base" latinLnBrk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 latinLnBrk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 latinLnBrk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 latinLnBrk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4864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latinLnBrk="0">
              <a:defRPr kumimoji="0" sz="1400" b="0">
                <a:latin typeface="+mn-lt"/>
                <a:ea typeface="굴림" pitchFamily="34" charset="-127"/>
              </a:defRPr>
            </a:lvl1pPr>
          </a:lstStyle>
          <a:p>
            <a:endParaRPr lang="ru-RU"/>
          </a:p>
        </p:txBody>
      </p:sp>
      <p:sp>
        <p:nvSpPr>
          <p:cNvPr id="4864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latinLnBrk="0">
              <a:defRPr kumimoji="0" sz="1400" b="0">
                <a:latin typeface="+mn-lt"/>
                <a:ea typeface="굴림" pitchFamily="34" charset="-127"/>
              </a:defRPr>
            </a:lvl1pPr>
          </a:lstStyle>
          <a:p>
            <a:endParaRPr lang="ru-RU"/>
          </a:p>
        </p:txBody>
      </p:sp>
      <p:sp>
        <p:nvSpPr>
          <p:cNvPr id="4864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latinLnBrk="0">
              <a:defRPr kumimoji="0" sz="1400" b="0">
                <a:latin typeface="+mn-lt"/>
                <a:ea typeface="굴림" pitchFamily="34" charset="-127"/>
              </a:defRPr>
            </a:lvl1pPr>
          </a:lstStyle>
          <a:p>
            <a:fld id="{447E10E2-0B83-40EA-B20B-4B4055A7A255}" type="slidenum">
              <a:rPr lang="ru-RU"/>
              <a:pPr/>
              <a:t>‹#›</a:t>
            </a:fld>
            <a:endParaRPr lang="ru-RU"/>
          </a:p>
        </p:txBody>
      </p:sp>
      <p:pic>
        <p:nvPicPr>
          <p:cNvPr id="486407" name="Picture 7" descr="Theme"/>
          <p:cNvPicPr>
            <a:picLocks noChangeAspect="1" noChangeArrowheads="1"/>
          </p:cNvPicPr>
          <p:nvPr userDrawn="1"/>
        </p:nvPicPr>
        <p:blipFill>
          <a:blip r:embed="rId13">
            <a:lum bright="66000" contrast="6000"/>
          </a:blip>
          <a:srcRect/>
          <a:stretch>
            <a:fillRect/>
          </a:stretch>
        </p:blipFill>
        <p:spPr bwMode="white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86408" name="Line 8"/>
          <p:cNvSpPr>
            <a:spLocks noChangeShapeType="1"/>
          </p:cNvSpPr>
          <p:nvPr userDrawn="1"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86409" name="Rectangle 9"/>
          <p:cNvSpPr>
            <a:spLocks noChangeArrowheads="1"/>
          </p:cNvSpPr>
          <p:nvPr userDrawn="1"/>
        </p:nvSpPr>
        <p:spPr bwMode="auto">
          <a:xfrm>
            <a:off x="0" y="850900"/>
            <a:ext cx="9144000" cy="60071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4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jpeg"/><Relationship Id="rId5" Type="http://schemas.openxmlformats.org/officeDocument/2006/relationships/image" Target="../media/image6.jpeg"/><Relationship Id="rId4" Type="http://schemas.openxmlformats.org/officeDocument/2006/relationships/image" Target="../media/image22.jpeg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6.png"/><Relationship Id="rId5" Type="http://schemas.openxmlformats.org/officeDocument/2006/relationships/image" Target="../media/image23.jpeg"/><Relationship Id="rId4" Type="http://schemas.openxmlformats.org/officeDocument/2006/relationships/image" Target="../media/image6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wm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wm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31.jpe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5.jpeg"/><Relationship Id="rId5" Type="http://schemas.openxmlformats.org/officeDocument/2006/relationships/image" Target="../media/image64.emf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6.jpeg"/><Relationship Id="rId5" Type="http://schemas.openxmlformats.org/officeDocument/2006/relationships/image" Target="../media/image9.jpeg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09.jpe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7.jpeg"/><Relationship Id="rId5" Type="http://schemas.openxmlformats.org/officeDocument/2006/relationships/image" Target="../media/image85.png"/><Relationship Id="rId4" Type="http://schemas.openxmlformats.org/officeDocument/2006/relationships/image" Target="../media/image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2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oleObject" Target="../embeddings/oleObject11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27.jpeg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26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25.jpeg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7.bin"/><Relationship Id="rId14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5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31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9.jpeg"/><Relationship Id="rId12" Type="http://schemas.openxmlformats.org/officeDocument/2006/relationships/image" Target="../media/image138.png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png"/><Relationship Id="rId11" Type="http://schemas.openxmlformats.org/officeDocument/2006/relationships/image" Target="../media/image137.png"/><Relationship Id="rId5" Type="http://schemas.openxmlformats.org/officeDocument/2006/relationships/image" Target="../media/image7.jpe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6.jpeg"/><Relationship Id="rId9" Type="http://schemas.openxmlformats.org/officeDocument/2006/relationships/oleObject" Target="../embeddings/oleObject12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1.wmf"/><Relationship Id="rId4" Type="http://schemas.openxmlformats.org/officeDocument/2006/relationships/hyperlink" Target="&#1060;&#1091;&#1085;&#1082;&#1094;&#1080;&#1080;%20&#1087;&#1077;&#1088;&#1077;&#1082;&#1083;&#1102;&#1095;&#1072;&#1090;&#1077;&#1083;&#1077;&#1081;%20&#1085;&#1072;&#1088;&#1091;&#1078;&#1085;&#1099;&#1081;%20&#1073;&#1083;&#1086;&#1082;.pdf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Text Box 2"/>
          <p:cNvSpPr txBox="1">
            <a:spLocks noChangeArrowheads="1"/>
          </p:cNvSpPr>
          <p:nvPr/>
        </p:nvSpPr>
        <p:spPr bwMode="auto">
          <a:xfrm>
            <a:off x="250825" y="503238"/>
            <a:ext cx="85058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ko-KR" sz="2800" dirty="0" smtClean="0">
                <a:solidFill>
                  <a:srgbClr val="336699"/>
                </a:solidFill>
              </a:rPr>
              <a:t>Системы кондиционирования </a:t>
            </a:r>
            <a:r>
              <a:rPr lang="en-US" altLang="ko-KR" sz="2800" dirty="0" smtClean="0">
                <a:solidFill>
                  <a:srgbClr val="336699"/>
                </a:solidFill>
              </a:rPr>
              <a:t> DVM</a:t>
            </a:r>
            <a:endParaRPr lang="ru-RU" altLang="ko-KR" sz="3600" dirty="0">
              <a:solidFill>
                <a:schemeClr val="bg1"/>
              </a:solidFill>
            </a:endParaRPr>
          </a:p>
        </p:txBody>
      </p:sp>
      <p:sp>
        <p:nvSpPr>
          <p:cNvPr id="465924" name="Text Box 4"/>
          <p:cNvSpPr txBox="1">
            <a:spLocks noChangeArrowheads="1"/>
          </p:cNvSpPr>
          <p:nvPr/>
        </p:nvSpPr>
        <p:spPr bwMode="auto">
          <a:xfrm>
            <a:off x="1511300" y="1403350"/>
            <a:ext cx="6030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ko-KR" sz="3600">
                <a:solidFill>
                  <a:srgbClr val="336699"/>
                </a:solidFill>
                <a:latin typeface="Arial" pitchFamily="34" charset="0"/>
              </a:rPr>
              <a:t>Монтаж</a:t>
            </a:r>
            <a:endParaRPr lang="ru-RU" altLang="ko-KR" sz="360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465925" name="Picture 5" descr="DVM 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75" y="5195888"/>
            <a:ext cx="2689225" cy="14589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0" y="863600"/>
            <a:ext cx="9144000" cy="599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1014412" y="114300"/>
            <a:ext cx="8129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MCU – </a:t>
            </a:r>
            <a:r>
              <a:rPr lang="ru-RU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распределитель хладагента</a:t>
            </a: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aphicFrame>
        <p:nvGraphicFramePr>
          <p:cNvPr id="6" name="Group 70"/>
          <p:cNvGraphicFramePr>
            <a:graphicFrameLocks noGrp="1"/>
          </p:cNvGraphicFramePr>
          <p:nvPr/>
        </p:nvGraphicFramePr>
        <p:xfrm>
          <a:off x="259308" y="3437772"/>
          <a:ext cx="8611736" cy="2676425"/>
        </p:xfrm>
        <a:graphic>
          <a:graphicData uri="http://schemas.openxmlformats.org/drawingml/2006/table">
            <a:tbl>
              <a:tblPr/>
              <a:tblGrid>
                <a:gridCol w="1596788"/>
                <a:gridCol w="1719617"/>
                <a:gridCol w="1501254"/>
                <a:gridCol w="1517505"/>
                <a:gridCol w="2276572"/>
              </a:tblGrid>
              <a:tr h="14075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Модель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без труб),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мм.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Производите-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льность </a:t>
                      </a:r>
                      <a:endParaRPr kumimoji="1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каждого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порта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Встроенный 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ЭРВ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Количество портов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подкл</a:t>
                      </a:r>
                      <a:r>
                        <a:rPr kumimoji="1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внутренних блоков)</a:t>
                      </a: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3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MCU-4EAE1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en-US" b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  <a:r>
                        <a:rPr lang="ru-RU" b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</a:t>
                      </a:r>
                      <a:r>
                        <a:rPr lang="en-US" b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</a:t>
                      </a:r>
                      <a:r>
                        <a:rPr lang="ru-RU" b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469</a:t>
                      </a:r>
                      <a:r>
                        <a:rPr lang="en-US" b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x195</a:t>
                      </a:r>
                      <a:endParaRPr lang="ru-RU" b="0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2,2 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~ 14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,0 кВт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нет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52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MCU-6EAE1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нет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2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MCU-4EAEV1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есть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 Box 76"/>
          <p:cNvSpPr txBox="1">
            <a:spLocks noChangeArrowheads="1"/>
          </p:cNvSpPr>
          <p:nvPr/>
        </p:nvSpPr>
        <p:spPr bwMode="auto">
          <a:xfrm>
            <a:off x="4271759" y="1979116"/>
            <a:ext cx="480401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0" dirty="0">
                <a:solidFill>
                  <a:srgbClr val="CC0000"/>
                </a:solidFill>
              </a:rPr>
              <a:t>Количество </a:t>
            </a:r>
            <a:r>
              <a:rPr lang="en-US" sz="2000" b="0" dirty="0" smtClean="0">
                <a:solidFill>
                  <a:srgbClr val="CC0000"/>
                </a:solidFill>
              </a:rPr>
              <a:t>MCU </a:t>
            </a:r>
            <a:r>
              <a:rPr lang="ru-RU" sz="2000" b="0" dirty="0" smtClean="0">
                <a:solidFill>
                  <a:srgbClr val="CC0000"/>
                </a:solidFill>
              </a:rPr>
              <a:t>– </a:t>
            </a:r>
            <a:r>
              <a:rPr lang="ru-RU" sz="2000" b="0" dirty="0">
                <a:solidFill>
                  <a:srgbClr val="CC0000"/>
                </a:solidFill>
              </a:rPr>
              <a:t>до </a:t>
            </a:r>
            <a:r>
              <a:rPr lang="en-US" sz="2000" b="0" dirty="0" smtClean="0">
                <a:solidFill>
                  <a:srgbClr val="CC0000"/>
                </a:solidFill>
              </a:rPr>
              <a:t>16 </a:t>
            </a:r>
            <a:r>
              <a:rPr lang="ru-RU" sz="2000" b="0" dirty="0" err="1" smtClean="0">
                <a:solidFill>
                  <a:srgbClr val="CC0000"/>
                </a:solidFill>
              </a:rPr>
              <a:t>шт</a:t>
            </a:r>
            <a:r>
              <a:rPr lang="en-US" sz="2000" b="0" dirty="0" smtClean="0">
                <a:solidFill>
                  <a:srgbClr val="CC0000"/>
                </a:solidFill>
              </a:rPr>
              <a:t>.</a:t>
            </a:r>
            <a:endParaRPr lang="ru-RU" sz="2000" b="0" dirty="0" smtClean="0">
              <a:solidFill>
                <a:srgbClr val="CC0000"/>
              </a:solidFill>
            </a:endParaRPr>
          </a:p>
          <a:p>
            <a:endParaRPr lang="ru-RU" sz="2000" b="0" dirty="0" smtClean="0">
              <a:solidFill>
                <a:srgbClr val="CC0000"/>
              </a:solidFill>
            </a:endParaRPr>
          </a:p>
          <a:p>
            <a:r>
              <a:rPr lang="ru-RU" sz="1600" b="0" dirty="0" smtClean="0">
                <a:solidFill>
                  <a:schemeClr val="accent2"/>
                </a:solidFill>
              </a:rPr>
              <a:t>Монтаж только в горизонтальном положении.</a:t>
            </a:r>
            <a:endParaRPr lang="ru-RU" sz="1600" b="0" dirty="0">
              <a:solidFill>
                <a:schemeClr val="accent2"/>
              </a:solidFill>
            </a:endParaRPr>
          </a:p>
        </p:txBody>
      </p:sp>
      <p:pic>
        <p:nvPicPr>
          <p:cNvPr id="10" name="Picture 9" descr="mcu-DVM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65433" y="1305067"/>
            <a:ext cx="4051725" cy="18011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881063" y="2259013"/>
            <a:ext cx="77957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Компоненты системы</a:t>
            </a:r>
            <a:endParaRPr lang="en-US" sz="2800" b="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dirty="0">
                <a:latin typeface="Arial" pitchFamily="34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Arial" pitchFamily="34" charset="0"/>
              </a:rPr>
              <a:t>Ограничения по магистрали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наружного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внутреннего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элементов </a:t>
            </a:r>
            <a:r>
              <a:rPr lang="ru-RU" sz="2800" b="0" dirty="0">
                <a:latin typeface="Arial" pitchFamily="34" charset="0"/>
              </a:rPr>
              <a:t>м</a:t>
            </a:r>
            <a:r>
              <a:rPr lang="ru-RU" sz="2800" b="0" dirty="0"/>
              <a:t>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дренажной системы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Сигнальная линия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Линия </a:t>
            </a:r>
            <a:r>
              <a:rPr lang="ru-RU" sz="2800" b="0" dirty="0" smtClean="0"/>
              <a:t>питания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0" dirty="0" smtClean="0"/>
              <a:t>Подготовка к запуску</a:t>
            </a:r>
            <a:endParaRPr lang="en-US" sz="2800" b="0" dirty="0" smtClean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b="0" dirty="0"/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1827213" y="1003300"/>
            <a:ext cx="2865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3600"/>
              <a:t>Содержание</a:t>
            </a:r>
            <a:endParaRPr lang="en-US" altLang="ko-KR" sz="36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ChangeArrowheads="1"/>
          </p:cNvSpPr>
          <p:nvPr/>
        </p:nvSpPr>
        <p:spPr bwMode="auto">
          <a:xfrm>
            <a:off x="0" y="863600"/>
            <a:ext cx="9144000" cy="599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04835" name="Text Box 3"/>
          <p:cNvSpPr txBox="1">
            <a:spLocks noChangeArrowheads="1"/>
          </p:cNvSpPr>
          <p:nvPr/>
        </p:nvSpPr>
        <p:spPr bwMode="auto">
          <a:xfrm>
            <a:off x="2030413" y="114300"/>
            <a:ext cx="5435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Mini DVM</a:t>
            </a:r>
            <a:r>
              <a:rPr lang="ru-RU" altLang="ko-KR"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12, 14, 16 кВт</a:t>
            </a:r>
            <a:r>
              <a:rPr lang="en-US" altLang="ko-KR" sz="32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ko-KR" sz="3200" i="1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4836" name="Line 4"/>
          <p:cNvSpPr>
            <a:spLocks noChangeShapeType="1"/>
          </p:cNvSpPr>
          <p:nvPr/>
        </p:nvSpPr>
        <p:spPr bwMode="auto">
          <a:xfrm flipV="1">
            <a:off x="1358900" y="1973639"/>
            <a:ext cx="2882900" cy="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504837" name="Object 5"/>
          <p:cNvGraphicFramePr>
            <a:graphicFrameLocks noChangeAspect="1"/>
          </p:cNvGraphicFramePr>
          <p:nvPr/>
        </p:nvGraphicFramePr>
        <p:xfrm>
          <a:off x="5106988" y="2589589"/>
          <a:ext cx="787400" cy="338137"/>
        </p:xfrm>
        <a:graphic>
          <a:graphicData uri="http://schemas.openxmlformats.org/presentationml/2006/ole">
            <p:oleObj spid="_x0000_s504837" name="훈민정음" r:id="rId4" imgW="876240" imgH="438120" progId="">
              <p:embed/>
            </p:oleObj>
          </a:graphicData>
        </a:graphic>
      </p:graphicFrame>
      <p:sp>
        <p:nvSpPr>
          <p:cNvPr id="504838" name="Line 6"/>
          <p:cNvSpPr>
            <a:spLocks noChangeShapeType="1"/>
          </p:cNvSpPr>
          <p:nvPr/>
        </p:nvSpPr>
        <p:spPr bwMode="auto">
          <a:xfrm flipH="1" flipV="1">
            <a:off x="1139825" y="1964114"/>
            <a:ext cx="219075" cy="1270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4839" name="Line 7"/>
          <p:cNvSpPr>
            <a:spLocks noChangeShapeType="1"/>
          </p:cNvSpPr>
          <p:nvPr/>
        </p:nvSpPr>
        <p:spPr bwMode="auto">
          <a:xfrm>
            <a:off x="4457700" y="1973639"/>
            <a:ext cx="25400" cy="119380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4840" name="Line 8"/>
          <p:cNvSpPr>
            <a:spLocks noChangeShapeType="1"/>
          </p:cNvSpPr>
          <p:nvPr/>
        </p:nvSpPr>
        <p:spPr bwMode="auto">
          <a:xfrm>
            <a:off x="5613400" y="1973639"/>
            <a:ext cx="0" cy="60960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4841" name="Line 9"/>
          <p:cNvSpPr>
            <a:spLocks noChangeShapeType="1"/>
          </p:cNvSpPr>
          <p:nvPr/>
        </p:nvSpPr>
        <p:spPr bwMode="auto">
          <a:xfrm flipH="1">
            <a:off x="196850" y="3403976"/>
            <a:ext cx="10922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4842" name="Line 10"/>
          <p:cNvSpPr>
            <a:spLocks noChangeShapeType="1"/>
          </p:cNvSpPr>
          <p:nvPr/>
        </p:nvSpPr>
        <p:spPr bwMode="auto">
          <a:xfrm>
            <a:off x="336550" y="1943476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4843" name="Text Box 11"/>
          <p:cNvSpPr txBox="1">
            <a:spLocks noChangeArrowheads="1"/>
          </p:cNvSpPr>
          <p:nvPr/>
        </p:nvSpPr>
        <p:spPr bwMode="auto">
          <a:xfrm>
            <a:off x="5921375" y="2964239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solidFill>
                  <a:srgbClr val="000099"/>
                </a:solidFill>
              </a:rPr>
              <a:t>h</a:t>
            </a:r>
          </a:p>
        </p:txBody>
      </p:sp>
      <p:sp>
        <p:nvSpPr>
          <p:cNvPr id="504844" name="Line 12"/>
          <p:cNvSpPr>
            <a:spLocks noChangeShapeType="1"/>
          </p:cNvSpPr>
          <p:nvPr/>
        </p:nvSpPr>
        <p:spPr bwMode="auto">
          <a:xfrm flipH="1">
            <a:off x="4641850" y="3416676"/>
            <a:ext cx="18161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4845" name="Line 13"/>
          <p:cNvSpPr>
            <a:spLocks noChangeShapeType="1"/>
          </p:cNvSpPr>
          <p:nvPr/>
        </p:nvSpPr>
        <p:spPr bwMode="auto">
          <a:xfrm flipH="1" flipV="1">
            <a:off x="5924550" y="2857876"/>
            <a:ext cx="4953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4846" name="Line 14"/>
          <p:cNvSpPr>
            <a:spLocks noChangeShapeType="1"/>
          </p:cNvSpPr>
          <p:nvPr/>
        </p:nvSpPr>
        <p:spPr bwMode="auto">
          <a:xfrm flipH="1">
            <a:off x="6369050" y="2895976"/>
            <a:ext cx="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04847" name="Group 15"/>
          <p:cNvGraphicFramePr>
            <a:graphicFrameLocks noGrp="1"/>
          </p:cNvGraphicFramePr>
          <p:nvPr/>
        </p:nvGraphicFramePr>
        <p:xfrm>
          <a:off x="723899" y="4038976"/>
          <a:ext cx="8133497" cy="2547436"/>
        </p:xfrm>
        <a:graphic>
          <a:graphicData uri="http://schemas.openxmlformats.org/drawingml/2006/table">
            <a:tbl>
              <a:tblPr/>
              <a:tblGrid>
                <a:gridCol w="5717844"/>
                <a:gridCol w="1337481"/>
                <a:gridCol w="1078172"/>
              </a:tblGrid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Перепад высот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наружный – внутренний блок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 </a:t>
                      </a:r>
                      <a:r>
                        <a:rPr kumimoji="1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H’</a:t>
                      </a: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)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30</a:t>
                      </a: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(25)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Перепад высот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</a:t>
                      </a: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между внутренними блоками, м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Суммарная длина трассы, м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a+b+….+g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трассы: наружный – дальний внутренний блок, м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a+b+e+g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100</a:t>
                      </a: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125</a:t>
                      </a: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  </a:t>
                      </a: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1-й разветвитель – дальний внутр блок, м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6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 :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MXD-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внутренний блок, м 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f , g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6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 :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MEV-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внутренний блок, м 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04877" name="Text Box 45"/>
          <p:cNvSpPr txBox="1">
            <a:spLocks noChangeArrowheads="1"/>
          </p:cNvSpPr>
          <p:nvPr/>
        </p:nvSpPr>
        <p:spPr bwMode="auto">
          <a:xfrm>
            <a:off x="1989138" y="1525964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a</a:t>
            </a:r>
          </a:p>
        </p:txBody>
      </p:sp>
      <p:sp>
        <p:nvSpPr>
          <p:cNvPr id="504878" name="Text Box 46"/>
          <p:cNvSpPr txBox="1">
            <a:spLocks noChangeArrowheads="1"/>
          </p:cNvSpPr>
          <p:nvPr/>
        </p:nvSpPr>
        <p:spPr bwMode="auto">
          <a:xfrm>
            <a:off x="4899025" y="1616451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b</a:t>
            </a:r>
          </a:p>
        </p:txBody>
      </p:sp>
      <p:sp>
        <p:nvSpPr>
          <p:cNvPr id="504879" name="Text Box 47"/>
          <p:cNvSpPr txBox="1">
            <a:spLocks noChangeArrowheads="1"/>
          </p:cNvSpPr>
          <p:nvPr/>
        </p:nvSpPr>
        <p:spPr bwMode="auto">
          <a:xfrm>
            <a:off x="5203825" y="2264151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d</a:t>
            </a:r>
          </a:p>
        </p:txBody>
      </p:sp>
      <p:grpSp>
        <p:nvGrpSpPr>
          <p:cNvPr id="504880" name="Group 48"/>
          <p:cNvGrpSpPr>
            <a:grpSpLocks/>
          </p:cNvGrpSpPr>
          <p:nvPr/>
        </p:nvGrpSpPr>
        <p:grpSpPr bwMode="auto">
          <a:xfrm>
            <a:off x="552450" y="1054476"/>
            <a:ext cx="687388" cy="965200"/>
            <a:chOff x="793" y="1661"/>
            <a:chExt cx="1348" cy="1814"/>
          </a:xfrm>
        </p:grpSpPr>
        <p:grpSp>
          <p:nvGrpSpPr>
            <p:cNvPr id="504881" name="Group 49"/>
            <p:cNvGrpSpPr>
              <a:grpSpLocks/>
            </p:cNvGrpSpPr>
            <p:nvPr/>
          </p:nvGrpSpPr>
          <p:grpSpPr bwMode="auto">
            <a:xfrm>
              <a:off x="813" y="1732"/>
              <a:ext cx="1241" cy="1628"/>
              <a:chOff x="995" y="1460"/>
              <a:chExt cx="1502" cy="1970"/>
            </a:xfrm>
          </p:grpSpPr>
          <p:sp>
            <p:nvSpPr>
              <p:cNvPr id="504882" name="Rectangle 50"/>
              <p:cNvSpPr>
                <a:spLocks noChangeArrowheads="1"/>
              </p:cNvSpPr>
              <p:nvPr/>
            </p:nvSpPr>
            <p:spPr bwMode="auto">
              <a:xfrm>
                <a:off x="995" y="1525"/>
                <a:ext cx="1431" cy="190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04883" name="Rectangle 51"/>
              <p:cNvSpPr>
                <a:spLocks noChangeArrowheads="1"/>
              </p:cNvSpPr>
              <p:nvPr/>
            </p:nvSpPr>
            <p:spPr bwMode="auto">
              <a:xfrm>
                <a:off x="1066" y="1460"/>
                <a:ext cx="1431" cy="20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504884" name="Picture 52" descr="2fan 전면토출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3" y="1661"/>
              <a:ext cx="1348" cy="1814"/>
            </a:xfrm>
            <a:prstGeom prst="rect">
              <a:avLst/>
            </a:prstGeom>
            <a:noFill/>
          </p:spPr>
        </p:pic>
      </p:grpSp>
      <p:pic>
        <p:nvPicPr>
          <p:cNvPr id="504885" name="Picture 53" descr="ЭР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154">
            <a:off x="4159250" y="2227639"/>
            <a:ext cx="415925" cy="468312"/>
          </a:xfrm>
          <a:prstGeom prst="rect">
            <a:avLst/>
          </a:prstGeom>
          <a:noFill/>
        </p:spPr>
      </p:pic>
      <p:sp>
        <p:nvSpPr>
          <p:cNvPr id="504886" name="Line 54"/>
          <p:cNvSpPr>
            <a:spLocks noChangeShapeType="1"/>
          </p:cNvSpPr>
          <p:nvPr/>
        </p:nvSpPr>
        <p:spPr bwMode="auto">
          <a:xfrm flipH="1">
            <a:off x="228600" y="1930776"/>
            <a:ext cx="24765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04887" name="Picture 55" descr="Нап-пот DV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1800" y="2900739"/>
            <a:ext cx="581025" cy="439737"/>
          </a:xfrm>
          <a:prstGeom prst="rect">
            <a:avLst/>
          </a:prstGeom>
          <a:noFill/>
        </p:spPr>
      </p:pic>
      <p:sp>
        <p:nvSpPr>
          <p:cNvPr id="504888" name="Line 56"/>
          <p:cNvSpPr>
            <a:spLocks noChangeShapeType="1"/>
          </p:cNvSpPr>
          <p:nvPr/>
        </p:nvSpPr>
        <p:spPr bwMode="auto">
          <a:xfrm>
            <a:off x="8204200" y="2019676"/>
            <a:ext cx="0" cy="9779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4889" name="Line 57"/>
          <p:cNvSpPr>
            <a:spLocks noChangeShapeType="1"/>
          </p:cNvSpPr>
          <p:nvPr/>
        </p:nvSpPr>
        <p:spPr bwMode="auto">
          <a:xfrm>
            <a:off x="7086600" y="2121276"/>
            <a:ext cx="0" cy="8001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04890" name="Picture 58" descr="ЭРВ распределитель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22988" y="1740276"/>
            <a:ext cx="828675" cy="534988"/>
          </a:xfrm>
          <a:prstGeom prst="rect">
            <a:avLst/>
          </a:prstGeom>
          <a:noFill/>
        </p:spPr>
      </p:pic>
      <p:sp>
        <p:nvSpPr>
          <p:cNvPr id="504891" name="Line 59"/>
          <p:cNvSpPr>
            <a:spLocks noChangeShapeType="1"/>
          </p:cNvSpPr>
          <p:nvPr/>
        </p:nvSpPr>
        <p:spPr bwMode="auto">
          <a:xfrm>
            <a:off x="6807200" y="2133976"/>
            <a:ext cx="2921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4892" name="Line 60"/>
          <p:cNvSpPr>
            <a:spLocks noChangeShapeType="1"/>
          </p:cNvSpPr>
          <p:nvPr/>
        </p:nvSpPr>
        <p:spPr bwMode="auto">
          <a:xfrm>
            <a:off x="6819900" y="2045076"/>
            <a:ext cx="13716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4893" name="Line 61"/>
          <p:cNvSpPr>
            <a:spLocks noChangeShapeType="1"/>
          </p:cNvSpPr>
          <p:nvPr/>
        </p:nvSpPr>
        <p:spPr bwMode="auto">
          <a:xfrm flipH="1" flipV="1">
            <a:off x="4213225" y="1973639"/>
            <a:ext cx="1992313" cy="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4894" name="Text Box 62"/>
          <p:cNvSpPr txBox="1">
            <a:spLocks noChangeArrowheads="1"/>
          </p:cNvSpPr>
          <p:nvPr/>
        </p:nvSpPr>
        <p:spPr bwMode="auto">
          <a:xfrm>
            <a:off x="5788025" y="1616451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e</a:t>
            </a:r>
          </a:p>
        </p:txBody>
      </p:sp>
      <p:sp>
        <p:nvSpPr>
          <p:cNvPr id="504895" name="Text Box 63"/>
          <p:cNvSpPr txBox="1">
            <a:spLocks noChangeArrowheads="1"/>
          </p:cNvSpPr>
          <p:nvPr/>
        </p:nvSpPr>
        <p:spPr bwMode="auto">
          <a:xfrm>
            <a:off x="7451725" y="1718051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800000"/>
                </a:solidFill>
              </a:rPr>
              <a:t>g</a:t>
            </a:r>
          </a:p>
        </p:txBody>
      </p:sp>
      <p:sp>
        <p:nvSpPr>
          <p:cNvPr id="504896" name="Text Box 64"/>
          <p:cNvSpPr txBox="1">
            <a:spLocks noChangeArrowheads="1"/>
          </p:cNvSpPr>
          <p:nvPr/>
        </p:nvSpPr>
        <p:spPr bwMode="auto">
          <a:xfrm>
            <a:off x="6684963" y="2429251"/>
            <a:ext cx="227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f</a:t>
            </a:r>
          </a:p>
        </p:txBody>
      </p:sp>
      <p:sp>
        <p:nvSpPr>
          <p:cNvPr id="504897" name="Text Box 65"/>
          <p:cNvSpPr txBox="1">
            <a:spLocks noChangeArrowheads="1"/>
          </p:cNvSpPr>
          <p:nvPr/>
        </p:nvSpPr>
        <p:spPr bwMode="auto">
          <a:xfrm>
            <a:off x="393700" y="2441951"/>
            <a:ext cx="654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0">
                <a:solidFill>
                  <a:srgbClr val="000099"/>
                </a:solidFill>
              </a:rPr>
              <a:t>Н</a:t>
            </a:r>
            <a:r>
              <a:rPr lang="en-US" sz="1400" b="0">
                <a:solidFill>
                  <a:srgbClr val="000099"/>
                </a:solidFill>
              </a:rPr>
              <a:t>(H’)</a:t>
            </a:r>
          </a:p>
        </p:txBody>
      </p:sp>
      <p:sp>
        <p:nvSpPr>
          <p:cNvPr id="504898" name="Text Box 66"/>
          <p:cNvSpPr txBox="1">
            <a:spLocks noChangeArrowheads="1"/>
          </p:cNvSpPr>
          <p:nvPr/>
        </p:nvSpPr>
        <p:spPr bwMode="auto">
          <a:xfrm>
            <a:off x="3219450" y="2657851"/>
            <a:ext cx="504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accent2"/>
                </a:solidFill>
              </a:rPr>
              <a:t>&lt;</a:t>
            </a:r>
            <a:r>
              <a:rPr lang="ru-RU" sz="120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1200">
                <a:solidFill>
                  <a:schemeClr val="accent2"/>
                </a:solidFill>
              </a:rPr>
              <a:t>3</a:t>
            </a:r>
            <a:r>
              <a:rPr lang="ru-RU" sz="1200">
                <a:solidFill>
                  <a:schemeClr val="accent2"/>
                </a:solidFill>
                <a:latin typeface="Arial" pitchFamily="34" charset="0"/>
              </a:rPr>
              <a:t>м</a:t>
            </a:r>
            <a:endParaRPr lang="en-US" sz="12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504899" name="AutoShape 67"/>
          <p:cNvSpPr>
            <a:spLocks/>
          </p:cNvSpPr>
          <p:nvPr/>
        </p:nvSpPr>
        <p:spPr bwMode="auto">
          <a:xfrm>
            <a:off x="3771900" y="2451476"/>
            <a:ext cx="190500" cy="635000"/>
          </a:xfrm>
          <a:prstGeom prst="leftBrace">
            <a:avLst>
              <a:gd name="adj1" fmla="val 27778"/>
              <a:gd name="adj2" fmla="val 52000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04900" name="Picture 68" descr="Vivace mirror_front-respectiv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13188" y="2997576"/>
            <a:ext cx="836612" cy="596900"/>
          </a:xfrm>
          <a:prstGeom prst="rect">
            <a:avLst/>
          </a:prstGeom>
          <a:noFill/>
        </p:spPr>
      </p:pic>
      <p:pic>
        <p:nvPicPr>
          <p:cNvPr id="504901" name="Picture 69" descr="Vivace mirror_front-respectiv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5888" y="2832476"/>
            <a:ext cx="836612" cy="596900"/>
          </a:xfrm>
          <a:prstGeom prst="rect">
            <a:avLst/>
          </a:prstGeom>
          <a:noFill/>
        </p:spPr>
      </p:pic>
      <p:pic>
        <p:nvPicPr>
          <p:cNvPr id="504902" name="Picture 70" descr="Рефнет комплект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387"/>
          <a:stretch>
            <a:fillRect/>
          </a:stretch>
        </p:blipFill>
        <p:spPr bwMode="auto">
          <a:xfrm>
            <a:off x="4999038" y="1932364"/>
            <a:ext cx="631825" cy="165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4903" name="Picture 71" descr="Рефнет комплект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387"/>
          <a:stretch>
            <a:fillRect/>
          </a:stretch>
        </p:blipFill>
        <p:spPr bwMode="auto">
          <a:xfrm>
            <a:off x="3856038" y="1919664"/>
            <a:ext cx="631825" cy="165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04904" name="Text Box 72"/>
          <p:cNvSpPr txBox="1">
            <a:spLocks noChangeArrowheads="1"/>
          </p:cNvSpPr>
          <p:nvPr/>
        </p:nvSpPr>
        <p:spPr bwMode="auto">
          <a:xfrm>
            <a:off x="1074738" y="3607176"/>
            <a:ext cx="6210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0">
                <a:solidFill>
                  <a:srgbClr val="CC0000"/>
                </a:solidFill>
              </a:rPr>
              <a:t>Количество внутренних блоков – до 9</a:t>
            </a:r>
            <a:r>
              <a:rPr lang="ru-RU" sz="2000" b="0">
                <a:solidFill>
                  <a:srgbClr val="CC0000"/>
                </a:solidFill>
                <a:latin typeface="Arial" pitchFamily="34" charset="0"/>
              </a:rPr>
              <a:t>шт</a:t>
            </a:r>
            <a:endParaRPr lang="ru-RU" sz="2000" b="0">
              <a:solidFill>
                <a:srgbClr val="CC0000"/>
              </a:solidFill>
            </a:endParaRPr>
          </a:p>
        </p:txBody>
      </p:sp>
      <p:sp>
        <p:nvSpPr>
          <p:cNvPr id="44" name="Text Box 63"/>
          <p:cNvSpPr txBox="1">
            <a:spLocks noChangeArrowheads="1"/>
          </p:cNvSpPr>
          <p:nvPr/>
        </p:nvSpPr>
        <p:spPr bwMode="auto">
          <a:xfrm>
            <a:off x="4080728" y="2741633"/>
            <a:ext cx="312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800000"/>
                </a:solidFill>
              </a:rPr>
              <a:t>m</a:t>
            </a:r>
            <a:endParaRPr lang="en-US" sz="12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933" name="Rectangle 77"/>
          <p:cNvSpPr>
            <a:spLocks noChangeArrowheads="1"/>
          </p:cNvSpPr>
          <p:nvPr/>
        </p:nvSpPr>
        <p:spPr bwMode="auto">
          <a:xfrm>
            <a:off x="0" y="863600"/>
            <a:ext cx="9144000" cy="599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1598613" y="114300"/>
            <a:ext cx="609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DVM</a:t>
            </a:r>
            <a:r>
              <a:rPr lang="ru-RU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PLUS 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3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 / …. / 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64 </a:t>
            </a: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 </a:t>
            </a:r>
            <a:endParaRPr lang="en-US" altLang="ko-KR" sz="3200" i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5860" name="Line 4"/>
          <p:cNvSpPr>
            <a:spLocks noChangeShapeType="1"/>
          </p:cNvSpPr>
          <p:nvPr/>
        </p:nvSpPr>
        <p:spPr bwMode="auto">
          <a:xfrm flipV="1">
            <a:off x="1358900" y="1594159"/>
            <a:ext cx="2882900" cy="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505861" name="Object 5"/>
          <p:cNvGraphicFramePr>
            <a:graphicFrameLocks noChangeAspect="1"/>
          </p:cNvGraphicFramePr>
          <p:nvPr/>
        </p:nvGraphicFramePr>
        <p:xfrm>
          <a:off x="5106988" y="2210109"/>
          <a:ext cx="787400" cy="338137"/>
        </p:xfrm>
        <a:graphic>
          <a:graphicData uri="http://schemas.openxmlformats.org/presentationml/2006/ole">
            <p:oleObj spid="_x0000_s505861" name="훈민정음" r:id="rId3" imgW="876240" imgH="438120" progId="">
              <p:embed/>
            </p:oleObj>
          </a:graphicData>
        </a:graphic>
      </p:graphicFrame>
      <p:sp>
        <p:nvSpPr>
          <p:cNvPr id="505862" name="Line 6"/>
          <p:cNvSpPr>
            <a:spLocks noChangeShapeType="1"/>
          </p:cNvSpPr>
          <p:nvPr/>
        </p:nvSpPr>
        <p:spPr bwMode="auto">
          <a:xfrm flipH="1" flipV="1">
            <a:off x="1139825" y="1584634"/>
            <a:ext cx="219075" cy="1270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5863" name="Line 7"/>
          <p:cNvSpPr>
            <a:spLocks noChangeShapeType="1"/>
          </p:cNvSpPr>
          <p:nvPr/>
        </p:nvSpPr>
        <p:spPr bwMode="auto">
          <a:xfrm>
            <a:off x="4457700" y="1594159"/>
            <a:ext cx="25400" cy="119380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5864" name="Line 8"/>
          <p:cNvSpPr>
            <a:spLocks noChangeShapeType="1"/>
          </p:cNvSpPr>
          <p:nvPr/>
        </p:nvSpPr>
        <p:spPr bwMode="auto">
          <a:xfrm>
            <a:off x="5613400" y="1594159"/>
            <a:ext cx="0" cy="60960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5865" name="Line 9"/>
          <p:cNvSpPr>
            <a:spLocks noChangeShapeType="1"/>
          </p:cNvSpPr>
          <p:nvPr/>
        </p:nvSpPr>
        <p:spPr bwMode="auto">
          <a:xfrm flipH="1">
            <a:off x="196850" y="3024496"/>
            <a:ext cx="10922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5866" name="Line 10"/>
          <p:cNvSpPr>
            <a:spLocks noChangeShapeType="1"/>
          </p:cNvSpPr>
          <p:nvPr/>
        </p:nvSpPr>
        <p:spPr bwMode="auto">
          <a:xfrm>
            <a:off x="336550" y="1563996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5867" name="Text Box 11"/>
          <p:cNvSpPr txBox="1">
            <a:spLocks noChangeArrowheads="1"/>
          </p:cNvSpPr>
          <p:nvPr/>
        </p:nvSpPr>
        <p:spPr bwMode="auto">
          <a:xfrm>
            <a:off x="5921375" y="2584759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solidFill>
                  <a:srgbClr val="000099"/>
                </a:solidFill>
              </a:rPr>
              <a:t>h</a:t>
            </a:r>
          </a:p>
        </p:txBody>
      </p:sp>
      <p:sp>
        <p:nvSpPr>
          <p:cNvPr id="505868" name="Line 12"/>
          <p:cNvSpPr>
            <a:spLocks noChangeShapeType="1"/>
          </p:cNvSpPr>
          <p:nvPr/>
        </p:nvSpPr>
        <p:spPr bwMode="auto">
          <a:xfrm flipH="1">
            <a:off x="4641850" y="3037196"/>
            <a:ext cx="18161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5869" name="Line 13"/>
          <p:cNvSpPr>
            <a:spLocks noChangeShapeType="1"/>
          </p:cNvSpPr>
          <p:nvPr/>
        </p:nvSpPr>
        <p:spPr bwMode="auto">
          <a:xfrm flipH="1" flipV="1">
            <a:off x="5924550" y="2478396"/>
            <a:ext cx="4953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5870" name="Line 14"/>
          <p:cNvSpPr>
            <a:spLocks noChangeShapeType="1"/>
          </p:cNvSpPr>
          <p:nvPr/>
        </p:nvSpPr>
        <p:spPr bwMode="auto">
          <a:xfrm flipH="1">
            <a:off x="6369050" y="2516496"/>
            <a:ext cx="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05871" name="Group 15"/>
          <p:cNvGraphicFramePr>
            <a:graphicFrameLocks noGrp="1"/>
          </p:cNvGraphicFramePr>
          <p:nvPr/>
        </p:nvGraphicFramePr>
        <p:xfrm>
          <a:off x="469900" y="3797300"/>
          <a:ext cx="8291963" cy="2499480"/>
        </p:xfrm>
        <a:graphic>
          <a:graphicData uri="http://schemas.openxmlformats.org/drawingml/2006/table">
            <a:tbl>
              <a:tblPr/>
              <a:tblGrid>
                <a:gridCol w="5876309"/>
                <a:gridCol w="1187355"/>
                <a:gridCol w="1228299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Перепад высот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наружный – внутренний блок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 </a:t>
                      </a:r>
                      <a:r>
                        <a:rPr kumimoji="1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H’</a:t>
                      </a: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)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40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Перепад высот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между внутренними блоками, м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Суммарная длина трассы, м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a+b+….+g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1000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трассы: наружный – дальний внутренний блок, м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a+b+e+g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200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220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  </a:t>
                      </a: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1-й разветвитель – дальний внутр блок, м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d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45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(90)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3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 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MXD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– внутренний блок, м 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 , f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63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 :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MEV-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внутренний блок, м 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05901" name="Text Box 45"/>
          <p:cNvSpPr txBox="1">
            <a:spLocks noChangeArrowheads="1"/>
          </p:cNvSpPr>
          <p:nvPr/>
        </p:nvSpPr>
        <p:spPr bwMode="auto">
          <a:xfrm>
            <a:off x="1989138" y="1146484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a</a:t>
            </a:r>
          </a:p>
        </p:txBody>
      </p:sp>
      <p:sp>
        <p:nvSpPr>
          <p:cNvPr id="505902" name="Text Box 46"/>
          <p:cNvSpPr txBox="1">
            <a:spLocks noChangeArrowheads="1"/>
          </p:cNvSpPr>
          <p:nvPr/>
        </p:nvSpPr>
        <p:spPr bwMode="auto">
          <a:xfrm>
            <a:off x="4899025" y="1236971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b</a:t>
            </a:r>
          </a:p>
        </p:txBody>
      </p:sp>
      <p:sp>
        <p:nvSpPr>
          <p:cNvPr id="505903" name="Text Box 47"/>
          <p:cNvSpPr txBox="1">
            <a:spLocks noChangeArrowheads="1"/>
          </p:cNvSpPr>
          <p:nvPr/>
        </p:nvSpPr>
        <p:spPr bwMode="auto">
          <a:xfrm>
            <a:off x="5203825" y="1884671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d</a:t>
            </a:r>
          </a:p>
        </p:txBody>
      </p:sp>
      <p:pic>
        <p:nvPicPr>
          <p:cNvPr id="505904" name="Picture 48" descr="ЭР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9154">
            <a:off x="4159250" y="1848159"/>
            <a:ext cx="415925" cy="468312"/>
          </a:xfrm>
          <a:prstGeom prst="rect">
            <a:avLst/>
          </a:prstGeom>
          <a:noFill/>
        </p:spPr>
      </p:pic>
      <p:sp>
        <p:nvSpPr>
          <p:cNvPr id="505905" name="Line 49"/>
          <p:cNvSpPr>
            <a:spLocks noChangeShapeType="1"/>
          </p:cNvSpPr>
          <p:nvPr/>
        </p:nvSpPr>
        <p:spPr bwMode="auto">
          <a:xfrm flipH="1">
            <a:off x="228600" y="1551296"/>
            <a:ext cx="24765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05906" name="Picture 50" descr="Нап-пот DV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2521259"/>
            <a:ext cx="581025" cy="439737"/>
          </a:xfrm>
          <a:prstGeom prst="rect">
            <a:avLst/>
          </a:prstGeom>
          <a:noFill/>
        </p:spPr>
      </p:pic>
      <p:sp>
        <p:nvSpPr>
          <p:cNvPr id="505907" name="Line 51"/>
          <p:cNvSpPr>
            <a:spLocks noChangeShapeType="1"/>
          </p:cNvSpPr>
          <p:nvPr/>
        </p:nvSpPr>
        <p:spPr bwMode="auto">
          <a:xfrm>
            <a:off x="8204200" y="1640196"/>
            <a:ext cx="0" cy="9779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5908" name="Line 52"/>
          <p:cNvSpPr>
            <a:spLocks noChangeShapeType="1"/>
          </p:cNvSpPr>
          <p:nvPr/>
        </p:nvSpPr>
        <p:spPr bwMode="auto">
          <a:xfrm>
            <a:off x="7086600" y="1741796"/>
            <a:ext cx="0" cy="8001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05909" name="Picture 53" descr="ЭРВ распределитель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22988" y="1360796"/>
            <a:ext cx="828675" cy="534988"/>
          </a:xfrm>
          <a:prstGeom prst="rect">
            <a:avLst/>
          </a:prstGeom>
          <a:noFill/>
        </p:spPr>
      </p:pic>
      <p:sp>
        <p:nvSpPr>
          <p:cNvPr id="505910" name="Line 54"/>
          <p:cNvSpPr>
            <a:spLocks noChangeShapeType="1"/>
          </p:cNvSpPr>
          <p:nvPr/>
        </p:nvSpPr>
        <p:spPr bwMode="auto">
          <a:xfrm>
            <a:off x="6807200" y="1754496"/>
            <a:ext cx="2921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5911" name="Line 55"/>
          <p:cNvSpPr>
            <a:spLocks noChangeShapeType="1"/>
          </p:cNvSpPr>
          <p:nvPr/>
        </p:nvSpPr>
        <p:spPr bwMode="auto">
          <a:xfrm>
            <a:off x="6819900" y="1665596"/>
            <a:ext cx="13716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5912" name="Line 56"/>
          <p:cNvSpPr>
            <a:spLocks noChangeShapeType="1"/>
          </p:cNvSpPr>
          <p:nvPr/>
        </p:nvSpPr>
        <p:spPr bwMode="auto">
          <a:xfrm flipH="1" flipV="1">
            <a:off x="4213225" y="1594159"/>
            <a:ext cx="1992313" cy="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5913" name="Text Box 57"/>
          <p:cNvSpPr txBox="1">
            <a:spLocks noChangeArrowheads="1"/>
          </p:cNvSpPr>
          <p:nvPr/>
        </p:nvSpPr>
        <p:spPr bwMode="auto">
          <a:xfrm>
            <a:off x="5788025" y="1236971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e</a:t>
            </a:r>
          </a:p>
        </p:txBody>
      </p:sp>
      <p:sp>
        <p:nvSpPr>
          <p:cNvPr id="505914" name="Text Box 58"/>
          <p:cNvSpPr txBox="1">
            <a:spLocks noChangeArrowheads="1"/>
          </p:cNvSpPr>
          <p:nvPr/>
        </p:nvSpPr>
        <p:spPr bwMode="auto">
          <a:xfrm>
            <a:off x="7451725" y="1338571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g</a:t>
            </a:r>
          </a:p>
        </p:txBody>
      </p:sp>
      <p:sp>
        <p:nvSpPr>
          <p:cNvPr id="505915" name="Text Box 59"/>
          <p:cNvSpPr txBox="1">
            <a:spLocks noChangeArrowheads="1"/>
          </p:cNvSpPr>
          <p:nvPr/>
        </p:nvSpPr>
        <p:spPr bwMode="auto">
          <a:xfrm>
            <a:off x="6684963" y="2049771"/>
            <a:ext cx="227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f</a:t>
            </a:r>
          </a:p>
        </p:txBody>
      </p:sp>
      <p:sp>
        <p:nvSpPr>
          <p:cNvPr id="505916" name="Text Box 60"/>
          <p:cNvSpPr txBox="1">
            <a:spLocks noChangeArrowheads="1"/>
          </p:cNvSpPr>
          <p:nvPr/>
        </p:nvSpPr>
        <p:spPr bwMode="auto">
          <a:xfrm>
            <a:off x="393700" y="2062471"/>
            <a:ext cx="654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0">
                <a:solidFill>
                  <a:srgbClr val="000099"/>
                </a:solidFill>
              </a:rPr>
              <a:t>Н</a:t>
            </a:r>
            <a:r>
              <a:rPr lang="en-US" sz="1400" b="0">
                <a:solidFill>
                  <a:srgbClr val="000099"/>
                </a:solidFill>
              </a:rPr>
              <a:t>(H’)</a:t>
            </a:r>
          </a:p>
        </p:txBody>
      </p:sp>
      <p:pic>
        <p:nvPicPr>
          <p:cNvPr id="505919" name="Picture 63" descr="Vivace mirror_front-respectiv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13188" y="2656196"/>
            <a:ext cx="836612" cy="596900"/>
          </a:xfrm>
          <a:prstGeom prst="rect">
            <a:avLst/>
          </a:prstGeom>
          <a:noFill/>
        </p:spPr>
      </p:pic>
      <p:pic>
        <p:nvPicPr>
          <p:cNvPr id="505920" name="Picture 64" descr="Vivace mirror_front-respectiv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35888" y="2452996"/>
            <a:ext cx="836612" cy="596900"/>
          </a:xfrm>
          <a:prstGeom prst="rect">
            <a:avLst/>
          </a:prstGeom>
          <a:noFill/>
        </p:spPr>
      </p:pic>
      <p:pic>
        <p:nvPicPr>
          <p:cNvPr id="505921" name="Picture 65" descr="Рефнет комплект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387"/>
          <a:stretch>
            <a:fillRect/>
          </a:stretch>
        </p:blipFill>
        <p:spPr bwMode="auto">
          <a:xfrm>
            <a:off x="4999038" y="1552884"/>
            <a:ext cx="631825" cy="165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05922" name="Picture 66" descr="Рефнет комплект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387"/>
          <a:stretch>
            <a:fillRect/>
          </a:stretch>
        </p:blipFill>
        <p:spPr bwMode="auto">
          <a:xfrm>
            <a:off x="3856038" y="1540184"/>
            <a:ext cx="631825" cy="16510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505923" name="Group 67"/>
          <p:cNvGrpSpPr>
            <a:grpSpLocks/>
          </p:cNvGrpSpPr>
          <p:nvPr/>
        </p:nvGrpSpPr>
        <p:grpSpPr bwMode="auto">
          <a:xfrm>
            <a:off x="415925" y="890896"/>
            <a:ext cx="982663" cy="882650"/>
            <a:chOff x="726" y="896"/>
            <a:chExt cx="955" cy="812"/>
          </a:xfrm>
        </p:grpSpPr>
        <p:grpSp>
          <p:nvGrpSpPr>
            <p:cNvPr id="505924" name="Group 68"/>
            <p:cNvGrpSpPr>
              <a:grpSpLocks/>
            </p:cNvGrpSpPr>
            <p:nvPr/>
          </p:nvGrpSpPr>
          <p:grpSpPr bwMode="auto">
            <a:xfrm>
              <a:off x="726" y="896"/>
              <a:ext cx="555" cy="788"/>
              <a:chOff x="921" y="109"/>
              <a:chExt cx="2734" cy="4210"/>
            </a:xfrm>
          </p:grpSpPr>
          <p:pic>
            <p:nvPicPr>
              <p:cNvPr id="505925" name="Picture 6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23120" t="15240" r="42288" b="6886"/>
              <a:stretch>
                <a:fillRect/>
              </a:stretch>
            </p:blipFill>
            <p:spPr bwMode="auto">
              <a:xfrm>
                <a:off x="1028" y="109"/>
                <a:ext cx="2391" cy="403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05926" name="AutoShape 70"/>
              <p:cNvSpPr>
                <a:spLocks noChangeArrowheads="1"/>
              </p:cNvSpPr>
              <p:nvPr/>
            </p:nvSpPr>
            <p:spPr bwMode="auto">
              <a:xfrm>
                <a:off x="921" y="3948"/>
                <a:ext cx="2734" cy="217"/>
              </a:xfrm>
              <a:prstGeom prst="rtTriangle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505927" name="AutoShape 71"/>
              <p:cNvSpPr>
                <a:spLocks noChangeArrowheads="1"/>
              </p:cNvSpPr>
              <p:nvPr/>
            </p:nvSpPr>
            <p:spPr bwMode="auto">
              <a:xfrm rot="-4132581">
                <a:off x="2838" y="3546"/>
                <a:ext cx="924" cy="622"/>
              </a:xfrm>
              <a:prstGeom prst="rtTriangle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  <p:grpSp>
          <p:nvGrpSpPr>
            <p:cNvPr id="505928" name="Group 72"/>
            <p:cNvGrpSpPr>
              <a:grpSpLocks/>
            </p:cNvGrpSpPr>
            <p:nvPr/>
          </p:nvGrpSpPr>
          <p:grpSpPr bwMode="auto">
            <a:xfrm>
              <a:off x="1126" y="920"/>
              <a:ext cx="555" cy="788"/>
              <a:chOff x="921" y="109"/>
              <a:chExt cx="2734" cy="4210"/>
            </a:xfrm>
          </p:grpSpPr>
          <p:pic>
            <p:nvPicPr>
              <p:cNvPr id="505929" name="Picture 73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23120" t="15240" r="42288" b="6886"/>
              <a:stretch>
                <a:fillRect/>
              </a:stretch>
            </p:blipFill>
            <p:spPr bwMode="auto">
              <a:xfrm>
                <a:off x="1028" y="109"/>
                <a:ext cx="2391" cy="403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505930" name="AutoShape 74"/>
              <p:cNvSpPr>
                <a:spLocks noChangeArrowheads="1"/>
              </p:cNvSpPr>
              <p:nvPr/>
            </p:nvSpPr>
            <p:spPr bwMode="auto">
              <a:xfrm>
                <a:off x="921" y="3948"/>
                <a:ext cx="2734" cy="217"/>
              </a:xfrm>
              <a:prstGeom prst="rtTriangle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505931" name="AutoShape 75"/>
              <p:cNvSpPr>
                <a:spLocks noChangeArrowheads="1"/>
              </p:cNvSpPr>
              <p:nvPr/>
            </p:nvSpPr>
            <p:spPr bwMode="auto">
              <a:xfrm rot="-4132581">
                <a:off x="2838" y="3546"/>
                <a:ext cx="924" cy="622"/>
              </a:xfrm>
              <a:prstGeom prst="rtTriangle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ru-RU"/>
              </a:p>
            </p:txBody>
          </p:sp>
        </p:grpSp>
      </p:grpSp>
      <p:sp>
        <p:nvSpPr>
          <p:cNvPr id="505932" name="Text Box 76"/>
          <p:cNvSpPr txBox="1">
            <a:spLocks noChangeArrowheads="1"/>
          </p:cNvSpPr>
          <p:nvPr/>
        </p:nvSpPr>
        <p:spPr bwMode="auto">
          <a:xfrm>
            <a:off x="1049338" y="3316596"/>
            <a:ext cx="6210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0" dirty="0">
                <a:solidFill>
                  <a:srgbClr val="CC0000"/>
                </a:solidFill>
              </a:rPr>
              <a:t>Количество внутренних блоков – до </a:t>
            </a:r>
            <a:r>
              <a:rPr lang="en-US" sz="2000" b="0" dirty="0" smtClean="0">
                <a:solidFill>
                  <a:srgbClr val="CC0000"/>
                </a:solidFill>
              </a:rPr>
              <a:t>64</a:t>
            </a:r>
            <a:r>
              <a:rPr lang="ru-RU" sz="2000" b="0" dirty="0" err="1" smtClean="0">
                <a:solidFill>
                  <a:srgbClr val="CC0000"/>
                </a:solidFill>
              </a:rPr>
              <a:t>шт</a:t>
            </a:r>
            <a:r>
              <a:rPr lang="en-US" sz="2000" b="0" dirty="0" smtClean="0">
                <a:solidFill>
                  <a:srgbClr val="CC0000"/>
                </a:solidFill>
              </a:rPr>
              <a:t>.</a:t>
            </a:r>
            <a:endParaRPr lang="ru-RU" sz="2000" b="0" dirty="0">
              <a:solidFill>
                <a:srgbClr val="CC0000"/>
              </a:solidFill>
            </a:endParaRPr>
          </a:p>
        </p:txBody>
      </p:sp>
      <p:sp>
        <p:nvSpPr>
          <p:cNvPr id="505934" name="Text Box 78"/>
          <p:cNvSpPr txBox="1">
            <a:spLocks noChangeArrowheads="1"/>
          </p:cNvSpPr>
          <p:nvPr/>
        </p:nvSpPr>
        <p:spPr bwMode="auto">
          <a:xfrm>
            <a:off x="3321050" y="2379971"/>
            <a:ext cx="5048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chemeClr val="accent2"/>
                </a:solidFill>
              </a:rPr>
              <a:t>&lt;</a:t>
            </a:r>
            <a:r>
              <a:rPr lang="ru-RU" sz="1200">
                <a:solidFill>
                  <a:schemeClr val="accent2"/>
                </a:solidFill>
                <a:latin typeface="Arial" pitchFamily="34" charset="0"/>
              </a:rPr>
              <a:t> </a:t>
            </a:r>
            <a:r>
              <a:rPr lang="en-US" sz="1200">
                <a:solidFill>
                  <a:schemeClr val="accent2"/>
                </a:solidFill>
              </a:rPr>
              <a:t>3</a:t>
            </a:r>
            <a:r>
              <a:rPr lang="ru-RU" sz="1200">
                <a:solidFill>
                  <a:schemeClr val="accent2"/>
                </a:solidFill>
                <a:latin typeface="Arial" pitchFamily="34" charset="0"/>
              </a:rPr>
              <a:t>м</a:t>
            </a:r>
            <a:endParaRPr lang="en-US" sz="120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505935" name="AutoShape 79"/>
          <p:cNvSpPr>
            <a:spLocks/>
          </p:cNvSpPr>
          <p:nvPr/>
        </p:nvSpPr>
        <p:spPr bwMode="auto">
          <a:xfrm>
            <a:off x="3873500" y="2173596"/>
            <a:ext cx="190500" cy="635000"/>
          </a:xfrm>
          <a:prstGeom prst="leftBrace">
            <a:avLst>
              <a:gd name="adj1" fmla="val 27778"/>
              <a:gd name="adj2" fmla="val 52000"/>
            </a:avLst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" name="Text Box 63"/>
          <p:cNvSpPr txBox="1">
            <a:spLocks noChangeArrowheads="1"/>
          </p:cNvSpPr>
          <p:nvPr/>
        </p:nvSpPr>
        <p:spPr bwMode="auto">
          <a:xfrm>
            <a:off x="4067080" y="2373143"/>
            <a:ext cx="312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800000"/>
                </a:solidFill>
              </a:rPr>
              <a:t>m</a:t>
            </a:r>
            <a:endParaRPr lang="en-US" sz="12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945" name="Rectangle 65"/>
          <p:cNvSpPr>
            <a:spLocks noChangeArrowheads="1"/>
          </p:cNvSpPr>
          <p:nvPr/>
        </p:nvSpPr>
        <p:spPr bwMode="auto">
          <a:xfrm>
            <a:off x="0" y="863600"/>
            <a:ext cx="9144000" cy="599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06884" name="Line 4"/>
          <p:cNvSpPr>
            <a:spLocks noChangeShapeType="1"/>
          </p:cNvSpPr>
          <p:nvPr/>
        </p:nvSpPr>
        <p:spPr bwMode="auto">
          <a:xfrm flipV="1">
            <a:off x="5283200" y="1742391"/>
            <a:ext cx="2882900" cy="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506885" name="Object 5"/>
          <p:cNvGraphicFramePr>
            <a:graphicFrameLocks noChangeAspect="1"/>
          </p:cNvGraphicFramePr>
          <p:nvPr/>
        </p:nvGraphicFramePr>
        <p:xfrm>
          <a:off x="2770188" y="2663141"/>
          <a:ext cx="787400" cy="338137"/>
        </p:xfrm>
        <a:graphic>
          <a:graphicData uri="http://schemas.openxmlformats.org/presentationml/2006/ole">
            <p:oleObj spid="_x0000_s506885" name="훈민정음" r:id="rId3" imgW="876240" imgH="438120" progId="">
              <p:embed/>
            </p:oleObj>
          </a:graphicData>
        </a:graphic>
      </p:graphicFrame>
      <p:sp>
        <p:nvSpPr>
          <p:cNvPr id="506886" name="Line 6"/>
          <p:cNvSpPr>
            <a:spLocks noChangeShapeType="1"/>
          </p:cNvSpPr>
          <p:nvPr/>
        </p:nvSpPr>
        <p:spPr bwMode="auto">
          <a:xfrm>
            <a:off x="4483100" y="2021791"/>
            <a:ext cx="0" cy="105410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6887" name="Line 7"/>
          <p:cNvSpPr>
            <a:spLocks noChangeShapeType="1"/>
          </p:cNvSpPr>
          <p:nvPr/>
        </p:nvSpPr>
        <p:spPr bwMode="auto">
          <a:xfrm flipH="1">
            <a:off x="196850" y="3147328"/>
            <a:ext cx="10922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6888" name="Line 8"/>
          <p:cNvSpPr>
            <a:spLocks noChangeShapeType="1"/>
          </p:cNvSpPr>
          <p:nvPr/>
        </p:nvSpPr>
        <p:spPr bwMode="auto">
          <a:xfrm>
            <a:off x="336550" y="1686828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6889" name="Text Box 9"/>
          <p:cNvSpPr txBox="1">
            <a:spLocks noChangeArrowheads="1"/>
          </p:cNvSpPr>
          <p:nvPr/>
        </p:nvSpPr>
        <p:spPr bwMode="auto">
          <a:xfrm>
            <a:off x="5921375" y="2707591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0">
                <a:solidFill>
                  <a:srgbClr val="000099"/>
                </a:solidFill>
              </a:rPr>
              <a:t>h</a:t>
            </a:r>
          </a:p>
        </p:txBody>
      </p:sp>
      <p:sp>
        <p:nvSpPr>
          <p:cNvPr id="506890" name="Line 10"/>
          <p:cNvSpPr>
            <a:spLocks noChangeShapeType="1"/>
          </p:cNvSpPr>
          <p:nvPr/>
        </p:nvSpPr>
        <p:spPr bwMode="auto">
          <a:xfrm flipH="1">
            <a:off x="4641850" y="3160028"/>
            <a:ext cx="18161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6891" name="Line 11"/>
          <p:cNvSpPr>
            <a:spLocks noChangeShapeType="1"/>
          </p:cNvSpPr>
          <p:nvPr/>
        </p:nvSpPr>
        <p:spPr bwMode="auto">
          <a:xfrm flipH="1" flipV="1">
            <a:off x="5924550" y="2601228"/>
            <a:ext cx="49530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6892" name="Line 12"/>
          <p:cNvSpPr>
            <a:spLocks noChangeShapeType="1"/>
          </p:cNvSpPr>
          <p:nvPr/>
        </p:nvSpPr>
        <p:spPr bwMode="auto">
          <a:xfrm flipH="1">
            <a:off x="6369050" y="2639328"/>
            <a:ext cx="0" cy="48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506950" name="Group 70"/>
          <p:cNvGraphicFramePr>
            <a:graphicFrameLocks noGrp="1"/>
          </p:cNvGraphicFramePr>
          <p:nvPr/>
        </p:nvGraphicFramePr>
        <p:xfrm>
          <a:off x="469900" y="3797300"/>
          <a:ext cx="8166100" cy="2608662"/>
        </p:xfrm>
        <a:graphic>
          <a:graphicData uri="http://schemas.openxmlformats.org/drawingml/2006/table">
            <a:tbl>
              <a:tblPr/>
              <a:tblGrid>
                <a:gridCol w="5689600"/>
                <a:gridCol w="1154113"/>
                <a:gridCol w="1322387"/>
              </a:tblGrid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Перепад высот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наружный – внутренний блок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 </a:t>
                      </a:r>
                      <a:r>
                        <a:rPr kumimoji="1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H’</a:t>
                      </a: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)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</a:t>
                      </a: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(40)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1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Перепад высот</a:t>
                      </a: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</a:t>
                      </a: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между внутренними блоками, м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h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Суммарная длина трассы, м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80000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a+b+….+f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00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трассы: наружный – дальний внутренний блок, м</a:t>
                      </a:r>
                      <a:endParaRPr kumimoji="1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a+b+c</a:t>
                      </a:r>
                      <a:endParaRPr kumimoji="1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 (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22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0)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: 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1-й </a:t>
                      </a:r>
                      <a:r>
                        <a:rPr kumimoji="1" lang="ru-RU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разветвитель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–внутренний блок, м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b+c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09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 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MCU (c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ТРВ) – внутренний блок, м 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b, </a:t>
                      </a:r>
                      <a:r>
                        <a:rPr kumimoji="1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 </a:t>
                      </a:r>
                      <a:r>
                        <a:rPr kumimoji="1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 d , 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009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Длина трассы :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MEV-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внутренний блок, м 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06923" name="Text Box 43"/>
          <p:cNvSpPr txBox="1">
            <a:spLocks noChangeArrowheads="1"/>
          </p:cNvSpPr>
          <p:nvPr/>
        </p:nvSpPr>
        <p:spPr bwMode="auto">
          <a:xfrm>
            <a:off x="7494588" y="1256616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a</a:t>
            </a:r>
          </a:p>
        </p:txBody>
      </p:sp>
      <p:sp>
        <p:nvSpPr>
          <p:cNvPr id="506924" name="Text Box 44"/>
          <p:cNvSpPr txBox="1">
            <a:spLocks noChangeArrowheads="1"/>
          </p:cNvSpPr>
          <p:nvPr/>
        </p:nvSpPr>
        <p:spPr bwMode="auto">
          <a:xfrm>
            <a:off x="3206750" y="1207403"/>
            <a:ext cx="2603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c</a:t>
            </a:r>
          </a:p>
        </p:txBody>
      </p:sp>
      <p:sp>
        <p:nvSpPr>
          <p:cNvPr id="506925" name="Text Box 45"/>
          <p:cNvSpPr txBox="1">
            <a:spLocks noChangeArrowheads="1"/>
          </p:cNvSpPr>
          <p:nvPr/>
        </p:nvSpPr>
        <p:spPr bwMode="auto">
          <a:xfrm>
            <a:off x="3349625" y="2210703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e</a:t>
            </a:r>
          </a:p>
        </p:txBody>
      </p:sp>
      <p:sp>
        <p:nvSpPr>
          <p:cNvPr id="506926" name="Line 46"/>
          <p:cNvSpPr>
            <a:spLocks noChangeShapeType="1"/>
          </p:cNvSpPr>
          <p:nvPr/>
        </p:nvSpPr>
        <p:spPr bwMode="auto">
          <a:xfrm flipH="1">
            <a:off x="228600" y="1674128"/>
            <a:ext cx="247650" cy="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06927" name="Picture 47" descr="Нап-пот DV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1800" y="2123391"/>
            <a:ext cx="581025" cy="439737"/>
          </a:xfrm>
          <a:prstGeom prst="rect">
            <a:avLst/>
          </a:prstGeom>
          <a:noFill/>
        </p:spPr>
      </p:pic>
      <p:sp>
        <p:nvSpPr>
          <p:cNvPr id="506928" name="Text Box 48"/>
          <p:cNvSpPr txBox="1">
            <a:spLocks noChangeArrowheads="1"/>
          </p:cNvSpPr>
          <p:nvPr/>
        </p:nvSpPr>
        <p:spPr bwMode="auto">
          <a:xfrm>
            <a:off x="4117193" y="1972341"/>
            <a:ext cx="227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800000"/>
                </a:solidFill>
              </a:rPr>
              <a:t>f</a:t>
            </a:r>
          </a:p>
        </p:txBody>
      </p:sp>
      <p:sp>
        <p:nvSpPr>
          <p:cNvPr id="506929" name="Text Box 49"/>
          <p:cNvSpPr txBox="1">
            <a:spLocks noChangeArrowheads="1"/>
          </p:cNvSpPr>
          <p:nvPr/>
        </p:nvSpPr>
        <p:spPr bwMode="auto">
          <a:xfrm>
            <a:off x="393700" y="2185303"/>
            <a:ext cx="654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000" b="0">
                <a:solidFill>
                  <a:srgbClr val="000099"/>
                </a:solidFill>
              </a:rPr>
              <a:t>Н</a:t>
            </a:r>
            <a:r>
              <a:rPr lang="en-US" sz="1400" b="0">
                <a:solidFill>
                  <a:srgbClr val="000099"/>
                </a:solidFill>
              </a:rPr>
              <a:t>(H’)</a:t>
            </a:r>
          </a:p>
        </p:txBody>
      </p:sp>
      <p:sp>
        <p:nvSpPr>
          <p:cNvPr id="506930" name="Text Box 50"/>
          <p:cNvSpPr txBox="1">
            <a:spLocks noChangeArrowheads="1"/>
          </p:cNvSpPr>
          <p:nvPr/>
        </p:nvSpPr>
        <p:spPr bwMode="auto">
          <a:xfrm>
            <a:off x="2613025" y="2007503"/>
            <a:ext cx="268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d</a:t>
            </a:r>
          </a:p>
        </p:txBody>
      </p:sp>
      <p:pic>
        <p:nvPicPr>
          <p:cNvPr id="506931" name="Picture 51" descr="Vivace mirror_front-respectiv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13188" y="2779028"/>
            <a:ext cx="836612" cy="596900"/>
          </a:xfrm>
          <a:prstGeom prst="rect">
            <a:avLst/>
          </a:prstGeom>
          <a:noFill/>
        </p:spPr>
      </p:pic>
      <p:pic>
        <p:nvPicPr>
          <p:cNvPr id="506932" name="Picture 52" descr="Vivace mirror_front-respectiv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27188" y="1197878"/>
            <a:ext cx="836612" cy="596900"/>
          </a:xfrm>
          <a:prstGeom prst="rect">
            <a:avLst/>
          </a:prstGeom>
          <a:noFill/>
        </p:spPr>
      </p:pic>
      <p:grpSp>
        <p:nvGrpSpPr>
          <p:cNvPr id="506933" name="Group 53"/>
          <p:cNvGrpSpPr>
            <a:grpSpLocks/>
          </p:cNvGrpSpPr>
          <p:nvPr/>
        </p:nvGrpSpPr>
        <p:grpSpPr bwMode="auto">
          <a:xfrm>
            <a:off x="8099425" y="1026428"/>
            <a:ext cx="571500" cy="857250"/>
            <a:chOff x="921" y="109"/>
            <a:chExt cx="2734" cy="4210"/>
          </a:xfrm>
        </p:grpSpPr>
        <p:pic>
          <p:nvPicPr>
            <p:cNvPr id="506934" name="Picture 54"/>
            <p:cNvPicPr>
              <a:picLocks noChangeAspect="1" noChangeArrowheads="1"/>
            </p:cNvPicPr>
            <p:nvPr/>
          </p:nvPicPr>
          <p:blipFill>
            <a:blip r:embed="rId6" cstate="print"/>
            <a:srcRect l="23120" t="15240" r="42288" b="6886"/>
            <a:stretch>
              <a:fillRect/>
            </a:stretch>
          </p:blipFill>
          <p:spPr bwMode="auto">
            <a:xfrm>
              <a:off x="1028" y="109"/>
              <a:ext cx="2391" cy="40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506935" name="AutoShape 55"/>
            <p:cNvSpPr>
              <a:spLocks noChangeArrowheads="1"/>
            </p:cNvSpPr>
            <p:nvPr/>
          </p:nvSpPr>
          <p:spPr bwMode="auto">
            <a:xfrm>
              <a:off x="921" y="3948"/>
              <a:ext cx="2734" cy="217"/>
            </a:xfrm>
            <a:prstGeom prst="rtTriangl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506936" name="AutoShape 56"/>
            <p:cNvSpPr>
              <a:spLocks noChangeArrowheads="1"/>
            </p:cNvSpPr>
            <p:nvPr/>
          </p:nvSpPr>
          <p:spPr bwMode="auto">
            <a:xfrm rot="-4132581">
              <a:off x="2838" y="3546"/>
              <a:ext cx="924" cy="622"/>
            </a:xfrm>
            <a:prstGeom prst="rtTriangl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506937" name="Text Box 57"/>
          <p:cNvSpPr txBox="1">
            <a:spLocks noChangeArrowheads="1"/>
          </p:cNvSpPr>
          <p:nvPr/>
        </p:nvSpPr>
        <p:spPr bwMode="auto">
          <a:xfrm>
            <a:off x="1049338" y="3289300"/>
            <a:ext cx="62103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0" dirty="0">
                <a:solidFill>
                  <a:srgbClr val="CC0000"/>
                </a:solidFill>
              </a:rPr>
              <a:t>Количество внутренних блоков – до </a:t>
            </a:r>
            <a:r>
              <a:rPr lang="en-US" sz="2000" b="0" dirty="0" smtClean="0">
                <a:solidFill>
                  <a:srgbClr val="CC0000"/>
                </a:solidFill>
              </a:rPr>
              <a:t>64 </a:t>
            </a:r>
            <a:r>
              <a:rPr lang="ru-RU" sz="2000" b="0" dirty="0" err="1" smtClean="0">
                <a:solidFill>
                  <a:srgbClr val="CC0000"/>
                </a:solidFill>
              </a:rPr>
              <a:t>шт</a:t>
            </a:r>
            <a:r>
              <a:rPr lang="en-US" sz="2000" b="0" dirty="0" smtClean="0">
                <a:solidFill>
                  <a:srgbClr val="CC0000"/>
                </a:solidFill>
              </a:rPr>
              <a:t>.</a:t>
            </a:r>
            <a:endParaRPr lang="ru-RU" sz="2000" b="0" dirty="0">
              <a:solidFill>
                <a:srgbClr val="CC0000"/>
              </a:solidFill>
            </a:endParaRPr>
          </a:p>
        </p:txBody>
      </p:sp>
      <p:pic>
        <p:nvPicPr>
          <p:cNvPr id="506938" name="Picture 58" descr="MCU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25963" y="1199466"/>
            <a:ext cx="1212850" cy="766762"/>
          </a:xfrm>
          <a:prstGeom prst="rect">
            <a:avLst/>
          </a:prstGeom>
          <a:noFill/>
        </p:spPr>
      </p:pic>
      <p:sp>
        <p:nvSpPr>
          <p:cNvPr id="506939" name="Line 59"/>
          <p:cNvSpPr>
            <a:spLocks noChangeShapeType="1"/>
          </p:cNvSpPr>
          <p:nvPr/>
        </p:nvSpPr>
        <p:spPr bwMode="auto">
          <a:xfrm flipH="1">
            <a:off x="4457700" y="1748741"/>
            <a:ext cx="736600" cy="31750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6940" name="Line 60"/>
          <p:cNvSpPr>
            <a:spLocks noChangeShapeType="1"/>
          </p:cNvSpPr>
          <p:nvPr/>
        </p:nvSpPr>
        <p:spPr bwMode="auto">
          <a:xfrm>
            <a:off x="3257550" y="1990041"/>
            <a:ext cx="0" cy="71120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6941" name="Line 61"/>
          <p:cNvSpPr>
            <a:spLocks noChangeShapeType="1"/>
          </p:cNvSpPr>
          <p:nvPr/>
        </p:nvSpPr>
        <p:spPr bwMode="auto">
          <a:xfrm flipH="1">
            <a:off x="3263900" y="1697941"/>
            <a:ext cx="1784350" cy="29845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6942" name="Line 62"/>
          <p:cNvSpPr>
            <a:spLocks noChangeShapeType="1"/>
          </p:cNvSpPr>
          <p:nvPr/>
        </p:nvSpPr>
        <p:spPr bwMode="auto">
          <a:xfrm flipH="1">
            <a:off x="2247900" y="1818591"/>
            <a:ext cx="469900" cy="59055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6943" name="Line 63"/>
          <p:cNvSpPr>
            <a:spLocks noChangeShapeType="1"/>
          </p:cNvSpPr>
          <p:nvPr/>
        </p:nvSpPr>
        <p:spPr bwMode="auto">
          <a:xfrm flipH="1">
            <a:off x="2705100" y="1634441"/>
            <a:ext cx="2146300" cy="18415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6944" name="Line 64"/>
          <p:cNvSpPr>
            <a:spLocks noChangeShapeType="1"/>
          </p:cNvSpPr>
          <p:nvPr/>
        </p:nvSpPr>
        <p:spPr bwMode="auto">
          <a:xfrm>
            <a:off x="2457450" y="1483628"/>
            <a:ext cx="2330450" cy="1143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506948" name="Picture 68" descr="Рефнет комплект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b="48387"/>
          <a:stretch>
            <a:fillRect/>
          </a:stretch>
        </p:blipFill>
        <p:spPr bwMode="auto">
          <a:xfrm rot="10832056" flipV="1">
            <a:off x="6700838" y="1686828"/>
            <a:ext cx="631825" cy="2301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06949" name="Text Box 69"/>
          <p:cNvSpPr txBox="1">
            <a:spLocks noChangeArrowheads="1"/>
          </p:cNvSpPr>
          <p:nvPr/>
        </p:nvSpPr>
        <p:spPr bwMode="auto">
          <a:xfrm>
            <a:off x="6275388" y="1269316"/>
            <a:ext cx="2682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>
                <a:solidFill>
                  <a:srgbClr val="800000"/>
                </a:solidFill>
              </a:rPr>
              <a:t>b</a:t>
            </a:r>
          </a:p>
        </p:txBody>
      </p:sp>
      <p:sp>
        <p:nvSpPr>
          <p:cNvPr id="506951" name="Line 71"/>
          <p:cNvSpPr>
            <a:spLocks noChangeShapeType="1"/>
          </p:cNvSpPr>
          <p:nvPr/>
        </p:nvSpPr>
        <p:spPr bwMode="auto">
          <a:xfrm flipH="1">
            <a:off x="5740400" y="1648728"/>
            <a:ext cx="2362200" cy="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Text Box 3"/>
          <p:cNvSpPr txBox="1">
            <a:spLocks noChangeArrowheads="1"/>
          </p:cNvSpPr>
          <p:nvPr/>
        </p:nvSpPr>
        <p:spPr bwMode="auto">
          <a:xfrm>
            <a:off x="832513" y="114300"/>
            <a:ext cx="68621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DVM</a:t>
            </a:r>
            <a:r>
              <a:rPr lang="ru-RU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HR </a:t>
            </a:r>
            <a:r>
              <a:rPr lang="en-US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PLUS 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3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 / …. / 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64 </a:t>
            </a: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HP </a:t>
            </a:r>
            <a:endParaRPr lang="en-US" altLang="ko-KR" sz="3200" i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" name="Picture 48" descr="ЭРВ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9154">
            <a:off x="4145601" y="2298535"/>
            <a:ext cx="415925" cy="468312"/>
          </a:xfrm>
          <a:prstGeom prst="rect">
            <a:avLst/>
          </a:prstGeom>
          <a:noFill/>
        </p:spPr>
      </p:pic>
      <p:sp>
        <p:nvSpPr>
          <p:cNvPr id="41" name="Text Box 63"/>
          <p:cNvSpPr txBox="1">
            <a:spLocks noChangeArrowheads="1"/>
          </p:cNvSpPr>
          <p:nvPr/>
        </p:nvSpPr>
        <p:spPr bwMode="auto">
          <a:xfrm>
            <a:off x="4544752" y="2659746"/>
            <a:ext cx="31290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800000"/>
                </a:solidFill>
              </a:rPr>
              <a:t>m</a:t>
            </a:r>
            <a:endParaRPr lang="en-US" sz="12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Text Box 2"/>
          <p:cNvSpPr txBox="1">
            <a:spLocks noChangeArrowheads="1"/>
          </p:cNvSpPr>
          <p:nvPr/>
        </p:nvSpPr>
        <p:spPr bwMode="auto">
          <a:xfrm>
            <a:off x="881063" y="2259013"/>
            <a:ext cx="77957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Компоненты системы</a:t>
            </a:r>
            <a:endParaRPr lang="en-US" sz="2800" b="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>
                <a:latin typeface="Arial" pitchFamily="34" charset="0"/>
              </a:rPr>
              <a:t>Ограничения по магистрали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Монтаж наружного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внутреннего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элементов </a:t>
            </a:r>
            <a:r>
              <a:rPr lang="ru-RU" sz="2800" b="0" dirty="0">
                <a:latin typeface="Arial" pitchFamily="34" charset="0"/>
              </a:rPr>
              <a:t>м</a:t>
            </a:r>
            <a:r>
              <a:rPr lang="ru-RU" sz="2800" b="0" dirty="0"/>
              <a:t>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дренажной системы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Сигнальная линия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Линия </a:t>
            </a:r>
            <a:r>
              <a:rPr lang="ru-RU" sz="2800" b="0" dirty="0" smtClean="0"/>
              <a:t>питания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0" dirty="0" smtClean="0"/>
              <a:t>Подготовка к запуску</a:t>
            </a:r>
            <a:endParaRPr lang="en-US" sz="2800" b="0" dirty="0" smtClean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b="0" dirty="0"/>
          </a:p>
        </p:txBody>
      </p:sp>
      <p:sp>
        <p:nvSpPr>
          <p:cNvPr id="494595" name="Rectangle 3"/>
          <p:cNvSpPr>
            <a:spLocks noChangeArrowheads="1"/>
          </p:cNvSpPr>
          <p:nvPr/>
        </p:nvSpPr>
        <p:spPr bwMode="auto">
          <a:xfrm>
            <a:off x="1827213" y="1003300"/>
            <a:ext cx="2865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3600"/>
              <a:t>Содержание</a:t>
            </a:r>
            <a:endParaRPr lang="en-US" altLang="ko-KR" sz="36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6329102" y="5445291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pic>
        <p:nvPicPr>
          <p:cNvPr id="451589" name="Picture 5"/>
          <p:cNvPicPr>
            <a:picLocks noChangeAspect="1" noChangeArrowheads="1"/>
          </p:cNvPicPr>
          <p:nvPr/>
        </p:nvPicPr>
        <p:blipFill>
          <a:blip r:embed="rId2"/>
          <a:srcRect t="1022" b="31993"/>
          <a:stretch>
            <a:fillRect/>
          </a:stretch>
        </p:blipFill>
        <p:spPr bwMode="auto">
          <a:xfrm>
            <a:off x="250825" y="3519488"/>
            <a:ext cx="3830638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1590" name="Text Box 6"/>
          <p:cNvSpPr txBox="1">
            <a:spLocks noChangeArrowheads="1"/>
          </p:cNvSpPr>
          <p:nvPr/>
        </p:nvSpPr>
        <p:spPr bwMode="auto">
          <a:xfrm>
            <a:off x="3041650" y="904875"/>
            <a:ext cx="1728788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0000FF"/>
                </a:solidFill>
              </a:rPr>
              <a:t>Mini DVM</a:t>
            </a:r>
          </a:p>
        </p:txBody>
      </p:sp>
      <p:pic>
        <p:nvPicPr>
          <p:cNvPr id="451591" name="Picture 7" descr="Mini DVM_outdo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11281" y="3246250"/>
            <a:ext cx="1398588" cy="1778000"/>
          </a:xfrm>
          <a:prstGeom prst="rect">
            <a:avLst/>
          </a:prstGeom>
          <a:noFill/>
        </p:spPr>
      </p:pic>
      <p:sp>
        <p:nvSpPr>
          <p:cNvPr id="451593" name="Text Box 9"/>
          <p:cNvSpPr txBox="1">
            <a:spLocks noChangeArrowheads="1"/>
          </p:cNvSpPr>
          <p:nvPr/>
        </p:nvSpPr>
        <p:spPr bwMode="auto">
          <a:xfrm>
            <a:off x="6138674" y="5339047"/>
            <a:ext cx="1382712" cy="3968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/>
              <a:t>&gt; 1 500</a:t>
            </a:r>
            <a:r>
              <a:rPr lang="ru-RU" sz="2000" b="0" dirty="0"/>
              <a:t>мм</a:t>
            </a:r>
            <a:endParaRPr lang="en-US" sz="2000" b="0" dirty="0"/>
          </a:p>
        </p:txBody>
      </p:sp>
      <p:sp>
        <p:nvSpPr>
          <p:cNvPr id="451595" name="Text Box 11"/>
          <p:cNvSpPr txBox="1">
            <a:spLocks noChangeArrowheads="1"/>
          </p:cNvSpPr>
          <p:nvPr/>
        </p:nvSpPr>
        <p:spPr bwMode="auto">
          <a:xfrm>
            <a:off x="7497764" y="4138257"/>
            <a:ext cx="1171575" cy="3968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/>
              <a:t>&gt; 200</a:t>
            </a:r>
            <a:r>
              <a:rPr lang="ru-RU" sz="2000" b="0" dirty="0"/>
              <a:t>мм</a:t>
            </a:r>
            <a:endParaRPr lang="en-US" sz="2000" b="0" dirty="0"/>
          </a:p>
        </p:txBody>
      </p:sp>
      <p:sp>
        <p:nvSpPr>
          <p:cNvPr id="451598" name="Text Box 14"/>
          <p:cNvSpPr txBox="1">
            <a:spLocks noChangeArrowheads="1"/>
          </p:cNvSpPr>
          <p:nvPr/>
        </p:nvSpPr>
        <p:spPr bwMode="auto">
          <a:xfrm>
            <a:off x="4435522" y="4756813"/>
            <a:ext cx="1171575" cy="3968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/>
              <a:t>&gt; 600</a:t>
            </a:r>
            <a:r>
              <a:rPr lang="ru-RU" sz="2000" b="0" dirty="0"/>
              <a:t>мм</a:t>
            </a:r>
            <a:endParaRPr lang="en-US" sz="2000" b="0" dirty="0"/>
          </a:p>
        </p:txBody>
      </p:sp>
      <p:sp>
        <p:nvSpPr>
          <p:cNvPr id="451607" name="Text Box 23"/>
          <p:cNvSpPr txBox="1">
            <a:spLocks noChangeArrowheads="1"/>
          </p:cNvSpPr>
          <p:nvPr/>
        </p:nvSpPr>
        <p:spPr bwMode="auto">
          <a:xfrm>
            <a:off x="6752182" y="2776727"/>
            <a:ext cx="1171575" cy="3968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/>
              <a:t>&gt; 500</a:t>
            </a:r>
            <a:r>
              <a:rPr lang="ru-RU" sz="2000" b="0" dirty="0"/>
              <a:t>мм</a:t>
            </a:r>
            <a:endParaRPr lang="en-US" sz="2000" b="0" dirty="0"/>
          </a:p>
        </p:txBody>
      </p:sp>
      <p:sp>
        <p:nvSpPr>
          <p:cNvPr id="451609" name="Rectangle 25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 dirty="0" smtClean="0">
                <a:solidFill>
                  <a:srgbClr val="000099"/>
                </a:solidFill>
                <a:latin typeface="Arial" pitchFamily="34" charset="0"/>
              </a:rPr>
              <a:t>Размещение </a:t>
            </a:r>
            <a:r>
              <a:rPr kumimoji="0" lang="ru-RU" altLang="ko-KR" sz="2800" b="0" dirty="0">
                <a:solidFill>
                  <a:srgbClr val="000099"/>
                </a:solidFill>
                <a:latin typeface="Arial" pitchFamily="34" charset="0"/>
              </a:rPr>
              <a:t>наружного </a:t>
            </a:r>
            <a:r>
              <a:rPr kumimoji="0" lang="ru-RU" altLang="ko-KR" sz="2800" b="0" dirty="0" smtClean="0">
                <a:solidFill>
                  <a:srgbClr val="000099"/>
                </a:solidFill>
                <a:latin typeface="Arial" pitchFamily="34" charset="0"/>
              </a:rPr>
              <a:t>блока</a:t>
            </a:r>
            <a:endParaRPr kumimoji="0" lang="en-US" altLang="ko-KR" sz="2800" b="0" dirty="0">
              <a:solidFill>
                <a:srgbClr val="000099"/>
              </a:solidFill>
            </a:endParaRPr>
          </a:p>
        </p:txBody>
      </p:sp>
      <p:sp>
        <p:nvSpPr>
          <p:cNvPr id="24" name="Left-Right Arrow 23"/>
          <p:cNvSpPr/>
          <p:nvPr/>
        </p:nvSpPr>
        <p:spPr bwMode="auto">
          <a:xfrm>
            <a:off x="5036024" y="4367284"/>
            <a:ext cx="846162" cy="204716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Left-Right Arrow 24"/>
          <p:cNvSpPr/>
          <p:nvPr/>
        </p:nvSpPr>
        <p:spPr bwMode="auto">
          <a:xfrm rot="18872467">
            <a:off x="5622877" y="5131558"/>
            <a:ext cx="846162" cy="204716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Left-Right Arrow 25"/>
          <p:cNvSpPr/>
          <p:nvPr/>
        </p:nvSpPr>
        <p:spPr bwMode="auto">
          <a:xfrm rot="18872467">
            <a:off x="7204684" y="3733218"/>
            <a:ext cx="679620" cy="201636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Left-Right Arrow 26"/>
          <p:cNvSpPr/>
          <p:nvPr/>
        </p:nvSpPr>
        <p:spPr bwMode="auto">
          <a:xfrm rot="5400000">
            <a:off x="6223379" y="2811436"/>
            <a:ext cx="661917" cy="225189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83334" name="Rectangle 6"/>
          <p:cNvSpPr>
            <a:spLocks noChangeArrowheads="1"/>
          </p:cNvSpPr>
          <p:nvPr/>
        </p:nvSpPr>
        <p:spPr bwMode="auto">
          <a:xfrm>
            <a:off x="4959402" y="4109589"/>
            <a:ext cx="619073" cy="943423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t">
              <a:spcBef>
                <a:spcPct val="50000"/>
              </a:spcBef>
            </a:pPr>
            <a:endParaRPr lang="ru-RU" sz="1200">
              <a:solidFill>
                <a:srgbClr val="FF0000"/>
              </a:solidFill>
            </a:endParaRPr>
          </a:p>
        </p:txBody>
      </p:sp>
      <p:sp>
        <p:nvSpPr>
          <p:cNvPr id="483335" name="Rectangle 7"/>
          <p:cNvSpPr>
            <a:spLocks noChangeArrowheads="1"/>
          </p:cNvSpPr>
          <p:nvPr/>
        </p:nvSpPr>
        <p:spPr bwMode="auto">
          <a:xfrm>
            <a:off x="6509411" y="4143119"/>
            <a:ext cx="1724952" cy="1079756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83372" name="Rectangle 44"/>
          <p:cNvSpPr>
            <a:spLocks noChangeArrowheads="1"/>
          </p:cNvSpPr>
          <p:nvPr/>
        </p:nvSpPr>
        <p:spPr bwMode="auto">
          <a:xfrm>
            <a:off x="5887280" y="2969128"/>
            <a:ext cx="894520" cy="447171"/>
          </a:xfrm>
          <a:prstGeom prst="rect">
            <a:avLst/>
          </a:prstGeom>
          <a:solidFill>
            <a:schemeClr val="bg1"/>
          </a:solidFill>
          <a:ln w="38100" cmpd="dbl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83373" name="Rectangle 45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 dirty="0" smtClean="0">
                <a:solidFill>
                  <a:srgbClr val="000099"/>
                </a:solidFill>
                <a:latin typeface="Arial" pitchFamily="34" charset="0"/>
              </a:rPr>
              <a:t>Размещение </a:t>
            </a:r>
            <a:r>
              <a:rPr kumimoji="0" lang="ru-RU" altLang="ko-KR" sz="2800" b="0" dirty="0">
                <a:solidFill>
                  <a:srgbClr val="000099"/>
                </a:solidFill>
                <a:latin typeface="Arial" pitchFamily="34" charset="0"/>
              </a:rPr>
              <a:t>наружного </a:t>
            </a:r>
            <a:r>
              <a:rPr kumimoji="0" lang="ru-RU" altLang="ko-KR" sz="2800" b="0" dirty="0" smtClean="0">
                <a:solidFill>
                  <a:srgbClr val="000099"/>
                </a:solidFill>
                <a:latin typeface="Arial" pitchFamily="34" charset="0"/>
              </a:rPr>
              <a:t>блока</a:t>
            </a:r>
            <a:endParaRPr kumimoji="0" lang="en-US" altLang="ko-KR" sz="2800" b="0" dirty="0">
              <a:solidFill>
                <a:srgbClr val="000099"/>
              </a:solidFill>
            </a:endParaRPr>
          </a:p>
        </p:txBody>
      </p:sp>
      <p:pic>
        <p:nvPicPr>
          <p:cNvPr id="483379" name="Picture 51" descr="DVM+II_s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3446" y="2076666"/>
            <a:ext cx="2133576" cy="3357244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041650" y="827705"/>
            <a:ext cx="2339102" cy="52322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</a:rPr>
              <a:t>DVM PLUS 3</a:t>
            </a:r>
            <a:endParaRPr lang="en-US" sz="28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001556" y="4244288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756537" y="5775776"/>
            <a:ext cx="1181734" cy="40011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/>
              <a:t>&gt; </a:t>
            </a:r>
            <a:r>
              <a:rPr lang="en-US" sz="2000" b="0" dirty="0" smtClean="0"/>
              <a:t>500</a:t>
            </a:r>
            <a:r>
              <a:rPr lang="ru-RU" sz="2000" b="0" dirty="0"/>
              <a:t>мм</a:t>
            </a:r>
            <a:endParaRPr lang="en-US" sz="2000" b="0" dirty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661537" y="3933541"/>
            <a:ext cx="1171575" cy="3968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/>
              <a:t>&gt; </a:t>
            </a:r>
            <a:r>
              <a:rPr lang="en-US" sz="2000" b="0" dirty="0" smtClean="0"/>
              <a:t>300</a:t>
            </a:r>
            <a:r>
              <a:rPr lang="ru-RU" sz="2000" b="0" dirty="0"/>
              <a:t>мм</a:t>
            </a:r>
            <a:endParaRPr lang="en-US" sz="2000" b="0" dirty="0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312692" y="3664992"/>
            <a:ext cx="1039067" cy="40011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/>
              <a:t>&gt; </a:t>
            </a:r>
            <a:r>
              <a:rPr lang="en-US" sz="2000" b="0" dirty="0" smtClean="0"/>
              <a:t>20</a:t>
            </a:r>
            <a:r>
              <a:rPr lang="ru-RU" sz="2000" b="0" dirty="0" smtClean="0"/>
              <a:t>мм</a:t>
            </a:r>
            <a:endParaRPr lang="en-US" sz="2000" b="0" dirty="0"/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6424636" y="1575724"/>
            <a:ext cx="1171575" cy="3968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0" dirty="0"/>
              <a:t>&gt; 500</a:t>
            </a:r>
            <a:r>
              <a:rPr lang="ru-RU" sz="2000" b="0" dirty="0"/>
              <a:t>мм</a:t>
            </a:r>
            <a:endParaRPr lang="en-US" sz="2000" b="0" dirty="0"/>
          </a:p>
        </p:txBody>
      </p:sp>
      <p:sp>
        <p:nvSpPr>
          <p:cNvPr id="17" name="Left-Right Arrow 16"/>
          <p:cNvSpPr/>
          <p:nvPr/>
        </p:nvSpPr>
        <p:spPr bwMode="auto">
          <a:xfrm>
            <a:off x="4408227" y="3207224"/>
            <a:ext cx="846162" cy="204716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Left-Right Arrow 17"/>
          <p:cNvSpPr/>
          <p:nvPr/>
        </p:nvSpPr>
        <p:spPr bwMode="auto">
          <a:xfrm rot="18872467">
            <a:off x="5240740" y="5568287"/>
            <a:ext cx="846162" cy="204716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Left-Right Arrow 18"/>
          <p:cNvSpPr/>
          <p:nvPr/>
        </p:nvSpPr>
        <p:spPr bwMode="auto">
          <a:xfrm rot="18872467">
            <a:off x="7368457" y="3528502"/>
            <a:ext cx="679620" cy="201636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Left-Right Arrow 19"/>
          <p:cNvSpPr/>
          <p:nvPr/>
        </p:nvSpPr>
        <p:spPr bwMode="auto">
          <a:xfrm rot="5400000">
            <a:off x="5895833" y="1610433"/>
            <a:ext cx="661917" cy="225189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" name="Picture 51" descr="DVM+II_s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54156" y="2024348"/>
            <a:ext cx="2133576" cy="3357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809" name="Group 25"/>
          <p:cNvGrpSpPr>
            <a:grpSpLocks/>
          </p:cNvGrpSpPr>
          <p:nvPr/>
        </p:nvGrpSpPr>
        <p:grpSpPr bwMode="auto">
          <a:xfrm>
            <a:off x="3606800" y="3255963"/>
            <a:ext cx="661988" cy="803275"/>
            <a:chOff x="921" y="109"/>
            <a:chExt cx="2734" cy="4210"/>
          </a:xfrm>
        </p:grpSpPr>
        <p:pic>
          <p:nvPicPr>
            <p:cNvPr id="502810" name="Picture 26"/>
            <p:cNvPicPr>
              <a:picLocks noChangeAspect="1" noChangeArrowheads="1"/>
            </p:cNvPicPr>
            <p:nvPr/>
          </p:nvPicPr>
          <p:blipFill>
            <a:blip r:embed="rId2" cstate="print"/>
            <a:srcRect l="23120" t="15240" r="42288" b="6886"/>
            <a:stretch>
              <a:fillRect/>
            </a:stretch>
          </p:blipFill>
          <p:spPr bwMode="auto">
            <a:xfrm>
              <a:off x="1028" y="109"/>
              <a:ext cx="2391" cy="40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502811" name="AutoShape 27"/>
            <p:cNvSpPr>
              <a:spLocks noChangeArrowheads="1"/>
            </p:cNvSpPr>
            <p:nvPr/>
          </p:nvSpPr>
          <p:spPr bwMode="auto">
            <a:xfrm>
              <a:off x="921" y="3948"/>
              <a:ext cx="2734" cy="217"/>
            </a:xfrm>
            <a:prstGeom prst="rtTriangl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502812" name="AutoShape 28"/>
            <p:cNvSpPr>
              <a:spLocks noChangeArrowheads="1"/>
            </p:cNvSpPr>
            <p:nvPr/>
          </p:nvSpPr>
          <p:spPr bwMode="auto">
            <a:xfrm rot="-4132581">
              <a:off x="2838" y="3546"/>
              <a:ext cx="924" cy="622"/>
            </a:xfrm>
            <a:prstGeom prst="rtTriangl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sp>
        <p:nvSpPr>
          <p:cNvPr id="502813" name="Line 29"/>
          <p:cNvSpPr>
            <a:spLocks noChangeShapeType="1"/>
          </p:cNvSpPr>
          <p:nvPr/>
        </p:nvSpPr>
        <p:spPr bwMode="auto">
          <a:xfrm flipH="1">
            <a:off x="1250950" y="4637088"/>
            <a:ext cx="292100" cy="4191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2814" name="Line 30"/>
          <p:cNvSpPr>
            <a:spLocks noChangeShapeType="1"/>
          </p:cNvSpPr>
          <p:nvPr/>
        </p:nvSpPr>
        <p:spPr bwMode="auto">
          <a:xfrm>
            <a:off x="889000" y="5057775"/>
            <a:ext cx="2355850" cy="25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2815" name="Line 31"/>
          <p:cNvSpPr>
            <a:spLocks noChangeShapeType="1"/>
          </p:cNvSpPr>
          <p:nvPr/>
        </p:nvSpPr>
        <p:spPr bwMode="auto">
          <a:xfrm flipH="1">
            <a:off x="2305050" y="4637088"/>
            <a:ext cx="31750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2816" name="Line 32"/>
          <p:cNvSpPr>
            <a:spLocks noChangeShapeType="1"/>
          </p:cNvSpPr>
          <p:nvPr/>
        </p:nvSpPr>
        <p:spPr bwMode="auto">
          <a:xfrm flipH="1">
            <a:off x="3244850" y="4062413"/>
            <a:ext cx="673100" cy="10080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2817" name="Line 33"/>
          <p:cNvSpPr>
            <a:spLocks noChangeShapeType="1"/>
          </p:cNvSpPr>
          <p:nvPr/>
        </p:nvSpPr>
        <p:spPr bwMode="auto">
          <a:xfrm>
            <a:off x="1685925" y="46386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2818" name="Line 34"/>
          <p:cNvSpPr>
            <a:spLocks noChangeShapeType="1"/>
          </p:cNvSpPr>
          <p:nvPr/>
        </p:nvSpPr>
        <p:spPr bwMode="auto">
          <a:xfrm flipH="1">
            <a:off x="1990725" y="4651375"/>
            <a:ext cx="2540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2819" name="Text Box 35"/>
          <p:cNvSpPr txBox="1">
            <a:spLocks noChangeArrowheads="1"/>
          </p:cNvSpPr>
          <p:nvPr/>
        </p:nvSpPr>
        <p:spPr bwMode="auto">
          <a:xfrm>
            <a:off x="1466850" y="4656138"/>
            <a:ext cx="593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latinLnBrk="0" hangingPunct="0"/>
            <a:r>
              <a:rPr kumimoji="0" lang="ru-RU" altLang="ko-KR" sz="1800"/>
              <a:t>10</a:t>
            </a:r>
            <a:r>
              <a:rPr kumimoji="0" lang="ru-RU" altLang="ko-KR" sz="1800">
                <a:latin typeface="Arial" pitchFamily="34" charset="0"/>
              </a:rPr>
              <a:t>м</a:t>
            </a:r>
            <a:endParaRPr kumimoji="0" lang="en-US" sz="1800">
              <a:solidFill>
                <a:srgbClr val="FF0000"/>
              </a:solidFill>
            </a:endParaRPr>
          </a:p>
        </p:txBody>
      </p:sp>
      <p:sp>
        <p:nvSpPr>
          <p:cNvPr id="502820" name="Line 36"/>
          <p:cNvSpPr>
            <a:spLocks noChangeShapeType="1"/>
          </p:cNvSpPr>
          <p:nvPr/>
        </p:nvSpPr>
        <p:spPr bwMode="auto">
          <a:xfrm>
            <a:off x="2765425" y="4638675"/>
            <a:ext cx="22320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2821" name="Line 37"/>
          <p:cNvSpPr>
            <a:spLocks noChangeShapeType="1"/>
          </p:cNvSpPr>
          <p:nvPr/>
        </p:nvSpPr>
        <p:spPr bwMode="auto">
          <a:xfrm>
            <a:off x="1268503" y="5143500"/>
            <a:ext cx="0" cy="576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43" name="Group 42"/>
          <p:cNvGrpSpPr/>
          <p:nvPr/>
        </p:nvGrpSpPr>
        <p:grpSpPr>
          <a:xfrm>
            <a:off x="1282890" y="4638675"/>
            <a:ext cx="1915923" cy="720725"/>
            <a:chOff x="1541463" y="4638675"/>
            <a:chExt cx="1657350" cy="720725"/>
          </a:xfrm>
        </p:grpSpPr>
        <p:sp>
          <p:nvSpPr>
            <p:cNvPr id="502822" name="Line 38"/>
            <p:cNvSpPr>
              <a:spLocks noChangeShapeType="1"/>
            </p:cNvSpPr>
            <p:nvPr/>
          </p:nvSpPr>
          <p:spPr bwMode="auto">
            <a:xfrm>
              <a:off x="1541463" y="5359400"/>
              <a:ext cx="1439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823" name="Line 39"/>
            <p:cNvSpPr>
              <a:spLocks noChangeShapeType="1"/>
            </p:cNvSpPr>
            <p:nvPr/>
          </p:nvSpPr>
          <p:spPr bwMode="auto">
            <a:xfrm>
              <a:off x="3197225" y="4638675"/>
              <a:ext cx="0" cy="5048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824" name="Freeform 40"/>
            <p:cNvSpPr>
              <a:spLocks/>
            </p:cNvSpPr>
            <p:nvPr/>
          </p:nvSpPr>
          <p:spPr bwMode="auto">
            <a:xfrm>
              <a:off x="2981325" y="5143500"/>
              <a:ext cx="217488" cy="215900"/>
            </a:xfrm>
            <a:custGeom>
              <a:avLst/>
              <a:gdLst/>
              <a:ahLst/>
              <a:cxnLst>
                <a:cxn ang="0">
                  <a:pos x="1179" y="0"/>
                </a:cxn>
                <a:cxn ang="0">
                  <a:pos x="817" y="726"/>
                </a:cxn>
                <a:cxn ang="0">
                  <a:pos x="0" y="952"/>
                </a:cxn>
              </a:cxnLst>
              <a:rect l="0" t="0" r="r" b="b"/>
              <a:pathLst>
                <a:path w="1179" h="952">
                  <a:moveTo>
                    <a:pt x="1179" y="0"/>
                  </a:moveTo>
                  <a:cubicBezTo>
                    <a:pt x="1096" y="283"/>
                    <a:pt x="1014" y="567"/>
                    <a:pt x="817" y="726"/>
                  </a:cubicBezTo>
                  <a:cubicBezTo>
                    <a:pt x="620" y="885"/>
                    <a:pt x="98" y="914"/>
                    <a:pt x="0" y="95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02825" name="Text Box 41"/>
          <p:cNvSpPr txBox="1">
            <a:spLocks noChangeArrowheads="1"/>
          </p:cNvSpPr>
          <p:nvPr/>
        </p:nvSpPr>
        <p:spPr bwMode="auto">
          <a:xfrm>
            <a:off x="3306763" y="4743450"/>
            <a:ext cx="593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latinLnBrk="0" hangingPunct="0"/>
            <a:r>
              <a:rPr kumimoji="0" lang="ru-RU" altLang="ko-KR" sz="1800"/>
              <a:t>10</a:t>
            </a:r>
            <a:r>
              <a:rPr kumimoji="0" lang="ru-RU" altLang="ko-KR" sz="1800">
                <a:latin typeface="Arial" pitchFamily="34" charset="0"/>
              </a:rPr>
              <a:t>м</a:t>
            </a:r>
            <a:endParaRPr kumimoji="0" lang="en-US" sz="1800">
              <a:solidFill>
                <a:srgbClr val="FF0000"/>
              </a:solidFill>
            </a:endParaRPr>
          </a:p>
        </p:txBody>
      </p:sp>
      <p:sp>
        <p:nvSpPr>
          <p:cNvPr id="502827" name="Line 43"/>
          <p:cNvSpPr>
            <a:spLocks noChangeShapeType="1"/>
          </p:cNvSpPr>
          <p:nvPr/>
        </p:nvSpPr>
        <p:spPr bwMode="auto">
          <a:xfrm>
            <a:off x="4044950" y="4062413"/>
            <a:ext cx="9525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2829" name="Text Box 45"/>
          <p:cNvSpPr txBox="1">
            <a:spLocks noChangeArrowheads="1"/>
          </p:cNvSpPr>
          <p:nvPr/>
        </p:nvSpPr>
        <p:spPr bwMode="auto">
          <a:xfrm>
            <a:off x="3713163" y="5243513"/>
            <a:ext cx="593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latinLnBrk="0" hangingPunct="0"/>
            <a:r>
              <a:rPr kumimoji="0" lang="ru-RU" altLang="ko-KR" sz="1800"/>
              <a:t>10</a:t>
            </a:r>
            <a:r>
              <a:rPr kumimoji="0" lang="ru-RU" altLang="ko-KR" sz="1800">
                <a:latin typeface="Arial" pitchFamily="34" charset="0"/>
              </a:rPr>
              <a:t>м</a:t>
            </a:r>
            <a:endParaRPr kumimoji="0" lang="en-US" sz="1800">
              <a:solidFill>
                <a:srgbClr val="FF00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296537" y="4062413"/>
            <a:ext cx="3197676" cy="1584325"/>
            <a:chOff x="1541463" y="4062413"/>
            <a:chExt cx="2952750" cy="1584325"/>
          </a:xfrm>
        </p:grpSpPr>
        <p:sp>
          <p:nvSpPr>
            <p:cNvPr id="502826" name="Freeform 42"/>
            <p:cNvSpPr>
              <a:spLocks/>
            </p:cNvSpPr>
            <p:nvPr/>
          </p:nvSpPr>
          <p:spPr bwMode="auto">
            <a:xfrm>
              <a:off x="4276725" y="5430838"/>
              <a:ext cx="217488" cy="215900"/>
            </a:xfrm>
            <a:custGeom>
              <a:avLst/>
              <a:gdLst/>
              <a:ahLst/>
              <a:cxnLst>
                <a:cxn ang="0">
                  <a:pos x="1179" y="0"/>
                </a:cxn>
                <a:cxn ang="0">
                  <a:pos x="817" y="726"/>
                </a:cxn>
                <a:cxn ang="0">
                  <a:pos x="0" y="952"/>
                </a:cxn>
              </a:cxnLst>
              <a:rect l="0" t="0" r="r" b="b"/>
              <a:pathLst>
                <a:path w="1179" h="952">
                  <a:moveTo>
                    <a:pt x="1179" y="0"/>
                  </a:moveTo>
                  <a:cubicBezTo>
                    <a:pt x="1096" y="283"/>
                    <a:pt x="1014" y="567"/>
                    <a:pt x="817" y="726"/>
                  </a:cubicBezTo>
                  <a:cubicBezTo>
                    <a:pt x="620" y="885"/>
                    <a:pt x="98" y="914"/>
                    <a:pt x="0" y="95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828" name="Line 44"/>
            <p:cNvSpPr>
              <a:spLocks noChangeShapeType="1"/>
            </p:cNvSpPr>
            <p:nvPr/>
          </p:nvSpPr>
          <p:spPr bwMode="auto">
            <a:xfrm>
              <a:off x="4494213" y="4062413"/>
              <a:ext cx="0" cy="136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502830" name="Line 46"/>
            <p:cNvSpPr>
              <a:spLocks noChangeShapeType="1"/>
            </p:cNvSpPr>
            <p:nvPr/>
          </p:nvSpPr>
          <p:spPr bwMode="auto">
            <a:xfrm>
              <a:off x="1541463" y="5646738"/>
              <a:ext cx="27368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02831" name="Line 47"/>
          <p:cNvSpPr>
            <a:spLocks noChangeShapeType="1"/>
          </p:cNvSpPr>
          <p:nvPr/>
        </p:nvSpPr>
        <p:spPr bwMode="auto">
          <a:xfrm>
            <a:off x="4854575" y="4062413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02832" name="Text Box 48"/>
          <p:cNvSpPr txBox="1">
            <a:spLocks noChangeArrowheads="1"/>
          </p:cNvSpPr>
          <p:nvPr/>
        </p:nvSpPr>
        <p:spPr bwMode="auto">
          <a:xfrm>
            <a:off x="4849813" y="4164013"/>
            <a:ext cx="466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latinLnBrk="0" hangingPunct="0"/>
            <a:r>
              <a:rPr kumimoji="0" lang="ru-RU" altLang="ko-KR" sz="1800"/>
              <a:t>5</a:t>
            </a:r>
            <a:r>
              <a:rPr kumimoji="0" lang="ru-RU" altLang="ko-KR" sz="1800">
                <a:latin typeface="Arial" pitchFamily="34" charset="0"/>
              </a:rPr>
              <a:t>м</a:t>
            </a:r>
            <a:endParaRPr kumimoji="0" lang="en-US" sz="1800">
              <a:solidFill>
                <a:srgbClr val="FF0000"/>
              </a:solidFill>
            </a:endParaRPr>
          </a:p>
        </p:txBody>
      </p:sp>
      <p:grpSp>
        <p:nvGrpSpPr>
          <p:cNvPr id="502833" name="Group 49"/>
          <p:cNvGrpSpPr>
            <a:grpSpLocks/>
          </p:cNvGrpSpPr>
          <p:nvPr/>
        </p:nvGrpSpPr>
        <p:grpSpPr bwMode="auto">
          <a:xfrm>
            <a:off x="1358900" y="4037013"/>
            <a:ext cx="481013" cy="650875"/>
            <a:chOff x="921" y="109"/>
            <a:chExt cx="2734" cy="4210"/>
          </a:xfrm>
        </p:grpSpPr>
        <p:pic>
          <p:nvPicPr>
            <p:cNvPr id="502834" name="Picture 50"/>
            <p:cNvPicPr>
              <a:picLocks noChangeAspect="1" noChangeArrowheads="1"/>
            </p:cNvPicPr>
            <p:nvPr/>
          </p:nvPicPr>
          <p:blipFill>
            <a:blip r:embed="rId3" cstate="print"/>
            <a:srcRect l="23120" t="15240" r="42288" b="6886"/>
            <a:stretch>
              <a:fillRect/>
            </a:stretch>
          </p:blipFill>
          <p:spPr bwMode="auto">
            <a:xfrm>
              <a:off x="1028" y="109"/>
              <a:ext cx="2391" cy="40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502835" name="AutoShape 51"/>
            <p:cNvSpPr>
              <a:spLocks noChangeArrowheads="1"/>
            </p:cNvSpPr>
            <p:nvPr/>
          </p:nvSpPr>
          <p:spPr bwMode="auto">
            <a:xfrm>
              <a:off x="921" y="3948"/>
              <a:ext cx="2734" cy="217"/>
            </a:xfrm>
            <a:prstGeom prst="rtTriangl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502836" name="AutoShape 52"/>
            <p:cNvSpPr>
              <a:spLocks noChangeArrowheads="1"/>
            </p:cNvSpPr>
            <p:nvPr/>
          </p:nvSpPr>
          <p:spPr bwMode="auto">
            <a:xfrm rot="-4132581">
              <a:off x="2838" y="3546"/>
              <a:ext cx="924" cy="622"/>
            </a:xfrm>
            <a:prstGeom prst="rtTriangl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502837" name="Group 53"/>
          <p:cNvGrpSpPr>
            <a:grpSpLocks/>
          </p:cNvGrpSpPr>
          <p:nvPr/>
        </p:nvGrpSpPr>
        <p:grpSpPr bwMode="auto">
          <a:xfrm>
            <a:off x="2368550" y="3903663"/>
            <a:ext cx="614363" cy="774700"/>
            <a:chOff x="921" y="109"/>
            <a:chExt cx="2734" cy="4210"/>
          </a:xfrm>
        </p:grpSpPr>
        <p:pic>
          <p:nvPicPr>
            <p:cNvPr id="502838" name="Picture 54"/>
            <p:cNvPicPr>
              <a:picLocks noChangeAspect="1" noChangeArrowheads="1"/>
            </p:cNvPicPr>
            <p:nvPr/>
          </p:nvPicPr>
          <p:blipFill>
            <a:blip r:embed="rId4" cstate="print"/>
            <a:srcRect l="23120" t="15240" r="42288" b="6886"/>
            <a:stretch>
              <a:fillRect/>
            </a:stretch>
          </p:blipFill>
          <p:spPr bwMode="auto">
            <a:xfrm>
              <a:off x="1028" y="109"/>
              <a:ext cx="2391" cy="40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502839" name="AutoShape 55"/>
            <p:cNvSpPr>
              <a:spLocks noChangeArrowheads="1"/>
            </p:cNvSpPr>
            <p:nvPr/>
          </p:nvSpPr>
          <p:spPr bwMode="auto">
            <a:xfrm>
              <a:off x="921" y="3948"/>
              <a:ext cx="2734" cy="217"/>
            </a:xfrm>
            <a:prstGeom prst="rtTriangl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502840" name="AutoShape 56"/>
            <p:cNvSpPr>
              <a:spLocks noChangeArrowheads="1"/>
            </p:cNvSpPr>
            <p:nvPr/>
          </p:nvSpPr>
          <p:spPr bwMode="auto">
            <a:xfrm rot="-4132581">
              <a:off x="2838" y="3546"/>
              <a:ext cx="924" cy="622"/>
            </a:xfrm>
            <a:prstGeom prst="rtTriangle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</p:grpSp>
      <p:grpSp>
        <p:nvGrpSpPr>
          <p:cNvPr id="502844" name="Group 60"/>
          <p:cNvGrpSpPr>
            <a:grpSpLocks/>
          </p:cNvGrpSpPr>
          <p:nvPr/>
        </p:nvGrpSpPr>
        <p:grpSpPr bwMode="auto">
          <a:xfrm>
            <a:off x="4860949" y="1947578"/>
            <a:ext cx="3721100" cy="1878012"/>
            <a:chOff x="2619" y="1153"/>
            <a:chExt cx="3022" cy="1585"/>
          </a:xfrm>
        </p:grpSpPr>
        <p:pic>
          <p:nvPicPr>
            <p:cNvPr id="502845" name="Picture 61" descr="DVM+II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19" y="1176"/>
              <a:ext cx="899" cy="1415"/>
            </a:xfrm>
            <a:prstGeom prst="rect">
              <a:avLst/>
            </a:prstGeom>
            <a:noFill/>
          </p:spPr>
        </p:pic>
        <p:pic>
          <p:nvPicPr>
            <p:cNvPr id="502846" name="Picture 62" descr="DVM+II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68" y="1155"/>
              <a:ext cx="935" cy="1472"/>
            </a:xfrm>
            <a:prstGeom prst="rect">
              <a:avLst/>
            </a:prstGeom>
            <a:noFill/>
          </p:spPr>
        </p:pic>
        <p:pic>
          <p:nvPicPr>
            <p:cNvPr id="502847" name="Picture 63" descr="DVM+II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916" y="1155"/>
              <a:ext cx="983" cy="1548"/>
            </a:xfrm>
            <a:prstGeom prst="rect">
              <a:avLst/>
            </a:prstGeom>
            <a:noFill/>
          </p:spPr>
        </p:pic>
        <p:pic>
          <p:nvPicPr>
            <p:cNvPr id="502848" name="Picture 64" descr="DVM+II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34" y="1153"/>
              <a:ext cx="1007" cy="1585"/>
            </a:xfrm>
            <a:prstGeom prst="rect">
              <a:avLst/>
            </a:prstGeom>
            <a:noFill/>
          </p:spPr>
        </p:pic>
      </p:grpSp>
      <p:sp>
        <p:nvSpPr>
          <p:cNvPr id="502850" name="Rectangle 66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 dirty="0" smtClean="0">
                <a:solidFill>
                  <a:srgbClr val="000099"/>
                </a:solidFill>
                <a:latin typeface="Arial" pitchFamily="34" charset="0"/>
              </a:rPr>
              <a:t>Размещение </a:t>
            </a:r>
            <a:r>
              <a:rPr kumimoji="0" lang="ru-RU" altLang="ko-KR" sz="2800" b="0" dirty="0">
                <a:solidFill>
                  <a:srgbClr val="000099"/>
                </a:solidFill>
                <a:latin typeface="Arial" pitchFamily="34" charset="0"/>
              </a:rPr>
              <a:t>наружного </a:t>
            </a:r>
            <a:r>
              <a:rPr kumimoji="0" lang="ru-RU" altLang="ko-KR" sz="2800" b="0" dirty="0" smtClean="0">
                <a:solidFill>
                  <a:srgbClr val="000099"/>
                </a:solidFill>
                <a:latin typeface="Arial" pitchFamily="34" charset="0"/>
              </a:rPr>
              <a:t>блока</a:t>
            </a:r>
            <a:endParaRPr kumimoji="0" lang="en-US" altLang="ko-KR" sz="2800" b="0" dirty="0">
              <a:solidFill>
                <a:srgbClr val="000099"/>
              </a:solidFill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3041650" y="827705"/>
            <a:ext cx="2339102" cy="52322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</a:rPr>
              <a:t>DVM PLUS 3</a:t>
            </a:r>
            <a:endParaRPr lang="en-US" sz="28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68991" y="6005014"/>
            <a:ext cx="5630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Перепад высот между наружными блоками не более 5м.</a:t>
            </a:r>
            <a:endParaRPr lang="ru-R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850" name="Rectangle 66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 dirty="0" smtClean="0">
                <a:solidFill>
                  <a:srgbClr val="000099"/>
                </a:solidFill>
                <a:latin typeface="Arial" pitchFamily="34" charset="0"/>
              </a:rPr>
              <a:t>Размещение </a:t>
            </a:r>
            <a:r>
              <a:rPr kumimoji="0" lang="ru-RU" altLang="ko-KR" sz="2800" b="0" dirty="0">
                <a:solidFill>
                  <a:srgbClr val="000099"/>
                </a:solidFill>
                <a:latin typeface="Arial" pitchFamily="34" charset="0"/>
              </a:rPr>
              <a:t>наружного </a:t>
            </a:r>
            <a:r>
              <a:rPr kumimoji="0" lang="ru-RU" altLang="ko-KR" sz="2800" b="0" dirty="0" smtClean="0">
                <a:solidFill>
                  <a:srgbClr val="000099"/>
                </a:solidFill>
                <a:latin typeface="Arial" pitchFamily="34" charset="0"/>
              </a:rPr>
              <a:t>блока</a:t>
            </a:r>
            <a:endParaRPr kumimoji="0" lang="en-US" altLang="ko-KR" sz="2800" b="0" dirty="0">
              <a:solidFill>
                <a:srgbClr val="000099"/>
              </a:solidFill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3041650" y="773113"/>
            <a:ext cx="2339102" cy="52322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</a:rPr>
              <a:t>DVM PLUS 3</a:t>
            </a:r>
            <a:endParaRPr lang="en-US" sz="2800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4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9964" y="4736768"/>
            <a:ext cx="2540000" cy="1887538"/>
          </a:xfrm>
          <a:prstGeom prst="rect">
            <a:avLst/>
          </a:prstGeom>
          <a:noFill/>
          <a:ln w="9525">
            <a:solidFill>
              <a:srgbClr val="3333FF"/>
            </a:solidFill>
            <a:miter lim="800000"/>
            <a:headEnd/>
            <a:tailEnd/>
          </a:ln>
        </p:spPr>
      </p:pic>
      <p:pic>
        <p:nvPicPr>
          <p:cNvPr id="4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6602" y="4711700"/>
            <a:ext cx="2735262" cy="1906588"/>
          </a:xfrm>
          <a:prstGeom prst="rect">
            <a:avLst/>
          </a:prstGeom>
          <a:noFill/>
        </p:spPr>
      </p:pic>
      <p:sp>
        <p:nvSpPr>
          <p:cNvPr id="46" name="AutoShape 18"/>
          <p:cNvSpPr>
            <a:spLocks noChangeArrowheads="1"/>
          </p:cNvSpPr>
          <p:nvPr/>
        </p:nvSpPr>
        <p:spPr bwMode="auto">
          <a:xfrm>
            <a:off x="3899564" y="5089193"/>
            <a:ext cx="1247775" cy="1266825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" name="AutoShape 19"/>
          <p:cNvSpPr>
            <a:spLocks noChangeArrowheads="1"/>
          </p:cNvSpPr>
          <p:nvPr/>
        </p:nvSpPr>
        <p:spPr bwMode="auto">
          <a:xfrm>
            <a:off x="6811939" y="5000625"/>
            <a:ext cx="1247775" cy="1266825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8" name="Picture 4" descr="citibank 22"/>
          <p:cNvPicPr>
            <a:picLocks noChangeAspect="1" noChangeArrowheads="1"/>
          </p:cNvPicPr>
          <p:nvPr/>
        </p:nvPicPr>
        <p:blipFill>
          <a:blip r:embed="rId5"/>
          <a:srcRect l="30524" t="15914"/>
          <a:stretch>
            <a:fillRect/>
          </a:stretch>
        </p:blipFill>
        <p:spPr bwMode="auto">
          <a:xfrm>
            <a:off x="557805" y="1801504"/>
            <a:ext cx="2970213" cy="2697755"/>
          </a:xfrm>
          <a:prstGeom prst="rect">
            <a:avLst/>
          </a:prstGeom>
          <a:noFill/>
        </p:spPr>
      </p:pic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341204" y="1248108"/>
            <a:ext cx="8367996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Установить на горизонтальное бетонное основание или металлическую конструкцию.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6"/>
          <a:srcRect t="7817" r="3442"/>
          <a:stretch>
            <a:fillRect/>
          </a:stretch>
        </p:blipFill>
        <p:spPr bwMode="auto">
          <a:xfrm>
            <a:off x="4293904" y="1815153"/>
            <a:ext cx="4154061" cy="227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Text Box 11"/>
          <p:cNvSpPr txBox="1">
            <a:spLocks noChangeArrowheads="1"/>
          </p:cNvSpPr>
          <p:nvPr/>
        </p:nvSpPr>
        <p:spPr bwMode="auto">
          <a:xfrm>
            <a:off x="4449179" y="4291558"/>
            <a:ext cx="3514104" cy="33855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Частичная опора не допускается!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881063" y="2259013"/>
            <a:ext cx="77957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</a:t>
            </a:r>
            <a:r>
              <a:rPr lang="ru-RU" sz="2800" b="0" dirty="0">
                <a:solidFill>
                  <a:srgbClr val="FF0000"/>
                </a:solidFill>
              </a:rPr>
              <a:t>Компоненты системы</a:t>
            </a:r>
            <a:endParaRPr lang="en-US" sz="2800" b="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>
                <a:latin typeface="Arial" pitchFamily="34" charset="0"/>
              </a:rPr>
              <a:t> Ограничения по магистрали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наружного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внутреннего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элементов </a:t>
            </a:r>
            <a:r>
              <a:rPr lang="ru-RU" sz="2800" b="0" dirty="0">
                <a:latin typeface="Arial" pitchFamily="34" charset="0"/>
              </a:rPr>
              <a:t>м</a:t>
            </a:r>
            <a:r>
              <a:rPr lang="ru-RU" sz="2800" b="0" dirty="0"/>
              <a:t>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дренажной системы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Сигнальная линия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Линия </a:t>
            </a:r>
            <a:r>
              <a:rPr lang="ru-RU" sz="2800" b="0" dirty="0" smtClean="0"/>
              <a:t>питания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0" dirty="0" smtClean="0"/>
              <a:t>Подготовка к запуску</a:t>
            </a:r>
            <a:endParaRPr lang="en-US" sz="2800" b="0" dirty="0" smtClean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b="0" dirty="0"/>
          </a:p>
        </p:txBody>
      </p:sp>
      <p:sp>
        <p:nvSpPr>
          <p:cNvPr id="501763" name="Rectangle 3"/>
          <p:cNvSpPr>
            <a:spLocks noChangeArrowheads="1"/>
          </p:cNvSpPr>
          <p:nvPr/>
        </p:nvSpPr>
        <p:spPr bwMode="auto">
          <a:xfrm>
            <a:off x="1827213" y="1003300"/>
            <a:ext cx="2865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3600"/>
              <a:t>Содержание</a:t>
            </a:r>
            <a:endParaRPr lang="en-US" altLang="ko-KR" sz="36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54659" name="Rectangle 3"/>
          <p:cNvSpPr>
            <a:spLocks noChangeArrowheads="1"/>
          </p:cNvSpPr>
          <p:nvPr/>
        </p:nvSpPr>
        <p:spPr bwMode="auto">
          <a:xfrm>
            <a:off x="6492875" y="4573167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pic>
        <p:nvPicPr>
          <p:cNvPr id="454660" name="Picture 4" descr="citibank 22"/>
          <p:cNvPicPr>
            <a:picLocks noChangeAspect="1" noChangeArrowheads="1"/>
          </p:cNvPicPr>
          <p:nvPr/>
        </p:nvPicPr>
        <p:blipFill>
          <a:blip r:embed="rId2"/>
          <a:srcRect l="43301" t="8412" r="542" b="6528"/>
          <a:stretch>
            <a:fillRect/>
          </a:stretch>
        </p:blipFill>
        <p:spPr bwMode="auto">
          <a:xfrm>
            <a:off x="4122738" y="1252117"/>
            <a:ext cx="3959225" cy="4502150"/>
          </a:xfrm>
          <a:prstGeom prst="rect">
            <a:avLst/>
          </a:prstGeom>
          <a:noFill/>
        </p:spPr>
      </p:pic>
      <p:sp>
        <p:nvSpPr>
          <p:cNvPr id="454667" name="Text Box 11"/>
          <p:cNvSpPr txBox="1">
            <a:spLocks noChangeArrowheads="1"/>
          </p:cNvSpPr>
          <p:nvPr/>
        </p:nvSpPr>
        <p:spPr bwMode="auto">
          <a:xfrm>
            <a:off x="4494016" y="5930910"/>
            <a:ext cx="4281488" cy="646331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99"/>
                </a:solidFill>
              </a:rPr>
              <a:t>Макс. высота снежного покрова х2</a:t>
            </a:r>
          </a:p>
          <a:p>
            <a:r>
              <a:rPr lang="en-US" sz="1800" b="0" dirty="0">
                <a:solidFill>
                  <a:srgbClr val="000099"/>
                </a:solidFill>
              </a:rPr>
              <a:t> </a:t>
            </a:r>
            <a:r>
              <a:rPr lang="ru-RU" sz="1800" b="0" dirty="0">
                <a:solidFill>
                  <a:srgbClr val="000099"/>
                </a:solidFill>
              </a:rPr>
              <a:t>(</a:t>
            </a:r>
            <a:r>
              <a:rPr lang="en-US" sz="1800" b="0" dirty="0">
                <a:solidFill>
                  <a:srgbClr val="000099"/>
                </a:solidFill>
              </a:rPr>
              <a:t> </a:t>
            </a:r>
            <a:r>
              <a:rPr lang="ru-RU" sz="1800" b="0" dirty="0">
                <a:solidFill>
                  <a:srgbClr val="000099"/>
                </a:solidFill>
              </a:rPr>
              <a:t>не менее 200 мм </a:t>
            </a:r>
            <a:r>
              <a:rPr lang="ru-RU" sz="1800" b="0" dirty="0" smtClean="0">
                <a:solidFill>
                  <a:srgbClr val="000099"/>
                </a:solidFill>
              </a:rPr>
              <a:t>)</a:t>
            </a:r>
            <a:r>
              <a:rPr lang="en-US" sz="1800" dirty="0" smtClean="0">
                <a:solidFill>
                  <a:srgbClr val="000099"/>
                </a:solidFill>
              </a:rPr>
              <a:t>  </a:t>
            </a:r>
            <a:endParaRPr lang="en-US" sz="1800" b="0" dirty="0">
              <a:solidFill>
                <a:srgbClr val="000099"/>
              </a:solidFill>
            </a:endParaRPr>
          </a:p>
        </p:txBody>
      </p:sp>
      <p:sp>
        <p:nvSpPr>
          <p:cNvPr id="454673" name="Oval 17"/>
          <p:cNvSpPr>
            <a:spLocks noChangeArrowheads="1"/>
          </p:cNvSpPr>
          <p:nvPr/>
        </p:nvSpPr>
        <p:spPr bwMode="auto">
          <a:xfrm>
            <a:off x="4076700" y="4177879"/>
            <a:ext cx="630238" cy="584200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4675" name="AutoShape 19"/>
          <p:cNvSpPr>
            <a:spLocks noChangeArrowheads="1"/>
          </p:cNvSpPr>
          <p:nvPr/>
        </p:nvSpPr>
        <p:spPr bwMode="auto">
          <a:xfrm>
            <a:off x="545909" y="4852567"/>
            <a:ext cx="3275463" cy="920441"/>
          </a:xfrm>
          <a:prstGeom prst="wedgeRectCallout">
            <a:avLst>
              <a:gd name="adj1" fmla="val 58366"/>
              <a:gd name="adj2" fmla="val -80509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/>
          </a:p>
        </p:txBody>
      </p:sp>
      <p:pic>
        <p:nvPicPr>
          <p:cNvPr id="454676" name="Picture 20" descr="SV400046"/>
          <p:cNvPicPr>
            <a:picLocks noChangeAspect="1" noChangeArrowheads="1"/>
          </p:cNvPicPr>
          <p:nvPr/>
        </p:nvPicPr>
        <p:blipFill>
          <a:blip r:embed="rId3"/>
          <a:srcRect l="32262" t="79485" r="30640" b="6560"/>
          <a:stretch>
            <a:fillRect/>
          </a:stretch>
        </p:blipFill>
        <p:spPr bwMode="auto">
          <a:xfrm>
            <a:off x="611188" y="4898604"/>
            <a:ext cx="31496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4677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75" y="1477542"/>
            <a:ext cx="3554413" cy="291465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454679" name="Oval 23"/>
          <p:cNvSpPr>
            <a:spLocks noChangeArrowheads="1"/>
          </p:cNvSpPr>
          <p:nvPr/>
        </p:nvSpPr>
        <p:spPr bwMode="auto">
          <a:xfrm>
            <a:off x="7092950" y="4538242"/>
            <a:ext cx="630238" cy="1035050"/>
          </a:xfrm>
          <a:prstGeom prst="ellipse">
            <a:avLst/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4680" name="AutoShape 24"/>
          <p:cNvSpPr>
            <a:spLocks noChangeArrowheads="1"/>
          </p:cNvSpPr>
          <p:nvPr/>
        </p:nvSpPr>
        <p:spPr bwMode="auto">
          <a:xfrm>
            <a:off x="4373611" y="5937163"/>
            <a:ext cx="4545012" cy="682001"/>
          </a:xfrm>
          <a:prstGeom prst="wedgeRectCallout">
            <a:avLst>
              <a:gd name="adj1" fmla="val 17058"/>
              <a:gd name="adj2" fmla="val -98820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454681" name="Rectangle 25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>
                <a:solidFill>
                  <a:srgbClr val="000099"/>
                </a:solidFill>
                <a:latin typeface="Arial" pitchFamily="34" charset="0"/>
              </a:rPr>
              <a:t>Монтаж наружного блока </a:t>
            </a:r>
            <a:r>
              <a:rPr kumimoji="0" lang="en-US" altLang="ko-KR" sz="2800" b="0">
                <a:solidFill>
                  <a:srgbClr val="000099"/>
                </a:solidFill>
                <a:latin typeface="Arial" pitchFamily="34" charset="0"/>
              </a:rPr>
              <a:t>DVM</a:t>
            </a:r>
            <a:endParaRPr kumimoji="0" lang="en-US" altLang="ko-KR" sz="2800" b="0">
              <a:solidFill>
                <a:srgbClr val="000099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86864" y="5765523"/>
            <a:ext cx="3145413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000099"/>
                </a:solidFill>
              </a:rPr>
              <a:t>Резиновый амортизатор 20мм.</a:t>
            </a:r>
            <a:endParaRPr lang="en-US" sz="1600" dirty="0">
              <a:solidFill>
                <a:srgbClr val="000099"/>
              </a:solidFill>
            </a:endParaRPr>
          </a:p>
          <a:p>
            <a:r>
              <a:rPr lang="en-US" sz="1600" dirty="0">
                <a:solidFill>
                  <a:srgbClr val="000099"/>
                </a:solidFill>
              </a:rPr>
              <a:t> 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041650" y="773113"/>
            <a:ext cx="2339102" cy="52322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</a:rPr>
              <a:t>DVM PLUS 3</a:t>
            </a:r>
            <a:endParaRPr lang="en-US" sz="280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41204" y="1248108"/>
            <a:ext cx="6301725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При монтаже на крыше использовать резиновые амортизаторы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83334" name="Rectangle 6"/>
          <p:cNvSpPr>
            <a:spLocks noChangeArrowheads="1"/>
          </p:cNvSpPr>
          <p:nvPr/>
        </p:nvSpPr>
        <p:spPr bwMode="auto">
          <a:xfrm>
            <a:off x="4959403" y="4109590"/>
            <a:ext cx="488936" cy="450290"/>
          </a:xfrm>
          <a:prstGeom prst="rect">
            <a:avLst/>
          </a:prstGeom>
          <a:solidFill>
            <a:srgbClr val="FFFFFF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t">
              <a:spcBef>
                <a:spcPct val="50000"/>
              </a:spcBef>
            </a:pPr>
            <a:endParaRPr lang="ru-RU" sz="1200">
              <a:solidFill>
                <a:srgbClr val="FF0000"/>
              </a:solidFill>
            </a:endParaRPr>
          </a:p>
        </p:txBody>
      </p:sp>
      <p:sp>
        <p:nvSpPr>
          <p:cNvPr id="483335" name="Rectangle 7"/>
          <p:cNvSpPr>
            <a:spLocks noChangeArrowheads="1"/>
          </p:cNvSpPr>
          <p:nvPr/>
        </p:nvSpPr>
        <p:spPr bwMode="auto">
          <a:xfrm>
            <a:off x="6509411" y="4143119"/>
            <a:ext cx="1362347" cy="51536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83356" name="Picture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0681" y="2401222"/>
            <a:ext cx="3589361" cy="2418809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483373" name="Rectangle 45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>
                <a:solidFill>
                  <a:srgbClr val="000099"/>
                </a:solidFill>
                <a:latin typeface="Arial" pitchFamily="34" charset="0"/>
              </a:rPr>
              <a:t>Монтаж наружного блока </a:t>
            </a:r>
            <a:r>
              <a:rPr kumimoji="0" lang="en-US" altLang="ko-KR" sz="2800" b="0">
                <a:solidFill>
                  <a:srgbClr val="000099"/>
                </a:solidFill>
                <a:latin typeface="Arial" pitchFamily="34" charset="0"/>
              </a:rPr>
              <a:t>DVM</a:t>
            </a:r>
            <a:r>
              <a:rPr kumimoji="0" lang="ru-RU" altLang="ko-KR" sz="2800" b="0">
                <a:solidFill>
                  <a:srgbClr val="000099"/>
                </a:solidFill>
                <a:latin typeface="Arial" pitchFamily="34" charset="0"/>
              </a:rPr>
              <a:t> </a:t>
            </a:r>
            <a:r>
              <a:rPr kumimoji="0" lang="en-US" altLang="ko-KR" sz="2800" b="0">
                <a:solidFill>
                  <a:srgbClr val="000099"/>
                </a:solidFill>
                <a:latin typeface="Arial" pitchFamily="34" charset="0"/>
              </a:rPr>
              <a:t>PLUS 2</a:t>
            </a:r>
            <a:endParaRPr kumimoji="0" lang="en-US" altLang="ko-KR" sz="2800" b="0">
              <a:solidFill>
                <a:srgbClr val="000099"/>
              </a:solidFill>
            </a:endParaRPr>
          </a:p>
        </p:txBody>
      </p:sp>
      <p:pic>
        <p:nvPicPr>
          <p:cNvPr id="483378" name="Picture 50" descr="DVM+II_s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8395" y="1532962"/>
            <a:ext cx="732329" cy="1152341"/>
          </a:xfrm>
          <a:prstGeom prst="rect">
            <a:avLst/>
          </a:prstGeom>
          <a:noFill/>
        </p:spPr>
      </p:pic>
      <p:pic>
        <p:nvPicPr>
          <p:cNvPr id="483379" name="Picture 51" descr="DVM+II_s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7321" y="2008428"/>
            <a:ext cx="732329" cy="1152341"/>
          </a:xfrm>
          <a:prstGeom prst="rect">
            <a:avLst/>
          </a:prstGeom>
          <a:noFill/>
        </p:spPr>
      </p:pic>
      <p:pic>
        <p:nvPicPr>
          <p:cNvPr id="483380" name="Picture 52" descr="DVM+II_s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84845" y="2806065"/>
            <a:ext cx="732329" cy="1152341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041650" y="773113"/>
            <a:ext cx="2339102" cy="52322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Arial" pitchFamily="34" charset="0"/>
              </a:rPr>
              <a:t>DVM PLUS 3</a:t>
            </a:r>
            <a:endParaRPr lang="en-US" sz="2800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12" name="Picture 5" descr="SV400046"/>
          <p:cNvPicPr>
            <a:picLocks noChangeAspect="1" noChangeArrowheads="1"/>
          </p:cNvPicPr>
          <p:nvPr/>
        </p:nvPicPr>
        <p:blipFill>
          <a:blip r:embed="rId5" cstate="print"/>
          <a:srcRect t="3124" r="14199"/>
          <a:stretch>
            <a:fillRect/>
          </a:stretch>
        </p:blipFill>
        <p:spPr bwMode="auto">
          <a:xfrm>
            <a:off x="337807" y="1719619"/>
            <a:ext cx="3497215" cy="296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41204" y="1248108"/>
            <a:ext cx="5384807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Соблюдать ограничения на положение трубопровода.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217158" y="3411940"/>
            <a:ext cx="1658203" cy="1071350"/>
          </a:xfrm>
          <a:prstGeom prst="straightConnector1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 Box 11"/>
          <p:cNvSpPr txBox="1">
            <a:spLocks noChangeArrowheads="1"/>
          </p:cNvSpPr>
          <p:nvPr/>
        </p:nvSpPr>
        <p:spPr bwMode="auto">
          <a:xfrm rot="1987614">
            <a:off x="3800911" y="3998133"/>
            <a:ext cx="1988045" cy="415498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050" dirty="0" smtClean="0">
                <a:solidFill>
                  <a:srgbClr val="0000CC"/>
                </a:solidFill>
              </a:rPr>
              <a:t>Направление трубопровода.</a:t>
            </a:r>
            <a:endParaRPr lang="en-US" sz="1050" dirty="0">
              <a:solidFill>
                <a:srgbClr val="0000CC"/>
              </a:solidFill>
            </a:endParaRPr>
          </a:p>
          <a:p>
            <a:r>
              <a:rPr lang="en-US" sz="1050" dirty="0">
                <a:solidFill>
                  <a:srgbClr val="0000CC"/>
                </a:solidFill>
              </a:rPr>
              <a:t>  </a:t>
            </a:r>
          </a:p>
        </p:txBody>
      </p:sp>
      <p:pic>
        <p:nvPicPr>
          <p:cNvPr id="615425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2697" y="4572902"/>
            <a:ext cx="1773864" cy="76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4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0851" y="5582093"/>
            <a:ext cx="1176117" cy="1048969"/>
          </a:xfrm>
          <a:prstGeom prst="rect">
            <a:avLst/>
          </a:prstGeom>
          <a:noFill/>
          <a:ln w="15875" cap="sq" cmpd="dbl">
            <a:solidFill>
              <a:schemeClr val="bg2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</p:pic>
      <p:sp>
        <p:nvSpPr>
          <p:cNvPr id="24" name="AutoShape 18"/>
          <p:cNvSpPr>
            <a:spLocks noChangeArrowheads="1"/>
          </p:cNvSpPr>
          <p:nvPr/>
        </p:nvSpPr>
        <p:spPr bwMode="auto">
          <a:xfrm>
            <a:off x="2275367" y="5288786"/>
            <a:ext cx="809255" cy="752661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6154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08252" y="5550195"/>
            <a:ext cx="1254031" cy="105439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</p:spPr>
      </p:pic>
      <p:sp>
        <p:nvSpPr>
          <p:cNvPr id="26" name="AutoShape 18"/>
          <p:cNvSpPr>
            <a:spLocks noChangeArrowheads="1"/>
          </p:cNvSpPr>
          <p:nvPr/>
        </p:nvSpPr>
        <p:spPr bwMode="auto">
          <a:xfrm>
            <a:off x="4653450" y="5312667"/>
            <a:ext cx="809255" cy="752661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6154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0316" y="5536059"/>
            <a:ext cx="1648045" cy="113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Rectangle 28"/>
          <p:cNvSpPr/>
          <p:nvPr/>
        </p:nvSpPr>
        <p:spPr bwMode="auto">
          <a:xfrm>
            <a:off x="5772150" y="5490210"/>
            <a:ext cx="80010" cy="76200"/>
          </a:xfrm>
          <a:prstGeom prst="rect">
            <a:avLst/>
          </a:prstGeom>
          <a:solidFill>
            <a:schemeClr val="bg1"/>
          </a:solidFill>
          <a:ln w="38100" cap="flat" cmpd="dbl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" name="Arc 29"/>
          <p:cNvSpPr/>
          <p:nvPr/>
        </p:nvSpPr>
        <p:spPr bwMode="auto">
          <a:xfrm rot="17577767">
            <a:off x="5415846" y="4920713"/>
            <a:ext cx="1563405" cy="717876"/>
          </a:xfrm>
          <a:prstGeom prst="arc">
            <a:avLst>
              <a:gd name="adj1" fmla="val 12985174"/>
              <a:gd name="adj2" fmla="val 20954041"/>
            </a:avLst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" name="AutoShape 18"/>
          <p:cNvSpPr>
            <a:spLocks noChangeArrowheads="1"/>
          </p:cNvSpPr>
          <p:nvPr/>
        </p:nvSpPr>
        <p:spPr bwMode="auto">
          <a:xfrm>
            <a:off x="7405276" y="5304042"/>
            <a:ext cx="809255" cy="752661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56707" name="Rectangle 3"/>
          <p:cNvSpPr>
            <a:spLocks noChangeArrowheads="1"/>
          </p:cNvSpPr>
          <p:nvPr/>
        </p:nvSpPr>
        <p:spPr bwMode="auto">
          <a:xfrm>
            <a:off x="6492875" y="4450413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sp>
        <p:nvSpPr>
          <p:cNvPr id="456713" name="Text Box 9"/>
          <p:cNvSpPr txBox="1">
            <a:spLocks noChangeArrowheads="1"/>
          </p:cNvSpPr>
          <p:nvPr/>
        </p:nvSpPr>
        <p:spPr bwMode="auto">
          <a:xfrm>
            <a:off x="431800" y="5271150"/>
            <a:ext cx="5746750" cy="10064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b="0">
                <a:solidFill>
                  <a:srgbClr val="000099"/>
                </a:solidFill>
              </a:rPr>
              <a:t>Воздухозаборная решетка:</a:t>
            </a:r>
          </a:p>
          <a:p>
            <a:r>
              <a:rPr lang="ru-RU" sz="2000" b="0">
                <a:solidFill>
                  <a:srgbClr val="000099"/>
                </a:solidFill>
              </a:rPr>
              <a:t> - площадь: не менее 2 кв.м. на наружный блок</a:t>
            </a:r>
          </a:p>
          <a:p>
            <a:r>
              <a:rPr lang="ru-RU" sz="2000" b="0">
                <a:solidFill>
                  <a:srgbClr val="000099"/>
                </a:solidFill>
              </a:rPr>
              <a:t> - скорость воздуха: не более 1,5 м/с</a:t>
            </a:r>
            <a:endParaRPr lang="en-US" sz="2000" b="0">
              <a:solidFill>
                <a:srgbClr val="000099"/>
              </a:solidFill>
            </a:endParaRPr>
          </a:p>
        </p:txBody>
      </p:sp>
      <p:pic>
        <p:nvPicPr>
          <p:cNvPr id="456717" name="Picture 13"/>
          <p:cNvPicPr>
            <a:picLocks noChangeAspect="1" noChangeArrowheads="1"/>
          </p:cNvPicPr>
          <p:nvPr/>
        </p:nvPicPr>
        <p:blipFill>
          <a:blip r:embed="rId3"/>
          <a:srcRect l="29126" t="465" r="343" b="38147"/>
          <a:stretch>
            <a:fillRect/>
          </a:stretch>
        </p:blipFill>
        <p:spPr bwMode="auto">
          <a:xfrm>
            <a:off x="2276475" y="1580213"/>
            <a:ext cx="5535613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6718" name="Oval 14"/>
          <p:cNvSpPr>
            <a:spLocks noChangeArrowheads="1"/>
          </p:cNvSpPr>
          <p:nvPr/>
        </p:nvSpPr>
        <p:spPr bwMode="auto">
          <a:xfrm>
            <a:off x="2546350" y="1334150"/>
            <a:ext cx="3419475" cy="2541588"/>
          </a:xfrm>
          <a:prstGeom prst="ellips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6719" name="Rectangle 15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 dirty="0">
                <a:solidFill>
                  <a:srgbClr val="000099"/>
                </a:solidFill>
                <a:latin typeface="Arial" pitchFamily="34" charset="0"/>
              </a:rPr>
              <a:t>Монтаж наружного блока </a:t>
            </a:r>
            <a:r>
              <a:rPr kumimoji="0" lang="en-US" altLang="ko-KR" sz="2800" b="0" dirty="0">
                <a:solidFill>
                  <a:srgbClr val="000099"/>
                </a:solidFill>
                <a:latin typeface="Arial" pitchFamily="34" charset="0"/>
              </a:rPr>
              <a:t>DVM</a:t>
            </a:r>
            <a:endParaRPr kumimoji="0" lang="en-US" altLang="ko-KR" sz="2800" b="0" dirty="0">
              <a:solidFill>
                <a:srgbClr val="000099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41204" y="951233"/>
            <a:ext cx="5432898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Установка наружного блока в техническом помещении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492549" name="Picture 5" descr="SV400046"/>
          <p:cNvPicPr>
            <a:picLocks noChangeAspect="1" noChangeArrowheads="1"/>
          </p:cNvPicPr>
          <p:nvPr/>
        </p:nvPicPr>
        <p:blipFill>
          <a:blip r:embed="rId3"/>
          <a:srcRect r="44353" b="5499"/>
          <a:stretch>
            <a:fillRect/>
          </a:stretch>
        </p:blipFill>
        <p:spPr bwMode="auto">
          <a:xfrm>
            <a:off x="3196323" y="1963273"/>
            <a:ext cx="310515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2550" name="AutoShape 6"/>
          <p:cNvSpPr>
            <a:spLocks noChangeArrowheads="1"/>
          </p:cNvSpPr>
          <p:nvPr/>
        </p:nvSpPr>
        <p:spPr bwMode="auto">
          <a:xfrm>
            <a:off x="6841223" y="3399961"/>
            <a:ext cx="1620837" cy="1530350"/>
          </a:xfrm>
          <a:prstGeom prst="wedgeRectCallout">
            <a:avLst>
              <a:gd name="adj1" fmla="val -171745"/>
              <a:gd name="adj2" fmla="val 65352"/>
            </a:avLst>
          </a:prstGeom>
          <a:solidFill>
            <a:schemeClr val="bg1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/>
          </a:p>
        </p:txBody>
      </p:sp>
      <p:pic>
        <p:nvPicPr>
          <p:cNvPr id="492551" name="Picture 7"/>
          <p:cNvPicPr>
            <a:picLocks noChangeAspect="1" noChangeArrowheads="1"/>
          </p:cNvPicPr>
          <p:nvPr/>
        </p:nvPicPr>
        <p:blipFill>
          <a:blip r:embed="rId4"/>
          <a:srcRect l="46280" t="37033" r="41106" b="46574"/>
          <a:stretch>
            <a:fillRect/>
          </a:stretch>
        </p:blipFill>
        <p:spPr bwMode="auto">
          <a:xfrm>
            <a:off x="6841223" y="3399961"/>
            <a:ext cx="1620837" cy="15446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492553" name="Rectangle 9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>
                <a:solidFill>
                  <a:srgbClr val="000099"/>
                </a:solidFill>
                <a:latin typeface="Arial" pitchFamily="34" charset="0"/>
              </a:rPr>
              <a:t>Монтаж наружного блока </a:t>
            </a:r>
            <a:r>
              <a:rPr kumimoji="0" lang="en-US" altLang="ko-KR" sz="2800" b="0">
                <a:solidFill>
                  <a:srgbClr val="000099"/>
                </a:solidFill>
                <a:latin typeface="Arial" pitchFamily="34" charset="0"/>
              </a:rPr>
              <a:t>DVM</a:t>
            </a:r>
            <a:endParaRPr kumimoji="0" lang="en-US" altLang="ko-KR" sz="2800" b="0">
              <a:solidFill>
                <a:srgbClr val="000099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24395" y="5955753"/>
            <a:ext cx="6752169" cy="830997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0" dirty="0" smtClean="0">
                <a:solidFill>
                  <a:srgbClr val="0000CC"/>
                </a:solidFill>
              </a:rPr>
              <a:t>Фильтр рекомендуется устанавливать только в следующих случаях:</a:t>
            </a:r>
          </a:p>
          <a:p>
            <a:r>
              <a:rPr lang="ru-RU" sz="1600" b="0" dirty="0" smtClean="0">
                <a:solidFill>
                  <a:srgbClr val="0000CC"/>
                </a:solidFill>
              </a:rPr>
              <a:t>- Наличие в контуре влаги или кислоты.</a:t>
            </a:r>
            <a:endParaRPr lang="en-US" sz="1600" b="0" dirty="0">
              <a:solidFill>
                <a:srgbClr val="0000CC"/>
              </a:solidFill>
            </a:endParaRPr>
          </a:p>
          <a:p>
            <a:r>
              <a:rPr lang="en-US" sz="1600" b="0" dirty="0">
                <a:solidFill>
                  <a:srgbClr val="0000CC"/>
                </a:solidFill>
              </a:rPr>
              <a:t>  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41204" y="951233"/>
            <a:ext cx="3381054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Применение фильтра-осушителя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92553" name="Rectangle 9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 dirty="0">
                <a:solidFill>
                  <a:srgbClr val="000099"/>
                </a:solidFill>
                <a:latin typeface="Arial" pitchFamily="34" charset="0"/>
              </a:rPr>
              <a:t>Монтаж наружного блока </a:t>
            </a:r>
            <a:r>
              <a:rPr kumimoji="0" lang="en-US" altLang="ko-KR" sz="2800" b="0" dirty="0">
                <a:solidFill>
                  <a:srgbClr val="000099"/>
                </a:solidFill>
                <a:latin typeface="Arial" pitchFamily="34" charset="0"/>
              </a:rPr>
              <a:t>DVM</a:t>
            </a:r>
            <a:endParaRPr kumimoji="0" lang="en-US" altLang="ko-KR" sz="2800" b="0" dirty="0">
              <a:solidFill>
                <a:srgbClr val="000099"/>
              </a:solidFill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724395" y="5955753"/>
            <a:ext cx="6271269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b="0" dirty="0" smtClean="0">
                <a:solidFill>
                  <a:srgbClr val="0000CC"/>
                </a:solidFill>
              </a:rPr>
              <a:t>Каждый компрессор имеет два транспортировочных крепления.</a:t>
            </a:r>
            <a:endParaRPr lang="en-US" sz="1600" b="0" dirty="0">
              <a:solidFill>
                <a:srgbClr val="0000CC"/>
              </a:solidFill>
            </a:endParaRPr>
          </a:p>
          <a:p>
            <a:r>
              <a:rPr lang="en-US" sz="1600" b="0" dirty="0">
                <a:solidFill>
                  <a:srgbClr val="0000CC"/>
                </a:solidFill>
              </a:rPr>
              <a:t>  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41204" y="951233"/>
            <a:ext cx="4251485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Удаление транспортировочных креплений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/>
          <a:srcRect l="6362" t="21289" r="46206" b="48882"/>
          <a:stretch>
            <a:fillRect/>
          </a:stretch>
        </p:blipFill>
        <p:spPr bwMode="auto">
          <a:xfrm>
            <a:off x="5058892" y="2363189"/>
            <a:ext cx="3104318" cy="96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/>
          <a:srcRect l="3720" t="15839" r="10851" b="7353"/>
          <a:stretch>
            <a:fillRect/>
          </a:stretch>
        </p:blipFill>
        <p:spPr bwMode="auto">
          <a:xfrm>
            <a:off x="1472128" y="1626342"/>
            <a:ext cx="2725738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/>
          <a:srcRect l="10464" r="19534" b="13196"/>
          <a:stretch>
            <a:fillRect/>
          </a:stretch>
        </p:blipFill>
        <p:spPr bwMode="auto">
          <a:xfrm>
            <a:off x="1919803" y="3864717"/>
            <a:ext cx="152717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2550" name="AutoShape 6"/>
          <p:cNvSpPr>
            <a:spLocks noChangeArrowheads="1"/>
          </p:cNvSpPr>
          <p:nvPr/>
        </p:nvSpPr>
        <p:spPr bwMode="auto">
          <a:xfrm>
            <a:off x="5131176" y="1769422"/>
            <a:ext cx="3229052" cy="3087585"/>
          </a:xfrm>
          <a:prstGeom prst="wedgeRectCallout">
            <a:avLst>
              <a:gd name="adj1" fmla="val -80171"/>
              <a:gd name="adj2" fmla="val -7622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11928" y="3479470"/>
            <a:ext cx="88197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Удалить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43896" y="1935678"/>
            <a:ext cx="12025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1) Снять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55770" y="3408219"/>
            <a:ext cx="29851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2) Установить на место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3"/>
          <a:srcRect l="39748" t="21289" r="46206" b="48882"/>
          <a:stretch>
            <a:fillRect/>
          </a:stretch>
        </p:blipFill>
        <p:spPr bwMode="auto">
          <a:xfrm>
            <a:off x="7255823" y="3728852"/>
            <a:ext cx="919263" cy="96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5" name="Text Box 7"/>
          <p:cNvSpPr txBox="1">
            <a:spLocks noChangeArrowheads="1"/>
          </p:cNvSpPr>
          <p:nvPr/>
        </p:nvSpPr>
        <p:spPr bwMode="auto">
          <a:xfrm>
            <a:off x="1310059" y="948728"/>
            <a:ext cx="6278273" cy="126188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tang" pitchFamily="18" charset="-127"/>
                <a:ea typeface="Batang" pitchFamily="18" charset="-127"/>
              </a:rPr>
              <a:t>Как</a:t>
            </a:r>
            <a:r>
              <a:rPr lang="ru-RU" sz="3600" dirty="0" smtClean="0">
                <a:solidFill>
                  <a:srgbClr val="000099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2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НЕ</a:t>
            </a:r>
            <a:r>
              <a:rPr lang="ru-RU" sz="4000" dirty="0" smtClean="0">
                <a:solidFill>
                  <a:srgbClr val="FF0000"/>
                </a:solidFill>
                <a:latin typeface="Batang" pitchFamily="18" charset="-127"/>
                <a:ea typeface="Batang" pitchFamily="18" charset="-127"/>
              </a:rPr>
              <a:t> </a:t>
            </a:r>
            <a: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tang" pitchFamily="18" charset="-127"/>
                <a:ea typeface="Batang" pitchFamily="18" charset="-127"/>
              </a:rPr>
              <a:t>надо </a:t>
            </a:r>
          </a:p>
          <a:p>
            <a:pPr algn="ctr"/>
            <a:r>
              <a:rPr lang="ru-RU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atang" pitchFamily="18" charset="-127"/>
                <a:ea typeface="Batang" pitchFamily="18" charset="-127"/>
              </a:rPr>
              <a:t>монтировать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 dirty="0">
                <a:solidFill>
                  <a:schemeClr val="bg1"/>
                </a:solidFill>
                <a:latin typeface="Arial" pitchFamily="34" charset="0"/>
              </a:rPr>
              <a:t>Монтаж наружного блока </a:t>
            </a:r>
            <a:r>
              <a:rPr kumimoji="0" lang="en-US" altLang="ko-KR" sz="2800" b="0" dirty="0">
                <a:solidFill>
                  <a:schemeClr val="bg1"/>
                </a:solidFill>
                <a:latin typeface="Arial" pitchFamily="34" charset="0"/>
              </a:rPr>
              <a:t>DVM</a:t>
            </a:r>
            <a:endParaRPr kumimoji="0" lang="en-US" altLang="ko-KR" sz="2800" b="0" dirty="0">
              <a:solidFill>
                <a:schemeClr val="bg1"/>
              </a:solidFill>
            </a:endParaRPr>
          </a:p>
        </p:txBody>
      </p:sp>
      <p:pic>
        <p:nvPicPr>
          <p:cNvPr id="5" name="Picture 4" descr="tower2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r="-1638" b="28466"/>
          <a:stretch>
            <a:fillRect/>
          </a:stretch>
        </p:blipFill>
        <p:spPr bwMode="auto">
          <a:xfrm>
            <a:off x="1401287" y="3151028"/>
            <a:ext cx="6044541" cy="2834136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756" name="Picture 4"/>
          <p:cNvPicPr>
            <a:picLocks noChangeAspect="1" noChangeArrowheads="1"/>
          </p:cNvPicPr>
          <p:nvPr/>
        </p:nvPicPr>
        <p:blipFill>
          <a:blip r:embed="rId3" cstate="print"/>
          <a:srcRect b="28679"/>
          <a:stretch>
            <a:fillRect/>
          </a:stretch>
        </p:blipFill>
        <p:spPr bwMode="auto">
          <a:xfrm>
            <a:off x="792163" y="1273988"/>
            <a:ext cx="7488237" cy="391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 dirty="0">
                <a:solidFill>
                  <a:srgbClr val="000099"/>
                </a:solidFill>
                <a:latin typeface="Arial" pitchFamily="34" charset="0"/>
              </a:rPr>
              <a:t>Монтаж наружного блока </a:t>
            </a:r>
            <a:r>
              <a:rPr kumimoji="0" lang="en-US" altLang="ko-KR" sz="2800" b="0" dirty="0">
                <a:solidFill>
                  <a:srgbClr val="000099"/>
                </a:solidFill>
                <a:latin typeface="Arial" pitchFamily="34" charset="0"/>
              </a:rPr>
              <a:t>DVM</a:t>
            </a:r>
            <a:endParaRPr kumimoji="0" lang="en-US" altLang="ko-KR" sz="2800" b="0" dirty="0">
              <a:solidFill>
                <a:srgbClr val="000099"/>
              </a:solidFill>
            </a:endParaRP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1453248" y="5533909"/>
            <a:ext cx="1159324" cy="1068779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80" name="Picture 4"/>
          <p:cNvPicPr>
            <a:picLocks noChangeAspect="1" noChangeArrowheads="1"/>
          </p:cNvPicPr>
          <p:nvPr/>
        </p:nvPicPr>
        <p:blipFill>
          <a:blip r:embed="rId3"/>
          <a:srcRect t="24358" b="1991"/>
          <a:stretch>
            <a:fillRect/>
          </a:stretch>
        </p:blipFill>
        <p:spPr bwMode="auto">
          <a:xfrm>
            <a:off x="827088" y="1272525"/>
            <a:ext cx="7462837" cy="405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 dirty="0">
                <a:solidFill>
                  <a:srgbClr val="000099"/>
                </a:solidFill>
                <a:latin typeface="Arial" pitchFamily="34" charset="0"/>
              </a:rPr>
              <a:t>Монтаж наружного блока </a:t>
            </a:r>
            <a:r>
              <a:rPr kumimoji="0" lang="en-US" altLang="ko-KR" sz="2800" b="0" dirty="0">
                <a:solidFill>
                  <a:srgbClr val="000099"/>
                </a:solidFill>
                <a:latin typeface="Arial" pitchFamily="34" charset="0"/>
              </a:rPr>
              <a:t>DVM</a:t>
            </a:r>
            <a:endParaRPr kumimoji="0" lang="en-US" altLang="ko-KR" sz="2800" b="0" dirty="0">
              <a:solidFill>
                <a:srgbClr val="000099"/>
              </a:solidFill>
            </a:endParaRP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1453248" y="5557656"/>
            <a:ext cx="1159324" cy="1068779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4" name="Picture 4"/>
          <p:cNvPicPr>
            <a:picLocks noChangeAspect="1" noChangeArrowheads="1"/>
          </p:cNvPicPr>
          <p:nvPr/>
        </p:nvPicPr>
        <p:blipFill>
          <a:blip r:embed="rId3"/>
          <a:srcRect t="18314"/>
          <a:stretch>
            <a:fillRect/>
          </a:stretch>
        </p:blipFill>
        <p:spPr bwMode="auto">
          <a:xfrm>
            <a:off x="1047112" y="1289800"/>
            <a:ext cx="6697662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 dirty="0">
                <a:solidFill>
                  <a:srgbClr val="000099"/>
                </a:solidFill>
                <a:latin typeface="Arial" pitchFamily="34" charset="0"/>
              </a:rPr>
              <a:t>Монтаж наружного блока </a:t>
            </a:r>
            <a:r>
              <a:rPr kumimoji="0" lang="en-US" altLang="ko-KR" sz="2800" b="0" dirty="0">
                <a:solidFill>
                  <a:srgbClr val="000099"/>
                </a:solidFill>
                <a:latin typeface="Arial" pitchFamily="34" charset="0"/>
              </a:rPr>
              <a:t>DVM</a:t>
            </a:r>
            <a:endParaRPr kumimoji="0" lang="en-US" altLang="ko-KR" sz="2800" b="0" dirty="0">
              <a:solidFill>
                <a:srgbClr val="000099"/>
              </a:solidFill>
            </a:endParaRPr>
          </a:p>
        </p:txBody>
      </p:sp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1465124" y="5581402"/>
            <a:ext cx="1159324" cy="1068779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401288" y="3776356"/>
            <a:ext cx="339868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b="0" dirty="0" smtClean="0"/>
              <a:t>Блок должен опираться на основание </a:t>
            </a:r>
          </a:p>
          <a:p>
            <a:pPr algn="ctr"/>
            <a:r>
              <a:rPr lang="ru-RU" sz="1400" b="0" dirty="0" smtClean="0"/>
              <a:t>по всему периметру</a:t>
            </a:r>
            <a:endParaRPr lang="ru-RU" sz="1400" b="0" dirty="0"/>
          </a:p>
        </p:txBody>
      </p:sp>
      <p:sp>
        <p:nvSpPr>
          <p:cNvPr id="8" name="TextBox 7"/>
          <p:cNvSpPr txBox="1"/>
          <p:nvPr/>
        </p:nvSpPr>
        <p:spPr>
          <a:xfrm>
            <a:off x="2244436" y="4477000"/>
            <a:ext cx="326243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ru-RU" sz="1400" b="0" dirty="0" smtClean="0"/>
              <a:t>Отсутствует крепление блока к раме</a:t>
            </a:r>
            <a:endParaRPr lang="ru-RU" sz="14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Text Box 2"/>
          <p:cNvSpPr txBox="1">
            <a:spLocks noChangeArrowheads="1"/>
          </p:cNvSpPr>
          <p:nvPr/>
        </p:nvSpPr>
        <p:spPr bwMode="auto">
          <a:xfrm>
            <a:off x="881063" y="2259013"/>
            <a:ext cx="77957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Компоненты системы</a:t>
            </a:r>
            <a:endParaRPr lang="en-US" sz="2800" b="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>
                <a:latin typeface="Arial" pitchFamily="34" charset="0"/>
              </a:rPr>
              <a:t>Ограничения по магистрали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наружного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Монтаж внутреннего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элементов </a:t>
            </a:r>
            <a:r>
              <a:rPr lang="ru-RU" sz="2800" b="0" dirty="0">
                <a:latin typeface="Arial" pitchFamily="34" charset="0"/>
              </a:rPr>
              <a:t>м</a:t>
            </a:r>
            <a:r>
              <a:rPr lang="ru-RU" sz="2800" b="0" dirty="0"/>
              <a:t>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дренажной системы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Сигнальная линия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Линия </a:t>
            </a:r>
            <a:r>
              <a:rPr lang="ru-RU" sz="2800" b="0" dirty="0" smtClean="0"/>
              <a:t>питания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0" dirty="0" smtClean="0"/>
              <a:t>Подготовка к запуску</a:t>
            </a:r>
            <a:endParaRPr lang="en-US" sz="2800" b="0" dirty="0" smtClean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b="0" dirty="0"/>
          </a:p>
        </p:txBody>
      </p:sp>
      <p:sp>
        <p:nvSpPr>
          <p:cNvPr id="508931" name="Rectangle 3"/>
          <p:cNvSpPr>
            <a:spLocks noChangeArrowheads="1"/>
          </p:cNvSpPr>
          <p:nvPr/>
        </p:nvSpPr>
        <p:spPr bwMode="auto">
          <a:xfrm>
            <a:off x="1827213" y="1003300"/>
            <a:ext cx="2865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3600"/>
              <a:t>Содержание</a:t>
            </a:r>
            <a:endParaRPr lang="en-US" altLang="ko-KR" sz="36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06" name="Line 82"/>
          <p:cNvSpPr>
            <a:spLocks noChangeShapeType="1"/>
          </p:cNvSpPr>
          <p:nvPr/>
        </p:nvSpPr>
        <p:spPr bwMode="auto">
          <a:xfrm>
            <a:off x="5181600" y="3594100"/>
            <a:ext cx="0" cy="808038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59503" name="Picture 79" descr="Нап-пот DV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6400" y="3243263"/>
            <a:ext cx="581025" cy="439737"/>
          </a:xfrm>
          <a:prstGeom prst="rect">
            <a:avLst/>
          </a:prstGeom>
          <a:noFill/>
        </p:spPr>
      </p:pic>
      <p:pic>
        <p:nvPicPr>
          <p:cNvPr id="359433" name="Picture 9" descr="4WAYPA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5675" y="3165475"/>
            <a:ext cx="908050" cy="428625"/>
          </a:xfrm>
          <a:prstGeom prst="rect">
            <a:avLst/>
          </a:prstGeom>
          <a:noFill/>
        </p:spPr>
      </p:pic>
      <p:pic>
        <p:nvPicPr>
          <p:cNvPr id="359434" name="Picture 10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4888" y="3268663"/>
            <a:ext cx="8096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9435" name="Picture 11" descr="Наст вид DV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3175" y="3240088"/>
            <a:ext cx="1090613" cy="444500"/>
          </a:xfrm>
          <a:prstGeom prst="rect">
            <a:avLst/>
          </a:prstGeom>
          <a:noFill/>
        </p:spPr>
      </p:pic>
      <p:sp>
        <p:nvSpPr>
          <p:cNvPr id="359437" name="Line 13"/>
          <p:cNvSpPr>
            <a:spLocks noChangeShapeType="1"/>
          </p:cNvSpPr>
          <p:nvPr/>
        </p:nvSpPr>
        <p:spPr bwMode="auto">
          <a:xfrm>
            <a:off x="8166100" y="2336800"/>
            <a:ext cx="0" cy="9779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>
            <a:off x="7048500" y="2438400"/>
            <a:ext cx="0" cy="8001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40" name="Line 16"/>
          <p:cNvSpPr>
            <a:spLocks noChangeShapeType="1"/>
          </p:cNvSpPr>
          <p:nvPr/>
        </p:nvSpPr>
        <p:spPr bwMode="auto">
          <a:xfrm>
            <a:off x="4051300" y="2311400"/>
            <a:ext cx="0" cy="9398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41" name="Text Box 17"/>
          <p:cNvSpPr txBox="1">
            <a:spLocks noChangeArrowheads="1"/>
          </p:cNvSpPr>
          <p:nvPr/>
        </p:nvSpPr>
        <p:spPr bwMode="auto">
          <a:xfrm>
            <a:off x="557213" y="4368800"/>
            <a:ext cx="11207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000" b="0"/>
              <a:t>Интерфейсный </a:t>
            </a:r>
          </a:p>
          <a:p>
            <a:pPr algn="ctr"/>
            <a:r>
              <a:rPr lang="ru-RU" sz="1000" b="0"/>
              <a:t>Модуль</a:t>
            </a:r>
          </a:p>
          <a:p>
            <a:pPr algn="ctr"/>
            <a:r>
              <a:rPr lang="en-US" sz="1000" b="0"/>
              <a:t>RS 485</a:t>
            </a:r>
          </a:p>
        </p:txBody>
      </p:sp>
      <p:sp>
        <p:nvSpPr>
          <p:cNvPr id="359442" name="Text Box 18"/>
          <p:cNvSpPr txBox="1">
            <a:spLocks noChangeArrowheads="1"/>
          </p:cNvSpPr>
          <p:nvPr/>
        </p:nvSpPr>
        <p:spPr bwMode="auto">
          <a:xfrm>
            <a:off x="2640013" y="2425700"/>
            <a:ext cx="12588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000" b="0" dirty="0"/>
              <a:t>Внутренние блоки</a:t>
            </a:r>
            <a:endParaRPr lang="en-US" sz="1000" b="0" dirty="0"/>
          </a:p>
        </p:txBody>
      </p:sp>
      <p:sp>
        <p:nvSpPr>
          <p:cNvPr id="359449" name="Text Box 25"/>
          <p:cNvSpPr txBox="1">
            <a:spLocks noChangeArrowheads="1"/>
          </p:cNvSpPr>
          <p:nvPr/>
        </p:nvSpPr>
        <p:spPr bwMode="auto">
          <a:xfrm>
            <a:off x="3227388" y="1281113"/>
            <a:ext cx="1593850" cy="254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000" b="0"/>
              <a:t>Магистраль хладагента</a:t>
            </a:r>
            <a:endParaRPr lang="en-US" sz="1000" b="0"/>
          </a:p>
        </p:txBody>
      </p:sp>
      <p:sp>
        <p:nvSpPr>
          <p:cNvPr id="359450" name="Line 26"/>
          <p:cNvSpPr>
            <a:spLocks noChangeShapeType="1"/>
          </p:cNvSpPr>
          <p:nvPr/>
        </p:nvSpPr>
        <p:spPr bwMode="auto">
          <a:xfrm flipH="1">
            <a:off x="2540000" y="1524000"/>
            <a:ext cx="698500" cy="6985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51" name="Text Box 27"/>
          <p:cNvSpPr txBox="1">
            <a:spLocks noChangeArrowheads="1"/>
          </p:cNvSpPr>
          <p:nvPr/>
        </p:nvSpPr>
        <p:spPr bwMode="auto">
          <a:xfrm>
            <a:off x="5795963" y="1270000"/>
            <a:ext cx="1008062" cy="254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000" b="0"/>
              <a:t>Разветвитель</a:t>
            </a:r>
            <a:endParaRPr lang="en-US" sz="1000" b="0"/>
          </a:p>
        </p:txBody>
      </p:sp>
      <p:sp>
        <p:nvSpPr>
          <p:cNvPr id="359452" name="Line 28"/>
          <p:cNvSpPr>
            <a:spLocks noChangeShapeType="1"/>
          </p:cNvSpPr>
          <p:nvPr/>
        </p:nvSpPr>
        <p:spPr bwMode="auto">
          <a:xfrm flipH="1">
            <a:off x="5270500" y="1535113"/>
            <a:ext cx="525463" cy="6635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60" name="Line 36"/>
          <p:cNvSpPr>
            <a:spLocks noChangeShapeType="1"/>
          </p:cNvSpPr>
          <p:nvPr/>
        </p:nvSpPr>
        <p:spPr bwMode="auto">
          <a:xfrm>
            <a:off x="1333500" y="2425700"/>
            <a:ext cx="25400" cy="14605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61" name="Line 37"/>
          <p:cNvSpPr>
            <a:spLocks noChangeShapeType="1"/>
          </p:cNvSpPr>
          <p:nvPr/>
        </p:nvSpPr>
        <p:spPr bwMode="auto">
          <a:xfrm flipV="1">
            <a:off x="3949700" y="3898900"/>
            <a:ext cx="1003300" cy="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62" name="Line 38"/>
          <p:cNvSpPr>
            <a:spLocks noChangeShapeType="1"/>
          </p:cNvSpPr>
          <p:nvPr/>
        </p:nvSpPr>
        <p:spPr bwMode="auto">
          <a:xfrm flipH="1">
            <a:off x="8153400" y="3670300"/>
            <a:ext cx="203200" cy="2413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39" name="Line 15"/>
          <p:cNvSpPr>
            <a:spLocks noChangeShapeType="1"/>
          </p:cNvSpPr>
          <p:nvPr/>
        </p:nvSpPr>
        <p:spPr bwMode="auto">
          <a:xfrm>
            <a:off x="5219700" y="2311400"/>
            <a:ext cx="0" cy="9779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63" name="Line 39"/>
          <p:cNvSpPr>
            <a:spLocks noChangeShapeType="1"/>
          </p:cNvSpPr>
          <p:nvPr/>
        </p:nvSpPr>
        <p:spPr bwMode="auto">
          <a:xfrm>
            <a:off x="5486400" y="3906838"/>
            <a:ext cx="1257300" cy="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64" name="Line 40"/>
          <p:cNvSpPr>
            <a:spLocks noChangeShapeType="1"/>
          </p:cNvSpPr>
          <p:nvPr/>
        </p:nvSpPr>
        <p:spPr bwMode="auto">
          <a:xfrm flipH="1">
            <a:off x="6743700" y="3632200"/>
            <a:ext cx="304800" cy="2667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65" name="Line 41"/>
          <p:cNvSpPr>
            <a:spLocks noChangeShapeType="1"/>
          </p:cNvSpPr>
          <p:nvPr/>
        </p:nvSpPr>
        <p:spPr bwMode="auto">
          <a:xfrm>
            <a:off x="1346200" y="3898900"/>
            <a:ext cx="2082800" cy="7938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66" name="Line 42"/>
          <p:cNvSpPr>
            <a:spLocks noChangeShapeType="1"/>
          </p:cNvSpPr>
          <p:nvPr/>
        </p:nvSpPr>
        <p:spPr bwMode="auto">
          <a:xfrm flipH="1">
            <a:off x="3416300" y="3632200"/>
            <a:ext cx="279400" cy="2794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67" name="Line 43"/>
          <p:cNvSpPr>
            <a:spLocks noChangeShapeType="1"/>
          </p:cNvSpPr>
          <p:nvPr/>
        </p:nvSpPr>
        <p:spPr bwMode="auto">
          <a:xfrm flipV="1">
            <a:off x="7256463" y="3906838"/>
            <a:ext cx="922337" cy="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68" name="Line 44"/>
          <p:cNvSpPr>
            <a:spLocks noChangeShapeType="1"/>
          </p:cNvSpPr>
          <p:nvPr/>
        </p:nvSpPr>
        <p:spPr bwMode="auto">
          <a:xfrm>
            <a:off x="7035800" y="3644900"/>
            <a:ext cx="228600" cy="2667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69" name="Line 45"/>
          <p:cNvSpPr>
            <a:spLocks noChangeShapeType="1"/>
          </p:cNvSpPr>
          <p:nvPr/>
        </p:nvSpPr>
        <p:spPr bwMode="auto">
          <a:xfrm>
            <a:off x="3683000" y="3619500"/>
            <a:ext cx="266700" cy="2794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70" name="Line 46"/>
          <p:cNvSpPr>
            <a:spLocks noChangeShapeType="1"/>
          </p:cNvSpPr>
          <p:nvPr/>
        </p:nvSpPr>
        <p:spPr bwMode="auto">
          <a:xfrm flipH="1">
            <a:off x="4940300" y="3594100"/>
            <a:ext cx="279400" cy="3048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71" name="Line 47"/>
          <p:cNvSpPr>
            <a:spLocks noChangeShapeType="1"/>
          </p:cNvSpPr>
          <p:nvPr/>
        </p:nvSpPr>
        <p:spPr bwMode="auto">
          <a:xfrm>
            <a:off x="5219700" y="3594100"/>
            <a:ext cx="266700" cy="3175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72" name="Text Box 48"/>
          <p:cNvSpPr txBox="1">
            <a:spLocks noChangeArrowheads="1"/>
          </p:cNvSpPr>
          <p:nvPr/>
        </p:nvSpPr>
        <p:spPr bwMode="auto">
          <a:xfrm>
            <a:off x="2133600" y="2959100"/>
            <a:ext cx="1282700" cy="254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000" b="0"/>
              <a:t>Сигнальная линия</a:t>
            </a:r>
            <a:endParaRPr lang="en-US" sz="1000" b="0"/>
          </a:p>
        </p:txBody>
      </p:sp>
      <p:sp>
        <p:nvSpPr>
          <p:cNvPr id="359473" name="Line 49"/>
          <p:cNvSpPr>
            <a:spLocks noChangeShapeType="1"/>
          </p:cNvSpPr>
          <p:nvPr/>
        </p:nvSpPr>
        <p:spPr bwMode="auto">
          <a:xfrm flipH="1">
            <a:off x="1741488" y="3213100"/>
            <a:ext cx="404812" cy="6731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59477" name="Picture 53" descr="8DUCT1"/>
          <p:cNvPicPr>
            <a:picLocks noChangeAspect="1" noChangeArrowheads="1"/>
          </p:cNvPicPr>
          <p:nvPr/>
        </p:nvPicPr>
        <p:blipFill>
          <a:blip r:embed="rId6">
            <a:lum contrast="-10000"/>
          </a:blip>
          <a:srcRect/>
          <a:stretch>
            <a:fillRect/>
          </a:stretch>
        </p:blipFill>
        <p:spPr bwMode="auto">
          <a:xfrm>
            <a:off x="5075238" y="4348163"/>
            <a:ext cx="474662" cy="481012"/>
          </a:xfrm>
          <a:prstGeom prst="rect">
            <a:avLst/>
          </a:prstGeom>
          <a:noFill/>
        </p:spPr>
      </p:pic>
      <p:sp>
        <p:nvSpPr>
          <p:cNvPr id="359479" name="Line 55"/>
          <p:cNvSpPr>
            <a:spLocks noChangeShapeType="1"/>
          </p:cNvSpPr>
          <p:nvPr/>
        </p:nvSpPr>
        <p:spPr bwMode="auto">
          <a:xfrm>
            <a:off x="531813" y="2959100"/>
            <a:ext cx="42862" cy="2708275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80" name="Line 56"/>
          <p:cNvSpPr>
            <a:spLocks noChangeShapeType="1"/>
          </p:cNvSpPr>
          <p:nvPr/>
        </p:nvSpPr>
        <p:spPr bwMode="auto">
          <a:xfrm flipH="1">
            <a:off x="1054100" y="2451100"/>
            <a:ext cx="279400" cy="5080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81" name="Line 57"/>
          <p:cNvSpPr>
            <a:spLocks noChangeShapeType="1"/>
          </p:cNvSpPr>
          <p:nvPr/>
        </p:nvSpPr>
        <p:spPr bwMode="auto">
          <a:xfrm>
            <a:off x="557213" y="2959100"/>
            <a:ext cx="496887" cy="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59482" name="Picture 58" descr="interface enlarg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5513" y="4995863"/>
            <a:ext cx="257175" cy="392112"/>
          </a:xfrm>
          <a:prstGeom prst="rect">
            <a:avLst/>
          </a:prstGeom>
          <a:noFill/>
          <a:ln w="38100">
            <a:solidFill>
              <a:srgbClr val="003300"/>
            </a:solidFill>
            <a:miter lim="800000"/>
            <a:headEnd/>
            <a:tailEnd/>
          </a:ln>
        </p:spPr>
      </p:pic>
      <p:sp>
        <p:nvSpPr>
          <p:cNvPr id="359483" name="Line 59"/>
          <p:cNvSpPr>
            <a:spLocks noChangeShapeType="1"/>
          </p:cNvSpPr>
          <p:nvPr/>
        </p:nvSpPr>
        <p:spPr bwMode="auto">
          <a:xfrm>
            <a:off x="574675" y="5667375"/>
            <a:ext cx="350838" cy="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84" name="Line 60"/>
          <p:cNvSpPr>
            <a:spLocks noChangeShapeType="1"/>
          </p:cNvSpPr>
          <p:nvPr/>
        </p:nvSpPr>
        <p:spPr bwMode="auto">
          <a:xfrm>
            <a:off x="1143000" y="5667375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85" name="Line 61"/>
          <p:cNvSpPr>
            <a:spLocks noChangeShapeType="1"/>
          </p:cNvSpPr>
          <p:nvPr/>
        </p:nvSpPr>
        <p:spPr bwMode="auto">
          <a:xfrm flipH="1">
            <a:off x="925513" y="5387975"/>
            <a:ext cx="0" cy="27940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86" name="Line 62"/>
          <p:cNvSpPr>
            <a:spLocks noChangeShapeType="1"/>
          </p:cNvSpPr>
          <p:nvPr/>
        </p:nvSpPr>
        <p:spPr bwMode="auto">
          <a:xfrm>
            <a:off x="1143000" y="5391150"/>
            <a:ext cx="0" cy="276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59487" name="Picture 63" descr="BUTT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90725" y="4995863"/>
            <a:ext cx="461963" cy="454025"/>
          </a:xfrm>
          <a:prstGeom prst="rect">
            <a:avLst/>
          </a:prstGeom>
          <a:noFill/>
        </p:spPr>
      </p:pic>
      <p:pic>
        <p:nvPicPr>
          <p:cNvPr id="359488" name="Picture 6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9600" y="4930775"/>
            <a:ext cx="533400" cy="519113"/>
          </a:xfrm>
          <a:prstGeom prst="rect">
            <a:avLst/>
          </a:prstGeom>
          <a:noFill/>
        </p:spPr>
      </p:pic>
      <p:sp>
        <p:nvSpPr>
          <p:cNvPr id="359489" name="Line 65"/>
          <p:cNvSpPr>
            <a:spLocks noChangeShapeType="1"/>
          </p:cNvSpPr>
          <p:nvPr/>
        </p:nvSpPr>
        <p:spPr bwMode="auto">
          <a:xfrm>
            <a:off x="2133600" y="5391150"/>
            <a:ext cx="0" cy="2762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90" name="Line 66"/>
          <p:cNvSpPr>
            <a:spLocks noChangeShapeType="1"/>
          </p:cNvSpPr>
          <p:nvPr/>
        </p:nvSpPr>
        <p:spPr bwMode="auto">
          <a:xfrm>
            <a:off x="2297113" y="5670550"/>
            <a:ext cx="990600" cy="0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91" name="Line 67"/>
          <p:cNvSpPr>
            <a:spLocks noChangeShapeType="1"/>
          </p:cNvSpPr>
          <p:nvPr/>
        </p:nvSpPr>
        <p:spPr bwMode="auto">
          <a:xfrm>
            <a:off x="2297113" y="5394325"/>
            <a:ext cx="0" cy="2762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92" name="Line 68"/>
          <p:cNvSpPr>
            <a:spLocks noChangeShapeType="1"/>
          </p:cNvSpPr>
          <p:nvPr/>
        </p:nvSpPr>
        <p:spPr bwMode="auto">
          <a:xfrm>
            <a:off x="3287713" y="5394325"/>
            <a:ext cx="0" cy="2762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93" name="Text Box 69"/>
          <p:cNvSpPr txBox="1">
            <a:spLocks noChangeArrowheads="1"/>
          </p:cNvSpPr>
          <p:nvPr/>
        </p:nvSpPr>
        <p:spPr bwMode="auto">
          <a:xfrm>
            <a:off x="1625600" y="4445000"/>
            <a:ext cx="106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000" b="0" dirty="0" smtClean="0"/>
              <a:t>Центральный</a:t>
            </a:r>
            <a:endParaRPr lang="ru-RU" sz="1000" b="0" dirty="0"/>
          </a:p>
          <a:p>
            <a:pPr algn="ctr"/>
            <a:r>
              <a:rPr lang="ru-RU" sz="1000" b="0" dirty="0"/>
              <a:t>пульт</a:t>
            </a:r>
            <a:endParaRPr lang="en-US" sz="1000" b="0" dirty="0"/>
          </a:p>
        </p:txBody>
      </p:sp>
      <p:sp>
        <p:nvSpPr>
          <p:cNvPr id="359494" name="Text Box 70"/>
          <p:cNvSpPr txBox="1">
            <a:spLocks noChangeArrowheads="1"/>
          </p:cNvSpPr>
          <p:nvPr/>
        </p:nvSpPr>
        <p:spPr bwMode="auto">
          <a:xfrm>
            <a:off x="2832100" y="4470400"/>
            <a:ext cx="121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000" b="0"/>
              <a:t>Функциональный</a:t>
            </a:r>
          </a:p>
          <a:p>
            <a:pPr algn="ctr"/>
            <a:r>
              <a:rPr lang="ru-RU" sz="1000" b="0"/>
              <a:t>пульт</a:t>
            </a:r>
            <a:endParaRPr lang="en-US" sz="1000" b="0"/>
          </a:p>
        </p:txBody>
      </p:sp>
      <p:sp>
        <p:nvSpPr>
          <p:cNvPr id="359495" name="Text Box 71"/>
          <p:cNvSpPr txBox="1">
            <a:spLocks noChangeArrowheads="1"/>
          </p:cNvSpPr>
          <p:nvPr/>
        </p:nvSpPr>
        <p:spPr bwMode="auto">
          <a:xfrm>
            <a:off x="5499100" y="4381500"/>
            <a:ext cx="149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000" b="0"/>
              <a:t>Индивидуальный</a:t>
            </a:r>
          </a:p>
          <a:p>
            <a:pPr algn="ctr"/>
            <a:r>
              <a:rPr lang="ru-RU" sz="1000" b="0"/>
              <a:t>пульт</a:t>
            </a:r>
            <a:endParaRPr lang="en-US" sz="1000" b="0"/>
          </a:p>
        </p:txBody>
      </p:sp>
      <p:sp>
        <p:nvSpPr>
          <p:cNvPr id="359497" name="Text Box 73"/>
          <p:cNvSpPr txBox="1">
            <a:spLocks noChangeArrowheads="1"/>
          </p:cNvSpPr>
          <p:nvPr/>
        </p:nvSpPr>
        <p:spPr bwMode="auto">
          <a:xfrm>
            <a:off x="2128838" y="3281363"/>
            <a:ext cx="1022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000" b="0"/>
              <a:t>2-</a:t>
            </a:r>
            <a:r>
              <a:rPr lang="ru-RU" sz="1000" b="0"/>
              <a:t>х проводная</a:t>
            </a:r>
          </a:p>
          <a:p>
            <a:pPr algn="ctr"/>
            <a:r>
              <a:rPr lang="ru-RU" sz="1000" b="0"/>
              <a:t>неполярная</a:t>
            </a:r>
            <a:endParaRPr lang="en-US" sz="1000" b="0"/>
          </a:p>
        </p:txBody>
      </p:sp>
      <p:sp>
        <p:nvSpPr>
          <p:cNvPr id="359498" name="Text Box 74"/>
          <p:cNvSpPr txBox="1">
            <a:spLocks noChangeArrowheads="1"/>
          </p:cNvSpPr>
          <p:nvPr/>
        </p:nvSpPr>
        <p:spPr bwMode="auto">
          <a:xfrm>
            <a:off x="3281363" y="4054475"/>
            <a:ext cx="1006475" cy="254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000" b="0" dirty="0"/>
              <a:t>питание </a:t>
            </a:r>
            <a:r>
              <a:rPr lang="en-US" sz="1000" b="0" dirty="0"/>
              <a:t>=</a:t>
            </a:r>
            <a:r>
              <a:rPr lang="ru-RU" sz="1000" b="0" dirty="0" smtClean="0"/>
              <a:t>12В</a:t>
            </a:r>
            <a:endParaRPr lang="en-US" sz="1000" b="0" dirty="0"/>
          </a:p>
        </p:txBody>
      </p:sp>
      <p:sp>
        <p:nvSpPr>
          <p:cNvPr id="359499" name="Line 75"/>
          <p:cNvSpPr>
            <a:spLocks noChangeShapeType="1"/>
          </p:cNvSpPr>
          <p:nvPr/>
        </p:nvSpPr>
        <p:spPr bwMode="auto">
          <a:xfrm flipV="1">
            <a:off x="4297363" y="3992563"/>
            <a:ext cx="866775" cy="6191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501" name="Text Box 77"/>
          <p:cNvSpPr txBox="1">
            <a:spLocks noChangeArrowheads="1"/>
          </p:cNvSpPr>
          <p:nvPr/>
        </p:nvSpPr>
        <p:spPr bwMode="auto">
          <a:xfrm>
            <a:off x="7048500" y="1270000"/>
            <a:ext cx="1485900" cy="254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000" b="0"/>
              <a:t>Блок-распределитель</a:t>
            </a:r>
            <a:endParaRPr lang="en-US" sz="1000" b="0"/>
          </a:p>
        </p:txBody>
      </p:sp>
      <p:sp>
        <p:nvSpPr>
          <p:cNvPr id="359504" name="Line 80"/>
          <p:cNvSpPr>
            <a:spLocks noChangeShapeType="1"/>
          </p:cNvSpPr>
          <p:nvPr/>
        </p:nvSpPr>
        <p:spPr bwMode="auto">
          <a:xfrm>
            <a:off x="5219700" y="3617913"/>
            <a:ext cx="0" cy="730250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505" name="Line 81"/>
          <p:cNvSpPr>
            <a:spLocks noChangeShapeType="1"/>
          </p:cNvSpPr>
          <p:nvPr/>
        </p:nvSpPr>
        <p:spPr bwMode="auto">
          <a:xfrm>
            <a:off x="7035800" y="3644900"/>
            <a:ext cx="0" cy="730250"/>
          </a:xfrm>
          <a:prstGeom prst="line">
            <a:avLst/>
          </a:prstGeom>
          <a:noFill/>
          <a:ln w="12700">
            <a:solidFill>
              <a:srgbClr val="00206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59510" name="Picture 86" descr="ЭРВ распределитель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888" y="2057400"/>
            <a:ext cx="828675" cy="534988"/>
          </a:xfrm>
          <a:prstGeom prst="rect">
            <a:avLst/>
          </a:prstGeom>
          <a:noFill/>
        </p:spPr>
      </p:pic>
      <p:sp>
        <p:nvSpPr>
          <p:cNvPr id="359509" name="Line 85"/>
          <p:cNvSpPr>
            <a:spLocks noChangeShapeType="1"/>
          </p:cNvSpPr>
          <p:nvPr/>
        </p:nvSpPr>
        <p:spPr bwMode="auto">
          <a:xfrm>
            <a:off x="6769100" y="2451100"/>
            <a:ext cx="2921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511" name="Line 87"/>
          <p:cNvSpPr>
            <a:spLocks noChangeShapeType="1"/>
          </p:cNvSpPr>
          <p:nvPr/>
        </p:nvSpPr>
        <p:spPr bwMode="auto">
          <a:xfrm>
            <a:off x="1485900" y="2298700"/>
            <a:ext cx="46482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44" name="AutoShape 20"/>
          <p:cNvSpPr>
            <a:spLocks noChangeArrowheads="1"/>
          </p:cNvSpPr>
          <p:nvPr/>
        </p:nvSpPr>
        <p:spPr bwMode="auto">
          <a:xfrm rot="16200000">
            <a:off x="3943350" y="2178050"/>
            <a:ext cx="139700" cy="228600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447" name="AutoShape 23"/>
          <p:cNvSpPr>
            <a:spLocks noChangeArrowheads="1"/>
          </p:cNvSpPr>
          <p:nvPr/>
        </p:nvSpPr>
        <p:spPr bwMode="auto">
          <a:xfrm rot="16200000">
            <a:off x="5086350" y="2178050"/>
            <a:ext cx="139700" cy="228600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512" name="Line 88"/>
          <p:cNvSpPr>
            <a:spLocks noChangeShapeType="1"/>
          </p:cNvSpPr>
          <p:nvPr/>
        </p:nvSpPr>
        <p:spPr bwMode="auto">
          <a:xfrm>
            <a:off x="6781800" y="2362200"/>
            <a:ext cx="13716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9502" name="Line 78"/>
          <p:cNvSpPr>
            <a:spLocks noChangeShapeType="1"/>
          </p:cNvSpPr>
          <p:nvPr/>
        </p:nvSpPr>
        <p:spPr bwMode="auto">
          <a:xfrm flipH="1">
            <a:off x="6529388" y="1535113"/>
            <a:ext cx="525462" cy="6635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59514" name="Picture 90" descr="DVM+II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0238" y="904875"/>
            <a:ext cx="950912" cy="1497013"/>
          </a:xfrm>
          <a:prstGeom prst="rect">
            <a:avLst/>
          </a:prstGeom>
          <a:noFill/>
        </p:spPr>
      </p:pic>
      <p:sp>
        <p:nvSpPr>
          <p:cNvPr id="359515" name="Rectangle 91"/>
          <p:cNvSpPr>
            <a:spLocks noChangeArrowheads="1"/>
          </p:cNvSpPr>
          <p:nvPr/>
        </p:nvSpPr>
        <p:spPr bwMode="auto">
          <a:xfrm>
            <a:off x="354013" y="63500"/>
            <a:ext cx="789781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latinLnBrk="0"/>
            <a:r>
              <a:rPr kumimoji="0" lang="ru-RU" altLang="ko-KR" sz="2800" b="0">
                <a:solidFill>
                  <a:srgbClr val="000099"/>
                </a:solidFill>
                <a:latin typeface="Arial" pitchFamily="34" charset="0"/>
              </a:rPr>
              <a:t>Компоненты системы </a:t>
            </a:r>
            <a:r>
              <a:rPr kumimoji="0" lang="en-US" altLang="ko-KR" sz="2800" b="0">
                <a:solidFill>
                  <a:srgbClr val="000099"/>
                </a:solidFill>
                <a:latin typeface="Arial" pitchFamily="34" charset="0"/>
              </a:rPr>
              <a:t>DVM</a:t>
            </a:r>
            <a:endParaRPr kumimoji="0" lang="en-US" altLang="ko-KR" sz="2800" b="0">
              <a:solidFill>
                <a:srgbClr val="000099"/>
              </a:solidFill>
            </a:endParaRPr>
          </a:p>
        </p:txBody>
      </p: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1636713" y="1155700"/>
            <a:ext cx="118333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000" b="0" dirty="0" smtClean="0"/>
              <a:t>Наружные </a:t>
            </a:r>
            <a:r>
              <a:rPr lang="ru-RU" sz="1000" b="0" dirty="0"/>
              <a:t>блоки</a:t>
            </a:r>
            <a:endParaRPr lang="en-US" sz="1000" b="0" dirty="0"/>
          </a:p>
        </p:txBody>
      </p:sp>
      <p:sp>
        <p:nvSpPr>
          <p:cNvPr id="359507" name="Line 83"/>
          <p:cNvSpPr>
            <a:spLocks noChangeShapeType="1"/>
          </p:cNvSpPr>
          <p:nvPr/>
        </p:nvSpPr>
        <p:spPr bwMode="auto">
          <a:xfrm>
            <a:off x="7073900" y="3624357"/>
            <a:ext cx="0" cy="858838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359478" name="Picture 54" descr="8DUCT1"/>
          <p:cNvPicPr>
            <a:picLocks noChangeAspect="1" noChangeArrowheads="1"/>
          </p:cNvPicPr>
          <p:nvPr/>
        </p:nvPicPr>
        <p:blipFill>
          <a:blip r:embed="rId6">
            <a:lum contrast="-10000"/>
          </a:blip>
          <a:srcRect/>
          <a:stretch>
            <a:fillRect/>
          </a:stretch>
        </p:blipFill>
        <p:spPr bwMode="auto">
          <a:xfrm>
            <a:off x="6919913" y="4368800"/>
            <a:ext cx="430212" cy="434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/>
          <p:cNvSpPr txBox="1">
            <a:spLocks noChangeArrowheads="1"/>
          </p:cNvSpPr>
          <p:nvPr/>
        </p:nvSpPr>
        <p:spPr bwMode="auto">
          <a:xfrm>
            <a:off x="147638" y="1927438"/>
            <a:ext cx="4940776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400" b="0" dirty="0" smtClean="0"/>
              <a:t>Отметить </a:t>
            </a:r>
            <a:r>
              <a:rPr lang="ru-RU" altLang="ko-KR" sz="1400" b="0" dirty="0"/>
              <a:t>положение мест креплений внутреннего блока</a:t>
            </a:r>
            <a:endParaRPr lang="en-US" altLang="ko-KR" sz="1400" b="0" dirty="0"/>
          </a:p>
        </p:txBody>
      </p:sp>
      <p:sp>
        <p:nvSpPr>
          <p:cNvPr id="470019" name="Text Box 3"/>
          <p:cNvSpPr txBox="1">
            <a:spLocks noChangeArrowheads="1"/>
          </p:cNvSpPr>
          <p:nvPr/>
        </p:nvSpPr>
        <p:spPr bwMode="auto">
          <a:xfrm>
            <a:off x="746125" y="3321263"/>
            <a:ext cx="3554413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400" b="0" dirty="0" smtClean="0"/>
              <a:t>Установить </a:t>
            </a:r>
            <a:r>
              <a:rPr lang="ru-RU" altLang="ko-KR" sz="1400" b="0" dirty="0"/>
              <a:t>монтажные шпильки / болты</a:t>
            </a:r>
            <a:endParaRPr lang="en-US" altLang="ko-KR" sz="1400" b="0" dirty="0"/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35063" y="4808750"/>
            <a:ext cx="2533650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400" b="0" dirty="0" smtClean="0"/>
              <a:t>Закрепить </a:t>
            </a:r>
            <a:r>
              <a:rPr lang="ru-RU" altLang="ko-KR" sz="1400" b="0" dirty="0"/>
              <a:t>внутренний блок </a:t>
            </a:r>
            <a:endParaRPr lang="en-US" altLang="ko-KR" sz="1400" b="0" dirty="0"/>
          </a:p>
        </p:txBody>
      </p:sp>
      <p:pic>
        <p:nvPicPr>
          <p:cNvPr id="470021" name="Picture 5" descr="35"/>
          <p:cNvPicPr>
            <a:picLocks noChangeAspect="1" noChangeArrowheads="1"/>
          </p:cNvPicPr>
          <p:nvPr/>
        </p:nvPicPr>
        <p:blipFill>
          <a:blip r:embed="rId3"/>
          <a:srcRect l="11476" r="10092" b="23062"/>
          <a:stretch>
            <a:fillRect/>
          </a:stretch>
        </p:blipFill>
        <p:spPr bwMode="auto">
          <a:xfrm>
            <a:off x="6123256" y="1433403"/>
            <a:ext cx="2159000" cy="1260475"/>
          </a:xfrm>
          <a:prstGeom prst="rect">
            <a:avLst/>
          </a:prstGeom>
          <a:noFill/>
        </p:spPr>
      </p:pic>
      <p:sp>
        <p:nvSpPr>
          <p:cNvPr id="470022" name="Text Box 6"/>
          <p:cNvSpPr txBox="1">
            <a:spLocks noChangeArrowheads="1"/>
          </p:cNvSpPr>
          <p:nvPr/>
        </p:nvSpPr>
        <p:spPr bwMode="auto">
          <a:xfrm>
            <a:off x="792163" y="6294650"/>
            <a:ext cx="3212739" cy="30777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400" b="0" dirty="0" smtClean="0"/>
              <a:t>Откорректировать </a:t>
            </a:r>
            <a:r>
              <a:rPr lang="ru-RU" altLang="ko-KR" sz="1400" b="0" dirty="0"/>
              <a:t>положение блока</a:t>
            </a:r>
            <a:endParaRPr lang="en-US" altLang="ko-KR" sz="1400" b="0" dirty="0"/>
          </a:p>
        </p:txBody>
      </p:sp>
      <p:sp>
        <p:nvSpPr>
          <p:cNvPr id="470023" name="AutoShape 7"/>
          <p:cNvSpPr>
            <a:spLocks noChangeArrowheads="1"/>
          </p:cNvSpPr>
          <p:nvPr/>
        </p:nvSpPr>
        <p:spPr bwMode="auto">
          <a:xfrm rot="5400000">
            <a:off x="1848645" y="2668006"/>
            <a:ext cx="811212" cy="136525"/>
          </a:xfrm>
          <a:prstGeom prst="homePlate">
            <a:avLst>
              <a:gd name="adj" fmla="val 148546"/>
            </a:avLst>
          </a:prstGeom>
          <a:gradFill rotWithShape="0">
            <a:gsLst>
              <a:gs pos="0">
                <a:srgbClr val="000066"/>
              </a:gs>
              <a:gs pos="100000">
                <a:srgbClr val="66CCFF"/>
              </a:gs>
            </a:gsLst>
            <a:lin ang="0" scaled="1"/>
          </a:gradFill>
          <a:ln w="28575" algn="ctr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lnSpc>
                <a:spcPct val="130000"/>
              </a:lnSpc>
            </a:pPr>
            <a:endParaRPr lang="en-US" sz="14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24" name="AutoShape 8"/>
          <p:cNvSpPr>
            <a:spLocks noChangeArrowheads="1"/>
          </p:cNvSpPr>
          <p:nvPr/>
        </p:nvSpPr>
        <p:spPr bwMode="auto">
          <a:xfrm rot="5400000">
            <a:off x="1848645" y="4109456"/>
            <a:ext cx="811212" cy="136525"/>
          </a:xfrm>
          <a:prstGeom prst="homePlate">
            <a:avLst>
              <a:gd name="adj" fmla="val 148546"/>
            </a:avLst>
          </a:prstGeom>
          <a:gradFill rotWithShape="0">
            <a:gsLst>
              <a:gs pos="0">
                <a:srgbClr val="000066"/>
              </a:gs>
              <a:gs pos="100000">
                <a:srgbClr val="66CCFF"/>
              </a:gs>
            </a:gsLst>
            <a:lin ang="0" scaled="1"/>
          </a:gradFill>
          <a:ln w="28575" algn="ctr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lnSpc>
                <a:spcPct val="130000"/>
              </a:lnSpc>
            </a:pPr>
            <a:endParaRPr lang="en-US" sz="14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25" name="AutoShape 9"/>
          <p:cNvSpPr>
            <a:spLocks noChangeArrowheads="1"/>
          </p:cNvSpPr>
          <p:nvPr/>
        </p:nvSpPr>
        <p:spPr bwMode="auto">
          <a:xfrm rot="5400000">
            <a:off x="1848644" y="5638219"/>
            <a:ext cx="811213" cy="136525"/>
          </a:xfrm>
          <a:prstGeom prst="homePlate">
            <a:avLst>
              <a:gd name="adj" fmla="val 148547"/>
            </a:avLst>
          </a:prstGeom>
          <a:gradFill rotWithShape="0">
            <a:gsLst>
              <a:gs pos="0">
                <a:srgbClr val="000066"/>
              </a:gs>
              <a:gs pos="100000">
                <a:srgbClr val="66CCFF"/>
              </a:gs>
            </a:gsLst>
            <a:lin ang="0" scaled="1"/>
          </a:gradFill>
          <a:ln w="28575" algn="ctr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lnSpc>
                <a:spcPct val="130000"/>
              </a:lnSpc>
            </a:pPr>
            <a:endParaRPr lang="en-US" sz="14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31" name="Text Box 15"/>
          <p:cNvSpPr txBox="1">
            <a:spLocks noChangeArrowheads="1"/>
          </p:cNvSpPr>
          <p:nvPr/>
        </p:nvSpPr>
        <p:spPr bwMode="auto">
          <a:xfrm>
            <a:off x="2206625" y="139700"/>
            <a:ext cx="468471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внутреннего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блока</a:t>
            </a:r>
            <a:endParaRPr lang="en-US" sz="2800" b="0">
              <a:solidFill>
                <a:srgbClr val="000099"/>
              </a:solidFill>
            </a:endParaRPr>
          </a:p>
        </p:txBody>
      </p:sp>
      <p:pic>
        <p:nvPicPr>
          <p:cNvPr id="14" name="Picture 5" descr="DSCN0500"/>
          <p:cNvPicPr>
            <a:picLocks noChangeAspect="1" noChangeArrowheads="1"/>
          </p:cNvPicPr>
          <p:nvPr/>
        </p:nvPicPr>
        <p:blipFill>
          <a:blip r:embed="rId4"/>
          <a:srcRect l="7692" t="16630" r="2865" b="3470"/>
          <a:stretch>
            <a:fillRect/>
          </a:stretch>
        </p:blipFill>
        <p:spPr bwMode="auto">
          <a:xfrm>
            <a:off x="5641597" y="2790698"/>
            <a:ext cx="3241147" cy="1869799"/>
          </a:xfrm>
          <a:prstGeom prst="rect">
            <a:avLst/>
          </a:prstGeom>
          <a:noFill/>
        </p:spPr>
      </p:pic>
      <p:pic>
        <p:nvPicPr>
          <p:cNvPr id="15" name="Picture 2" descr="DSCN0502"/>
          <p:cNvPicPr>
            <a:picLocks noChangeAspect="1" noChangeArrowheads="1"/>
          </p:cNvPicPr>
          <p:nvPr/>
        </p:nvPicPr>
        <p:blipFill>
          <a:blip r:embed="rId5"/>
          <a:srcRect l="12895" b="7720"/>
          <a:stretch>
            <a:fillRect/>
          </a:stretch>
        </p:blipFill>
        <p:spPr bwMode="auto">
          <a:xfrm>
            <a:off x="5637453" y="4738256"/>
            <a:ext cx="3248259" cy="1971304"/>
          </a:xfrm>
          <a:prstGeom prst="rect">
            <a:avLst/>
          </a:prstGeom>
          <a:noFill/>
        </p:spPr>
      </p:pic>
      <p:sp>
        <p:nvSpPr>
          <p:cNvPr id="16" name="Rounded Rectangle 15"/>
          <p:cNvSpPr/>
          <p:nvPr/>
        </p:nvSpPr>
        <p:spPr>
          <a:xfrm>
            <a:off x="190004" y="1045028"/>
            <a:ext cx="4940135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Порядок монтажа внутреннего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блока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9" name="Text Box 3"/>
          <p:cNvSpPr txBox="1">
            <a:spLocks noChangeArrowheads="1"/>
          </p:cNvSpPr>
          <p:nvPr/>
        </p:nvSpPr>
        <p:spPr bwMode="auto">
          <a:xfrm>
            <a:off x="769875" y="2157496"/>
            <a:ext cx="3042104" cy="30777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ko-KR" sz="1400" b="0" dirty="0" smtClean="0"/>
              <a:t>Подключить </a:t>
            </a:r>
            <a:r>
              <a:rPr lang="ru-RU" altLang="ko-KR" sz="1400" b="0" dirty="0" err="1" smtClean="0"/>
              <a:t>фреонопровод</a:t>
            </a:r>
            <a:endParaRPr lang="en-US" altLang="ko-KR" sz="1400" b="0" dirty="0"/>
          </a:p>
        </p:txBody>
      </p:sp>
      <p:sp>
        <p:nvSpPr>
          <p:cNvPr id="470020" name="Text Box 4"/>
          <p:cNvSpPr txBox="1">
            <a:spLocks noChangeArrowheads="1"/>
          </p:cNvSpPr>
          <p:nvPr/>
        </p:nvSpPr>
        <p:spPr bwMode="auto">
          <a:xfrm>
            <a:off x="1158813" y="3644983"/>
            <a:ext cx="2201904" cy="30777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ko-KR" sz="1400" b="0" dirty="0" smtClean="0"/>
              <a:t>Подключить дренаж</a:t>
            </a:r>
            <a:endParaRPr lang="en-US" altLang="ko-KR" sz="1400" b="0" dirty="0"/>
          </a:p>
        </p:txBody>
      </p:sp>
      <p:sp>
        <p:nvSpPr>
          <p:cNvPr id="470023" name="AutoShape 7"/>
          <p:cNvSpPr>
            <a:spLocks noChangeArrowheads="1"/>
          </p:cNvSpPr>
          <p:nvPr/>
        </p:nvSpPr>
        <p:spPr bwMode="auto">
          <a:xfrm rot="5400000">
            <a:off x="1872395" y="1504239"/>
            <a:ext cx="811212" cy="136525"/>
          </a:xfrm>
          <a:prstGeom prst="homePlate">
            <a:avLst>
              <a:gd name="adj" fmla="val 148546"/>
            </a:avLst>
          </a:prstGeom>
          <a:gradFill rotWithShape="0">
            <a:gsLst>
              <a:gs pos="0">
                <a:srgbClr val="000066"/>
              </a:gs>
              <a:gs pos="100000">
                <a:srgbClr val="66CCFF"/>
              </a:gs>
            </a:gsLst>
            <a:lin ang="0" scaled="1"/>
          </a:gradFill>
          <a:ln w="28575" algn="ctr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lnSpc>
                <a:spcPct val="130000"/>
              </a:lnSpc>
            </a:pPr>
            <a:endParaRPr lang="en-US" sz="14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24" name="AutoShape 8"/>
          <p:cNvSpPr>
            <a:spLocks noChangeArrowheads="1"/>
          </p:cNvSpPr>
          <p:nvPr/>
        </p:nvSpPr>
        <p:spPr bwMode="auto">
          <a:xfrm rot="5400000">
            <a:off x="1872395" y="2945689"/>
            <a:ext cx="811212" cy="136525"/>
          </a:xfrm>
          <a:prstGeom prst="homePlate">
            <a:avLst>
              <a:gd name="adj" fmla="val 148546"/>
            </a:avLst>
          </a:prstGeom>
          <a:gradFill rotWithShape="0">
            <a:gsLst>
              <a:gs pos="0">
                <a:srgbClr val="000066"/>
              </a:gs>
              <a:gs pos="100000">
                <a:srgbClr val="66CCFF"/>
              </a:gs>
            </a:gsLst>
            <a:lin ang="0" scaled="1"/>
          </a:gradFill>
          <a:ln w="28575" algn="ctr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lnSpc>
                <a:spcPct val="130000"/>
              </a:lnSpc>
            </a:pPr>
            <a:endParaRPr lang="en-US" sz="14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0031" name="Text Box 15"/>
          <p:cNvSpPr txBox="1">
            <a:spLocks noChangeArrowheads="1"/>
          </p:cNvSpPr>
          <p:nvPr/>
        </p:nvSpPr>
        <p:spPr bwMode="auto">
          <a:xfrm>
            <a:off x="2206625" y="139700"/>
            <a:ext cx="468471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внутреннего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блока</a:t>
            </a:r>
            <a:endParaRPr lang="en-US" sz="2800" b="0">
              <a:solidFill>
                <a:srgbClr val="000099"/>
              </a:solidFill>
            </a:endParaRPr>
          </a:p>
        </p:txBody>
      </p:sp>
      <p:pic>
        <p:nvPicPr>
          <p:cNvPr id="16" name="Picture 4" descr="DCP_1953"/>
          <p:cNvPicPr>
            <a:picLocks noChangeAspect="1" noChangeArrowheads="1"/>
          </p:cNvPicPr>
          <p:nvPr/>
        </p:nvPicPr>
        <p:blipFill>
          <a:blip r:embed="rId3" cstate="print"/>
          <a:srcRect t="7829"/>
          <a:stretch>
            <a:fillRect/>
          </a:stretch>
        </p:blipFill>
        <p:spPr bwMode="auto">
          <a:xfrm>
            <a:off x="5581402" y="5165766"/>
            <a:ext cx="3342903" cy="1631219"/>
          </a:xfrm>
          <a:prstGeom prst="rect">
            <a:avLst/>
          </a:prstGeom>
          <a:noFill/>
        </p:spPr>
      </p:pic>
      <p:pic>
        <p:nvPicPr>
          <p:cNvPr id="18" name="Picture 4" descr="IM000706"/>
          <p:cNvPicPr>
            <a:picLocks noChangeAspect="1" noChangeArrowheads="1"/>
          </p:cNvPicPr>
          <p:nvPr/>
        </p:nvPicPr>
        <p:blipFill>
          <a:blip r:embed="rId4"/>
          <a:srcRect l="-380" t="17327" r="19341" b="21975"/>
          <a:stretch>
            <a:fillRect/>
          </a:stretch>
        </p:blipFill>
        <p:spPr bwMode="auto">
          <a:xfrm>
            <a:off x="5545164" y="1389412"/>
            <a:ext cx="3349453" cy="1710048"/>
          </a:xfrm>
          <a:prstGeom prst="rect">
            <a:avLst/>
          </a:prstGeom>
          <a:noFill/>
        </p:spPr>
      </p:pic>
      <p:pic>
        <p:nvPicPr>
          <p:cNvPr id="11" name="Picture 5" descr="DSCN035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93278" y="3172692"/>
            <a:ext cx="3307277" cy="1894266"/>
          </a:xfrm>
          <a:prstGeom prst="rect">
            <a:avLst/>
          </a:prstGeom>
          <a:noFill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92563" y="5200650"/>
            <a:ext cx="2553904" cy="30777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400" b="0" dirty="0" smtClean="0"/>
              <a:t>Установить лицевую панель</a:t>
            </a:r>
            <a:endParaRPr lang="en-US" altLang="ko-KR" sz="1400" b="0" dirty="0"/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 rot="5400000">
            <a:off x="1860520" y="4501356"/>
            <a:ext cx="811212" cy="136525"/>
          </a:xfrm>
          <a:prstGeom prst="homePlate">
            <a:avLst>
              <a:gd name="adj" fmla="val 148546"/>
            </a:avLst>
          </a:prstGeom>
          <a:gradFill rotWithShape="0">
            <a:gsLst>
              <a:gs pos="0">
                <a:srgbClr val="000066"/>
              </a:gs>
              <a:gs pos="100000">
                <a:srgbClr val="66CCFF"/>
              </a:gs>
            </a:gsLst>
            <a:lin ang="0" scaled="1"/>
          </a:gradFill>
          <a:ln w="28575" algn="ctr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lnSpc>
                <a:spcPct val="130000"/>
              </a:lnSpc>
            </a:pPr>
            <a:endParaRPr lang="en-US" sz="14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31" name="Text Box 15"/>
          <p:cNvSpPr txBox="1">
            <a:spLocks noChangeArrowheads="1"/>
          </p:cNvSpPr>
          <p:nvPr/>
        </p:nvSpPr>
        <p:spPr bwMode="auto">
          <a:xfrm>
            <a:off x="2206625" y="139700"/>
            <a:ext cx="468471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внутреннего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блока</a:t>
            </a:r>
            <a:endParaRPr lang="en-US" sz="2800" b="0">
              <a:solidFill>
                <a:srgbClr val="000099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41204" y="998733"/>
            <a:ext cx="5838458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Соблюдать ограничения на положение внутреннего блока.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562697" y="1730478"/>
            <a:ext cx="39616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dirty="0">
                <a:solidFill>
                  <a:schemeClr val="bg2"/>
                </a:solidFill>
              </a:rPr>
              <a:t> </a:t>
            </a:r>
            <a:r>
              <a:rPr lang="ru-RU" altLang="ko-KR" sz="1600" dirty="0" smtClean="0">
                <a:solidFill>
                  <a:schemeClr val="bg2"/>
                </a:solidFill>
              </a:rPr>
              <a:t>Кассетный внутренний блок</a:t>
            </a:r>
            <a:endParaRPr lang="en-US" altLang="ko-KR" sz="1600" i="1" dirty="0">
              <a:solidFill>
                <a:schemeClr val="bg2"/>
              </a:solidFill>
            </a:endParaRP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5495926" y="1756826"/>
            <a:ext cx="32099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dirty="0">
                <a:solidFill>
                  <a:schemeClr val="bg2"/>
                </a:solidFill>
              </a:rPr>
              <a:t> </a:t>
            </a:r>
            <a:r>
              <a:rPr lang="ru-RU" altLang="ko-KR" sz="1600" dirty="0" smtClean="0">
                <a:solidFill>
                  <a:schemeClr val="bg2"/>
                </a:solidFill>
              </a:rPr>
              <a:t>Настенный внутренний блок</a:t>
            </a:r>
            <a:endParaRPr lang="en-US" altLang="ko-KR" sz="1600" i="1" dirty="0">
              <a:solidFill>
                <a:schemeClr val="bg2"/>
              </a:solidFill>
            </a:endParaRPr>
          </a:p>
        </p:txBody>
      </p:sp>
      <p:pic>
        <p:nvPicPr>
          <p:cNvPr id="28" name="Picture 16" descr="Vivace mirror_front-respectiv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64655" y="2475398"/>
            <a:ext cx="1937603" cy="1340416"/>
          </a:xfrm>
          <a:prstGeom prst="rect">
            <a:avLst/>
          </a:prstGeom>
          <a:noFill/>
        </p:spPr>
      </p:pic>
      <p:grpSp>
        <p:nvGrpSpPr>
          <p:cNvPr id="32" name="Group 31"/>
          <p:cNvGrpSpPr/>
          <p:nvPr/>
        </p:nvGrpSpPr>
        <p:grpSpPr>
          <a:xfrm>
            <a:off x="5667374" y="2305051"/>
            <a:ext cx="2892393" cy="1575799"/>
            <a:chOff x="5415148" y="4702629"/>
            <a:chExt cx="3467595" cy="1949993"/>
          </a:xfrm>
        </p:grpSpPr>
        <p:sp>
          <p:nvSpPr>
            <p:cNvPr id="29" name="Rectangle 28"/>
            <p:cNvSpPr/>
            <p:nvPr/>
          </p:nvSpPr>
          <p:spPr bwMode="auto">
            <a:xfrm>
              <a:off x="5415148" y="4823822"/>
              <a:ext cx="106878" cy="1828800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5415148" y="4702629"/>
              <a:ext cx="3467595" cy="95002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5431632" y="4721942"/>
              <a:ext cx="73818" cy="135194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33" name="Left-Right Arrow 32"/>
          <p:cNvSpPr/>
          <p:nvPr/>
        </p:nvSpPr>
        <p:spPr bwMode="auto">
          <a:xfrm>
            <a:off x="5790367" y="3038484"/>
            <a:ext cx="396483" cy="99851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Left-Right Arrow 33"/>
          <p:cNvSpPr/>
          <p:nvPr/>
        </p:nvSpPr>
        <p:spPr bwMode="auto">
          <a:xfrm>
            <a:off x="8094417" y="3046181"/>
            <a:ext cx="396483" cy="99851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Left-Right Arrow 34"/>
          <p:cNvSpPr/>
          <p:nvPr/>
        </p:nvSpPr>
        <p:spPr bwMode="auto">
          <a:xfrm rot="16200000">
            <a:off x="6932685" y="2575045"/>
            <a:ext cx="384116" cy="103066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/>
        </p:nvSpPr>
        <p:spPr bwMode="auto">
          <a:xfrm>
            <a:off x="5790241" y="3484236"/>
            <a:ext cx="819908" cy="273587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 dirty="0"/>
              <a:t>&gt; </a:t>
            </a:r>
            <a:r>
              <a:rPr lang="ru-RU" sz="1600" b="0" dirty="0" smtClean="0"/>
              <a:t>125мм</a:t>
            </a:r>
            <a:endParaRPr lang="en-US" sz="1600" b="0" dirty="0"/>
          </a:p>
        </p:txBody>
      </p:sp>
      <p:sp>
        <p:nvSpPr>
          <p:cNvPr id="37" name="Text Box 11"/>
          <p:cNvSpPr txBox="1">
            <a:spLocks noChangeArrowheads="1"/>
          </p:cNvSpPr>
          <p:nvPr/>
        </p:nvSpPr>
        <p:spPr bwMode="auto">
          <a:xfrm>
            <a:off x="7840051" y="3499630"/>
            <a:ext cx="819908" cy="273587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 dirty="0"/>
              <a:t>&gt; </a:t>
            </a:r>
            <a:r>
              <a:rPr lang="ru-RU" sz="1600" b="0" dirty="0" smtClean="0"/>
              <a:t>125мм</a:t>
            </a:r>
            <a:endParaRPr lang="en-US" sz="1600" b="0" dirty="0"/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>
            <a:off x="7212396" y="2498995"/>
            <a:ext cx="819908" cy="273587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 dirty="0"/>
              <a:t>&gt; </a:t>
            </a:r>
            <a:r>
              <a:rPr lang="ru-RU" sz="1600" b="0" dirty="0" smtClean="0"/>
              <a:t>300мм</a:t>
            </a:r>
            <a:endParaRPr lang="en-US" sz="1600" b="0" dirty="0"/>
          </a:p>
        </p:txBody>
      </p:sp>
      <p:sp>
        <p:nvSpPr>
          <p:cNvPr id="45" name="Text Box 11"/>
          <p:cNvSpPr txBox="1">
            <a:spLocks noChangeArrowheads="1"/>
          </p:cNvSpPr>
          <p:nvPr/>
        </p:nvSpPr>
        <p:spPr bwMode="auto">
          <a:xfrm>
            <a:off x="7944825" y="5290331"/>
            <a:ext cx="982961" cy="33855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 dirty="0"/>
              <a:t>&gt; </a:t>
            </a:r>
            <a:r>
              <a:rPr lang="ru-RU" sz="1600" b="0" dirty="0" smtClean="0"/>
              <a:t>300мм</a:t>
            </a:r>
            <a:endParaRPr lang="en-US" sz="1600" b="0" dirty="0"/>
          </a:p>
        </p:txBody>
      </p:sp>
      <p:sp>
        <p:nvSpPr>
          <p:cNvPr id="47" name="Text Box 11"/>
          <p:cNvSpPr txBox="1">
            <a:spLocks noChangeArrowheads="1"/>
          </p:cNvSpPr>
          <p:nvPr/>
        </p:nvSpPr>
        <p:spPr bwMode="auto">
          <a:xfrm>
            <a:off x="5592150" y="5271280"/>
            <a:ext cx="982961" cy="33855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 dirty="0"/>
              <a:t>&gt; </a:t>
            </a:r>
            <a:r>
              <a:rPr lang="ru-RU" sz="1600" b="0" dirty="0" smtClean="0"/>
              <a:t>300мм</a:t>
            </a:r>
            <a:endParaRPr lang="en-US" sz="1600" b="0" dirty="0"/>
          </a:p>
        </p:txBody>
      </p:sp>
      <p:sp>
        <p:nvSpPr>
          <p:cNvPr id="48" name="Left-Right Arrow 47"/>
          <p:cNvSpPr/>
          <p:nvPr/>
        </p:nvSpPr>
        <p:spPr bwMode="auto">
          <a:xfrm rot="16200000">
            <a:off x="7006909" y="6302061"/>
            <a:ext cx="279341" cy="89590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Text Box 11"/>
          <p:cNvSpPr txBox="1">
            <a:spLocks noChangeArrowheads="1"/>
          </p:cNvSpPr>
          <p:nvPr/>
        </p:nvSpPr>
        <p:spPr bwMode="auto">
          <a:xfrm>
            <a:off x="7240971" y="6185934"/>
            <a:ext cx="869149" cy="33855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0" dirty="0"/>
              <a:t>&gt; </a:t>
            </a:r>
            <a:r>
              <a:rPr lang="ru-RU" sz="1600" b="0" dirty="0" smtClean="0"/>
              <a:t>90мм</a:t>
            </a:r>
            <a:endParaRPr lang="en-US" sz="1600" b="0" dirty="0"/>
          </a:p>
        </p:txBody>
      </p:sp>
      <p:grpSp>
        <p:nvGrpSpPr>
          <p:cNvPr id="40" name="Group 39"/>
          <p:cNvGrpSpPr/>
          <p:nvPr/>
        </p:nvGrpSpPr>
        <p:grpSpPr>
          <a:xfrm>
            <a:off x="561975" y="2343150"/>
            <a:ext cx="3842297" cy="1276350"/>
            <a:chOff x="1700653" y="2564907"/>
            <a:chExt cx="4741970" cy="1678049"/>
          </a:xfrm>
        </p:grpSpPr>
        <p:pic>
          <p:nvPicPr>
            <p:cNvPr id="17" name="Picture 2" descr="1кас DVM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40285" y="2564907"/>
              <a:ext cx="2650682" cy="1389576"/>
            </a:xfrm>
            <a:prstGeom prst="rect">
              <a:avLst/>
            </a:prstGeom>
            <a:noFill/>
          </p:spPr>
        </p:pic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3552674" y="3904402"/>
              <a:ext cx="1096775" cy="338554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0" dirty="0"/>
                <a:t>&gt; </a:t>
              </a:r>
              <a:r>
                <a:rPr lang="ru-RU" sz="1600" b="0" dirty="0" smtClean="0"/>
                <a:t>15</a:t>
              </a:r>
              <a:r>
                <a:rPr lang="en-US" sz="1600" b="0" dirty="0" smtClean="0"/>
                <a:t>00</a:t>
              </a:r>
              <a:r>
                <a:rPr lang="ru-RU" sz="1600" b="0" dirty="0"/>
                <a:t>мм</a:t>
              </a:r>
              <a:endParaRPr lang="en-US" sz="1600" b="0" dirty="0"/>
            </a:p>
          </p:txBody>
        </p:sp>
        <p:sp>
          <p:nvSpPr>
            <p:cNvPr id="20" name="Left-Right Arrow 19"/>
            <p:cNvSpPr/>
            <p:nvPr/>
          </p:nvSpPr>
          <p:spPr bwMode="auto">
            <a:xfrm rot="525980">
              <a:off x="1700653" y="2916829"/>
              <a:ext cx="846162" cy="204716"/>
            </a:xfrm>
            <a:prstGeom prst="leftRightArrow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" name="Left-Right Arrow 21"/>
            <p:cNvSpPr/>
            <p:nvPr/>
          </p:nvSpPr>
          <p:spPr bwMode="auto">
            <a:xfrm rot="18919066">
              <a:off x="4090867" y="2596840"/>
              <a:ext cx="679620" cy="201636"/>
            </a:xfrm>
            <a:prstGeom prst="leftRightArrow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" name="Left-Right Arrow 23"/>
            <p:cNvSpPr/>
            <p:nvPr/>
          </p:nvSpPr>
          <p:spPr bwMode="auto">
            <a:xfrm rot="568419">
              <a:off x="5346377" y="3593723"/>
              <a:ext cx="846162" cy="204716"/>
            </a:xfrm>
            <a:prstGeom prst="leftRightArrow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5345848" y="3085005"/>
              <a:ext cx="1096775" cy="338554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0" dirty="0"/>
                <a:t>&gt; </a:t>
              </a:r>
              <a:r>
                <a:rPr lang="ru-RU" sz="1600" b="0" dirty="0" smtClean="0"/>
                <a:t>15</a:t>
              </a:r>
              <a:r>
                <a:rPr lang="en-US" sz="1600" b="0" dirty="0" smtClean="0"/>
                <a:t>00</a:t>
              </a:r>
              <a:r>
                <a:rPr lang="ru-RU" sz="1600" b="0" dirty="0"/>
                <a:t>мм</a:t>
              </a:r>
              <a:endParaRPr lang="en-US" sz="1600" b="0" dirty="0"/>
            </a:p>
          </p:txBody>
        </p:sp>
        <p:sp>
          <p:nvSpPr>
            <p:cNvPr id="39" name="Left-Right Arrow 38"/>
            <p:cNvSpPr/>
            <p:nvPr/>
          </p:nvSpPr>
          <p:spPr bwMode="auto">
            <a:xfrm rot="18919066">
              <a:off x="2928816" y="3854140"/>
              <a:ext cx="679620" cy="201636"/>
            </a:xfrm>
            <a:prstGeom prst="leftRightArrow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5676900" y="4071401"/>
            <a:ext cx="29432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dirty="0">
                <a:solidFill>
                  <a:schemeClr val="bg2"/>
                </a:solidFill>
              </a:rPr>
              <a:t> </a:t>
            </a:r>
            <a:r>
              <a:rPr lang="ru-RU" altLang="ko-KR" sz="1600" dirty="0" smtClean="0">
                <a:solidFill>
                  <a:schemeClr val="bg2"/>
                </a:solidFill>
              </a:rPr>
              <a:t>Напольно-потолочный</a:t>
            </a:r>
          </a:p>
          <a:p>
            <a:pPr algn="ctr">
              <a:spcBef>
                <a:spcPct val="50000"/>
              </a:spcBef>
            </a:pPr>
            <a:r>
              <a:rPr lang="ru-RU" altLang="ko-KR" sz="1600" dirty="0" smtClean="0">
                <a:solidFill>
                  <a:schemeClr val="bg2"/>
                </a:solidFill>
              </a:rPr>
              <a:t>внутренний блок</a:t>
            </a:r>
            <a:endParaRPr lang="en-US" altLang="ko-KR" sz="1600" i="1" dirty="0">
              <a:solidFill>
                <a:schemeClr val="bg2"/>
              </a:solidFill>
            </a:endParaRPr>
          </a:p>
        </p:txBody>
      </p:sp>
      <p:pic>
        <p:nvPicPr>
          <p:cNvPr id="43" name="Picture 42" descr="Ceiling_S.ep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725" y="5203549"/>
            <a:ext cx="1414696" cy="1008347"/>
          </a:xfrm>
          <a:prstGeom prst="rect">
            <a:avLst/>
          </a:prstGeom>
        </p:spPr>
      </p:pic>
      <p:sp>
        <p:nvSpPr>
          <p:cNvPr id="44" name="Left-Right Arrow 43"/>
          <p:cNvSpPr/>
          <p:nvPr/>
        </p:nvSpPr>
        <p:spPr bwMode="auto">
          <a:xfrm>
            <a:off x="7970592" y="5694129"/>
            <a:ext cx="396483" cy="99851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" name="Left-Right Arrow 45"/>
          <p:cNvSpPr/>
          <p:nvPr/>
        </p:nvSpPr>
        <p:spPr bwMode="auto">
          <a:xfrm>
            <a:off x="6170367" y="5694129"/>
            <a:ext cx="396483" cy="99851"/>
          </a:xfrm>
          <a:prstGeom prst="leftRightArrow">
            <a:avLst/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315047" y="4045053"/>
            <a:ext cx="34759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600" dirty="0">
                <a:solidFill>
                  <a:schemeClr val="bg2"/>
                </a:solidFill>
              </a:rPr>
              <a:t> </a:t>
            </a:r>
            <a:r>
              <a:rPr lang="ru-RU" altLang="ko-KR" sz="1600" dirty="0" smtClean="0">
                <a:solidFill>
                  <a:schemeClr val="bg2"/>
                </a:solidFill>
              </a:rPr>
              <a:t>Канальный внутренний блок</a:t>
            </a:r>
            <a:endParaRPr lang="en-US" altLang="ko-KR" sz="1600" i="1" dirty="0">
              <a:solidFill>
                <a:schemeClr val="bg2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33400" y="4605814"/>
            <a:ext cx="3737522" cy="1337786"/>
            <a:chOff x="1829961" y="2484134"/>
            <a:chExt cx="4612662" cy="1758822"/>
          </a:xfrm>
        </p:grpSpPr>
        <p:sp>
          <p:nvSpPr>
            <p:cNvPr id="53" name="Text Box 11"/>
            <p:cNvSpPr txBox="1">
              <a:spLocks noChangeArrowheads="1"/>
            </p:cNvSpPr>
            <p:nvPr/>
          </p:nvSpPr>
          <p:spPr bwMode="auto">
            <a:xfrm>
              <a:off x="3552674" y="3904402"/>
              <a:ext cx="1096775" cy="338554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0" dirty="0"/>
                <a:t>&gt; </a:t>
              </a:r>
              <a:r>
                <a:rPr lang="ru-RU" sz="1600" b="0" dirty="0" smtClean="0"/>
                <a:t>15</a:t>
              </a:r>
              <a:r>
                <a:rPr lang="en-US" sz="1600" b="0" dirty="0" smtClean="0"/>
                <a:t>00</a:t>
              </a:r>
              <a:r>
                <a:rPr lang="ru-RU" sz="1600" b="0" dirty="0"/>
                <a:t>мм</a:t>
              </a:r>
              <a:endParaRPr lang="en-US" sz="1600" b="0" dirty="0"/>
            </a:p>
          </p:txBody>
        </p:sp>
        <p:sp>
          <p:nvSpPr>
            <p:cNvPr id="54" name="Left-Right Arrow 53"/>
            <p:cNvSpPr/>
            <p:nvPr/>
          </p:nvSpPr>
          <p:spPr bwMode="auto">
            <a:xfrm>
              <a:off x="1829961" y="3593058"/>
              <a:ext cx="846161" cy="204716"/>
            </a:xfrm>
            <a:prstGeom prst="leftRightArrow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5" name="Left-Right Arrow 54"/>
            <p:cNvSpPr/>
            <p:nvPr/>
          </p:nvSpPr>
          <p:spPr bwMode="auto">
            <a:xfrm rot="18919066">
              <a:off x="4090867" y="2484134"/>
              <a:ext cx="679620" cy="201636"/>
            </a:xfrm>
            <a:prstGeom prst="leftRightArrow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6" name="Left-Right Arrow 55"/>
            <p:cNvSpPr/>
            <p:nvPr/>
          </p:nvSpPr>
          <p:spPr bwMode="auto">
            <a:xfrm>
              <a:off x="5346377" y="3593722"/>
              <a:ext cx="846161" cy="204716"/>
            </a:xfrm>
            <a:prstGeom prst="leftRightArrow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7" name="Text Box 11"/>
            <p:cNvSpPr txBox="1">
              <a:spLocks noChangeArrowheads="1"/>
            </p:cNvSpPr>
            <p:nvPr/>
          </p:nvSpPr>
          <p:spPr bwMode="auto">
            <a:xfrm>
              <a:off x="5345848" y="3085005"/>
              <a:ext cx="1096775" cy="338554"/>
            </a:xfrm>
            <a:prstGeom prst="rect">
              <a:avLst/>
            </a:prstGeom>
            <a:noFill/>
            <a:ln w="38100" cmpd="dbl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b="0" dirty="0"/>
                <a:t>&gt; </a:t>
              </a:r>
              <a:r>
                <a:rPr lang="ru-RU" sz="1600" b="0" dirty="0" smtClean="0"/>
                <a:t>15</a:t>
              </a:r>
              <a:r>
                <a:rPr lang="en-US" sz="1600" b="0" dirty="0" smtClean="0"/>
                <a:t>00</a:t>
              </a:r>
              <a:r>
                <a:rPr lang="ru-RU" sz="1600" b="0" dirty="0"/>
                <a:t>мм</a:t>
              </a:r>
              <a:endParaRPr lang="en-US" sz="1600" b="0" dirty="0"/>
            </a:p>
          </p:txBody>
        </p:sp>
        <p:sp>
          <p:nvSpPr>
            <p:cNvPr id="58" name="Left-Right Arrow 57"/>
            <p:cNvSpPr/>
            <p:nvPr/>
          </p:nvSpPr>
          <p:spPr bwMode="auto">
            <a:xfrm rot="18919066">
              <a:off x="2893550" y="4029459"/>
              <a:ext cx="679620" cy="201636"/>
            </a:xfrm>
            <a:prstGeom prst="leftRightArrow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59" name="Picture 5" descr="Кан выс нап DVM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76349" y="4765092"/>
            <a:ext cx="2219325" cy="1024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31" name="Text Box 15"/>
          <p:cNvSpPr txBox="1">
            <a:spLocks noChangeArrowheads="1"/>
          </p:cNvSpPr>
          <p:nvPr/>
        </p:nvSpPr>
        <p:spPr bwMode="auto">
          <a:xfrm>
            <a:off x="2206625" y="139700"/>
            <a:ext cx="468471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внутреннего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блока</a:t>
            </a:r>
            <a:endParaRPr lang="en-US" sz="2800" b="0">
              <a:solidFill>
                <a:srgbClr val="000099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41204" y="963108"/>
            <a:ext cx="5838458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Соблюдать ограничения на положение внутреннего блока.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42504" y="1769431"/>
            <a:ext cx="2929299" cy="4660718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143240" y="2648204"/>
            <a:ext cx="2857520" cy="3781943"/>
          </a:xfrm>
          <a:prstGeom prst="round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3286116" y="2880682"/>
            <a:ext cx="2453197" cy="1406304"/>
          </a:xfrm>
          <a:prstGeom prst="roundRect">
            <a:avLst/>
          </a:prstGeom>
          <a:gradFill flip="none" rotWithShape="1">
            <a:gsLst>
              <a:gs pos="0">
                <a:srgbClr val="A8FEFC">
                  <a:shade val="30000"/>
                  <a:satMod val="115000"/>
                </a:srgbClr>
              </a:gs>
              <a:gs pos="50000">
                <a:srgbClr val="A8FEFC">
                  <a:shade val="67500"/>
                  <a:satMod val="115000"/>
                </a:srgbClr>
              </a:gs>
              <a:gs pos="100000">
                <a:srgbClr val="A8FEF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333432" y="2906666"/>
            <a:ext cx="2432755" cy="132343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0" dirty="0" smtClean="0"/>
              <a:t>Отсутствие </a:t>
            </a:r>
          </a:p>
          <a:p>
            <a:pPr algn="ctr"/>
            <a:r>
              <a:rPr lang="ru-RU" sz="1600" b="0" dirty="0" smtClean="0"/>
              <a:t>препятствий для </a:t>
            </a:r>
          </a:p>
          <a:p>
            <a:pPr algn="ctr"/>
            <a:r>
              <a:rPr lang="ru-RU" sz="1600" b="0" dirty="0" smtClean="0"/>
              <a:t>равномерного </a:t>
            </a:r>
          </a:p>
          <a:p>
            <a:pPr algn="ctr"/>
            <a:r>
              <a:rPr lang="ru-RU" sz="1600" b="0" dirty="0" smtClean="0"/>
              <a:t>распределения </a:t>
            </a:r>
          </a:p>
          <a:p>
            <a:pPr algn="ctr"/>
            <a:r>
              <a:rPr lang="ru-RU" sz="1600" b="0" dirty="0" smtClean="0"/>
              <a:t>воздуха</a:t>
            </a:r>
            <a:endParaRPr lang="ru-RU" sz="1600" b="0" dirty="0"/>
          </a:p>
        </p:txBody>
      </p:sp>
      <p:sp>
        <p:nvSpPr>
          <p:cNvPr id="64" name="Rounded Rectangle 63"/>
          <p:cNvSpPr/>
          <p:nvPr/>
        </p:nvSpPr>
        <p:spPr>
          <a:xfrm>
            <a:off x="3286116" y="4430072"/>
            <a:ext cx="2453197" cy="857256"/>
          </a:xfrm>
          <a:prstGeom prst="roundRect">
            <a:avLst/>
          </a:prstGeom>
          <a:gradFill flip="none" rotWithShape="1">
            <a:gsLst>
              <a:gs pos="0">
                <a:srgbClr val="A8FEFC">
                  <a:shade val="30000"/>
                  <a:satMod val="115000"/>
                </a:srgbClr>
              </a:gs>
              <a:gs pos="50000">
                <a:srgbClr val="A8FEFC">
                  <a:shade val="67500"/>
                  <a:satMod val="115000"/>
                </a:srgbClr>
              </a:gs>
              <a:gs pos="100000">
                <a:srgbClr val="A8FEF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274056" y="4399607"/>
            <a:ext cx="2548599" cy="8309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0" dirty="0" smtClean="0"/>
              <a:t>Свободный доступ </a:t>
            </a:r>
          </a:p>
          <a:p>
            <a:pPr algn="ctr"/>
            <a:r>
              <a:rPr lang="ru-RU" sz="1600" b="0" dirty="0" smtClean="0"/>
              <a:t>для замены и чистки </a:t>
            </a:r>
          </a:p>
          <a:p>
            <a:pPr algn="ctr"/>
            <a:r>
              <a:rPr lang="ru-RU" sz="1600" b="0" dirty="0" smtClean="0"/>
              <a:t>фильтров</a:t>
            </a:r>
            <a:endParaRPr lang="ru-RU" sz="1600" b="0" dirty="0"/>
          </a:p>
        </p:txBody>
      </p:sp>
      <p:sp>
        <p:nvSpPr>
          <p:cNvPr id="66" name="Rounded Rectangle 65"/>
          <p:cNvSpPr/>
          <p:nvPr/>
        </p:nvSpPr>
        <p:spPr>
          <a:xfrm>
            <a:off x="285721" y="2000429"/>
            <a:ext cx="2530427" cy="2071702"/>
          </a:xfrm>
          <a:prstGeom prst="roundRect">
            <a:avLst/>
          </a:prstGeom>
          <a:gradFill flip="none" rotWithShape="1">
            <a:gsLst>
              <a:gs pos="0">
                <a:srgbClr val="A8FEFC">
                  <a:shade val="30000"/>
                  <a:satMod val="115000"/>
                </a:srgbClr>
              </a:gs>
              <a:gs pos="50000">
                <a:srgbClr val="A8FEFC">
                  <a:shade val="67500"/>
                  <a:satMod val="115000"/>
                </a:srgbClr>
              </a:gs>
              <a:gs pos="100000">
                <a:srgbClr val="A8FEF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3286118" y="5430016"/>
            <a:ext cx="2453197" cy="857256"/>
          </a:xfrm>
          <a:prstGeom prst="roundRect">
            <a:avLst/>
          </a:prstGeom>
          <a:gradFill flip="none" rotWithShape="1">
            <a:gsLst>
              <a:gs pos="0">
                <a:srgbClr val="A8FEFC">
                  <a:shade val="30000"/>
                  <a:satMod val="115000"/>
                </a:srgbClr>
              </a:gs>
              <a:gs pos="50000">
                <a:srgbClr val="A8FEFC">
                  <a:shade val="67500"/>
                  <a:satMod val="115000"/>
                </a:srgbClr>
              </a:gs>
              <a:gs pos="100000">
                <a:srgbClr val="A8FEF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214679" y="5548579"/>
            <a:ext cx="2625829" cy="5847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0" dirty="0" smtClean="0"/>
              <a:t>Отсутствие воздействия прямых </a:t>
            </a:r>
            <a:r>
              <a:rPr lang="ru-RU" sz="1600" b="0" dirty="0"/>
              <a:t>солнечных лучей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2511" y="2190429"/>
            <a:ext cx="2363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0" dirty="0"/>
              <a:t>удаленное более </a:t>
            </a:r>
            <a:r>
              <a:rPr lang="ru-RU" sz="1600" b="0" dirty="0" smtClean="0"/>
              <a:t>чем </a:t>
            </a:r>
          </a:p>
          <a:p>
            <a:pPr algn="ctr"/>
            <a:r>
              <a:rPr lang="ru-RU" sz="1600" b="0" dirty="0" smtClean="0"/>
              <a:t>на </a:t>
            </a:r>
            <a:r>
              <a:rPr lang="ru-RU" sz="1600" b="0" dirty="0"/>
              <a:t>1 м. телевизора </a:t>
            </a:r>
            <a:endParaRPr lang="ru-RU" sz="1600" b="0" dirty="0" smtClean="0"/>
          </a:p>
          <a:p>
            <a:pPr algn="ctr"/>
            <a:r>
              <a:rPr lang="ru-RU" sz="1600" b="0" dirty="0" smtClean="0"/>
              <a:t>или </a:t>
            </a:r>
            <a:r>
              <a:rPr lang="ru-RU" sz="1600" b="0" dirty="0"/>
              <a:t>радио </a:t>
            </a:r>
            <a:endParaRPr lang="ru-RU" sz="1600" b="0" dirty="0" smtClean="0"/>
          </a:p>
          <a:p>
            <a:pPr algn="ctr"/>
            <a:r>
              <a:rPr lang="ru-RU" sz="1600" b="0" dirty="0" smtClean="0"/>
              <a:t>(возможны искажения </a:t>
            </a:r>
          </a:p>
          <a:p>
            <a:pPr algn="ctr"/>
            <a:r>
              <a:rPr lang="ru-RU" sz="1600" b="0" dirty="0" smtClean="0"/>
              <a:t>изображения </a:t>
            </a:r>
            <a:r>
              <a:rPr lang="ru-RU" sz="1600" b="0" dirty="0"/>
              <a:t>и </a:t>
            </a:r>
            <a:endParaRPr lang="ru-RU" sz="1600" b="0" dirty="0" smtClean="0"/>
          </a:p>
          <a:p>
            <a:pPr algn="ctr"/>
            <a:r>
              <a:rPr lang="ru-RU" sz="1600" b="0" dirty="0" smtClean="0"/>
              <a:t>возникновение </a:t>
            </a:r>
            <a:r>
              <a:rPr lang="ru-RU" sz="1600" b="0" dirty="0"/>
              <a:t>шумов)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285720" y="4215570"/>
            <a:ext cx="2500331" cy="2071702"/>
          </a:xfrm>
          <a:prstGeom prst="roundRect">
            <a:avLst/>
          </a:prstGeom>
          <a:gradFill flip="none" rotWithShape="1">
            <a:gsLst>
              <a:gs pos="0">
                <a:srgbClr val="A8FEFC">
                  <a:shade val="30000"/>
                  <a:satMod val="115000"/>
                </a:srgbClr>
              </a:gs>
              <a:gs pos="50000">
                <a:srgbClr val="A8FEFC">
                  <a:shade val="67500"/>
                  <a:satMod val="115000"/>
                </a:srgbClr>
              </a:gs>
              <a:gs pos="100000">
                <a:srgbClr val="A8FEF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7030A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85008" y="4350759"/>
            <a:ext cx="2493818" cy="181588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ru-RU" sz="1600" b="0" dirty="0" smtClean="0"/>
              <a:t>максимальное </a:t>
            </a:r>
          </a:p>
          <a:p>
            <a:pPr algn="ctr"/>
            <a:r>
              <a:rPr lang="ru-RU" sz="1600" b="0" dirty="0" smtClean="0"/>
              <a:t>удаление </a:t>
            </a:r>
            <a:r>
              <a:rPr lang="ru-RU" sz="1600" b="0" dirty="0"/>
              <a:t>от </a:t>
            </a:r>
            <a:endParaRPr lang="ru-RU" sz="1600" b="0" dirty="0" smtClean="0"/>
          </a:p>
          <a:p>
            <a:pPr algn="ctr"/>
            <a:r>
              <a:rPr lang="ru-RU" sz="1600" b="0" dirty="0" smtClean="0"/>
              <a:t>флуоресцентных </a:t>
            </a:r>
            <a:r>
              <a:rPr lang="ru-RU" sz="1600" b="0" dirty="0"/>
              <a:t>л</a:t>
            </a:r>
            <a:r>
              <a:rPr lang="ru-RU" sz="1600" b="0" dirty="0" smtClean="0"/>
              <a:t>амп</a:t>
            </a:r>
            <a:endParaRPr lang="ru-RU" sz="1600" b="0" dirty="0"/>
          </a:p>
          <a:p>
            <a:pPr algn="ctr"/>
            <a:r>
              <a:rPr lang="ru-RU" sz="1600" b="0" dirty="0"/>
              <a:t>и ламп </a:t>
            </a:r>
            <a:r>
              <a:rPr lang="ru-RU" sz="1600" b="0" dirty="0" smtClean="0"/>
              <a:t>накаливания</a:t>
            </a:r>
          </a:p>
          <a:p>
            <a:pPr algn="ctr"/>
            <a:r>
              <a:rPr lang="ru-RU" sz="1600" b="0" dirty="0" smtClean="0"/>
              <a:t>(сбои в работе пульта</a:t>
            </a:r>
          </a:p>
          <a:p>
            <a:pPr algn="ctr"/>
            <a:r>
              <a:rPr lang="ru-RU" sz="1600" b="0" dirty="0"/>
              <a:t>д</a:t>
            </a:r>
            <a:r>
              <a:rPr lang="ru-RU" sz="1600" b="0" dirty="0" smtClean="0"/>
              <a:t>истанционного</a:t>
            </a:r>
          </a:p>
          <a:p>
            <a:pPr algn="ctr"/>
            <a:r>
              <a:rPr lang="ru-RU" sz="1600" b="0" dirty="0" smtClean="0"/>
              <a:t>управления)</a:t>
            </a:r>
            <a:endParaRPr lang="ru-RU" sz="1600" b="0" dirty="0"/>
          </a:p>
        </p:txBody>
      </p:sp>
      <p:sp>
        <p:nvSpPr>
          <p:cNvPr id="72" name="Rounded Rectangle 71"/>
          <p:cNvSpPr/>
          <p:nvPr/>
        </p:nvSpPr>
        <p:spPr>
          <a:xfrm>
            <a:off x="6072199" y="2612571"/>
            <a:ext cx="2857520" cy="3817578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l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98" name="Picture 2" descr="R0010084"/>
          <p:cNvPicPr>
            <a:picLocks noChangeAspect="1" noChangeArrowheads="1"/>
          </p:cNvPicPr>
          <p:nvPr/>
        </p:nvPicPr>
        <p:blipFill>
          <a:blip r:embed="rId3" cstate="print"/>
          <a:srcRect l="20959"/>
          <a:stretch>
            <a:fillRect/>
          </a:stretch>
        </p:blipFill>
        <p:spPr bwMode="auto">
          <a:xfrm>
            <a:off x="6175166" y="2901486"/>
            <a:ext cx="2642257" cy="181893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99" name="Oval 7"/>
          <p:cNvSpPr>
            <a:spLocks noChangeArrowheads="1"/>
          </p:cNvSpPr>
          <p:nvPr/>
        </p:nvSpPr>
        <p:spPr bwMode="auto">
          <a:xfrm>
            <a:off x="7600210" y="2992560"/>
            <a:ext cx="1033154" cy="152004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latinLnBrk="0" hangingPunct="0"/>
            <a:endParaRPr kumimoji="0" lang="en-US" sz="240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6302445" y="4899465"/>
            <a:ext cx="2453197" cy="1406304"/>
          </a:xfrm>
          <a:prstGeom prst="roundRect">
            <a:avLst/>
          </a:prstGeom>
          <a:gradFill flip="none" rotWithShape="1">
            <a:gsLst>
              <a:gs pos="0">
                <a:srgbClr val="A8FEFC">
                  <a:shade val="30000"/>
                  <a:satMod val="115000"/>
                </a:srgbClr>
              </a:gs>
              <a:gs pos="50000">
                <a:srgbClr val="A8FEFC">
                  <a:shade val="67500"/>
                  <a:satMod val="115000"/>
                </a:srgbClr>
              </a:gs>
              <a:gs pos="100000">
                <a:srgbClr val="A8FEFC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349761" y="4925449"/>
            <a:ext cx="2432755" cy="10772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0" dirty="0" smtClean="0"/>
              <a:t>Наличие доступа для </a:t>
            </a:r>
          </a:p>
          <a:p>
            <a:pPr algn="ctr"/>
            <a:r>
              <a:rPr lang="ru-RU" sz="1600" b="0" dirty="0" smtClean="0"/>
              <a:t>технического </a:t>
            </a:r>
          </a:p>
          <a:p>
            <a:pPr algn="ctr"/>
            <a:r>
              <a:rPr lang="ru-RU" sz="1600" b="0" dirty="0" smtClean="0"/>
              <a:t>обслуживания </a:t>
            </a:r>
          </a:p>
          <a:p>
            <a:pPr algn="ctr"/>
            <a:r>
              <a:rPr lang="ru-RU" sz="1600" b="0" dirty="0" smtClean="0"/>
              <a:t>и ремонта</a:t>
            </a:r>
            <a:endParaRPr lang="ru-RU" sz="16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92" name="Text Box 8"/>
          <p:cNvSpPr txBox="1">
            <a:spLocks noChangeArrowheads="1"/>
          </p:cNvSpPr>
          <p:nvPr/>
        </p:nvSpPr>
        <p:spPr bwMode="auto">
          <a:xfrm>
            <a:off x="683708" y="2155920"/>
            <a:ext cx="23070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800" dirty="0" smtClean="0">
                <a:solidFill>
                  <a:srgbClr val="0000FF"/>
                </a:solidFill>
              </a:rPr>
              <a:t>MEV-A13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SA</a:t>
            </a:r>
            <a:endParaRPr lang="ru-RU" sz="2800" dirty="0">
              <a:solidFill>
                <a:srgbClr val="0000FF"/>
              </a:solidFill>
            </a:endParaRPr>
          </a:p>
          <a:p>
            <a:pPr algn="r"/>
            <a:r>
              <a:rPr lang="en-US" sz="2800" dirty="0" smtClean="0">
                <a:solidFill>
                  <a:srgbClr val="0000FF"/>
                </a:solidFill>
              </a:rPr>
              <a:t>MEV-A16</a:t>
            </a:r>
            <a:r>
              <a:rPr lang="ru-RU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SA</a:t>
            </a:r>
            <a:endParaRPr lang="en-US" sz="2800" b="0" dirty="0"/>
          </a:p>
        </p:txBody>
      </p:sp>
      <p:pic>
        <p:nvPicPr>
          <p:cNvPr id="400394" name="Picture 10" descr="GP_Total Silve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1523" y="5121370"/>
            <a:ext cx="1927225" cy="669925"/>
          </a:xfrm>
          <a:prstGeom prst="rect">
            <a:avLst/>
          </a:prstGeom>
          <a:noFill/>
        </p:spPr>
      </p:pic>
      <p:sp>
        <p:nvSpPr>
          <p:cNvPr id="400398" name="Text Box 14"/>
          <p:cNvSpPr txBox="1">
            <a:spLocks noChangeArrowheads="1"/>
          </p:cNvSpPr>
          <p:nvPr/>
        </p:nvSpPr>
        <p:spPr bwMode="auto">
          <a:xfrm>
            <a:off x="795745" y="1167763"/>
            <a:ext cx="622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chemeClr val="bg2"/>
                </a:solidFill>
              </a:rPr>
              <a:t> </a:t>
            </a:r>
            <a:r>
              <a:rPr lang="ru-RU" altLang="ko-KR" sz="2000" dirty="0">
                <a:solidFill>
                  <a:schemeClr val="bg2"/>
                </a:solidFill>
              </a:rPr>
              <a:t>Внешний ТРВ на 1 внутренний блок</a:t>
            </a:r>
            <a:endParaRPr lang="en-US" altLang="ko-KR" sz="2000" i="1" dirty="0">
              <a:solidFill>
                <a:schemeClr val="bg2"/>
              </a:solidFill>
            </a:endParaRPr>
          </a:p>
        </p:txBody>
      </p:sp>
      <p:sp>
        <p:nvSpPr>
          <p:cNvPr id="400401" name="Line 17"/>
          <p:cNvSpPr>
            <a:spLocks noChangeShapeType="1"/>
          </p:cNvSpPr>
          <p:nvPr/>
        </p:nvSpPr>
        <p:spPr bwMode="auto">
          <a:xfrm flipV="1">
            <a:off x="2863748" y="5861145"/>
            <a:ext cx="1304925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0402" name="Line 18"/>
          <p:cNvSpPr>
            <a:spLocks noChangeShapeType="1"/>
          </p:cNvSpPr>
          <p:nvPr/>
        </p:nvSpPr>
        <p:spPr bwMode="auto">
          <a:xfrm flipV="1">
            <a:off x="5057673" y="5692870"/>
            <a:ext cx="1589087" cy="15875"/>
          </a:xfrm>
          <a:prstGeom prst="line">
            <a:avLst/>
          </a:prstGeom>
          <a:noFill/>
          <a:ln w="38100" cmpd="dbl">
            <a:solidFill>
              <a:srgbClr val="0066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00414" name="Picture 30" descr="Рефнет комплект"/>
          <p:cNvPicPr>
            <a:picLocks noChangeAspect="1" noChangeArrowheads="1"/>
          </p:cNvPicPr>
          <p:nvPr/>
        </p:nvPicPr>
        <p:blipFill>
          <a:blip r:embed="rId3" cstate="print"/>
          <a:srcRect t="46561" r="-357"/>
          <a:stretch>
            <a:fillRect/>
          </a:stretch>
        </p:blipFill>
        <p:spPr bwMode="auto">
          <a:xfrm>
            <a:off x="4181373" y="5659532"/>
            <a:ext cx="844550" cy="279400"/>
          </a:xfrm>
          <a:prstGeom prst="rect">
            <a:avLst/>
          </a:prstGeom>
          <a:noFill/>
        </p:spPr>
      </p:pic>
      <p:sp>
        <p:nvSpPr>
          <p:cNvPr id="400416" name="Line 32"/>
          <p:cNvSpPr>
            <a:spLocks noChangeShapeType="1"/>
          </p:cNvSpPr>
          <p:nvPr/>
        </p:nvSpPr>
        <p:spPr bwMode="auto">
          <a:xfrm>
            <a:off x="4765573" y="4730845"/>
            <a:ext cx="1411287" cy="860425"/>
          </a:xfrm>
          <a:prstGeom prst="line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00417" name="Picture 33" descr="ЭР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3960" y="1898745"/>
            <a:ext cx="2347913" cy="2584450"/>
          </a:xfrm>
          <a:prstGeom prst="rect">
            <a:avLst/>
          </a:prstGeom>
          <a:noFill/>
        </p:spPr>
      </p:pic>
      <p:sp>
        <p:nvSpPr>
          <p:cNvPr id="400424" name="Line 40"/>
          <p:cNvSpPr>
            <a:spLocks noChangeShapeType="1"/>
          </p:cNvSpPr>
          <p:nvPr/>
        </p:nvSpPr>
        <p:spPr bwMode="auto">
          <a:xfrm flipV="1">
            <a:off x="4422673" y="3941857"/>
            <a:ext cx="358775" cy="180975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0425" name="Line 41"/>
          <p:cNvSpPr>
            <a:spLocks noChangeShapeType="1"/>
          </p:cNvSpPr>
          <p:nvPr/>
        </p:nvSpPr>
        <p:spPr bwMode="auto">
          <a:xfrm flipH="1">
            <a:off x="5891110" y="4111720"/>
            <a:ext cx="449263" cy="2714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0413" name="Line 29"/>
          <p:cNvSpPr>
            <a:spLocks noChangeShapeType="1"/>
          </p:cNvSpPr>
          <p:nvPr/>
        </p:nvSpPr>
        <p:spPr bwMode="auto">
          <a:xfrm flipV="1">
            <a:off x="4790973" y="4054570"/>
            <a:ext cx="1220787" cy="676275"/>
          </a:xfrm>
          <a:prstGeom prst="line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0426" name="Line 42"/>
          <p:cNvSpPr>
            <a:spLocks noChangeShapeType="1"/>
          </p:cNvSpPr>
          <p:nvPr/>
        </p:nvSpPr>
        <p:spPr bwMode="auto">
          <a:xfrm flipV="1">
            <a:off x="6175273" y="5591270"/>
            <a:ext cx="446087" cy="3175"/>
          </a:xfrm>
          <a:prstGeom prst="line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0427" name="Line 43"/>
          <p:cNvSpPr>
            <a:spLocks noChangeShapeType="1"/>
          </p:cNvSpPr>
          <p:nvPr/>
        </p:nvSpPr>
        <p:spPr bwMode="auto">
          <a:xfrm>
            <a:off x="4971948" y="5899245"/>
            <a:ext cx="1368425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00430" name="Picture 46" descr="Рефнет комплект"/>
          <p:cNvPicPr>
            <a:picLocks noChangeAspect="1" noChangeArrowheads="1"/>
          </p:cNvPicPr>
          <p:nvPr/>
        </p:nvPicPr>
        <p:blipFill>
          <a:blip r:embed="rId5"/>
          <a:srcRect t="51422" r="4707" b="-19986"/>
          <a:stretch>
            <a:fillRect/>
          </a:stretch>
        </p:blipFill>
        <p:spPr bwMode="auto">
          <a:xfrm>
            <a:off x="828573" y="4046632"/>
            <a:ext cx="2151062" cy="863600"/>
          </a:xfrm>
          <a:prstGeom prst="rect">
            <a:avLst/>
          </a:prstGeom>
          <a:noFill/>
        </p:spPr>
      </p:pic>
      <p:sp>
        <p:nvSpPr>
          <p:cNvPr id="400431" name="Line 47"/>
          <p:cNvSpPr>
            <a:spLocks noChangeShapeType="1"/>
          </p:cNvSpPr>
          <p:nvPr/>
        </p:nvSpPr>
        <p:spPr bwMode="auto">
          <a:xfrm flipV="1">
            <a:off x="2749448" y="4553045"/>
            <a:ext cx="1330325" cy="63500"/>
          </a:xfrm>
          <a:prstGeom prst="line">
            <a:avLst/>
          </a:prstGeom>
          <a:noFill/>
          <a:ln w="57150" cmpd="thinThick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0432" name="Line 48"/>
          <p:cNvSpPr>
            <a:spLocks noChangeShapeType="1"/>
          </p:cNvSpPr>
          <p:nvPr/>
        </p:nvSpPr>
        <p:spPr bwMode="auto">
          <a:xfrm flipV="1">
            <a:off x="4070248" y="4337145"/>
            <a:ext cx="555625" cy="215900"/>
          </a:xfrm>
          <a:prstGeom prst="line">
            <a:avLst/>
          </a:prstGeom>
          <a:noFill/>
          <a:ln w="57150" cmpd="thinThick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00433" name="Text Box 49"/>
          <p:cNvSpPr txBox="1">
            <a:spLocks noChangeArrowheads="1"/>
          </p:cNvSpPr>
          <p:nvPr/>
        </p:nvSpPr>
        <p:spPr bwMode="auto">
          <a:xfrm>
            <a:off x="2934313" y="4087989"/>
            <a:ext cx="1150700" cy="33855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>
                <a:latin typeface="Arial" pitchFamily="34" charset="0"/>
              </a:rPr>
              <a:t>жидкость</a:t>
            </a:r>
          </a:p>
        </p:txBody>
      </p:sp>
      <p:sp>
        <p:nvSpPr>
          <p:cNvPr id="400434" name="Text Box 50"/>
          <p:cNvSpPr txBox="1">
            <a:spLocks noChangeArrowheads="1"/>
          </p:cNvSpPr>
          <p:nvPr/>
        </p:nvSpPr>
        <p:spPr bwMode="auto">
          <a:xfrm>
            <a:off x="3560900" y="5440868"/>
            <a:ext cx="488532" cy="33855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>
                <a:latin typeface="Arial" pitchFamily="34" charset="0"/>
              </a:rPr>
              <a:t>газ</a:t>
            </a:r>
          </a:p>
        </p:txBody>
      </p:sp>
      <p:sp>
        <p:nvSpPr>
          <p:cNvPr id="400435" name="Text Box 51"/>
          <p:cNvSpPr txBox="1">
            <a:spLocks noChangeArrowheads="1"/>
          </p:cNvSpPr>
          <p:nvPr/>
        </p:nvSpPr>
        <p:spPr bwMode="auto">
          <a:xfrm>
            <a:off x="2206625" y="139700"/>
            <a:ext cx="468471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внутреннего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блока</a:t>
            </a:r>
            <a:endParaRPr lang="en-US" sz="2800" b="0">
              <a:solidFill>
                <a:srgbClr val="000099"/>
              </a:solidFill>
            </a:endParaRPr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812595" y="3471627"/>
            <a:ext cx="3913785" cy="307777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400" dirty="0"/>
              <a:t>Стандартная длина сигнальной линии = 3</a:t>
            </a:r>
            <a:r>
              <a:rPr lang="ru-RU" sz="1400" dirty="0">
                <a:latin typeface="Arial" pitchFamily="34" charset="0"/>
              </a:rPr>
              <a:t>м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946" name="Picture 50" descr="OUTDOO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7250" y="1865313"/>
            <a:ext cx="944563" cy="14112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64898" name="Picture 2" descr="ЭРВ распределител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1100" y="3714750"/>
            <a:ext cx="2009775" cy="1296988"/>
          </a:xfrm>
          <a:prstGeom prst="rect">
            <a:avLst/>
          </a:prstGeom>
          <a:noFill/>
        </p:spPr>
      </p:pic>
      <p:sp>
        <p:nvSpPr>
          <p:cNvPr id="464900" name="Line 4"/>
          <p:cNvSpPr>
            <a:spLocks noChangeShapeType="1"/>
          </p:cNvSpPr>
          <p:nvPr/>
        </p:nvSpPr>
        <p:spPr bwMode="auto">
          <a:xfrm>
            <a:off x="2989263" y="4440238"/>
            <a:ext cx="479425" cy="279400"/>
          </a:xfrm>
          <a:prstGeom prst="line">
            <a:avLst/>
          </a:prstGeom>
          <a:noFill/>
          <a:ln w="38100" cmpd="dbl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4902" name="Line 6"/>
          <p:cNvSpPr>
            <a:spLocks noChangeShapeType="1"/>
          </p:cNvSpPr>
          <p:nvPr/>
        </p:nvSpPr>
        <p:spPr bwMode="auto">
          <a:xfrm>
            <a:off x="3040063" y="4719638"/>
            <a:ext cx="962025" cy="444500"/>
          </a:xfrm>
          <a:prstGeom prst="line">
            <a:avLst/>
          </a:prstGeom>
          <a:noFill/>
          <a:ln w="38100" cmpd="dbl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4903" name="Line 7"/>
          <p:cNvSpPr>
            <a:spLocks noChangeShapeType="1"/>
          </p:cNvSpPr>
          <p:nvPr/>
        </p:nvSpPr>
        <p:spPr bwMode="auto">
          <a:xfrm>
            <a:off x="4005263" y="5164138"/>
            <a:ext cx="860425" cy="0"/>
          </a:xfrm>
          <a:prstGeom prst="line">
            <a:avLst/>
          </a:prstGeom>
          <a:noFill/>
          <a:ln w="38100" cmpd="dbl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4904" name="Line 8"/>
          <p:cNvSpPr>
            <a:spLocks noChangeShapeType="1"/>
          </p:cNvSpPr>
          <p:nvPr/>
        </p:nvSpPr>
        <p:spPr bwMode="auto">
          <a:xfrm>
            <a:off x="2773363" y="4668838"/>
            <a:ext cx="1228725" cy="584200"/>
          </a:xfrm>
          <a:prstGeom prst="line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4905" name="Line 9"/>
          <p:cNvSpPr>
            <a:spLocks noChangeShapeType="1"/>
          </p:cNvSpPr>
          <p:nvPr/>
        </p:nvSpPr>
        <p:spPr bwMode="auto">
          <a:xfrm>
            <a:off x="4005263" y="5253038"/>
            <a:ext cx="860425" cy="0"/>
          </a:xfrm>
          <a:prstGeom prst="line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4906" name="Line 10"/>
          <p:cNvSpPr>
            <a:spLocks noChangeShapeType="1"/>
          </p:cNvSpPr>
          <p:nvPr/>
        </p:nvSpPr>
        <p:spPr bwMode="auto">
          <a:xfrm flipH="1">
            <a:off x="3455988" y="3919538"/>
            <a:ext cx="1158875" cy="787400"/>
          </a:xfrm>
          <a:prstGeom prst="line">
            <a:avLst/>
          </a:prstGeom>
          <a:noFill/>
          <a:ln w="38100" cmpd="dbl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4907" name="Line 11"/>
          <p:cNvSpPr>
            <a:spLocks noChangeShapeType="1"/>
          </p:cNvSpPr>
          <p:nvPr/>
        </p:nvSpPr>
        <p:spPr bwMode="auto">
          <a:xfrm>
            <a:off x="2798763" y="4440238"/>
            <a:ext cx="669925" cy="368300"/>
          </a:xfrm>
          <a:prstGeom prst="line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64908" name="Line 12"/>
          <p:cNvSpPr>
            <a:spLocks noChangeShapeType="1"/>
          </p:cNvSpPr>
          <p:nvPr/>
        </p:nvSpPr>
        <p:spPr bwMode="auto">
          <a:xfrm flipV="1">
            <a:off x="3471863" y="3995738"/>
            <a:ext cx="1190625" cy="812800"/>
          </a:xfrm>
          <a:prstGeom prst="line">
            <a:avLst/>
          </a:prstGeom>
          <a:noFill/>
          <a:ln w="38100" cmpd="dbl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64918" name="Picture 22" descr="Нап-пот DV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99025" y="4700588"/>
            <a:ext cx="1930400" cy="1458912"/>
          </a:xfrm>
          <a:prstGeom prst="rect">
            <a:avLst/>
          </a:prstGeom>
          <a:noFill/>
        </p:spPr>
      </p:pic>
      <p:pic>
        <p:nvPicPr>
          <p:cNvPr id="464919" name="Picture 23" descr="GP_Total Silver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0238" y="3414713"/>
            <a:ext cx="2362200" cy="820737"/>
          </a:xfrm>
          <a:prstGeom prst="rect">
            <a:avLst/>
          </a:prstGeom>
          <a:noFill/>
        </p:spPr>
      </p:pic>
      <p:sp>
        <p:nvSpPr>
          <p:cNvPr id="464922" name="Freeform 26"/>
          <p:cNvSpPr>
            <a:spLocks/>
          </p:cNvSpPr>
          <p:nvPr/>
        </p:nvSpPr>
        <p:spPr bwMode="auto">
          <a:xfrm>
            <a:off x="6761163" y="4127500"/>
            <a:ext cx="1373187" cy="1574800"/>
          </a:xfrm>
          <a:custGeom>
            <a:avLst/>
            <a:gdLst/>
            <a:ahLst/>
            <a:cxnLst>
              <a:cxn ang="0">
                <a:pos x="29" y="0"/>
              </a:cxn>
              <a:cxn ang="0">
                <a:pos x="861" y="440"/>
              </a:cxn>
              <a:cxn ang="0">
                <a:pos x="5" y="992"/>
              </a:cxn>
            </a:cxnLst>
            <a:rect l="0" t="0" r="r" b="b"/>
            <a:pathLst>
              <a:path w="865" h="992">
                <a:moveTo>
                  <a:pt x="29" y="0"/>
                </a:moveTo>
                <a:cubicBezTo>
                  <a:pt x="447" y="137"/>
                  <a:pt x="865" y="275"/>
                  <a:pt x="861" y="440"/>
                </a:cubicBezTo>
                <a:cubicBezTo>
                  <a:pt x="857" y="605"/>
                  <a:pt x="0" y="901"/>
                  <a:pt x="5" y="992"/>
                </a:cubicBezTo>
              </a:path>
            </a:pathLst>
          </a:custGeom>
          <a:noFill/>
          <a:ln w="285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64924" name="Freeform 28"/>
          <p:cNvSpPr>
            <a:spLocks/>
          </p:cNvSpPr>
          <p:nvPr/>
        </p:nvSpPr>
        <p:spPr bwMode="auto">
          <a:xfrm>
            <a:off x="608013" y="4102100"/>
            <a:ext cx="7348537" cy="2420938"/>
          </a:xfrm>
          <a:custGeom>
            <a:avLst/>
            <a:gdLst/>
            <a:ahLst/>
            <a:cxnLst>
              <a:cxn ang="0">
                <a:pos x="3889" y="1008"/>
              </a:cxn>
              <a:cxn ang="0">
                <a:pos x="4409" y="1232"/>
              </a:cxn>
              <a:cxn ang="0">
                <a:pos x="2569" y="1456"/>
              </a:cxn>
              <a:cxn ang="0">
                <a:pos x="385" y="816"/>
              </a:cxn>
              <a:cxn ang="0">
                <a:pos x="257" y="208"/>
              </a:cxn>
              <a:cxn ang="0">
                <a:pos x="537" y="0"/>
              </a:cxn>
            </a:cxnLst>
            <a:rect l="0" t="0" r="r" b="b"/>
            <a:pathLst>
              <a:path w="4629" h="1525">
                <a:moveTo>
                  <a:pt x="3889" y="1008"/>
                </a:moveTo>
                <a:cubicBezTo>
                  <a:pt x="4259" y="1082"/>
                  <a:pt x="4629" y="1157"/>
                  <a:pt x="4409" y="1232"/>
                </a:cubicBezTo>
                <a:cubicBezTo>
                  <a:pt x="4189" y="1307"/>
                  <a:pt x="3240" y="1525"/>
                  <a:pt x="2569" y="1456"/>
                </a:cubicBezTo>
                <a:cubicBezTo>
                  <a:pt x="1898" y="1387"/>
                  <a:pt x="770" y="1024"/>
                  <a:pt x="385" y="816"/>
                </a:cubicBezTo>
                <a:cubicBezTo>
                  <a:pt x="0" y="608"/>
                  <a:pt x="232" y="344"/>
                  <a:pt x="257" y="208"/>
                </a:cubicBezTo>
                <a:cubicBezTo>
                  <a:pt x="282" y="72"/>
                  <a:pt x="484" y="35"/>
                  <a:pt x="537" y="0"/>
                </a:cubicBezTo>
              </a:path>
            </a:pathLst>
          </a:custGeom>
          <a:noFill/>
          <a:ln w="28575" cap="flat" cmpd="sng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64925" name="Freeform 29"/>
          <p:cNvSpPr>
            <a:spLocks/>
          </p:cNvSpPr>
          <p:nvPr/>
        </p:nvSpPr>
        <p:spPr bwMode="auto">
          <a:xfrm>
            <a:off x="544513" y="3098800"/>
            <a:ext cx="1081087" cy="1003300"/>
          </a:xfrm>
          <a:custGeom>
            <a:avLst/>
            <a:gdLst/>
            <a:ahLst/>
            <a:cxnLst>
              <a:cxn ang="0">
                <a:pos x="577" y="632"/>
              </a:cxn>
              <a:cxn ang="0">
                <a:pos x="17" y="416"/>
              </a:cxn>
              <a:cxn ang="0">
                <a:pos x="681" y="0"/>
              </a:cxn>
            </a:cxnLst>
            <a:rect l="0" t="0" r="r" b="b"/>
            <a:pathLst>
              <a:path w="681" h="632">
                <a:moveTo>
                  <a:pt x="577" y="632"/>
                </a:moveTo>
                <a:cubicBezTo>
                  <a:pt x="288" y="576"/>
                  <a:pt x="0" y="521"/>
                  <a:pt x="17" y="416"/>
                </a:cubicBezTo>
                <a:cubicBezTo>
                  <a:pt x="34" y="311"/>
                  <a:pt x="568" y="72"/>
                  <a:pt x="681" y="0"/>
                </a:cubicBezTo>
              </a:path>
            </a:pathLst>
          </a:custGeom>
          <a:noFill/>
          <a:ln w="28575" cap="flat" cmpd="sng">
            <a:solidFill>
              <a:schemeClr val="bg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64930" name="Group 34"/>
          <p:cNvGrpSpPr>
            <a:grpSpLocks/>
          </p:cNvGrpSpPr>
          <p:nvPr/>
        </p:nvGrpSpPr>
        <p:grpSpPr bwMode="auto">
          <a:xfrm>
            <a:off x="6477000" y="4038600"/>
            <a:ext cx="825500" cy="393700"/>
            <a:chOff x="3944" y="2296"/>
            <a:chExt cx="520" cy="248"/>
          </a:xfrm>
        </p:grpSpPr>
        <p:sp>
          <p:nvSpPr>
            <p:cNvPr id="464929" name="Rectangle 33"/>
            <p:cNvSpPr>
              <a:spLocks noChangeArrowheads="1"/>
            </p:cNvSpPr>
            <p:nvPr/>
          </p:nvSpPr>
          <p:spPr bwMode="auto">
            <a:xfrm>
              <a:off x="3944" y="2296"/>
              <a:ext cx="520" cy="248"/>
            </a:xfrm>
            <a:prstGeom prst="rect">
              <a:avLst/>
            </a:prstGeom>
            <a:solidFill>
              <a:srgbClr val="D1FFF3"/>
            </a:solidFill>
            <a:ln w="38100" cmpd="dbl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64928" name="Group 32"/>
            <p:cNvGrpSpPr>
              <a:grpSpLocks/>
            </p:cNvGrpSpPr>
            <p:nvPr/>
          </p:nvGrpSpPr>
          <p:grpSpPr bwMode="auto">
            <a:xfrm>
              <a:off x="4040" y="2336"/>
              <a:ext cx="336" cy="158"/>
              <a:chOff x="4056" y="2336"/>
              <a:chExt cx="336" cy="158"/>
            </a:xfrm>
          </p:grpSpPr>
          <p:sp>
            <p:nvSpPr>
              <p:cNvPr id="464926" name="AutoShape 30"/>
              <p:cNvSpPr>
                <a:spLocks noChangeArrowheads="1"/>
              </p:cNvSpPr>
              <p:nvPr/>
            </p:nvSpPr>
            <p:spPr bwMode="auto">
              <a:xfrm>
                <a:off x="4056" y="2336"/>
                <a:ext cx="144" cy="15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altLang="ko-KR" sz="1100">
                    <a:solidFill>
                      <a:schemeClr val="accent2"/>
                    </a:solidFill>
                  </a:rPr>
                  <a:t>F1</a:t>
                </a:r>
              </a:p>
            </p:txBody>
          </p:sp>
          <p:sp>
            <p:nvSpPr>
              <p:cNvPr id="464927" name="AutoShape 31"/>
              <p:cNvSpPr>
                <a:spLocks noChangeArrowheads="1"/>
              </p:cNvSpPr>
              <p:nvPr/>
            </p:nvSpPr>
            <p:spPr bwMode="auto">
              <a:xfrm>
                <a:off x="4248" y="2336"/>
                <a:ext cx="144" cy="15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altLang="ko-KR" sz="1100">
                    <a:solidFill>
                      <a:schemeClr val="accent2"/>
                    </a:solidFill>
                  </a:rPr>
                  <a:t>F2</a:t>
                </a:r>
              </a:p>
            </p:txBody>
          </p:sp>
        </p:grpSp>
      </p:grpSp>
      <p:grpSp>
        <p:nvGrpSpPr>
          <p:cNvPr id="464931" name="Group 35"/>
          <p:cNvGrpSpPr>
            <a:grpSpLocks/>
          </p:cNvGrpSpPr>
          <p:nvPr/>
        </p:nvGrpSpPr>
        <p:grpSpPr bwMode="auto">
          <a:xfrm>
            <a:off x="6477000" y="5410200"/>
            <a:ext cx="825500" cy="393700"/>
            <a:chOff x="3944" y="2296"/>
            <a:chExt cx="520" cy="248"/>
          </a:xfrm>
        </p:grpSpPr>
        <p:sp>
          <p:nvSpPr>
            <p:cNvPr id="464932" name="Rectangle 36"/>
            <p:cNvSpPr>
              <a:spLocks noChangeArrowheads="1"/>
            </p:cNvSpPr>
            <p:nvPr/>
          </p:nvSpPr>
          <p:spPr bwMode="auto">
            <a:xfrm>
              <a:off x="3944" y="2296"/>
              <a:ext cx="520" cy="248"/>
            </a:xfrm>
            <a:prstGeom prst="rect">
              <a:avLst/>
            </a:prstGeom>
            <a:solidFill>
              <a:srgbClr val="D1FFF3"/>
            </a:solidFill>
            <a:ln w="38100" cmpd="dbl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64933" name="Group 37"/>
            <p:cNvGrpSpPr>
              <a:grpSpLocks/>
            </p:cNvGrpSpPr>
            <p:nvPr/>
          </p:nvGrpSpPr>
          <p:grpSpPr bwMode="auto">
            <a:xfrm>
              <a:off x="4040" y="2336"/>
              <a:ext cx="336" cy="158"/>
              <a:chOff x="4056" y="2336"/>
              <a:chExt cx="336" cy="158"/>
            </a:xfrm>
          </p:grpSpPr>
          <p:sp>
            <p:nvSpPr>
              <p:cNvPr id="464934" name="AutoShape 38"/>
              <p:cNvSpPr>
                <a:spLocks noChangeArrowheads="1"/>
              </p:cNvSpPr>
              <p:nvPr/>
            </p:nvSpPr>
            <p:spPr bwMode="auto">
              <a:xfrm>
                <a:off x="4056" y="2336"/>
                <a:ext cx="144" cy="15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altLang="ko-KR" sz="1100">
                    <a:solidFill>
                      <a:schemeClr val="accent2"/>
                    </a:solidFill>
                  </a:rPr>
                  <a:t>F1</a:t>
                </a:r>
              </a:p>
            </p:txBody>
          </p:sp>
          <p:sp>
            <p:nvSpPr>
              <p:cNvPr id="464935" name="AutoShape 39"/>
              <p:cNvSpPr>
                <a:spLocks noChangeArrowheads="1"/>
              </p:cNvSpPr>
              <p:nvPr/>
            </p:nvSpPr>
            <p:spPr bwMode="auto">
              <a:xfrm>
                <a:off x="4248" y="2336"/>
                <a:ext cx="144" cy="15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altLang="ko-KR" sz="1100">
                    <a:solidFill>
                      <a:schemeClr val="accent2"/>
                    </a:solidFill>
                  </a:rPr>
                  <a:t>F2</a:t>
                </a:r>
              </a:p>
            </p:txBody>
          </p:sp>
        </p:grpSp>
      </p:grpSp>
      <p:grpSp>
        <p:nvGrpSpPr>
          <p:cNvPr id="464936" name="Group 40"/>
          <p:cNvGrpSpPr>
            <a:grpSpLocks/>
          </p:cNvGrpSpPr>
          <p:nvPr/>
        </p:nvGrpSpPr>
        <p:grpSpPr bwMode="auto">
          <a:xfrm>
            <a:off x="1689100" y="3848100"/>
            <a:ext cx="825500" cy="393700"/>
            <a:chOff x="3944" y="2296"/>
            <a:chExt cx="520" cy="248"/>
          </a:xfrm>
        </p:grpSpPr>
        <p:sp>
          <p:nvSpPr>
            <p:cNvPr id="464937" name="Rectangle 41"/>
            <p:cNvSpPr>
              <a:spLocks noChangeArrowheads="1"/>
            </p:cNvSpPr>
            <p:nvPr/>
          </p:nvSpPr>
          <p:spPr bwMode="auto">
            <a:xfrm>
              <a:off x="3944" y="2296"/>
              <a:ext cx="520" cy="248"/>
            </a:xfrm>
            <a:prstGeom prst="rect">
              <a:avLst/>
            </a:prstGeom>
            <a:solidFill>
              <a:srgbClr val="D1FFF3"/>
            </a:solidFill>
            <a:ln w="38100" cmpd="dbl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64938" name="Group 42"/>
            <p:cNvGrpSpPr>
              <a:grpSpLocks/>
            </p:cNvGrpSpPr>
            <p:nvPr/>
          </p:nvGrpSpPr>
          <p:grpSpPr bwMode="auto">
            <a:xfrm>
              <a:off x="4040" y="2336"/>
              <a:ext cx="336" cy="158"/>
              <a:chOff x="4056" y="2336"/>
              <a:chExt cx="336" cy="158"/>
            </a:xfrm>
          </p:grpSpPr>
          <p:sp>
            <p:nvSpPr>
              <p:cNvPr id="464939" name="AutoShape 43"/>
              <p:cNvSpPr>
                <a:spLocks noChangeArrowheads="1"/>
              </p:cNvSpPr>
              <p:nvPr/>
            </p:nvSpPr>
            <p:spPr bwMode="auto">
              <a:xfrm>
                <a:off x="4056" y="2336"/>
                <a:ext cx="144" cy="15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altLang="ko-KR" sz="1100">
                    <a:solidFill>
                      <a:schemeClr val="accent2"/>
                    </a:solidFill>
                  </a:rPr>
                  <a:t>F1</a:t>
                </a:r>
              </a:p>
            </p:txBody>
          </p:sp>
          <p:sp>
            <p:nvSpPr>
              <p:cNvPr id="464940" name="AutoShape 44"/>
              <p:cNvSpPr>
                <a:spLocks noChangeArrowheads="1"/>
              </p:cNvSpPr>
              <p:nvPr/>
            </p:nvSpPr>
            <p:spPr bwMode="auto">
              <a:xfrm>
                <a:off x="4248" y="2336"/>
                <a:ext cx="144" cy="15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altLang="ko-KR" sz="1100">
                    <a:solidFill>
                      <a:schemeClr val="accent2"/>
                    </a:solidFill>
                  </a:rPr>
                  <a:t>F2</a:t>
                </a:r>
              </a:p>
            </p:txBody>
          </p:sp>
        </p:grpSp>
      </p:grpSp>
      <p:grpSp>
        <p:nvGrpSpPr>
          <p:cNvPr id="464941" name="Group 45"/>
          <p:cNvGrpSpPr>
            <a:grpSpLocks/>
          </p:cNvGrpSpPr>
          <p:nvPr/>
        </p:nvGrpSpPr>
        <p:grpSpPr bwMode="auto">
          <a:xfrm>
            <a:off x="1409700" y="2679700"/>
            <a:ext cx="825500" cy="393700"/>
            <a:chOff x="3944" y="2296"/>
            <a:chExt cx="520" cy="248"/>
          </a:xfrm>
        </p:grpSpPr>
        <p:sp>
          <p:nvSpPr>
            <p:cNvPr id="464942" name="Rectangle 46"/>
            <p:cNvSpPr>
              <a:spLocks noChangeArrowheads="1"/>
            </p:cNvSpPr>
            <p:nvPr/>
          </p:nvSpPr>
          <p:spPr bwMode="auto">
            <a:xfrm>
              <a:off x="3944" y="2296"/>
              <a:ext cx="520" cy="248"/>
            </a:xfrm>
            <a:prstGeom prst="rect">
              <a:avLst/>
            </a:prstGeom>
            <a:solidFill>
              <a:srgbClr val="D1FFF3"/>
            </a:solidFill>
            <a:ln w="38100" cmpd="dbl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464943" name="Group 47"/>
            <p:cNvGrpSpPr>
              <a:grpSpLocks/>
            </p:cNvGrpSpPr>
            <p:nvPr/>
          </p:nvGrpSpPr>
          <p:grpSpPr bwMode="auto">
            <a:xfrm>
              <a:off x="4040" y="2336"/>
              <a:ext cx="336" cy="158"/>
              <a:chOff x="4056" y="2336"/>
              <a:chExt cx="336" cy="158"/>
            </a:xfrm>
          </p:grpSpPr>
          <p:sp>
            <p:nvSpPr>
              <p:cNvPr id="464944" name="AutoShape 48"/>
              <p:cNvSpPr>
                <a:spLocks noChangeArrowheads="1"/>
              </p:cNvSpPr>
              <p:nvPr/>
            </p:nvSpPr>
            <p:spPr bwMode="auto">
              <a:xfrm>
                <a:off x="4056" y="2336"/>
                <a:ext cx="144" cy="15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altLang="ko-KR" sz="1100">
                    <a:solidFill>
                      <a:schemeClr val="accent2"/>
                    </a:solidFill>
                  </a:rPr>
                  <a:t>F1</a:t>
                </a:r>
              </a:p>
            </p:txBody>
          </p:sp>
          <p:sp>
            <p:nvSpPr>
              <p:cNvPr id="464945" name="AutoShape 49"/>
              <p:cNvSpPr>
                <a:spLocks noChangeArrowheads="1"/>
              </p:cNvSpPr>
              <p:nvPr/>
            </p:nvSpPr>
            <p:spPr bwMode="auto">
              <a:xfrm>
                <a:off x="4248" y="2336"/>
                <a:ext cx="144" cy="158"/>
              </a:xfrm>
              <a:prstGeom prst="roundRect">
                <a:avLst>
                  <a:gd name="adj" fmla="val 16667"/>
                </a:avLst>
              </a:prstGeom>
              <a:solidFill>
                <a:srgbClr val="66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/>
                <a:r>
                  <a:rPr lang="en-US" altLang="ko-KR" sz="1100">
                    <a:solidFill>
                      <a:schemeClr val="accent2"/>
                    </a:solidFill>
                  </a:rPr>
                  <a:t>F2</a:t>
                </a:r>
              </a:p>
            </p:txBody>
          </p:sp>
        </p:grpSp>
      </p:grpSp>
      <p:sp>
        <p:nvSpPr>
          <p:cNvPr id="464948" name="Text Box 52"/>
          <p:cNvSpPr txBox="1">
            <a:spLocks noChangeArrowheads="1"/>
          </p:cNvSpPr>
          <p:nvPr/>
        </p:nvSpPr>
        <p:spPr bwMode="auto">
          <a:xfrm>
            <a:off x="6264275" y="1978025"/>
            <a:ext cx="19637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MXD-13xxxA</a:t>
            </a:r>
          </a:p>
          <a:p>
            <a:r>
              <a:rPr lang="en-US">
                <a:solidFill>
                  <a:srgbClr val="0000FF"/>
                </a:solidFill>
              </a:rPr>
              <a:t>MXD-16xxxA</a:t>
            </a:r>
          </a:p>
          <a:p>
            <a:r>
              <a:rPr lang="en-US">
                <a:solidFill>
                  <a:srgbClr val="0000FF"/>
                </a:solidFill>
              </a:rPr>
              <a:t>MXD-22xxxA</a:t>
            </a:r>
            <a:endParaRPr lang="en-US" b="0"/>
          </a:p>
        </p:txBody>
      </p:sp>
      <p:sp>
        <p:nvSpPr>
          <p:cNvPr id="464949" name="Text Box 53"/>
          <p:cNvSpPr txBox="1">
            <a:spLocks noChangeArrowheads="1"/>
          </p:cNvSpPr>
          <p:nvPr/>
        </p:nvSpPr>
        <p:spPr bwMode="auto">
          <a:xfrm>
            <a:off x="2206625" y="139700"/>
            <a:ext cx="468471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внутреннего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блока</a:t>
            </a:r>
            <a:endParaRPr lang="en-US" sz="2800" b="0">
              <a:solidFill>
                <a:srgbClr val="000099"/>
              </a:solidFill>
            </a:endParaRPr>
          </a:p>
        </p:txBody>
      </p:sp>
      <p:sp>
        <p:nvSpPr>
          <p:cNvPr id="40" name="Text Box 35"/>
          <p:cNvSpPr txBox="1">
            <a:spLocks noChangeArrowheads="1"/>
          </p:cNvSpPr>
          <p:nvPr/>
        </p:nvSpPr>
        <p:spPr bwMode="auto">
          <a:xfrm>
            <a:off x="783777" y="1157537"/>
            <a:ext cx="66829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000" dirty="0">
                <a:solidFill>
                  <a:schemeClr val="bg2"/>
                </a:solidFill>
              </a:rPr>
              <a:t> </a:t>
            </a:r>
            <a:r>
              <a:rPr lang="ru-RU" altLang="ko-KR" sz="2000" dirty="0">
                <a:solidFill>
                  <a:schemeClr val="bg2"/>
                </a:solidFill>
              </a:rPr>
              <a:t>Внешний ТРВ на </a:t>
            </a:r>
            <a:r>
              <a:rPr lang="ru-RU" altLang="ko-KR" sz="2000" dirty="0" smtClean="0">
                <a:solidFill>
                  <a:schemeClr val="bg2"/>
                </a:solidFill>
              </a:rPr>
              <a:t>2</a:t>
            </a:r>
            <a:r>
              <a:rPr lang="en-US" altLang="ko-KR" sz="2000" dirty="0" smtClean="0">
                <a:solidFill>
                  <a:schemeClr val="bg2"/>
                </a:solidFill>
              </a:rPr>
              <a:t> </a:t>
            </a:r>
            <a:r>
              <a:rPr lang="ru-RU" altLang="ko-KR" sz="2000" dirty="0" smtClean="0">
                <a:solidFill>
                  <a:schemeClr val="bg2"/>
                </a:solidFill>
              </a:rPr>
              <a:t>или</a:t>
            </a:r>
            <a:r>
              <a:rPr lang="ru-RU" altLang="ko-KR" sz="2000" dirty="0" smtClean="0">
                <a:solidFill>
                  <a:schemeClr val="bg2"/>
                </a:solidFill>
                <a:latin typeface="Arial" pitchFamily="34" charset="0"/>
              </a:rPr>
              <a:t> </a:t>
            </a:r>
            <a:r>
              <a:rPr lang="ru-RU" altLang="ko-KR" sz="2000" dirty="0">
                <a:solidFill>
                  <a:schemeClr val="bg2"/>
                </a:solidFill>
              </a:rPr>
              <a:t>3 внутренних блока</a:t>
            </a:r>
            <a:endParaRPr lang="en-US" altLang="ko-KR" sz="2000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Text Box 2"/>
          <p:cNvSpPr txBox="1">
            <a:spLocks noChangeArrowheads="1"/>
          </p:cNvSpPr>
          <p:nvPr/>
        </p:nvSpPr>
        <p:spPr bwMode="auto">
          <a:xfrm>
            <a:off x="881063" y="2259013"/>
            <a:ext cx="781496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Компоненты системы</a:t>
            </a:r>
            <a:endParaRPr lang="en-US" sz="2800" b="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>
                <a:latin typeface="Arial" pitchFamily="34" charset="0"/>
              </a:rPr>
              <a:t>Ограничения по магистрали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наружного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внутреннего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Монтаж элементов </a:t>
            </a:r>
            <a:r>
              <a:rPr lang="ru-RU" sz="2800" dirty="0">
                <a:solidFill>
                  <a:srgbClr val="FF0000"/>
                </a:solidFill>
                <a:latin typeface="Arial" pitchFamily="34" charset="0"/>
              </a:rPr>
              <a:t>м</a:t>
            </a:r>
            <a:r>
              <a:rPr lang="ru-RU" sz="2800" dirty="0">
                <a:solidFill>
                  <a:srgbClr val="FF0000"/>
                </a:solidFill>
              </a:rPr>
              <a:t>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дренажной системы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Сигнальная линия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Линия </a:t>
            </a:r>
            <a:r>
              <a:rPr lang="ru-RU" sz="2800" b="0" dirty="0" smtClean="0"/>
              <a:t>питания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0" dirty="0" smtClean="0"/>
              <a:t>Подготовка к запуску</a:t>
            </a:r>
            <a:endParaRPr lang="en-US" sz="2800" b="0" dirty="0" smtClean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b="0" dirty="0"/>
          </a:p>
        </p:txBody>
      </p:sp>
      <p:sp>
        <p:nvSpPr>
          <p:cNvPr id="509955" name="Rectangle 3"/>
          <p:cNvSpPr>
            <a:spLocks noChangeArrowheads="1"/>
          </p:cNvSpPr>
          <p:nvPr/>
        </p:nvSpPr>
        <p:spPr bwMode="auto">
          <a:xfrm>
            <a:off x="1827213" y="1003300"/>
            <a:ext cx="2865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3600"/>
              <a:t>Содержание</a:t>
            </a:r>
            <a:endParaRPr lang="en-US" altLang="ko-KR" sz="36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ChangeArrowheads="1"/>
          </p:cNvSpPr>
          <p:nvPr/>
        </p:nvSpPr>
        <p:spPr bwMode="auto">
          <a:xfrm>
            <a:off x="6492875" y="4094163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sp>
        <p:nvSpPr>
          <p:cNvPr id="437263" name="Text Box 15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6" name="Picture 34" descr="사진 051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47657" y="1567543"/>
            <a:ext cx="3135086" cy="27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41204" y="963108"/>
            <a:ext cx="3562194" cy="33855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Соблюдать правила хранения труб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92885" y="6027003"/>
            <a:ext cx="7527962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smtClean="0"/>
              <a:t>Трубы должны храниться в сухом месте с изолированными концами.</a:t>
            </a:r>
            <a:endParaRPr lang="en-US" sz="1600" dirty="0"/>
          </a:p>
          <a:p>
            <a:r>
              <a:rPr lang="en-US" sz="1600" dirty="0"/>
              <a:t>  </a:t>
            </a:r>
          </a:p>
        </p:txBody>
      </p:sp>
      <p:graphicFrame>
        <p:nvGraphicFramePr>
          <p:cNvPr id="9" name="Group 69"/>
          <p:cNvGraphicFramePr>
            <a:graphicFrameLocks noGrp="1"/>
          </p:cNvGraphicFramePr>
          <p:nvPr/>
        </p:nvGraphicFramePr>
        <p:xfrm>
          <a:off x="385764" y="1538288"/>
          <a:ext cx="5136262" cy="2344943"/>
        </p:xfrm>
        <a:graphic>
          <a:graphicData uri="http://schemas.openxmlformats.org/drawingml/2006/table">
            <a:tbl>
              <a:tblPr/>
              <a:tblGrid>
                <a:gridCol w="3402465"/>
                <a:gridCol w="1733797"/>
              </a:tblGrid>
              <a:tr h="3945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Для наружных блоков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dirty="0" smtClean="0">
                          <a:solidFill>
                            <a:srgbClr val="000099"/>
                          </a:solidFill>
                        </a:rPr>
                        <a:t>MXT-T3819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4528"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MXJ-YA1509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0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MXJ-YA2512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89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MXJ-YA2815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800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MXJ-YA3119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67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MXJ-YA3819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9" descr="Рефнет комплек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4937" y="2314016"/>
            <a:ext cx="2375786" cy="1203279"/>
          </a:xfrm>
          <a:prstGeom prst="rect">
            <a:avLst/>
          </a:prstGeom>
          <a:noFill/>
        </p:spPr>
      </p:pic>
      <p:pic>
        <p:nvPicPr>
          <p:cNvPr id="12" name="Picture 7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4332" y="1567542"/>
            <a:ext cx="567770" cy="36704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graphicFrame>
        <p:nvGraphicFramePr>
          <p:cNvPr id="13" name="Group 99"/>
          <p:cNvGraphicFramePr>
            <a:graphicFrameLocks noGrp="1"/>
          </p:cNvGraphicFramePr>
          <p:nvPr/>
        </p:nvGraphicFramePr>
        <p:xfrm>
          <a:off x="403761" y="4037611"/>
          <a:ext cx="5130140" cy="1911927"/>
        </p:xfrm>
        <a:graphic>
          <a:graphicData uri="http://schemas.openxmlformats.org/drawingml/2006/table">
            <a:tbl>
              <a:tblPr/>
              <a:tblGrid>
                <a:gridCol w="3396343"/>
                <a:gridCol w="1733797"/>
              </a:tblGrid>
              <a:tr h="65370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MXJ-HA2512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9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MXJ-HA3115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29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pitchFamily="34" charset="0"/>
                        </a:rPr>
                        <a:t>MXJ-HA3819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4" name="Picture 89" descr="Коллекто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524" y="4265921"/>
            <a:ext cx="2818946" cy="127564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63" name="Text Box 15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214757" y="991865"/>
            <a:ext cx="7527962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smtClean="0"/>
              <a:t>Варианты конфигурации системы</a:t>
            </a:r>
            <a:endParaRPr lang="en-US" sz="1600" dirty="0"/>
          </a:p>
          <a:p>
            <a:r>
              <a:rPr lang="en-US" sz="1600" dirty="0"/>
              <a:t>  </a:t>
            </a:r>
          </a:p>
        </p:txBody>
      </p:sp>
      <p:pic>
        <p:nvPicPr>
          <p:cNvPr id="15" name="Picture 59"/>
          <p:cNvPicPr>
            <a:picLocks noChangeAspect="1" noChangeArrowheads="1"/>
          </p:cNvPicPr>
          <p:nvPr/>
        </p:nvPicPr>
        <p:blipFill>
          <a:blip r:embed="rId3"/>
          <a:srcRect l="11414" t="9896" r="2524" b="3648"/>
          <a:stretch>
            <a:fillRect/>
          </a:stretch>
        </p:blipFill>
        <p:spPr bwMode="auto">
          <a:xfrm>
            <a:off x="1033153" y="1615044"/>
            <a:ext cx="6217975" cy="2814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0"/>
          <p:cNvPicPr>
            <a:picLocks noChangeAspect="1" noChangeArrowheads="1"/>
          </p:cNvPicPr>
          <p:nvPr/>
        </p:nvPicPr>
        <p:blipFill>
          <a:blip r:embed="rId4"/>
          <a:srcRect l="10809" r="1524" b="2267"/>
          <a:stretch>
            <a:fillRect/>
          </a:stretch>
        </p:blipFill>
        <p:spPr bwMode="auto">
          <a:xfrm>
            <a:off x="2101934" y="4447276"/>
            <a:ext cx="5783283" cy="1929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42504" y="1353787"/>
            <a:ext cx="8787740" cy="85502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7622" name="Text Box 6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14756" y="991865"/>
            <a:ext cx="8513607" cy="1323439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smtClean="0"/>
              <a:t>Увеличение длины магистрали.</a:t>
            </a:r>
          </a:p>
          <a:p>
            <a:endParaRPr lang="ru-RU" sz="1600" dirty="0" smtClean="0"/>
          </a:p>
          <a:p>
            <a:r>
              <a:rPr lang="ru-RU" sz="1600" b="0" dirty="0" smtClean="0"/>
              <a:t>Если эквивалентная длина от наружного до дальнего внутреннего блока более 90м</a:t>
            </a:r>
          </a:p>
          <a:p>
            <a:r>
              <a:rPr lang="ru-RU" sz="1600" b="0" dirty="0" smtClean="0"/>
              <a:t>необходимо увеличение жидкостной и газовой магистрали на 1 типоразмер.</a:t>
            </a:r>
            <a:endParaRPr lang="en-US" sz="1600" b="0" dirty="0"/>
          </a:p>
          <a:p>
            <a:r>
              <a:rPr lang="en-US" sz="1600" dirty="0"/>
              <a:t>  </a:t>
            </a:r>
          </a:p>
        </p:txBody>
      </p:sp>
      <p:pic>
        <p:nvPicPr>
          <p:cNvPr id="5980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130" y="2249054"/>
            <a:ext cx="4310743" cy="279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381" y="5212648"/>
            <a:ext cx="4744192" cy="74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2010" y="2335872"/>
            <a:ext cx="3829730" cy="367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0" y="863600"/>
            <a:ext cx="9144000" cy="599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1014412" y="114300"/>
            <a:ext cx="8129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Обозначения</a:t>
            </a:r>
            <a:endParaRPr lang="en-US" altLang="ko-KR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13910" y="858409"/>
            <a:ext cx="8129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ko-KR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Наружный блок</a:t>
            </a:r>
            <a:endParaRPr lang="en-US" altLang="ko-KR" sz="28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9854" y="2768773"/>
            <a:ext cx="5559830" cy="435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Классификация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RVX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наружный блок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DVM PLUS 2 ; 3 (R410A) 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RMA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наружный блок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DVM PLUS (R22) 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RVM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наружный блок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DVM (R22</a:t>
            </a:r>
            <a:r>
              <a:rPr lang="en-US" altLang="ko-KR" sz="1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Тип блока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переменная производительность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DVM PLUS 2 ; 3 (R410A) </a:t>
            </a:r>
            <a:endParaRPr lang="ru-RU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F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постоянная производительность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DVM PLUS 2  (R410A) 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M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Mini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DVM</a:t>
            </a:r>
            <a:endParaRPr lang="ru-RU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нет буквы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DVM,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хладагент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R22</a:t>
            </a:r>
            <a:endParaRPr lang="ru-RU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Режим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рекуперация тепла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H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тепловой насос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endParaRPr lang="ru-RU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4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61411" y="1532748"/>
            <a:ext cx="6212521" cy="769441"/>
            <a:chOff x="461411" y="1978954"/>
            <a:chExt cx="6212521" cy="769441"/>
          </a:xfrm>
        </p:grpSpPr>
        <p:grpSp>
          <p:nvGrpSpPr>
            <p:cNvPr id="34" name="Group 33"/>
            <p:cNvGrpSpPr/>
            <p:nvPr/>
          </p:nvGrpSpPr>
          <p:grpSpPr>
            <a:xfrm>
              <a:off x="691763" y="2097906"/>
              <a:ext cx="5003987" cy="520730"/>
              <a:chOff x="691763" y="2113808"/>
              <a:chExt cx="5003987" cy="520730"/>
            </a:xfrm>
          </p:grpSpPr>
          <p:sp>
            <p:nvSpPr>
              <p:cNvPr id="25" name="Rectangle 24"/>
              <p:cNvSpPr/>
              <p:nvPr/>
            </p:nvSpPr>
            <p:spPr bwMode="auto">
              <a:xfrm>
                <a:off x="691763" y="2113808"/>
                <a:ext cx="1184538" cy="510639"/>
              </a:xfrm>
              <a:prstGeom prst="rect">
                <a:avLst/>
              </a:prstGeom>
              <a:solidFill>
                <a:schemeClr val="accent1"/>
              </a:solidFill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1932168" y="2115047"/>
                <a:ext cx="477078" cy="516835"/>
              </a:xfrm>
              <a:prstGeom prst="rect">
                <a:avLst/>
              </a:prstGeom>
              <a:solidFill>
                <a:schemeClr val="accent1"/>
              </a:solidFill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2474167" y="2116378"/>
                <a:ext cx="477078" cy="516835"/>
              </a:xfrm>
              <a:prstGeom prst="rect">
                <a:avLst/>
              </a:prstGeom>
              <a:solidFill>
                <a:schemeClr val="accent1"/>
              </a:solidFill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3014835" y="2116378"/>
                <a:ext cx="477078" cy="516835"/>
              </a:xfrm>
              <a:prstGeom prst="rect">
                <a:avLst/>
              </a:prstGeom>
              <a:solidFill>
                <a:schemeClr val="accent1"/>
              </a:solidFill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555558" y="2123084"/>
                <a:ext cx="1000539" cy="510639"/>
              </a:xfrm>
              <a:prstGeom prst="rect">
                <a:avLst/>
              </a:prstGeom>
              <a:solidFill>
                <a:schemeClr val="accent1"/>
              </a:solidFill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654128" y="2117703"/>
                <a:ext cx="477078" cy="516835"/>
              </a:xfrm>
              <a:prstGeom prst="rect">
                <a:avLst/>
              </a:prstGeom>
              <a:solidFill>
                <a:schemeClr val="accent1"/>
              </a:solidFill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218672" y="2117703"/>
                <a:ext cx="477078" cy="516835"/>
              </a:xfrm>
              <a:prstGeom prst="rect">
                <a:avLst/>
              </a:prstGeom>
              <a:solidFill>
                <a:schemeClr val="accent1"/>
              </a:solidFill>
              <a:ln w="38100" cap="flat" cmpd="dbl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ru-RU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sp>
          <p:nvSpPr>
            <p:cNvPr id="8" name="Text Box 2"/>
            <p:cNvSpPr txBox="1">
              <a:spLocks noChangeArrowheads="1"/>
            </p:cNvSpPr>
            <p:nvPr/>
          </p:nvSpPr>
          <p:spPr bwMode="auto">
            <a:xfrm>
              <a:off x="461411" y="1978954"/>
              <a:ext cx="6212521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ko-KR" sz="4400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ko-KR" sz="4400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AVX V R T 080 G E</a:t>
              </a:r>
              <a:endParaRPr lang="en-US" altLang="ko-KR" sz="4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36" name="Oval 35"/>
          <p:cNvSpPr/>
          <p:nvPr/>
        </p:nvSpPr>
        <p:spPr bwMode="auto">
          <a:xfrm>
            <a:off x="1020726" y="2307252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1935126" y="2317884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488019" y="2328517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3040912" y="2328517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3806456" y="2328516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4678325" y="2328516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5263116" y="2328516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5678784" y="2821937"/>
            <a:ext cx="3337625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Выброс воздуха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вверх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F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вперед</a:t>
            </a:r>
          </a:p>
          <a:p>
            <a:pPr>
              <a:spcBef>
                <a:spcPct val="50000"/>
              </a:spcBef>
            </a:pP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x1/10 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л.с.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Питание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фаза, 220В</a:t>
            </a: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G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фазы,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38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0В</a:t>
            </a: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7.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Версия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DVM PLUS 2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E 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DVM PLUS 3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AM0~AM3 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DVM (R22)</a:t>
            </a: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en-US" altLang="ko-KR" sz="14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540" name="Line 52"/>
          <p:cNvSpPr>
            <a:spLocks noChangeShapeType="1"/>
          </p:cNvSpPr>
          <p:nvPr/>
        </p:nvSpPr>
        <p:spPr bwMode="auto">
          <a:xfrm>
            <a:off x="3176588" y="4554538"/>
            <a:ext cx="144145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474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2570163"/>
            <a:ext cx="1593850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7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7050" y="3068638"/>
            <a:ext cx="8604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7498" name="Rectangle 10"/>
          <p:cNvSpPr>
            <a:spLocks noChangeArrowheads="1"/>
          </p:cNvSpPr>
          <p:nvPr/>
        </p:nvSpPr>
        <p:spPr bwMode="auto">
          <a:xfrm>
            <a:off x="2328863" y="2751138"/>
            <a:ext cx="685800" cy="76200"/>
          </a:xfrm>
          <a:prstGeom prst="rect">
            <a:avLst/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7503" name="Rectangle 15"/>
          <p:cNvSpPr>
            <a:spLocks noChangeArrowheads="1"/>
          </p:cNvSpPr>
          <p:nvPr/>
        </p:nvSpPr>
        <p:spPr bwMode="auto">
          <a:xfrm flipV="1">
            <a:off x="2366963" y="4284663"/>
            <a:ext cx="685800" cy="762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7507" name="Line 19"/>
          <p:cNvSpPr>
            <a:spLocks noChangeShapeType="1"/>
          </p:cNvSpPr>
          <p:nvPr/>
        </p:nvSpPr>
        <p:spPr bwMode="auto">
          <a:xfrm>
            <a:off x="2058988" y="2786063"/>
            <a:ext cx="228600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08" name="Line 20"/>
          <p:cNvSpPr>
            <a:spLocks noChangeShapeType="1"/>
          </p:cNvSpPr>
          <p:nvPr/>
        </p:nvSpPr>
        <p:spPr bwMode="auto">
          <a:xfrm flipH="1">
            <a:off x="2097088" y="4329113"/>
            <a:ext cx="228600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09" name="Rectangle 21"/>
          <p:cNvSpPr>
            <a:spLocks noChangeArrowheads="1"/>
          </p:cNvSpPr>
          <p:nvPr/>
        </p:nvSpPr>
        <p:spPr bwMode="auto">
          <a:xfrm>
            <a:off x="1992313" y="4813300"/>
            <a:ext cx="1587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200"/>
          </a:p>
        </p:txBody>
      </p:sp>
      <p:sp>
        <p:nvSpPr>
          <p:cNvPr id="447516" name="Line 28"/>
          <p:cNvSpPr>
            <a:spLocks noChangeShapeType="1"/>
          </p:cNvSpPr>
          <p:nvPr/>
        </p:nvSpPr>
        <p:spPr bwMode="auto">
          <a:xfrm>
            <a:off x="4616450" y="4329113"/>
            <a:ext cx="0" cy="2000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47519" name="Picture 31" descr="Наст вид DV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6575" y="3833813"/>
            <a:ext cx="1090613" cy="444500"/>
          </a:xfrm>
          <a:prstGeom prst="rect">
            <a:avLst/>
          </a:prstGeom>
          <a:noFill/>
        </p:spPr>
      </p:pic>
      <p:pic>
        <p:nvPicPr>
          <p:cNvPr id="447520" name="Picture 32" descr="ЭРВ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154">
            <a:off x="4211638" y="3068638"/>
            <a:ext cx="498475" cy="561975"/>
          </a:xfrm>
          <a:prstGeom prst="rect">
            <a:avLst/>
          </a:prstGeom>
          <a:noFill/>
        </p:spPr>
      </p:pic>
      <p:sp>
        <p:nvSpPr>
          <p:cNvPr id="447522" name="Line 34"/>
          <p:cNvSpPr>
            <a:spLocks noChangeShapeType="1"/>
          </p:cNvSpPr>
          <p:nvPr/>
        </p:nvSpPr>
        <p:spPr bwMode="auto">
          <a:xfrm>
            <a:off x="6146800" y="2259013"/>
            <a:ext cx="0" cy="8096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36" name="Line 48"/>
          <p:cNvSpPr>
            <a:spLocks noChangeShapeType="1"/>
          </p:cNvSpPr>
          <p:nvPr/>
        </p:nvSpPr>
        <p:spPr bwMode="auto">
          <a:xfrm flipH="1">
            <a:off x="4616450" y="3563938"/>
            <a:ext cx="0" cy="314325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17" name="Rectangle 29"/>
          <p:cNvSpPr>
            <a:spLocks noChangeArrowheads="1"/>
          </p:cNvSpPr>
          <p:nvPr/>
        </p:nvSpPr>
        <p:spPr bwMode="auto">
          <a:xfrm rot="2700000" flipV="1">
            <a:off x="3051175" y="4478338"/>
            <a:ext cx="179388" cy="50800"/>
          </a:xfrm>
          <a:prstGeom prst="rect">
            <a:avLst/>
          </a:prstGeom>
          <a:solidFill>
            <a:srgbClr val="FF6600"/>
          </a:solidFill>
          <a:ln w="9525">
            <a:solidFill>
              <a:srgbClr val="FF9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7537" name="Rectangle 49"/>
          <p:cNvSpPr>
            <a:spLocks noChangeArrowheads="1"/>
          </p:cNvSpPr>
          <p:nvPr/>
        </p:nvSpPr>
        <p:spPr bwMode="auto">
          <a:xfrm rot="2700000" flipV="1">
            <a:off x="3046413" y="4757738"/>
            <a:ext cx="179387" cy="50800"/>
          </a:xfrm>
          <a:prstGeom prst="rect">
            <a:avLst/>
          </a:prstGeom>
          <a:solidFill>
            <a:srgbClr val="FF6600"/>
          </a:solidFill>
          <a:ln w="9525">
            <a:solidFill>
              <a:srgbClr val="FF9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7538" name="Rectangle 50"/>
          <p:cNvSpPr>
            <a:spLocks noChangeArrowheads="1"/>
          </p:cNvSpPr>
          <p:nvPr/>
        </p:nvSpPr>
        <p:spPr bwMode="auto">
          <a:xfrm rot="2700000" flipV="1">
            <a:off x="3046413" y="5387975"/>
            <a:ext cx="179387" cy="50800"/>
          </a:xfrm>
          <a:prstGeom prst="rect">
            <a:avLst/>
          </a:prstGeom>
          <a:solidFill>
            <a:srgbClr val="FF6600"/>
          </a:solidFill>
          <a:ln w="9525">
            <a:solidFill>
              <a:srgbClr val="FF9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7539" name="Rectangle 51"/>
          <p:cNvSpPr>
            <a:spLocks noChangeArrowheads="1"/>
          </p:cNvSpPr>
          <p:nvPr/>
        </p:nvSpPr>
        <p:spPr bwMode="auto">
          <a:xfrm rot="2700000" flipV="1">
            <a:off x="3049588" y="5072063"/>
            <a:ext cx="179387" cy="44450"/>
          </a:xfrm>
          <a:prstGeom prst="rect">
            <a:avLst/>
          </a:prstGeom>
          <a:solidFill>
            <a:srgbClr val="FF6600"/>
          </a:solidFill>
          <a:ln w="9525">
            <a:solidFill>
              <a:srgbClr val="FF9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7541" name="Line 53"/>
          <p:cNvSpPr>
            <a:spLocks noChangeShapeType="1"/>
          </p:cNvSpPr>
          <p:nvPr/>
        </p:nvSpPr>
        <p:spPr bwMode="auto">
          <a:xfrm>
            <a:off x="6146800" y="3519488"/>
            <a:ext cx="0" cy="13049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44" name="Line 56"/>
          <p:cNvSpPr>
            <a:spLocks noChangeShapeType="1"/>
          </p:cNvSpPr>
          <p:nvPr/>
        </p:nvSpPr>
        <p:spPr bwMode="auto">
          <a:xfrm>
            <a:off x="3132138" y="1943100"/>
            <a:ext cx="4410075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447543" name="Group 55"/>
          <p:cNvGrpSpPr>
            <a:grpSpLocks/>
          </p:cNvGrpSpPr>
          <p:nvPr/>
        </p:nvGrpSpPr>
        <p:grpSpPr bwMode="auto">
          <a:xfrm rot="16200000">
            <a:off x="2393156" y="2051845"/>
            <a:ext cx="1304925" cy="277812"/>
            <a:chOff x="1888" y="1706"/>
            <a:chExt cx="822" cy="175"/>
          </a:xfrm>
        </p:grpSpPr>
        <p:sp>
          <p:nvSpPr>
            <p:cNvPr id="447496" name="Rectangle 8"/>
            <p:cNvSpPr>
              <a:spLocks noChangeArrowheads="1"/>
            </p:cNvSpPr>
            <p:nvPr/>
          </p:nvSpPr>
          <p:spPr bwMode="auto">
            <a:xfrm>
              <a:off x="1888" y="1706"/>
              <a:ext cx="822" cy="8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7510" name="Rectangle 22"/>
            <p:cNvSpPr>
              <a:spLocks noChangeArrowheads="1"/>
            </p:cNvSpPr>
            <p:nvPr/>
          </p:nvSpPr>
          <p:spPr bwMode="auto">
            <a:xfrm rot="2700000">
              <a:off x="1991" y="1799"/>
              <a:ext cx="113" cy="3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7512" name="Rectangle 24"/>
            <p:cNvSpPr>
              <a:spLocks noChangeArrowheads="1"/>
            </p:cNvSpPr>
            <p:nvPr/>
          </p:nvSpPr>
          <p:spPr bwMode="auto">
            <a:xfrm rot="2700000">
              <a:off x="2134" y="1794"/>
              <a:ext cx="142" cy="3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7533" name="Rectangle 45"/>
            <p:cNvSpPr>
              <a:spLocks noChangeArrowheads="1"/>
            </p:cNvSpPr>
            <p:nvPr/>
          </p:nvSpPr>
          <p:spPr bwMode="auto">
            <a:xfrm rot="2700000">
              <a:off x="2357" y="1804"/>
              <a:ext cx="113" cy="3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7534" name="Rectangle 46"/>
            <p:cNvSpPr>
              <a:spLocks noChangeArrowheads="1"/>
            </p:cNvSpPr>
            <p:nvPr/>
          </p:nvSpPr>
          <p:spPr bwMode="auto">
            <a:xfrm rot="2700000">
              <a:off x="2556" y="1804"/>
              <a:ext cx="113" cy="32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47545" name="Line 57"/>
          <p:cNvSpPr>
            <a:spLocks noChangeShapeType="1"/>
          </p:cNvSpPr>
          <p:nvPr/>
        </p:nvSpPr>
        <p:spPr bwMode="auto">
          <a:xfrm>
            <a:off x="3132138" y="2259013"/>
            <a:ext cx="3014662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46" name="Line 58"/>
          <p:cNvSpPr>
            <a:spLocks noChangeShapeType="1"/>
          </p:cNvSpPr>
          <p:nvPr/>
        </p:nvSpPr>
        <p:spPr bwMode="auto">
          <a:xfrm>
            <a:off x="3132138" y="2528888"/>
            <a:ext cx="1439862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01" name="Rectangle 13"/>
          <p:cNvSpPr>
            <a:spLocks noChangeArrowheads="1"/>
          </p:cNvSpPr>
          <p:nvPr/>
        </p:nvSpPr>
        <p:spPr bwMode="auto">
          <a:xfrm rot="5400000" flipV="1">
            <a:off x="2425701" y="4857750"/>
            <a:ext cx="1238250" cy="92075"/>
          </a:xfrm>
          <a:prstGeom prst="rect">
            <a:avLst/>
          </a:prstGeom>
          <a:solidFill>
            <a:srgbClr val="FF6600"/>
          </a:solidFill>
          <a:ln w="9525">
            <a:solidFill>
              <a:srgbClr val="FF99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7548" name="Line 60"/>
          <p:cNvSpPr>
            <a:spLocks noChangeShapeType="1"/>
          </p:cNvSpPr>
          <p:nvPr/>
        </p:nvSpPr>
        <p:spPr bwMode="auto">
          <a:xfrm flipH="1">
            <a:off x="4572000" y="2528888"/>
            <a:ext cx="0" cy="49371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49" name="Line 61"/>
          <p:cNvSpPr>
            <a:spLocks noChangeShapeType="1"/>
          </p:cNvSpPr>
          <p:nvPr/>
        </p:nvSpPr>
        <p:spPr bwMode="auto">
          <a:xfrm>
            <a:off x="3176588" y="4824413"/>
            <a:ext cx="2970212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50" name="Line 62"/>
          <p:cNvSpPr>
            <a:spLocks noChangeShapeType="1"/>
          </p:cNvSpPr>
          <p:nvPr/>
        </p:nvSpPr>
        <p:spPr bwMode="auto">
          <a:xfrm>
            <a:off x="3176588" y="5138738"/>
            <a:ext cx="4410075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51" name="Line 63"/>
          <p:cNvSpPr>
            <a:spLocks noChangeShapeType="1"/>
          </p:cNvSpPr>
          <p:nvPr/>
        </p:nvSpPr>
        <p:spPr bwMode="auto">
          <a:xfrm>
            <a:off x="7542213" y="1943100"/>
            <a:ext cx="0" cy="49530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7552" name="Line 64"/>
          <p:cNvSpPr>
            <a:spLocks noChangeShapeType="1"/>
          </p:cNvSpPr>
          <p:nvPr/>
        </p:nvSpPr>
        <p:spPr bwMode="auto">
          <a:xfrm>
            <a:off x="7586663" y="2933700"/>
            <a:ext cx="0" cy="220503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447553" name="Picture 65" descr="Кан низкопроф DV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2463" y="2393950"/>
            <a:ext cx="1131887" cy="539750"/>
          </a:xfrm>
          <a:prstGeom prst="rect">
            <a:avLst/>
          </a:prstGeom>
          <a:noFill/>
        </p:spPr>
      </p:pic>
      <p:sp>
        <p:nvSpPr>
          <p:cNvPr id="447555" name="Text Box 67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39" name="Text Box 11"/>
          <p:cNvSpPr txBox="1">
            <a:spLocks noChangeArrowheads="1"/>
          </p:cNvSpPr>
          <p:nvPr/>
        </p:nvSpPr>
        <p:spPr bwMode="auto">
          <a:xfrm>
            <a:off x="341204" y="963108"/>
            <a:ext cx="4397358" cy="33855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Соблюдать ограничения на прокладку труб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392885" y="6027003"/>
            <a:ext cx="7527962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smtClean="0"/>
              <a:t>Ответвления после коллектора не допускаются!</a:t>
            </a:r>
            <a:endParaRPr lang="en-US" sz="1600" dirty="0"/>
          </a:p>
          <a:p>
            <a:r>
              <a:rPr lang="en-US" sz="1600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919" y="1247920"/>
            <a:ext cx="7483475" cy="2725737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pic>
        <p:nvPicPr>
          <p:cNvPr id="37581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655" y="3936381"/>
            <a:ext cx="4420734" cy="258998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375820" name="Text Box 12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41204" y="963108"/>
            <a:ext cx="5466561" cy="33855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Соблюдать ограничения на положение </a:t>
            </a:r>
            <a:r>
              <a:rPr lang="ru-RU" sz="1600" dirty="0" err="1" smtClean="0">
                <a:solidFill>
                  <a:srgbClr val="FF0000"/>
                </a:solidFill>
              </a:rPr>
              <a:t>разветвителей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20" name="Text Box 12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6" name="Picture 4" descr="IM0010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5211" y="1805049"/>
            <a:ext cx="2657994" cy="1690072"/>
          </a:xfrm>
          <a:prstGeom prst="rect">
            <a:avLst/>
          </a:prstGeom>
          <a:noFill/>
        </p:spPr>
      </p:pic>
      <p:pic>
        <p:nvPicPr>
          <p:cNvPr id="7" name="Picture 2" descr="IM0010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0167" y="2620309"/>
            <a:ext cx="2717410" cy="1441051"/>
          </a:xfrm>
          <a:prstGeom prst="rect">
            <a:avLst/>
          </a:prstGeom>
          <a:noFill/>
        </p:spPr>
      </p:pic>
      <p:pic>
        <p:nvPicPr>
          <p:cNvPr id="8" name="Picture 23" descr="IM001013"/>
          <p:cNvPicPr>
            <a:picLocks noChangeAspect="1" noChangeArrowheads="1"/>
          </p:cNvPicPr>
          <p:nvPr/>
        </p:nvPicPr>
        <p:blipFill>
          <a:blip r:embed="rId5"/>
          <a:srcRect l="28172" t="13265" r="9135" b="14917"/>
          <a:stretch>
            <a:fillRect/>
          </a:stretch>
        </p:blipFill>
        <p:spPr bwMode="auto">
          <a:xfrm>
            <a:off x="283261" y="3942606"/>
            <a:ext cx="2649944" cy="1634479"/>
          </a:xfrm>
          <a:prstGeom prst="rect">
            <a:avLst/>
          </a:prstGeom>
          <a:noFill/>
        </p:spPr>
      </p:pic>
      <p:pic>
        <p:nvPicPr>
          <p:cNvPr id="9" name="Picture 4" descr="IM00070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9545" y="4975761"/>
            <a:ext cx="2721947" cy="1590849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1733796" y="997527"/>
            <a:ext cx="4940135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Порядок монтажа трубопровода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123210" y="1808684"/>
            <a:ext cx="2173185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ko-KR" sz="1400" b="0" dirty="0" smtClean="0"/>
              <a:t>Проложить трубопровод</a:t>
            </a:r>
            <a:endParaRPr lang="en-US" altLang="ko-KR" sz="1400" b="0" dirty="0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133065" y="3285636"/>
            <a:ext cx="2172390" cy="30777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1400" b="0" dirty="0" smtClean="0"/>
              <a:t>Припаять </a:t>
            </a:r>
            <a:r>
              <a:rPr lang="ru-RU" altLang="ko-KR" sz="1400" b="0" dirty="0" err="1" smtClean="0"/>
              <a:t>разветвители</a:t>
            </a:r>
            <a:endParaRPr lang="en-US" altLang="ko-KR" sz="1400" b="0" dirty="0"/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130109" y="4689996"/>
            <a:ext cx="2149948" cy="52322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altLang="ko-KR" sz="1400" b="0" dirty="0" smtClean="0"/>
              <a:t>Произвести </a:t>
            </a:r>
            <a:r>
              <a:rPr lang="ru-RU" altLang="ko-KR" sz="1400" b="0" dirty="0" err="1" smtClean="0"/>
              <a:t>опрессовку</a:t>
            </a:r>
            <a:endParaRPr lang="ru-RU" altLang="ko-KR" sz="1400" b="0" dirty="0" smtClean="0"/>
          </a:p>
          <a:p>
            <a:pPr algn="ctr"/>
            <a:r>
              <a:rPr lang="ru-RU" altLang="ko-KR" sz="1400" b="0" dirty="0" smtClean="0"/>
              <a:t>(проверку на утечку)</a:t>
            </a:r>
            <a:endParaRPr lang="en-US" altLang="ko-KR" sz="1400" b="0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123209" y="6175896"/>
            <a:ext cx="2161759" cy="52322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altLang="ko-KR" sz="1400" b="0" dirty="0" smtClean="0"/>
              <a:t>Изолировать места паек</a:t>
            </a:r>
            <a:endParaRPr lang="en-US" altLang="ko-KR" sz="1400" b="0" dirty="0"/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 rot="5400000">
            <a:off x="3772447" y="2764389"/>
            <a:ext cx="811213" cy="136525"/>
          </a:xfrm>
          <a:prstGeom prst="homePlate">
            <a:avLst>
              <a:gd name="adj" fmla="val 148547"/>
            </a:avLst>
          </a:prstGeom>
          <a:gradFill rotWithShape="0">
            <a:gsLst>
              <a:gs pos="0">
                <a:srgbClr val="000066"/>
              </a:gs>
              <a:gs pos="100000">
                <a:srgbClr val="66CCFF"/>
              </a:gs>
            </a:gsLst>
            <a:lin ang="0" scaled="1"/>
          </a:gradFill>
          <a:ln w="28575" algn="ctr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lnSpc>
                <a:spcPct val="130000"/>
              </a:lnSpc>
            </a:pPr>
            <a:endParaRPr lang="en-US" sz="14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 rot="5400000">
            <a:off x="3760572" y="4070675"/>
            <a:ext cx="811213" cy="136525"/>
          </a:xfrm>
          <a:prstGeom prst="homePlate">
            <a:avLst>
              <a:gd name="adj" fmla="val 148547"/>
            </a:avLst>
          </a:prstGeom>
          <a:gradFill rotWithShape="0">
            <a:gsLst>
              <a:gs pos="0">
                <a:srgbClr val="000066"/>
              </a:gs>
              <a:gs pos="100000">
                <a:srgbClr val="66CCFF"/>
              </a:gs>
            </a:gsLst>
            <a:lin ang="0" scaled="1"/>
          </a:gradFill>
          <a:ln w="28575" algn="ctr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lnSpc>
                <a:spcPct val="130000"/>
              </a:lnSpc>
            </a:pPr>
            <a:endParaRPr lang="en-US" sz="14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auto">
          <a:xfrm rot="5400000">
            <a:off x="3736821" y="5531340"/>
            <a:ext cx="811213" cy="136525"/>
          </a:xfrm>
          <a:prstGeom prst="homePlate">
            <a:avLst>
              <a:gd name="adj" fmla="val 148547"/>
            </a:avLst>
          </a:prstGeom>
          <a:gradFill rotWithShape="0">
            <a:gsLst>
              <a:gs pos="0">
                <a:srgbClr val="000066"/>
              </a:gs>
              <a:gs pos="100000">
                <a:srgbClr val="66CCFF"/>
              </a:gs>
            </a:gsLst>
            <a:lin ang="0" scaled="1"/>
          </a:gradFill>
          <a:ln w="28575" algn="ctr">
            <a:solidFill>
              <a:srgbClr val="0099CC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>
              <a:lnSpc>
                <a:spcPct val="130000"/>
              </a:lnSpc>
            </a:pPr>
            <a:endParaRPr lang="en-US" sz="1400" b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ChangeArrowheads="1"/>
          </p:cNvSpPr>
          <p:nvPr/>
        </p:nvSpPr>
        <p:spPr bwMode="auto">
          <a:xfrm>
            <a:off x="6492875" y="4094163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pic>
        <p:nvPicPr>
          <p:cNvPr id="441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1538" y="1763713"/>
            <a:ext cx="5265737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1348" name="Text Box 4"/>
          <p:cNvSpPr txBox="1">
            <a:spLocks noChangeArrowheads="1"/>
          </p:cNvSpPr>
          <p:nvPr/>
        </p:nvSpPr>
        <p:spPr bwMode="auto">
          <a:xfrm>
            <a:off x="250825" y="2754313"/>
            <a:ext cx="287655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ru-RU" altLang="ko-KR" sz="1600" dirty="0">
                <a:solidFill>
                  <a:srgbClr val="FF0000"/>
                </a:solidFill>
              </a:rPr>
              <a:t>Пайка без азота</a:t>
            </a:r>
            <a:endParaRPr lang="en-US" altLang="ko-KR" sz="1600" dirty="0">
              <a:solidFill>
                <a:srgbClr val="FF0000"/>
              </a:solidFill>
            </a:endParaRPr>
          </a:p>
        </p:txBody>
      </p:sp>
      <p:sp>
        <p:nvSpPr>
          <p:cNvPr id="441349" name="Text Box 5"/>
          <p:cNvSpPr txBox="1">
            <a:spLocks noChangeArrowheads="1"/>
          </p:cNvSpPr>
          <p:nvPr/>
        </p:nvSpPr>
        <p:spPr bwMode="auto">
          <a:xfrm>
            <a:off x="7472363" y="2708275"/>
            <a:ext cx="167163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ko-KR" sz="1600">
                <a:solidFill>
                  <a:srgbClr val="FF0000"/>
                </a:solidFill>
              </a:rPr>
              <a:t>Пайка под азотом</a:t>
            </a:r>
            <a:endParaRPr lang="en-US" altLang="ko-KR" sz="1600">
              <a:solidFill>
                <a:srgbClr val="FF0000"/>
              </a:solidFill>
            </a:endParaRPr>
          </a:p>
        </p:txBody>
      </p:sp>
      <p:sp>
        <p:nvSpPr>
          <p:cNvPr id="441350" name="Oval 6"/>
          <p:cNvSpPr>
            <a:spLocks noChangeArrowheads="1"/>
          </p:cNvSpPr>
          <p:nvPr/>
        </p:nvSpPr>
        <p:spPr bwMode="auto">
          <a:xfrm>
            <a:off x="2366963" y="2619375"/>
            <a:ext cx="2135187" cy="1758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1351" name="Oval 7"/>
          <p:cNvSpPr>
            <a:spLocks noChangeArrowheads="1"/>
          </p:cNvSpPr>
          <p:nvPr/>
        </p:nvSpPr>
        <p:spPr bwMode="auto">
          <a:xfrm>
            <a:off x="5067300" y="2619375"/>
            <a:ext cx="2135188" cy="17589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41352" name="Line 8"/>
          <p:cNvSpPr>
            <a:spLocks noChangeShapeType="1"/>
          </p:cNvSpPr>
          <p:nvPr/>
        </p:nvSpPr>
        <p:spPr bwMode="auto">
          <a:xfrm>
            <a:off x="1376363" y="3698875"/>
            <a:ext cx="649287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1353" name="Line 9"/>
          <p:cNvSpPr>
            <a:spLocks noChangeShapeType="1"/>
          </p:cNvSpPr>
          <p:nvPr/>
        </p:nvSpPr>
        <p:spPr bwMode="auto">
          <a:xfrm>
            <a:off x="7451725" y="3517900"/>
            <a:ext cx="806450" cy="15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441359" name="Text Box 15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341204" y="963108"/>
            <a:ext cx="2723823" cy="33855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</a:rPr>
              <a:t>Соблюдать правила пайки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38510" y="6027003"/>
            <a:ext cx="7527962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600" dirty="0" smtClean="0"/>
              <a:t>Пайка только под избыточным давлением азота.</a:t>
            </a:r>
            <a:endParaRPr lang="en-US" sz="1600" dirty="0"/>
          </a:p>
          <a:p>
            <a:r>
              <a:rPr lang="en-US" sz="1600" dirty="0"/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50" grpId="0" animBg="1"/>
      <p:bldP spid="44135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822" name="Rectangle 38"/>
          <p:cNvSpPr>
            <a:spLocks noChangeArrowheads="1"/>
          </p:cNvSpPr>
          <p:nvPr/>
        </p:nvSpPr>
        <p:spPr bwMode="auto">
          <a:xfrm>
            <a:off x="6492875" y="4094163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pic>
        <p:nvPicPr>
          <p:cNvPr id="374846" name="Picture 62" descr="Brazing"/>
          <p:cNvPicPr>
            <a:picLocks noChangeAspect="1" noChangeArrowheads="1"/>
          </p:cNvPicPr>
          <p:nvPr/>
        </p:nvPicPr>
        <p:blipFill>
          <a:blip r:embed="rId2"/>
          <a:srcRect l="4236" t="41815" r="4510" b="4405"/>
          <a:stretch>
            <a:fillRect/>
          </a:stretch>
        </p:blipFill>
        <p:spPr bwMode="auto">
          <a:xfrm>
            <a:off x="881063" y="3968750"/>
            <a:ext cx="7021512" cy="2566988"/>
          </a:xfrm>
          <a:prstGeom prst="rect">
            <a:avLst/>
          </a:prstGeom>
          <a:noFill/>
        </p:spPr>
      </p:pic>
      <p:sp>
        <p:nvSpPr>
          <p:cNvPr id="374848" name="Text Box 64"/>
          <p:cNvSpPr txBox="1">
            <a:spLocks noChangeArrowheads="1"/>
          </p:cNvSpPr>
          <p:nvPr/>
        </p:nvSpPr>
        <p:spPr bwMode="auto">
          <a:xfrm>
            <a:off x="927100" y="3563938"/>
            <a:ext cx="4172937" cy="40011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</a:rPr>
              <a:t>Расход азота не более 0,05 м</a:t>
            </a:r>
            <a:r>
              <a:rPr lang="ru-RU" sz="2000" baseline="32000" dirty="0">
                <a:solidFill>
                  <a:srgbClr val="333333"/>
                </a:solidFill>
              </a:rPr>
              <a:t>3 </a:t>
            </a:r>
            <a:r>
              <a:rPr lang="ru-RU" sz="2000" dirty="0">
                <a:solidFill>
                  <a:srgbClr val="333333"/>
                </a:solidFill>
              </a:rPr>
              <a:t>/ ч</a:t>
            </a:r>
            <a:endParaRPr lang="en-US" sz="2000" dirty="0">
              <a:solidFill>
                <a:srgbClr val="333333"/>
              </a:solidFill>
            </a:endParaRPr>
          </a:p>
        </p:txBody>
      </p:sp>
      <p:pic>
        <p:nvPicPr>
          <p:cNvPr id="374849" name="Picture 65" descr="IM0010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1734" y="1810936"/>
            <a:ext cx="2874824" cy="1704160"/>
          </a:xfrm>
          <a:prstGeom prst="rect">
            <a:avLst/>
          </a:prstGeom>
          <a:noFill/>
        </p:spPr>
      </p:pic>
      <p:sp>
        <p:nvSpPr>
          <p:cNvPr id="374851" name="Text Box 67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733796" y="997527"/>
            <a:ext cx="4940135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Пайка под азотом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00749" y="4928257"/>
            <a:ext cx="1365662" cy="338554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Вентиль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415148" y="5830783"/>
            <a:ext cx="1365662" cy="584775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Баллон с </a:t>
            </a:r>
          </a:p>
          <a:p>
            <a:pPr algn="ctr"/>
            <a:r>
              <a:rPr lang="ru-RU" sz="1600" dirty="0" smtClean="0"/>
              <a:t>азотом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517569" y="6127667"/>
            <a:ext cx="2719450" cy="338554"/>
          </a:xfrm>
          <a:prstGeom prst="rect">
            <a:avLst/>
          </a:prstGeom>
          <a:solidFill>
            <a:srgbClr val="66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Резиновый уплотнитель</a:t>
            </a:r>
            <a:endParaRPr lang="ru-R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80931" name="Rectangle 3"/>
          <p:cNvSpPr>
            <a:spLocks noChangeArrowheads="1"/>
          </p:cNvSpPr>
          <p:nvPr/>
        </p:nvSpPr>
        <p:spPr bwMode="auto">
          <a:xfrm>
            <a:off x="6492875" y="4094163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pic>
        <p:nvPicPr>
          <p:cNvPr id="380947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88" y="1695713"/>
            <a:ext cx="6161087" cy="455612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380948" name="Rectangle 20"/>
          <p:cNvSpPr>
            <a:spLocks noChangeArrowheads="1"/>
          </p:cNvSpPr>
          <p:nvPr/>
        </p:nvSpPr>
        <p:spPr bwMode="auto">
          <a:xfrm>
            <a:off x="2667000" y="1981200"/>
            <a:ext cx="571500" cy="228600"/>
          </a:xfrm>
          <a:prstGeom prst="rect">
            <a:avLst/>
          </a:prstGeom>
          <a:solidFill>
            <a:schemeClr val="bg1"/>
          </a:solidFill>
          <a:ln w="38100" cmpd="dbl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0949" name="Text Box 21"/>
          <p:cNvSpPr txBox="1">
            <a:spLocks noChangeArrowheads="1"/>
          </p:cNvSpPr>
          <p:nvPr/>
        </p:nvSpPr>
        <p:spPr bwMode="auto">
          <a:xfrm>
            <a:off x="5818909" y="1921150"/>
            <a:ext cx="3163887" cy="1938992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Давление </a:t>
            </a:r>
            <a:r>
              <a:rPr lang="ru-RU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опрессовки</a:t>
            </a:r>
            <a:r>
              <a:rPr lang="ru-RU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algn="ctr"/>
            <a:r>
              <a:rPr lang="ru-RU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28 кгс</a:t>
            </a:r>
            <a:r>
              <a:rPr lang="ru-RU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 </a:t>
            </a:r>
            <a:r>
              <a:rPr lang="ru-RU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см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ru-RU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(для </a:t>
            </a:r>
            <a:r>
              <a:rPr lang="en-US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R22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ru-RU" sz="2000" b="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40 кгс/ см</a:t>
            </a:r>
            <a:r>
              <a:rPr lang="ru-RU" sz="18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r>
              <a:rPr lang="ru-RU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(для 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</a:t>
            </a:r>
            <a:r>
              <a:rPr lang="ru-RU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410А</a:t>
            </a:r>
            <a:r>
              <a:rPr lang="en-US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algn="ctr"/>
            <a:endParaRPr lang="en-US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000" b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Время </a:t>
            </a:r>
            <a:r>
              <a:rPr lang="ru-RU" sz="2000" b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опрессовки</a:t>
            </a:r>
            <a:r>
              <a:rPr lang="ru-RU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</a:p>
          <a:p>
            <a:pPr algn="ctr"/>
            <a:r>
              <a:rPr lang="ru-RU" sz="2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24ч.</a:t>
            </a:r>
            <a:endParaRPr lang="en-US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0950" name="Text Box 22"/>
          <p:cNvSpPr txBox="1">
            <a:spLocks noChangeArrowheads="1"/>
          </p:cNvSpPr>
          <p:nvPr/>
        </p:nvSpPr>
        <p:spPr bwMode="auto">
          <a:xfrm>
            <a:off x="1660525" y="5657850"/>
            <a:ext cx="2324100" cy="4572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P1/ T1 = P2/ T2</a:t>
            </a:r>
          </a:p>
        </p:txBody>
      </p:sp>
      <p:pic>
        <p:nvPicPr>
          <p:cNvPr id="380951" name="Picture 23" descr="IM001013"/>
          <p:cNvPicPr>
            <a:picLocks noChangeAspect="1" noChangeArrowheads="1"/>
          </p:cNvPicPr>
          <p:nvPr/>
        </p:nvPicPr>
        <p:blipFill>
          <a:blip r:embed="rId4"/>
          <a:srcRect l="28172" r="9135"/>
          <a:stretch>
            <a:fillRect/>
          </a:stretch>
        </p:blipFill>
        <p:spPr bwMode="auto">
          <a:xfrm>
            <a:off x="6227040" y="4131562"/>
            <a:ext cx="2406650" cy="2066925"/>
          </a:xfrm>
          <a:prstGeom prst="rect">
            <a:avLst/>
          </a:prstGeom>
          <a:noFill/>
        </p:spPr>
      </p:pic>
      <p:sp>
        <p:nvSpPr>
          <p:cNvPr id="380954" name="Text Box 26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 dirty="0">
                <a:solidFill>
                  <a:srgbClr val="000099"/>
                </a:solidFill>
              </a:rPr>
              <a:t>Монтаж </a:t>
            </a:r>
            <a:r>
              <a:rPr lang="ru-RU" sz="2800" b="0" dirty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33796" y="997527"/>
            <a:ext cx="4940135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Опрессовка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200" y="2111575"/>
            <a:ext cx="5716588" cy="208915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365578" name="Text Box 10"/>
          <p:cNvSpPr txBox="1">
            <a:spLocks noChangeArrowheads="1"/>
          </p:cNvSpPr>
          <p:nvPr/>
        </p:nvSpPr>
        <p:spPr bwMode="auto">
          <a:xfrm>
            <a:off x="669925" y="1621550"/>
            <a:ext cx="4462463" cy="4572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 dirty="0">
                <a:solidFill>
                  <a:srgbClr val="4D4D4D"/>
                </a:solidFill>
              </a:rPr>
              <a:t>Требования к термоизоляции:</a:t>
            </a:r>
            <a:endParaRPr lang="en-US" b="0" dirty="0">
              <a:solidFill>
                <a:srgbClr val="4D4D4D"/>
              </a:solidFill>
            </a:endParaRPr>
          </a:p>
        </p:txBody>
      </p:sp>
      <p:pic>
        <p:nvPicPr>
          <p:cNvPr id="36557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4657" y="5098602"/>
            <a:ext cx="2356777" cy="1261897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pic>
        <p:nvPicPr>
          <p:cNvPr id="36558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7375" y="2129038"/>
            <a:ext cx="3360738" cy="20732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365581" name="Text Box 13"/>
          <p:cNvSpPr txBox="1">
            <a:spLocks noChangeArrowheads="1"/>
          </p:cNvSpPr>
          <p:nvPr/>
        </p:nvSpPr>
        <p:spPr bwMode="auto">
          <a:xfrm>
            <a:off x="314325" y="4291213"/>
            <a:ext cx="6295313" cy="1323439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Толщина изоляции увеличивается на один типоразмер: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  <a:p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Монтаж в помещениях или районах повышенной влажности</a:t>
            </a:r>
          </a:p>
          <a:p>
            <a:pPr>
              <a:buFont typeface="Wingdings" pitchFamily="2" charset="2"/>
              <a:buChar char="Ø"/>
            </a:pP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При монтаже магистралей вплотную: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5583" name="Text Box 15"/>
          <p:cNvSpPr txBox="1">
            <a:spLocks noChangeArrowheads="1"/>
          </p:cNvSpPr>
          <p:nvPr/>
        </p:nvSpPr>
        <p:spPr bwMode="auto">
          <a:xfrm>
            <a:off x="234661" y="5761093"/>
            <a:ext cx="3954463" cy="4572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 dirty="0">
                <a:solidFill>
                  <a:srgbClr val="FF3300"/>
                </a:solidFill>
                <a:latin typeface="Arial" pitchFamily="34" charset="0"/>
              </a:rPr>
              <a:t>Макс. температура 130 </a:t>
            </a:r>
            <a:r>
              <a:rPr lang="ru-RU" b="0" baseline="62000" dirty="0">
                <a:solidFill>
                  <a:srgbClr val="FF3300"/>
                </a:solidFill>
                <a:latin typeface="Arial" pitchFamily="34" charset="0"/>
              </a:rPr>
              <a:t>0 </a:t>
            </a:r>
            <a:r>
              <a:rPr lang="ru-RU" b="0" dirty="0">
                <a:solidFill>
                  <a:srgbClr val="FF3300"/>
                </a:solidFill>
                <a:latin typeface="Arial" pitchFamily="34" charset="0"/>
              </a:rPr>
              <a:t>С</a:t>
            </a:r>
            <a:endParaRPr lang="en-US" b="0" dirty="0">
              <a:solidFill>
                <a:srgbClr val="FF3300"/>
              </a:solidFill>
              <a:latin typeface="Arial" pitchFamily="34" charset="0"/>
            </a:endParaRPr>
          </a:p>
        </p:txBody>
      </p:sp>
      <p:pic>
        <p:nvPicPr>
          <p:cNvPr id="9" name="Picture 8" descr="4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4646" y="2220686"/>
            <a:ext cx="1803556" cy="1451324"/>
          </a:xfrm>
          <a:prstGeom prst="rect">
            <a:avLst/>
          </a:prstGeom>
          <a:noFill/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7095131" y="1619271"/>
            <a:ext cx="1438215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</a:rPr>
              <a:t>PE </a:t>
            </a:r>
          </a:p>
          <a:p>
            <a:pPr algn="ctr"/>
            <a:r>
              <a:rPr lang="en-US" sz="1600" dirty="0" smtClean="0">
                <a:solidFill>
                  <a:schemeClr val="accent2"/>
                </a:solidFill>
              </a:rPr>
              <a:t>(</a:t>
            </a:r>
            <a:r>
              <a:rPr lang="ru-RU" sz="1600" dirty="0" smtClean="0">
                <a:solidFill>
                  <a:schemeClr val="accent2"/>
                </a:solidFill>
              </a:rPr>
              <a:t>полиэтилен</a:t>
            </a:r>
            <a:r>
              <a:rPr lang="en-US" sz="1600" dirty="0" smtClean="0">
                <a:solidFill>
                  <a:schemeClr val="accent2"/>
                </a:solidFill>
              </a:rPr>
              <a:t>)</a:t>
            </a:r>
            <a:endParaRPr lang="en-US" sz="1600" dirty="0">
              <a:solidFill>
                <a:schemeClr val="accent2"/>
              </a:solidFill>
            </a:endParaRPr>
          </a:p>
        </p:txBody>
      </p:sp>
      <p:pic>
        <p:nvPicPr>
          <p:cNvPr id="11" name="Picture 10" descr="p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61284" y="4381995"/>
            <a:ext cx="1131243" cy="2151784"/>
          </a:xfrm>
          <a:prstGeom prst="rect">
            <a:avLst/>
          </a:prstGeom>
          <a:noFill/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961920" y="3744955"/>
            <a:ext cx="1688283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2"/>
                </a:solidFill>
              </a:rPr>
              <a:t>EPDM</a:t>
            </a:r>
          </a:p>
          <a:p>
            <a:pPr algn="ctr"/>
            <a:r>
              <a:rPr lang="en-US" sz="1600" dirty="0" smtClean="0">
                <a:solidFill>
                  <a:schemeClr val="accent2"/>
                </a:solidFill>
              </a:rPr>
              <a:t>(</a:t>
            </a:r>
            <a:r>
              <a:rPr lang="ru-RU" sz="1600" dirty="0" smtClean="0">
                <a:solidFill>
                  <a:schemeClr val="accent2"/>
                </a:solidFill>
              </a:rPr>
              <a:t>полипропилен</a:t>
            </a:r>
            <a:r>
              <a:rPr lang="en-US" sz="1600" dirty="0" smtClean="0">
                <a:solidFill>
                  <a:schemeClr val="accent2"/>
                </a:solidFill>
              </a:rPr>
              <a:t>)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733796" y="997527"/>
            <a:ext cx="4940135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Изоляция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 dirty="0">
                <a:solidFill>
                  <a:srgbClr val="000099"/>
                </a:solidFill>
              </a:rPr>
              <a:t>Монтаж </a:t>
            </a:r>
            <a:r>
              <a:rPr lang="ru-RU" sz="2800" b="0" dirty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 dirty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IM001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2540" y="1952675"/>
            <a:ext cx="5391396" cy="3260110"/>
          </a:xfrm>
          <a:prstGeom prst="rect">
            <a:avLst/>
          </a:prstGeom>
          <a:noFill/>
        </p:spPr>
      </p:pic>
      <p:sp>
        <p:nvSpPr>
          <p:cNvPr id="438275" name="Text Box 3"/>
          <p:cNvSpPr txBox="1">
            <a:spLocks noChangeArrowheads="1"/>
          </p:cNvSpPr>
          <p:nvPr/>
        </p:nvSpPr>
        <p:spPr bwMode="auto">
          <a:xfrm>
            <a:off x="571253" y="5493534"/>
            <a:ext cx="74676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ctr">
              <a:lnSpc>
                <a:spcPct val="60000"/>
              </a:lnSpc>
              <a:spcBef>
                <a:spcPct val="50000"/>
              </a:spcBef>
            </a:pPr>
            <a:r>
              <a:rPr lang="ru-RU" altLang="ko-KR" b="0" dirty="0">
                <a:solidFill>
                  <a:srgbClr val="FF0000"/>
                </a:solidFill>
              </a:rPr>
              <a:t>Изоляция необходима для</a:t>
            </a:r>
            <a:endParaRPr lang="en-US" altLang="ko-KR" b="0" dirty="0">
              <a:solidFill>
                <a:srgbClr val="FF0000"/>
              </a:solidFill>
            </a:endParaRPr>
          </a:p>
          <a:p>
            <a:pPr algn="ctr" fontAlgn="ctr">
              <a:lnSpc>
                <a:spcPct val="60000"/>
              </a:lnSpc>
              <a:spcBef>
                <a:spcPct val="50000"/>
              </a:spcBef>
            </a:pPr>
            <a:r>
              <a:rPr lang="ru-RU" altLang="ko-KR" b="0" dirty="0">
                <a:solidFill>
                  <a:srgbClr val="FF0000"/>
                </a:solidFill>
              </a:rPr>
              <a:t> трубопровода низкого</a:t>
            </a:r>
            <a:r>
              <a:rPr lang="en-US" altLang="ko-KR" b="0" dirty="0">
                <a:solidFill>
                  <a:srgbClr val="FF0000"/>
                </a:solidFill>
              </a:rPr>
              <a:t> </a:t>
            </a:r>
            <a:r>
              <a:rPr lang="ru-RU" altLang="ko-KR" b="0" dirty="0">
                <a:solidFill>
                  <a:srgbClr val="FF0000"/>
                </a:solidFill>
              </a:rPr>
              <a:t>и высокого  давления.</a:t>
            </a:r>
            <a:r>
              <a:rPr lang="en-US" altLang="ko-KR" b="0" dirty="0">
                <a:solidFill>
                  <a:srgbClr val="FF0000"/>
                </a:solidFill>
              </a:rPr>
              <a:t> </a:t>
            </a:r>
            <a:r>
              <a:rPr lang="ru-RU" altLang="ko-KR" b="0" dirty="0">
                <a:solidFill>
                  <a:srgbClr val="FF0000"/>
                </a:solidFill>
              </a:rPr>
              <a:t> </a:t>
            </a:r>
            <a:endParaRPr lang="en-US" altLang="ko-KR" b="0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33796" y="997527"/>
            <a:ext cx="4940135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Изоляция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 dirty="0">
                <a:solidFill>
                  <a:srgbClr val="000099"/>
                </a:solidFill>
              </a:rPr>
              <a:t>Монтаж </a:t>
            </a:r>
            <a:r>
              <a:rPr lang="ru-RU" sz="2800" b="0" dirty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 dirty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78883" name="Rectangle 3"/>
          <p:cNvSpPr>
            <a:spLocks noChangeArrowheads="1"/>
          </p:cNvSpPr>
          <p:nvPr/>
        </p:nvSpPr>
        <p:spPr bwMode="auto">
          <a:xfrm>
            <a:off x="6492875" y="4094163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graphicFrame>
        <p:nvGraphicFramePr>
          <p:cNvPr id="378890" name="Object 10"/>
          <p:cNvGraphicFramePr>
            <a:graphicFrameLocks noChangeAspect="1"/>
          </p:cNvGraphicFramePr>
          <p:nvPr/>
        </p:nvGraphicFramePr>
        <p:xfrm>
          <a:off x="236847" y="2180664"/>
          <a:ext cx="6400800" cy="4056062"/>
        </p:xfrm>
        <a:graphic>
          <a:graphicData uri="http://schemas.openxmlformats.org/presentationml/2006/ole">
            <p:oleObj spid="_x0000_s378890" name="훈민정음" r:id="rId4" imgW="6134040" imgH="4172040" progId="">
              <p:embed/>
            </p:oleObj>
          </a:graphicData>
        </a:graphic>
      </p:graphicFrame>
      <p:sp>
        <p:nvSpPr>
          <p:cNvPr id="378891" name="Text Box 11"/>
          <p:cNvSpPr txBox="1">
            <a:spLocks noChangeArrowheads="1"/>
          </p:cNvSpPr>
          <p:nvPr/>
        </p:nvSpPr>
        <p:spPr bwMode="auto">
          <a:xfrm>
            <a:off x="0" y="6197539"/>
            <a:ext cx="7124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ko-KR" sz="2000" b="0" dirty="0">
                <a:solidFill>
                  <a:srgbClr val="FF0000"/>
                </a:solidFill>
              </a:rPr>
              <a:t>Не сжимать изоляцию в месте крепления</a:t>
            </a:r>
            <a:endParaRPr lang="en-US" altLang="ko-KR" sz="2000" b="0" dirty="0">
              <a:solidFill>
                <a:srgbClr val="FF0000"/>
              </a:solidFill>
            </a:endParaRPr>
          </a:p>
        </p:txBody>
      </p:sp>
      <p:sp>
        <p:nvSpPr>
          <p:cNvPr id="378892" name="Text Box 12"/>
          <p:cNvSpPr txBox="1">
            <a:spLocks noChangeArrowheads="1"/>
          </p:cNvSpPr>
          <p:nvPr/>
        </p:nvSpPr>
        <p:spPr bwMode="auto">
          <a:xfrm>
            <a:off x="1582738" y="1644475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ko-KR" dirty="0">
                <a:solidFill>
                  <a:srgbClr val="333333"/>
                </a:solidFill>
              </a:rPr>
              <a:t>Крепление:</a:t>
            </a:r>
            <a:endParaRPr lang="en-US" altLang="ko-KR" dirty="0">
              <a:solidFill>
                <a:srgbClr val="333333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33796" y="997527"/>
            <a:ext cx="4940135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Изоляция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 Box 26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 dirty="0">
                <a:solidFill>
                  <a:srgbClr val="000099"/>
                </a:solidFill>
              </a:rPr>
              <a:t>Монтаж </a:t>
            </a:r>
            <a:r>
              <a:rPr lang="ru-RU" sz="2800" b="0" dirty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 dirty="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10" name="Picture 9" descr="IMG_0097.JPG"/>
          <p:cNvPicPr>
            <a:picLocks noChangeAspect="1"/>
          </p:cNvPicPr>
          <p:nvPr/>
        </p:nvPicPr>
        <p:blipFill>
          <a:blip r:embed="rId5" cstate="screen"/>
          <a:srcRect l="15838" r="120"/>
          <a:stretch>
            <a:fillRect/>
          </a:stretch>
        </p:blipFill>
        <p:spPr>
          <a:xfrm>
            <a:off x="6650182" y="2181225"/>
            <a:ext cx="2422554" cy="1857375"/>
          </a:xfrm>
          <a:prstGeom prst="rect">
            <a:avLst/>
          </a:prstGeom>
        </p:spPr>
      </p:pic>
      <p:pic>
        <p:nvPicPr>
          <p:cNvPr id="14" name="Picture 13" descr="Хомуты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43850" y="4073238"/>
            <a:ext cx="1775062" cy="2627712"/>
          </a:xfrm>
          <a:prstGeom prst="rect">
            <a:avLst/>
          </a:prstGeom>
        </p:spPr>
      </p:pic>
      <p:sp>
        <p:nvSpPr>
          <p:cNvPr id="11" name="AutoShape 18"/>
          <p:cNvSpPr>
            <a:spLocks noChangeArrowheads="1"/>
          </p:cNvSpPr>
          <p:nvPr/>
        </p:nvSpPr>
        <p:spPr bwMode="auto">
          <a:xfrm>
            <a:off x="7168373" y="4406000"/>
            <a:ext cx="1159324" cy="1068779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AutoShape 18"/>
          <p:cNvSpPr>
            <a:spLocks noChangeArrowheads="1"/>
          </p:cNvSpPr>
          <p:nvPr/>
        </p:nvSpPr>
        <p:spPr bwMode="auto">
          <a:xfrm>
            <a:off x="7156495" y="2636576"/>
            <a:ext cx="1159324" cy="1068779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81955" name="Rectangle 3"/>
          <p:cNvSpPr>
            <a:spLocks noChangeArrowheads="1"/>
          </p:cNvSpPr>
          <p:nvPr/>
        </p:nvSpPr>
        <p:spPr bwMode="auto">
          <a:xfrm>
            <a:off x="6492875" y="4094163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pic>
        <p:nvPicPr>
          <p:cNvPr id="38195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388" y="1944811"/>
            <a:ext cx="6297612" cy="4662487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381959" name="Text Box 7"/>
          <p:cNvSpPr txBox="1">
            <a:spLocks noChangeArrowheads="1"/>
          </p:cNvSpPr>
          <p:nvPr/>
        </p:nvSpPr>
        <p:spPr bwMode="auto">
          <a:xfrm>
            <a:off x="250825" y="3722688"/>
            <a:ext cx="4605338" cy="283845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FF0000"/>
                </a:solidFill>
              </a:rPr>
              <a:t>Вакуумирование до достижения</a:t>
            </a:r>
          </a:p>
          <a:p>
            <a:r>
              <a:rPr lang="ru-RU" sz="1800" b="0" dirty="0">
                <a:solidFill>
                  <a:srgbClr val="FF0000"/>
                </a:solidFill>
              </a:rPr>
              <a:t> давления  -650 </a:t>
            </a:r>
            <a:r>
              <a:rPr lang="ru-RU" sz="1800" b="0" dirty="0">
                <a:solidFill>
                  <a:srgbClr val="FF0000"/>
                </a:solidFill>
                <a:latin typeface="Arial" pitchFamily="34" charset="0"/>
              </a:rPr>
              <a:t>Па</a:t>
            </a:r>
            <a:endParaRPr lang="ru-RU" sz="1800" b="0" dirty="0">
              <a:solidFill>
                <a:srgbClr val="FF0000"/>
              </a:solidFill>
            </a:endParaRPr>
          </a:p>
          <a:p>
            <a:endParaRPr lang="ru-RU" sz="1800" b="0" dirty="0">
              <a:solidFill>
                <a:srgbClr val="FF0000"/>
              </a:solidFill>
            </a:endParaRPr>
          </a:p>
          <a:p>
            <a:r>
              <a:rPr lang="ru-RU" sz="1800" b="0" dirty="0">
                <a:solidFill>
                  <a:srgbClr val="FF0000"/>
                </a:solidFill>
              </a:rPr>
              <a:t>Далее </a:t>
            </a:r>
            <a:r>
              <a:rPr lang="ru-RU" sz="1800" b="0" dirty="0" err="1">
                <a:solidFill>
                  <a:srgbClr val="FF0000"/>
                </a:solidFill>
              </a:rPr>
              <a:t>вакуумирование</a:t>
            </a:r>
            <a:r>
              <a:rPr lang="ru-RU" sz="1800" b="0" dirty="0">
                <a:solidFill>
                  <a:srgbClr val="FF0000"/>
                </a:solidFill>
              </a:rPr>
              <a:t> в течение 2ч.</a:t>
            </a:r>
          </a:p>
          <a:p>
            <a:endParaRPr lang="ru-RU" sz="1800" b="0" dirty="0">
              <a:solidFill>
                <a:srgbClr val="FF0000"/>
              </a:solidFill>
            </a:endParaRPr>
          </a:p>
          <a:p>
            <a:r>
              <a:rPr lang="ru-RU" sz="1800" b="0" dirty="0">
                <a:solidFill>
                  <a:srgbClr val="FF0000"/>
                </a:solidFill>
              </a:rPr>
              <a:t>Проверка наличия влаги в течение 1ч</a:t>
            </a:r>
          </a:p>
          <a:p>
            <a:r>
              <a:rPr lang="ru-RU" sz="1800" b="0" dirty="0">
                <a:solidFill>
                  <a:srgbClr val="FF0000"/>
                </a:solidFill>
              </a:rPr>
              <a:t>(повышение давления </a:t>
            </a:r>
          </a:p>
          <a:p>
            <a:r>
              <a:rPr lang="ru-RU" sz="1800" b="0" dirty="0">
                <a:solidFill>
                  <a:srgbClr val="FF0000"/>
                </a:solidFill>
              </a:rPr>
              <a:t>не более чем на 130Па)</a:t>
            </a:r>
          </a:p>
          <a:p>
            <a:endParaRPr lang="ru-RU" sz="1800" b="0" dirty="0">
              <a:solidFill>
                <a:srgbClr val="FF0000"/>
              </a:solidFill>
            </a:endParaRPr>
          </a:p>
          <a:p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381961" name="Text Box 9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 dirty="0">
                <a:solidFill>
                  <a:srgbClr val="000099"/>
                </a:solidFill>
              </a:rPr>
              <a:t>Монтаж </a:t>
            </a:r>
            <a:r>
              <a:rPr lang="ru-RU" sz="2800" b="0" dirty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733796" y="997527"/>
            <a:ext cx="4940135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Вакуумирование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0" y="863600"/>
            <a:ext cx="9144000" cy="599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1014412" y="114300"/>
            <a:ext cx="8129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Обозначения</a:t>
            </a:r>
            <a:endParaRPr lang="en-US" altLang="ko-KR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13910" y="858409"/>
            <a:ext cx="8129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ko-KR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Внутренний блок</a:t>
            </a:r>
            <a:endParaRPr lang="en-US" altLang="ko-KR" sz="28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9854" y="2768773"/>
            <a:ext cx="5559830" cy="380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Классификация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AVX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внутренний блок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DVM PLUS 2 ; 3 (R410A) 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AVM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внутренний блок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DVM (R22</a:t>
            </a:r>
            <a:r>
              <a:rPr lang="en-US" altLang="ko-KR" sz="14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</a:p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Тип внутреннего блока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кассетный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ru-RU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W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настенный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WN –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настенный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Forte)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H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канальный</a:t>
            </a:r>
          </a:p>
          <a:p>
            <a:pPr>
              <a:spcBef>
                <a:spcPct val="50000"/>
              </a:spcBef>
            </a:pP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и т.д.</a:t>
            </a:r>
            <a:endParaRPr lang="ru-RU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Режим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H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тепловой насос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endParaRPr lang="ru-RU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4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91763" y="1630078"/>
            <a:ext cx="5003987" cy="520730"/>
            <a:chOff x="691763" y="2113808"/>
            <a:chExt cx="5003987" cy="52073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691763" y="2113808"/>
              <a:ext cx="1184538" cy="510639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932168" y="2115047"/>
              <a:ext cx="959888" cy="516835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014835" y="2116378"/>
              <a:ext cx="477078" cy="516835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555558" y="2116492"/>
              <a:ext cx="1000539" cy="517231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4654128" y="2117703"/>
              <a:ext cx="477078" cy="516835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218672" y="2117703"/>
              <a:ext cx="477078" cy="516835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61411" y="1522564"/>
            <a:ext cx="621252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4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4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AVX WN H 080 E E</a:t>
            </a:r>
            <a:endParaRPr lang="en-US" altLang="ko-KR" sz="44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020726" y="2307252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190318" y="2317884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3040912" y="2328517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</a:p>
        </p:txBody>
      </p:sp>
      <p:sp>
        <p:nvSpPr>
          <p:cNvPr id="40" name="Oval 39"/>
          <p:cNvSpPr/>
          <p:nvPr/>
        </p:nvSpPr>
        <p:spPr bwMode="auto">
          <a:xfrm>
            <a:off x="3806456" y="2328516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</a:p>
        </p:txBody>
      </p:sp>
      <p:sp>
        <p:nvSpPr>
          <p:cNvPr id="41" name="Oval 40"/>
          <p:cNvSpPr/>
          <p:nvPr/>
        </p:nvSpPr>
        <p:spPr bwMode="auto">
          <a:xfrm>
            <a:off x="4678325" y="2328516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5263116" y="2328516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</a:t>
            </a: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5678784" y="2821937"/>
            <a:ext cx="3337625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x1/10 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кВт.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Питание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фаза, 220В</a:t>
            </a: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G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фазы,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38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0В</a:t>
            </a: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6.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Версия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,B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DVM PLUS 2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E 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DVM PLUS 3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A0~A4 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DVM (R22)</a:t>
            </a: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en-US" altLang="ko-KR" sz="14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43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0" y="3346400"/>
            <a:ext cx="3481388" cy="1058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372746" name="AutoShape 10"/>
          <p:cNvSpPr>
            <a:spLocks noChangeArrowheads="1"/>
          </p:cNvSpPr>
          <p:nvPr/>
        </p:nvSpPr>
        <p:spPr bwMode="auto">
          <a:xfrm>
            <a:off x="7499350" y="1955750"/>
            <a:ext cx="409575" cy="442913"/>
          </a:xfrm>
          <a:prstGeom prst="wedgeRoundRectCallout">
            <a:avLst>
              <a:gd name="adj1" fmla="val 133333"/>
              <a:gd name="adj2" fmla="val 566130"/>
              <a:gd name="adj3" fmla="val 16667"/>
            </a:avLst>
          </a:prstGeom>
          <a:solidFill>
            <a:schemeClr val="bg1"/>
          </a:solidFill>
          <a:ln w="15875">
            <a:solidFill>
              <a:srgbClr val="993366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/>
            <a:endParaRPr kumimoji="0" lang="ru-RU" b="0"/>
          </a:p>
        </p:txBody>
      </p:sp>
      <p:sp>
        <p:nvSpPr>
          <p:cNvPr id="372747" name="Text Box 11"/>
          <p:cNvSpPr txBox="1">
            <a:spLocks noChangeArrowheads="1"/>
          </p:cNvSpPr>
          <p:nvPr/>
        </p:nvSpPr>
        <p:spPr bwMode="auto">
          <a:xfrm>
            <a:off x="828675" y="3097163"/>
            <a:ext cx="1079500" cy="137318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0">
              <a:spcBef>
                <a:spcPct val="50000"/>
              </a:spcBef>
            </a:pPr>
            <a:endParaRPr lang="ru-RU" sz="1200">
              <a:solidFill>
                <a:schemeClr val="bg2"/>
              </a:solidFill>
            </a:endParaRPr>
          </a:p>
          <a:p>
            <a:pPr algn="ctr" latinLnBrk="0">
              <a:spcBef>
                <a:spcPct val="50000"/>
              </a:spcBef>
            </a:pPr>
            <a:endParaRPr lang="ru-RU" sz="1200">
              <a:solidFill>
                <a:schemeClr val="bg2"/>
              </a:solidFill>
            </a:endParaRPr>
          </a:p>
          <a:p>
            <a:pPr algn="ctr" latinLnBrk="0">
              <a:spcBef>
                <a:spcPct val="50000"/>
              </a:spcBef>
            </a:pPr>
            <a:endParaRPr lang="ru-RU" sz="1200">
              <a:solidFill>
                <a:schemeClr val="bg2"/>
              </a:solidFill>
            </a:endParaRPr>
          </a:p>
          <a:p>
            <a:pPr algn="ctr" latinLnBrk="0">
              <a:spcBef>
                <a:spcPct val="50000"/>
              </a:spcBef>
            </a:pPr>
            <a:endParaRPr lang="ru-RU" sz="1200">
              <a:solidFill>
                <a:schemeClr val="bg2"/>
              </a:solidFill>
            </a:endParaRPr>
          </a:p>
          <a:p>
            <a:pPr algn="ctr" latinLnBrk="0">
              <a:spcBef>
                <a:spcPct val="50000"/>
              </a:spcBef>
            </a:pPr>
            <a:endParaRPr lang="ru-RU" sz="1200">
              <a:solidFill>
                <a:schemeClr val="bg2"/>
              </a:solidFill>
            </a:endParaRPr>
          </a:p>
        </p:txBody>
      </p:sp>
      <p:sp>
        <p:nvSpPr>
          <p:cNvPr id="372748" name="Text Box 12"/>
          <p:cNvSpPr txBox="1">
            <a:spLocks noChangeArrowheads="1"/>
          </p:cNvSpPr>
          <p:nvPr/>
        </p:nvSpPr>
        <p:spPr bwMode="auto">
          <a:xfrm>
            <a:off x="2514600" y="2884438"/>
            <a:ext cx="1338263" cy="164782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latinLnBrk="0">
              <a:spcBef>
                <a:spcPct val="50000"/>
              </a:spcBef>
            </a:pPr>
            <a:endParaRPr lang="ru-RU" sz="1200">
              <a:solidFill>
                <a:schemeClr val="bg2"/>
              </a:solidFill>
            </a:endParaRPr>
          </a:p>
          <a:p>
            <a:pPr algn="ctr" latinLnBrk="0">
              <a:spcBef>
                <a:spcPct val="50000"/>
              </a:spcBef>
            </a:pPr>
            <a:endParaRPr lang="ru-RU" sz="1200">
              <a:solidFill>
                <a:schemeClr val="bg2"/>
              </a:solidFill>
            </a:endParaRPr>
          </a:p>
          <a:p>
            <a:pPr algn="ctr" latinLnBrk="0">
              <a:spcBef>
                <a:spcPct val="50000"/>
              </a:spcBef>
            </a:pPr>
            <a:endParaRPr lang="ru-RU" sz="1200">
              <a:solidFill>
                <a:schemeClr val="bg2"/>
              </a:solidFill>
            </a:endParaRPr>
          </a:p>
          <a:p>
            <a:pPr algn="ctr" latinLnBrk="0">
              <a:spcBef>
                <a:spcPct val="50000"/>
              </a:spcBef>
            </a:pPr>
            <a:endParaRPr lang="ru-RU" sz="1200">
              <a:solidFill>
                <a:schemeClr val="bg2"/>
              </a:solidFill>
            </a:endParaRPr>
          </a:p>
          <a:p>
            <a:pPr algn="ctr" latinLnBrk="0">
              <a:spcBef>
                <a:spcPct val="50000"/>
              </a:spcBef>
            </a:pPr>
            <a:endParaRPr lang="ru-RU" sz="1200">
              <a:solidFill>
                <a:schemeClr val="bg2"/>
              </a:solidFill>
            </a:endParaRPr>
          </a:p>
          <a:p>
            <a:pPr algn="ctr" latinLnBrk="0">
              <a:spcBef>
                <a:spcPct val="50000"/>
              </a:spcBef>
            </a:pPr>
            <a:endParaRPr lang="ru-RU" sz="1200">
              <a:solidFill>
                <a:srgbClr val="990033"/>
              </a:solidFill>
            </a:endParaRPr>
          </a:p>
        </p:txBody>
      </p:sp>
      <p:sp>
        <p:nvSpPr>
          <p:cNvPr id="372749" name="AutoShape 13"/>
          <p:cNvSpPr>
            <a:spLocks noChangeArrowheads="1"/>
          </p:cNvSpPr>
          <p:nvPr/>
        </p:nvSpPr>
        <p:spPr bwMode="auto">
          <a:xfrm>
            <a:off x="2570163" y="1935113"/>
            <a:ext cx="288925" cy="419100"/>
          </a:xfrm>
          <a:prstGeom prst="wedgeRectCallout">
            <a:avLst>
              <a:gd name="adj1" fmla="val -674727"/>
              <a:gd name="adj2" fmla="val 342426"/>
            </a:avLst>
          </a:prstGeom>
          <a:solidFill>
            <a:schemeClr val="bg1"/>
          </a:solidFill>
          <a:ln w="15875">
            <a:solidFill>
              <a:srgbClr val="008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/>
            <a:endParaRPr kumimoji="0" lang="ru-RU" b="0">
              <a:solidFill>
                <a:schemeClr val="accent2"/>
              </a:solidFill>
            </a:endParaRPr>
          </a:p>
        </p:txBody>
      </p:sp>
      <p:sp>
        <p:nvSpPr>
          <p:cNvPr id="372750" name="AutoShape 14"/>
          <p:cNvSpPr>
            <a:spLocks noChangeArrowheads="1"/>
          </p:cNvSpPr>
          <p:nvPr/>
        </p:nvSpPr>
        <p:spPr bwMode="auto">
          <a:xfrm>
            <a:off x="3695700" y="1930350"/>
            <a:ext cx="322263" cy="419100"/>
          </a:xfrm>
          <a:prstGeom prst="wedgeRectCallout">
            <a:avLst>
              <a:gd name="adj1" fmla="val -953449"/>
              <a:gd name="adj2" fmla="val 387120"/>
            </a:avLst>
          </a:prstGeom>
          <a:solidFill>
            <a:schemeClr val="bg1"/>
          </a:solidFill>
          <a:ln w="15875">
            <a:solidFill>
              <a:srgbClr val="00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/>
            <a:endParaRPr kumimoji="0" lang="ru-RU" b="0"/>
          </a:p>
        </p:txBody>
      </p:sp>
      <p:sp>
        <p:nvSpPr>
          <p:cNvPr id="372751" name="AutoShape 15"/>
          <p:cNvSpPr>
            <a:spLocks noChangeArrowheads="1"/>
          </p:cNvSpPr>
          <p:nvPr/>
        </p:nvSpPr>
        <p:spPr bwMode="auto">
          <a:xfrm>
            <a:off x="4848225" y="1904950"/>
            <a:ext cx="360363" cy="419100"/>
          </a:xfrm>
          <a:prstGeom prst="wedgeRectCallout">
            <a:avLst>
              <a:gd name="adj1" fmla="val -1185681"/>
              <a:gd name="adj2" fmla="val 451514"/>
            </a:avLst>
          </a:prstGeom>
          <a:solidFill>
            <a:schemeClr val="bg1"/>
          </a:solidFill>
          <a:ln w="15875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/>
            <a:endParaRPr kumimoji="0" lang="ru-RU" b="0"/>
          </a:p>
        </p:txBody>
      </p:sp>
      <p:sp>
        <p:nvSpPr>
          <p:cNvPr id="372752" name="Rectangle 16"/>
          <p:cNvSpPr>
            <a:spLocks noChangeArrowheads="1"/>
          </p:cNvSpPr>
          <p:nvPr/>
        </p:nvSpPr>
        <p:spPr bwMode="auto">
          <a:xfrm>
            <a:off x="2411413" y="3632150"/>
            <a:ext cx="304800" cy="73660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2753" name="AutoShape 17"/>
          <p:cNvSpPr>
            <a:spLocks noChangeArrowheads="1"/>
          </p:cNvSpPr>
          <p:nvPr/>
        </p:nvSpPr>
        <p:spPr bwMode="auto">
          <a:xfrm>
            <a:off x="6029325" y="1904950"/>
            <a:ext cx="360363" cy="419100"/>
          </a:xfrm>
          <a:prstGeom prst="wedgeRectCallout">
            <a:avLst>
              <a:gd name="adj1" fmla="val -1511231"/>
              <a:gd name="adj2" fmla="val 509468"/>
            </a:avLst>
          </a:prstGeom>
          <a:solidFill>
            <a:schemeClr val="bg1"/>
          </a:solidFill>
          <a:ln w="15875">
            <a:solidFill>
              <a:srgbClr val="FF00FF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/>
            <a:endParaRPr kumimoji="0" lang="ru-RU" b="0"/>
          </a:p>
        </p:txBody>
      </p:sp>
      <p:sp>
        <p:nvSpPr>
          <p:cNvPr id="372754" name="Text Box 18"/>
          <p:cNvSpPr txBox="1">
            <a:spLocks noChangeArrowheads="1"/>
          </p:cNvSpPr>
          <p:nvPr/>
        </p:nvSpPr>
        <p:spPr bwMode="auto">
          <a:xfrm>
            <a:off x="5307013" y="4713238"/>
            <a:ext cx="3340100" cy="611187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>
                <a:solidFill>
                  <a:srgbClr val="4D4D4D"/>
                </a:solidFill>
              </a:rPr>
              <a:t>RVMH 100= </a:t>
            </a:r>
            <a:r>
              <a:rPr lang="en-US" sz="1800">
                <a:solidFill>
                  <a:srgbClr val="990033"/>
                </a:solidFill>
              </a:rPr>
              <a:t>1,1</a:t>
            </a:r>
            <a:r>
              <a:rPr lang="ru-RU" sz="1800">
                <a:solidFill>
                  <a:srgbClr val="990033"/>
                </a:solidFill>
              </a:rPr>
              <a:t>кг</a:t>
            </a:r>
          </a:p>
          <a:p>
            <a:pPr algn="ctr"/>
            <a:r>
              <a:rPr lang="ru-RU" sz="1600">
                <a:solidFill>
                  <a:srgbClr val="4D4D4D"/>
                </a:solidFill>
              </a:rPr>
              <a:t>(заводская заправка магистрали)</a:t>
            </a:r>
            <a:endParaRPr lang="en-US" sz="1600">
              <a:solidFill>
                <a:srgbClr val="4D4D4D"/>
              </a:solidFill>
            </a:endParaRPr>
          </a:p>
        </p:txBody>
      </p:sp>
      <p:sp>
        <p:nvSpPr>
          <p:cNvPr id="372755" name="AutoShape 19"/>
          <p:cNvSpPr>
            <a:spLocks noChangeArrowheads="1"/>
          </p:cNvSpPr>
          <p:nvPr/>
        </p:nvSpPr>
        <p:spPr bwMode="auto">
          <a:xfrm>
            <a:off x="6677025" y="1943050"/>
            <a:ext cx="804863" cy="419100"/>
          </a:xfrm>
          <a:prstGeom prst="wedgeRectCallout">
            <a:avLst>
              <a:gd name="adj1" fmla="val -786292"/>
              <a:gd name="adj2" fmla="val 579167"/>
            </a:avLst>
          </a:prstGeom>
          <a:solidFill>
            <a:schemeClr val="bg1"/>
          </a:solidFill>
          <a:ln w="15875">
            <a:solidFill>
              <a:srgbClr val="4D4D4D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/>
            <a:endParaRPr kumimoji="0" lang="ru-RU" b="0"/>
          </a:p>
        </p:txBody>
      </p:sp>
      <p:sp>
        <p:nvSpPr>
          <p:cNvPr id="372741" name="Text Box 5"/>
          <p:cNvSpPr txBox="1">
            <a:spLocks noChangeArrowheads="1"/>
          </p:cNvSpPr>
          <p:nvPr/>
        </p:nvSpPr>
        <p:spPr bwMode="auto">
          <a:xfrm>
            <a:off x="1119188" y="1960513"/>
            <a:ext cx="6689725" cy="336550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0"/>
            <a:r>
              <a:rPr lang="en-US" sz="1600">
                <a:solidFill>
                  <a:srgbClr val="FF3300"/>
                </a:solidFill>
              </a:rPr>
              <a:t>Q</a:t>
            </a:r>
            <a:r>
              <a:rPr lang="ru-RU" sz="1600">
                <a:solidFill>
                  <a:srgbClr val="FF3300"/>
                </a:solidFill>
              </a:rPr>
              <a:t> </a:t>
            </a:r>
            <a:r>
              <a:rPr lang="ru-RU" sz="1600">
                <a:solidFill>
                  <a:schemeClr val="bg2"/>
                </a:solidFill>
              </a:rPr>
              <a:t>(кг)</a:t>
            </a:r>
            <a:r>
              <a:rPr lang="ru-RU" sz="1600">
                <a:solidFill>
                  <a:srgbClr val="FF3300"/>
                </a:solidFill>
              </a:rPr>
              <a:t> = (0,20</a:t>
            </a:r>
            <a:r>
              <a:rPr lang="en-US" sz="1600">
                <a:solidFill>
                  <a:srgbClr val="FF3300"/>
                </a:solidFill>
              </a:rPr>
              <a:t> </a:t>
            </a:r>
            <a:r>
              <a:rPr lang="ru-RU" sz="1600">
                <a:solidFill>
                  <a:srgbClr val="FF3300"/>
                </a:solidFill>
              </a:rPr>
              <a:t>х</a:t>
            </a:r>
            <a:r>
              <a:rPr lang="en-US" sz="1600">
                <a:solidFill>
                  <a:srgbClr val="FF3300"/>
                </a:solidFill>
              </a:rPr>
              <a:t> </a:t>
            </a:r>
            <a:r>
              <a:rPr lang="en-US" sz="1600">
                <a:solidFill>
                  <a:srgbClr val="009900"/>
                </a:solidFill>
              </a:rPr>
              <a:t>L1 </a:t>
            </a:r>
            <a:r>
              <a:rPr lang="en-US" sz="1600">
                <a:solidFill>
                  <a:srgbClr val="FF3300"/>
                </a:solidFill>
              </a:rPr>
              <a:t>)+(0,1</a:t>
            </a:r>
            <a:r>
              <a:rPr lang="ru-RU" sz="1600">
                <a:solidFill>
                  <a:srgbClr val="FF3300"/>
                </a:solidFill>
              </a:rPr>
              <a:t>4</a:t>
            </a:r>
            <a:r>
              <a:rPr lang="en-US" sz="1600">
                <a:solidFill>
                  <a:srgbClr val="FF3300"/>
                </a:solidFill>
              </a:rPr>
              <a:t> x </a:t>
            </a:r>
            <a:r>
              <a:rPr lang="en-US" sz="1600">
                <a:solidFill>
                  <a:srgbClr val="0000FF"/>
                </a:solidFill>
              </a:rPr>
              <a:t>L2 </a:t>
            </a:r>
            <a:r>
              <a:rPr lang="en-US" sz="1600">
                <a:solidFill>
                  <a:srgbClr val="FF3300"/>
                </a:solidFill>
              </a:rPr>
              <a:t>)+(0,</a:t>
            </a:r>
            <a:r>
              <a:rPr lang="ru-RU" sz="1600">
                <a:solidFill>
                  <a:srgbClr val="FF3300"/>
                </a:solidFill>
              </a:rPr>
              <a:t>08</a:t>
            </a:r>
            <a:r>
              <a:rPr lang="en-US" sz="1600">
                <a:solidFill>
                  <a:srgbClr val="FF3300"/>
                </a:solidFill>
              </a:rPr>
              <a:t> x </a:t>
            </a:r>
            <a:r>
              <a:rPr lang="en-US" sz="1600">
                <a:solidFill>
                  <a:srgbClr val="FF9966"/>
                </a:solidFill>
              </a:rPr>
              <a:t>L3 </a:t>
            </a:r>
            <a:r>
              <a:rPr lang="en-US" sz="1600">
                <a:solidFill>
                  <a:srgbClr val="FF3300"/>
                </a:solidFill>
              </a:rPr>
              <a:t>)+(0,</a:t>
            </a:r>
            <a:r>
              <a:rPr lang="ru-RU" sz="1600">
                <a:solidFill>
                  <a:srgbClr val="FF3300"/>
                </a:solidFill>
              </a:rPr>
              <a:t>05</a:t>
            </a:r>
            <a:r>
              <a:rPr lang="en-US" sz="1600">
                <a:solidFill>
                  <a:srgbClr val="FF3300"/>
                </a:solidFill>
              </a:rPr>
              <a:t> x </a:t>
            </a:r>
            <a:r>
              <a:rPr lang="en-US" sz="1600">
                <a:solidFill>
                  <a:srgbClr val="FF66CC"/>
                </a:solidFill>
              </a:rPr>
              <a:t>L4</a:t>
            </a:r>
            <a:r>
              <a:rPr lang="en-US" sz="1600">
                <a:solidFill>
                  <a:srgbClr val="FF3300"/>
                </a:solidFill>
              </a:rPr>
              <a:t>)  +(N</a:t>
            </a:r>
            <a:r>
              <a:rPr lang="ru-RU" sz="1600">
                <a:solidFill>
                  <a:srgbClr val="FF3300"/>
                </a:solidFill>
              </a:rPr>
              <a:t>х0,0</a:t>
            </a:r>
            <a:r>
              <a:rPr lang="en-US" sz="1600">
                <a:solidFill>
                  <a:srgbClr val="FF3300"/>
                </a:solidFill>
              </a:rPr>
              <a:t>1</a:t>
            </a:r>
            <a:r>
              <a:rPr lang="ru-RU" sz="1600">
                <a:solidFill>
                  <a:srgbClr val="FF3300"/>
                </a:solidFill>
              </a:rPr>
              <a:t>) -</a:t>
            </a:r>
            <a:r>
              <a:rPr lang="en-US" sz="1600">
                <a:solidFill>
                  <a:srgbClr val="FF3300"/>
                </a:solidFill>
              </a:rPr>
              <a:t> </a:t>
            </a:r>
            <a:r>
              <a:rPr lang="en-US" sz="1600">
                <a:solidFill>
                  <a:srgbClr val="A50021"/>
                </a:solidFill>
              </a:rPr>
              <a:t>A</a:t>
            </a:r>
            <a:endParaRPr lang="ru-RU" sz="1600">
              <a:solidFill>
                <a:srgbClr val="A50021"/>
              </a:solidFill>
            </a:endParaRPr>
          </a:p>
        </p:txBody>
      </p:sp>
      <p:sp>
        <p:nvSpPr>
          <p:cNvPr id="372756" name="Text Box 20"/>
          <p:cNvSpPr txBox="1">
            <a:spLocks noChangeArrowheads="1"/>
          </p:cNvSpPr>
          <p:nvPr/>
        </p:nvSpPr>
        <p:spPr bwMode="auto">
          <a:xfrm>
            <a:off x="423863" y="4395738"/>
            <a:ext cx="5006975" cy="366712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4D4D4D"/>
                </a:solidFill>
              </a:rPr>
              <a:t>N:            </a:t>
            </a:r>
            <a:r>
              <a:rPr lang="ru-RU" sz="1800">
                <a:solidFill>
                  <a:srgbClr val="4D4D4D"/>
                </a:solidFill>
              </a:rPr>
              <a:t>количество установленных </a:t>
            </a:r>
            <a:r>
              <a:rPr lang="en-US" sz="1800">
                <a:solidFill>
                  <a:srgbClr val="4D4D4D"/>
                </a:solidFill>
              </a:rPr>
              <a:t>MXD</a:t>
            </a:r>
            <a:r>
              <a:rPr lang="en-US" sz="1400">
                <a:solidFill>
                  <a:srgbClr val="4D4D4D"/>
                </a:solidFill>
              </a:rPr>
              <a:t>           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33796" y="997527"/>
            <a:ext cx="4940135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Дозаправка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2605088" y="139700"/>
            <a:ext cx="3898900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 dirty="0">
                <a:solidFill>
                  <a:srgbClr val="000099"/>
                </a:solidFill>
              </a:rPr>
              <a:t>Монтаж </a:t>
            </a:r>
            <a:r>
              <a:rPr lang="ru-RU" sz="2800" b="0" dirty="0">
                <a:solidFill>
                  <a:srgbClr val="000099"/>
                </a:solidFill>
                <a:latin typeface="Arial" pitchFamily="34" charset="0"/>
              </a:rPr>
              <a:t>трубопровода</a:t>
            </a:r>
            <a:endParaRPr lang="en-US" sz="2800" b="0" dirty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2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46" grpId="0" animBg="1" autoUpdateAnimBg="0"/>
      <p:bldP spid="372749" grpId="0" animBg="1" autoUpdateAnimBg="0"/>
      <p:bldP spid="372750" grpId="0" animBg="1" autoUpdateAnimBg="0"/>
      <p:bldP spid="372751" grpId="0" animBg="1" autoUpdateAnimBg="0"/>
      <p:bldP spid="372753" grpId="0" animBg="1" autoUpdateAnimBg="0"/>
      <p:bldP spid="372755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Text Box 2"/>
          <p:cNvSpPr txBox="1">
            <a:spLocks noChangeArrowheads="1"/>
          </p:cNvSpPr>
          <p:nvPr/>
        </p:nvSpPr>
        <p:spPr bwMode="auto">
          <a:xfrm>
            <a:off x="881063" y="2259013"/>
            <a:ext cx="77957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Компоненты системы</a:t>
            </a:r>
            <a:endParaRPr lang="en-US" sz="2800" b="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>
                <a:latin typeface="Arial" pitchFamily="34" charset="0"/>
              </a:rPr>
              <a:t>Ограничения по магистрали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наружного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внутреннего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элементов </a:t>
            </a:r>
            <a:r>
              <a:rPr lang="ru-RU" sz="2800" b="0" dirty="0">
                <a:latin typeface="Arial" pitchFamily="34" charset="0"/>
              </a:rPr>
              <a:t>м</a:t>
            </a:r>
            <a:r>
              <a:rPr lang="ru-RU" sz="2800" b="0" dirty="0"/>
              <a:t>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Монтаж дренажной системы</a:t>
            </a:r>
            <a:r>
              <a:rPr lang="ru-RU" sz="2800" b="0" dirty="0"/>
              <a:t>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Сигнальная линия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Линия </a:t>
            </a:r>
            <a:r>
              <a:rPr lang="ru-RU" sz="2800" b="0" dirty="0" smtClean="0"/>
              <a:t>питания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0" dirty="0" smtClean="0"/>
              <a:t>Подготовка к запуску</a:t>
            </a:r>
            <a:endParaRPr lang="en-US" sz="2800" b="0" dirty="0" smtClean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b="0" dirty="0"/>
          </a:p>
        </p:txBody>
      </p:sp>
      <p:sp>
        <p:nvSpPr>
          <p:cNvPr id="510979" name="Rectangle 3"/>
          <p:cNvSpPr>
            <a:spLocks noChangeArrowheads="1"/>
          </p:cNvSpPr>
          <p:nvPr/>
        </p:nvSpPr>
        <p:spPr bwMode="auto">
          <a:xfrm>
            <a:off x="1827213" y="1003300"/>
            <a:ext cx="2865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3600"/>
              <a:t>Содержание</a:t>
            </a:r>
            <a:endParaRPr lang="en-US" altLang="ko-KR" sz="36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9668" name="Object 4"/>
          <p:cNvGraphicFramePr>
            <a:graphicFrameLocks noChangeAspect="1"/>
          </p:cNvGraphicFramePr>
          <p:nvPr/>
        </p:nvGraphicFramePr>
        <p:xfrm>
          <a:off x="381000" y="1447800"/>
          <a:ext cx="8429625" cy="2095500"/>
        </p:xfrm>
        <a:graphic>
          <a:graphicData uri="http://schemas.openxmlformats.org/presentationml/2006/ole">
            <p:oleObj spid="_x0000_s369668" name="훈민정음" r:id="rId3" imgW="8810640" imgH="2324160" progId="">
              <p:embed/>
            </p:oleObj>
          </a:graphicData>
        </a:graphic>
      </p:graphicFrame>
      <p:graphicFrame>
        <p:nvGraphicFramePr>
          <p:cNvPr id="369699" name="Group 35"/>
          <p:cNvGraphicFramePr>
            <a:graphicFrameLocks noGrp="1"/>
          </p:cNvGraphicFramePr>
          <p:nvPr/>
        </p:nvGraphicFramePr>
        <p:xfrm>
          <a:off x="762000" y="4114800"/>
          <a:ext cx="7772400" cy="2184400"/>
        </p:xfrm>
        <a:graphic>
          <a:graphicData uri="http://schemas.openxmlformats.org/drawingml/2006/table">
            <a:tbl>
              <a:tblPr/>
              <a:tblGrid>
                <a:gridCol w="2438400"/>
                <a:gridCol w="1828800"/>
                <a:gridCol w="3505200"/>
              </a:tblGrid>
              <a:tr h="355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Производительность ВБ</a:t>
                      </a:r>
                      <a:endParaRPr kumimoji="0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Дренажная труба</a:t>
                      </a:r>
                      <a:endParaRPr kumimoji="0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Примечание</a:t>
                      </a:r>
                      <a:endParaRPr kumimoji="0" lang="en-US" altLang="ko-KR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Менее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5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Ø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20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Конденсация воды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: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0,7литра на 1кВт холодопроизводительности в час.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5.1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~ 10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Ø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25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10.1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~ 20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Ø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30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20.1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~ 50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Ø</a:t>
                      </a:r>
                      <a:r>
                        <a:rPr kumimoji="0" lang="en-US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40 </a:t>
                      </a:r>
                      <a:r>
                        <a:rPr kumimoji="0" lang="ru-RU" altLang="ko-K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</a:t>
                      </a:r>
                      <a:endParaRPr kumimoji="0" lang="en-US" altLang="ko-K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69692" name="Text Box 28"/>
          <p:cNvSpPr txBox="1">
            <a:spLocks noChangeArrowheads="1"/>
          </p:cNvSpPr>
          <p:nvPr/>
        </p:nvSpPr>
        <p:spPr bwMode="auto">
          <a:xfrm>
            <a:off x="762000" y="3657600"/>
            <a:ext cx="5207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ko-KR" sz="1800" b="0"/>
              <a:t>Выбор диаметра дренажного трубопровода</a:t>
            </a:r>
            <a:endParaRPr lang="en-US" altLang="ko-KR" sz="1800" b="0"/>
          </a:p>
        </p:txBody>
      </p:sp>
      <p:sp>
        <p:nvSpPr>
          <p:cNvPr id="369841" name="Text Box 177"/>
          <p:cNvSpPr txBox="1">
            <a:spLocks noChangeArrowheads="1"/>
          </p:cNvSpPr>
          <p:nvPr/>
        </p:nvSpPr>
        <p:spPr bwMode="auto">
          <a:xfrm>
            <a:off x="2101850" y="139700"/>
            <a:ext cx="491966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дренажной системы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6" name="Picture 51" descr="DVM+II_s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1711" y="1187531"/>
            <a:ext cx="1109401" cy="1745674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6391" y="2664877"/>
            <a:ext cx="8604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5" descr="Кан низкопроф DV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3060" y="2548329"/>
            <a:ext cx="1131887" cy="539750"/>
          </a:xfrm>
          <a:prstGeom prst="rect">
            <a:avLst/>
          </a:prstGeom>
          <a:noFill/>
        </p:spPr>
      </p:pic>
      <p:pic>
        <p:nvPicPr>
          <p:cNvPr id="9" name="Picture 65" descr="Кан низкопроф DV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09984" y="2548330"/>
            <a:ext cx="1131887" cy="539750"/>
          </a:xfrm>
          <a:prstGeom prst="rect">
            <a:avLst/>
          </a:prstGeom>
          <a:noFill/>
        </p:spPr>
      </p:pic>
      <p:pic>
        <p:nvPicPr>
          <p:cNvPr id="10" name="Picture 3" descr="4 кас DVM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437" y="2504514"/>
            <a:ext cx="1116281" cy="767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42" name="Rectangle 30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371886" name="Picture 174" descr="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02350" y="3924300"/>
            <a:ext cx="1703388" cy="1800225"/>
          </a:xfrm>
          <a:prstGeom prst="rect">
            <a:avLst/>
          </a:prstGeom>
          <a:noFill/>
        </p:spPr>
      </p:pic>
      <p:pic>
        <p:nvPicPr>
          <p:cNvPr id="371887" name="Picture 175" descr="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1089025"/>
            <a:ext cx="2809875" cy="1533525"/>
          </a:xfrm>
          <a:prstGeom prst="rect">
            <a:avLst/>
          </a:prstGeom>
          <a:noFill/>
        </p:spPr>
      </p:pic>
      <p:sp>
        <p:nvSpPr>
          <p:cNvPr id="371888" name="Text Box 176"/>
          <p:cNvSpPr txBox="1">
            <a:spLocks noChangeArrowheads="1"/>
          </p:cNvSpPr>
          <p:nvPr/>
        </p:nvSpPr>
        <p:spPr bwMode="auto">
          <a:xfrm>
            <a:off x="5427663" y="2709863"/>
            <a:ext cx="3284537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ko-KR" sz="1800" b="0"/>
              <a:t>Не допускайте образование воздушных пробок</a:t>
            </a:r>
            <a:endParaRPr lang="en-US" altLang="ko-KR" sz="1800" b="0"/>
          </a:p>
        </p:txBody>
      </p:sp>
      <p:sp>
        <p:nvSpPr>
          <p:cNvPr id="371890" name="Text Box 178"/>
          <p:cNvSpPr txBox="1">
            <a:spLocks noChangeArrowheads="1"/>
          </p:cNvSpPr>
          <p:nvPr/>
        </p:nvSpPr>
        <p:spPr bwMode="auto">
          <a:xfrm>
            <a:off x="293688" y="4478338"/>
            <a:ext cx="5356225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ko-KR" sz="2000">
                <a:solidFill>
                  <a:srgbClr val="000099"/>
                </a:solidFill>
              </a:rPr>
              <a:t> </a:t>
            </a:r>
            <a:r>
              <a:rPr lang="ru-RU" altLang="ko-KR" sz="2000">
                <a:solidFill>
                  <a:srgbClr val="000099"/>
                </a:solidFill>
              </a:rPr>
              <a:t>Крепление на расстоянии 1-1.5м.</a:t>
            </a:r>
            <a:endParaRPr lang="en-US" altLang="ko-KR" sz="2000">
              <a:solidFill>
                <a:srgbClr val="000099"/>
              </a:solidFill>
            </a:endParaRPr>
          </a:p>
          <a:p>
            <a:pPr>
              <a:buFontTx/>
              <a:buChar char="•"/>
            </a:pPr>
            <a:r>
              <a:rPr lang="en-US" altLang="ko-KR" sz="2000">
                <a:solidFill>
                  <a:srgbClr val="000099"/>
                </a:solidFill>
              </a:rPr>
              <a:t> </a:t>
            </a:r>
            <a:r>
              <a:rPr lang="ru-RU" altLang="ko-KR" sz="2000">
                <a:solidFill>
                  <a:srgbClr val="000099"/>
                </a:solidFill>
              </a:rPr>
              <a:t>Уклон не менее</a:t>
            </a:r>
            <a:r>
              <a:rPr lang="en-US" altLang="ko-KR" sz="2000">
                <a:solidFill>
                  <a:srgbClr val="000099"/>
                </a:solidFill>
              </a:rPr>
              <a:t> 1/100</a:t>
            </a:r>
            <a:r>
              <a:rPr lang="ru-RU" altLang="ko-KR" sz="2000">
                <a:solidFill>
                  <a:srgbClr val="000099"/>
                </a:solidFill>
              </a:rPr>
              <a:t>.</a:t>
            </a:r>
            <a:endParaRPr lang="en-US" altLang="ko-KR" sz="2000">
              <a:solidFill>
                <a:srgbClr val="000099"/>
              </a:solidFill>
            </a:endParaRPr>
          </a:p>
        </p:txBody>
      </p:sp>
      <p:pic>
        <p:nvPicPr>
          <p:cNvPr id="371897" name="Picture 18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9275" y="1344613"/>
            <a:ext cx="3959225" cy="1700212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371891" name="Oval 179"/>
          <p:cNvSpPr>
            <a:spLocks noChangeArrowheads="1"/>
          </p:cNvSpPr>
          <p:nvPr/>
        </p:nvSpPr>
        <p:spPr bwMode="auto">
          <a:xfrm>
            <a:off x="2833688" y="1749425"/>
            <a:ext cx="225425" cy="5397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1892" name="Oval 180"/>
          <p:cNvSpPr>
            <a:spLocks noChangeArrowheads="1"/>
          </p:cNvSpPr>
          <p:nvPr/>
        </p:nvSpPr>
        <p:spPr bwMode="auto">
          <a:xfrm>
            <a:off x="4032250" y="1800225"/>
            <a:ext cx="225425" cy="5397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71898" name="Text Box 186"/>
          <p:cNvSpPr txBox="1">
            <a:spLocks noChangeArrowheads="1"/>
          </p:cNvSpPr>
          <p:nvPr/>
        </p:nvSpPr>
        <p:spPr bwMode="auto">
          <a:xfrm>
            <a:off x="2101850" y="139700"/>
            <a:ext cx="491966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дренажной системы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3" name="Rectangle 3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384044" name="Picture 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313" y="1527175"/>
            <a:ext cx="4117975" cy="187325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pic>
        <p:nvPicPr>
          <p:cNvPr id="384048" name="Picture 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" y="4262438"/>
            <a:ext cx="3248025" cy="198755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384049" name="Text Box 49"/>
          <p:cNvSpPr txBox="1">
            <a:spLocks noChangeArrowheads="1"/>
          </p:cNvSpPr>
          <p:nvPr/>
        </p:nvSpPr>
        <p:spPr bwMode="auto">
          <a:xfrm>
            <a:off x="593725" y="3746500"/>
            <a:ext cx="2879725" cy="33655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>
                <a:solidFill>
                  <a:srgbClr val="3333CC"/>
                </a:solidFill>
              </a:rPr>
              <a:t>Канальный внутренний блок</a:t>
            </a:r>
            <a:endParaRPr lang="en-US" sz="1600">
              <a:solidFill>
                <a:srgbClr val="3333CC"/>
              </a:solidFill>
            </a:endParaRPr>
          </a:p>
        </p:txBody>
      </p:sp>
      <p:sp>
        <p:nvSpPr>
          <p:cNvPr id="384050" name="Text Box 50"/>
          <p:cNvSpPr txBox="1">
            <a:spLocks noChangeArrowheads="1"/>
          </p:cNvSpPr>
          <p:nvPr/>
        </p:nvSpPr>
        <p:spPr bwMode="auto">
          <a:xfrm>
            <a:off x="619125" y="1244600"/>
            <a:ext cx="2841625" cy="33655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>
                <a:solidFill>
                  <a:srgbClr val="3333CC"/>
                </a:solidFill>
              </a:rPr>
              <a:t>Кассетный внутренний блок</a:t>
            </a:r>
            <a:endParaRPr lang="en-US" sz="1600">
              <a:solidFill>
                <a:srgbClr val="3333CC"/>
              </a:solidFill>
            </a:endParaRPr>
          </a:p>
        </p:txBody>
      </p:sp>
      <p:pic>
        <p:nvPicPr>
          <p:cNvPr id="384060" name="Picture 60" descr="4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9863" y="1311275"/>
            <a:ext cx="2943225" cy="1514475"/>
          </a:xfrm>
          <a:prstGeom prst="rect">
            <a:avLst/>
          </a:prstGeom>
          <a:noFill/>
        </p:spPr>
      </p:pic>
      <p:sp>
        <p:nvSpPr>
          <p:cNvPr id="384061" name="Text Box 61"/>
          <p:cNvSpPr txBox="1">
            <a:spLocks noChangeArrowheads="1"/>
          </p:cNvSpPr>
          <p:nvPr/>
        </p:nvSpPr>
        <p:spPr bwMode="auto">
          <a:xfrm>
            <a:off x="5565775" y="2932113"/>
            <a:ext cx="2439988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ko-KR" sz="1800" b="0"/>
              <a:t>Не допускайте контр-уклонов</a:t>
            </a:r>
            <a:endParaRPr lang="en-US" altLang="ko-KR" sz="1800" b="0"/>
          </a:p>
        </p:txBody>
      </p:sp>
      <p:sp>
        <p:nvSpPr>
          <p:cNvPr id="384062" name="Line 62"/>
          <p:cNvSpPr>
            <a:spLocks noChangeShapeType="1"/>
          </p:cNvSpPr>
          <p:nvPr/>
        </p:nvSpPr>
        <p:spPr bwMode="auto">
          <a:xfrm flipH="1">
            <a:off x="7751763" y="1466850"/>
            <a:ext cx="314325" cy="3143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4063" name="Line 63"/>
          <p:cNvSpPr>
            <a:spLocks noChangeShapeType="1"/>
          </p:cNvSpPr>
          <p:nvPr/>
        </p:nvSpPr>
        <p:spPr bwMode="auto">
          <a:xfrm>
            <a:off x="7754938" y="1465263"/>
            <a:ext cx="314325" cy="314325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4064" name="Text Box 64"/>
          <p:cNvSpPr txBox="1">
            <a:spLocks noChangeArrowheads="1"/>
          </p:cNvSpPr>
          <p:nvPr/>
        </p:nvSpPr>
        <p:spPr bwMode="auto">
          <a:xfrm>
            <a:off x="4016375" y="4862513"/>
            <a:ext cx="2439988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ko-KR" sz="1800" b="0"/>
              <a:t>Используйте </a:t>
            </a:r>
            <a:r>
              <a:rPr lang="ru-RU" altLang="ko-KR" sz="1800" b="0">
                <a:latin typeface="Arial" pitchFamily="34" charset="0"/>
              </a:rPr>
              <a:t>сифон</a:t>
            </a:r>
            <a:endParaRPr lang="en-US" altLang="ko-KR" sz="1800" b="0"/>
          </a:p>
        </p:txBody>
      </p:sp>
      <p:sp>
        <p:nvSpPr>
          <p:cNvPr id="384065" name="Text Box 65"/>
          <p:cNvSpPr txBox="1">
            <a:spLocks noChangeArrowheads="1"/>
          </p:cNvSpPr>
          <p:nvPr/>
        </p:nvSpPr>
        <p:spPr bwMode="auto">
          <a:xfrm>
            <a:off x="2101850" y="139700"/>
            <a:ext cx="491966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дренажной системы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3" name="Rectangle 3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pic>
        <p:nvPicPr>
          <p:cNvPr id="384044" name="Picture 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313" y="2025925"/>
            <a:ext cx="4117975" cy="187325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384050" name="Text Box 50"/>
          <p:cNvSpPr txBox="1">
            <a:spLocks noChangeArrowheads="1"/>
          </p:cNvSpPr>
          <p:nvPr/>
        </p:nvSpPr>
        <p:spPr bwMode="auto">
          <a:xfrm>
            <a:off x="619125" y="1743350"/>
            <a:ext cx="2841625" cy="33655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1600">
                <a:solidFill>
                  <a:srgbClr val="3333CC"/>
                </a:solidFill>
              </a:rPr>
              <a:t>Кассетный внутренний блок</a:t>
            </a:r>
            <a:endParaRPr lang="en-US" sz="1600">
              <a:solidFill>
                <a:srgbClr val="3333CC"/>
              </a:solidFill>
            </a:endParaRPr>
          </a:p>
        </p:txBody>
      </p:sp>
      <p:sp>
        <p:nvSpPr>
          <p:cNvPr id="384065" name="Text Box 65"/>
          <p:cNvSpPr txBox="1">
            <a:spLocks noChangeArrowheads="1"/>
          </p:cNvSpPr>
          <p:nvPr/>
        </p:nvSpPr>
        <p:spPr bwMode="auto">
          <a:xfrm>
            <a:off x="2101850" y="139700"/>
            <a:ext cx="491966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дренажной системы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13" name="Picture 3" descr="4 кас DVM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002" y="4178933"/>
            <a:ext cx="2137561" cy="1468847"/>
          </a:xfrm>
          <a:prstGeom prst="rect">
            <a:avLst/>
          </a:prstGeom>
          <a:noFill/>
        </p:spPr>
      </p:pic>
      <p:pic>
        <p:nvPicPr>
          <p:cNvPr id="14" name="Picture 15" descr="IMG_06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4456" y="4566594"/>
            <a:ext cx="2821214" cy="887870"/>
          </a:xfrm>
          <a:prstGeom prst="rect">
            <a:avLst/>
          </a:prstGeom>
          <a:noFill/>
        </p:spPr>
      </p:pic>
      <p:sp>
        <p:nvSpPr>
          <p:cNvPr id="15" name="Rounded Rectangle 14"/>
          <p:cNvSpPr/>
          <p:nvPr/>
        </p:nvSpPr>
        <p:spPr>
          <a:xfrm>
            <a:off x="1733796" y="997527"/>
            <a:ext cx="5581404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Монтаж быстросъемного соединения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51314" y="4631376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+</a:t>
            </a:r>
            <a:endParaRPr lang="ru-RU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5937662" y="4667002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=</a:t>
            </a:r>
            <a:endParaRPr lang="ru-RU" sz="3600" dirty="0"/>
          </a:p>
        </p:txBody>
      </p:sp>
      <p:pic>
        <p:nvPicPr>
          <p:cNvPr id="20" name="Picture 19" descr="Быстросъемный дренаж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4552" y="4177145"/>
            <a:ext cx="2306451" cy="1729838"/>
          </a:xfrm>
          <a:prstGeom prst="rect">
            <a:avLst/>
          </a:prstGeom>
        </p:spPr>
      </p:pic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7097119" y="4489128"/>
            <a:ext cx="1159324" cy="1068779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99CC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 bwMode="auto">
          <a:xfrm rot="10800000">
            <a:off x="783770" y="2885704"/>
            <a:ext cx="2315690" cy="3823854"/>
          </a:xfrm>
          <a:prstGeom prst="wedgeRoundRectCallout">
            <a:avLst>
              <a:gd name="adj1" fmla="val -1763"/>
              <a:gd name="adj2" fmla="val 68294"/>
              <a:gd name="adj3" fmla="val 16667"/>
            </a:avLst>
          </a:prstGeom>
          <a:solidFill>
            <a:schemeClr val="accent1"/>
          </a:solidFill>
          <a:ln w="38100" cap="flat" cmpd="dbl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ru-RU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71042" name="Picture 2" descr="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3784" y="4398674"/>
            <a:ext cx="3041650" cy="2209800"/>
          </a:xfrm>
          <a:prstGeom prst="rect">
            <a:avLst/>
          </a:prstGeom>
          <a:noFill/>
        </p:spPr>
      </p:pic>
      <p:sp>
        <p:nvSpPr>
          <p:cNvPr id="471043" name="Rectangle 3"/>
          <p:cNvSpPr>
            <a:spLocks noChangeArrowheads="1"/>
          </p:cNvSpPr>
          <p:nvPr/>
        </p:nvSpPr>
        <p:spPr bwMode="auto">
          <a:xfrm>
            <a:off x="3787775" y="1978314"/>
            <a:ext cx="5356225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altLang="ko-KR" sz="2000" b="0" dirty="0"/>
              <a:t>1. </a:t>
            </a:r>
            <a:r>
              <a:rPr lang="ru-RU" altLang="ko-KR" sz="2000" b="0" dirty="0"/>
              <a:t>Откройте крышку дренажного насоса</a:t>
            </a:r>
          </a:p>
          <a:p>
            <a:pPr marL="457200" indent="-457200"/>
            <a:endParaRPr lang="en-US" altLang="ko-KR" sz="2000" b="0" dirty="0"/>
          </a:p>
          <a:p>
            <a:pPr marL="457200" indent="-457200"/>
            <a:r>
              <a:rPr lang="en-US" altLang="ko-KR" sz="2000" b="0" dirty="0"/>
              <a:t>2. </a:t>
            </a:r>
            <a:r>
              <a:rPr lang="ru-RU" altLang="ko-KR" sz="2000" b="0" dirty="0"/>
              <a:t>Налейте воды, как показано на рисунке</a:t>
            </a:r>
          </a:p>
          <a:p>
            <a:pPr marL="457200" indent="-457200"/>
            <a:endParaRPr lang="en-US" altLang="ko-KR" sz="2000" b="0" dirty="0"/>
          </a:p>
          <a:p>
            <a:pPr marL="457200" indent="-457200"/>
            <a:r>
              <a:rPr lang="en-US" altLang="ko-KR" sz="2000" b="0" dirty="0"/>
              <a:t>3. </a:t>
            </a:r>
            <a:r>
              <a:rPr lang="ru-RU" altLang="ko-KR" sz="2000" b="0" dirty="0"/>
              <a:t>Убедитесь что вода стекает в дренаж</a:t>
            </a:r>
          </a:p>
          <a:p>
            <a:pPr marL="457200" indent="-457200"/>
            <a:endParaRPr lang="en-US" altLang="ko-KR" sz="2000" b="0" dirty="0"/>
          </a:p>
          <a:p>
            <a:pPr marL="457200" indent="-457200"/>
            <a:r>
              <a:rPr lang="en-US" altLang="ko-KR" sz="2000" b="0" dirty="0"/>
              <a:t>4. </a:t>
            </a:r>
            <a:r>
              <a:rPr lang="ru-RU" altLang="ko-KR" sz="2000" b="0" dirty="0"/>
              <a:t>Закройте крышку дренажного насоса</a:t>
            </a:r>
            <a:endParaRPr lang="en-US" altLang="ko-KR" sz="2000" b="0" dirty="0"/>
          </a:p>
        </p:txBody>
      </p:sp>
      <p:sp>
        <p:nvSpPr>
          <p:cNvPr id="471046" name="Text Box 6"/>
          <p:cNvSpPr txBox="1">
            <a:spLocks noChangeArrowheads="1"/>
          </p:cNvSpPr>
          <p:nvPr/>
        </p:nvSpPr>
        <p:spPr bwMode="auto">
          <a:xfrm>
            <a:off x="1871663" y="1179513"/>
            <a:ext cx="3779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altLang="ko-KR" b="0">
                <a:solidFill>
                  <a:srgbClr val="000099"/>
                </a:solidFill>
              </a:rPr>
              <a:t>Проверка дренажа</a:t>
            </a:r>
            <a:endParaRPr lang="en-US" altLang="ko-KR" b="0">
              <a:solidFill>
                <a:srgbClr val="000099"/>
              </a:solidFill>
            </a:endParaRPr>
          </a:p>
        </p:txBody>
      </p:sp>
      <p:sp>
        <p:nvSpPr>
          <p:cNvPr id="471048" name="Text Box 8"/>
          <p:cNvSpPr txBox="1">
            <a:spLocks noChangeArrowheads="1"/>
          </p:cNvSpPr>
          <p:nvPr/>
        </p:nvSpPr>
        <p:spPr bwMode="auto">
          <a:xfrm>
            <a:off x="2101850" y="139700"/>
            <a:ext cx="4919663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дренажной системы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6" name="Picture 3" descr="4 кас DV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514" y="1696990"/>
            <a:ext cx="1710048" cy="1175077"/>
          </a:xfrm>
          <a:prstGeom prst="rect">
            <a:avLst/>
          </a:prstGeom>
          <a:noFill/>
        </p:spPr>
      </p:pic>
      <p:pic>
        <p:nvPicPr>
          <p:cNvPr id="8" name="Picture 7" descr="Быстросъемный дренаж.jpg"/>
          <p:cNvPicPr>
            <a:picLocks noChangeAspect="1"/>
          </p:cNvPicPr>
          <p:nvPr/>
        </p:nvPicPr>
        <p:blipFill>
          <a:blip r:embed="rId4" cstate="print"/>
          <a:srcRect t="19366" r="73227"/>
          <a:stretch>
            <a:fillRect/>
          </a:stretch>
        </p:blipFill>
        <p:spPr>
          <a:xfrm>
            <a:off x="1116283" y="3016333"/>
            <a:ext cx="1579417" cy="35675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Text Box 2"/>
          <p:cNvSpPr txBox="1">
            <a:spLocks noChangeArrowheads="1"/>
          </p:cNvSpPr>
          <p:nvPr/>
        </p:nvSpPr>
        <p:spPr bwMode="auto">
          <a:xfrm>
            <a:off x="881063" y="2259013"/>
            <a:ext cx="77957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Компоненты системы</a:t>
            </a:r>
            <a:endParaRPr lang="en-US" sz="2800" b="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>
                <a:latin typeface="Arial" pitchFamily="34" charset="0"/>
              </a:rPr>
              <a:t>Ограничения по магистрали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наружного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внутреннего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элементов </a:t>
            </a:r>
            <a:r>
              <a:rPr lang="ru-RU" sz="2800" b="0" dirty="0">
                <a:latin typeface="Arial" pitchFamily="34" charset="0"/>
              </a:rPr>
              <a:t>м</a:t>
            </a:r>
            <a:r>
              <a:rPr lang="ru-RU" sz="2800" b="0" dirty="0"/>
              <a:t>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дренажной системы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Сигнальная линия</a:t>
            </a:r>
            <a:r>
              <a:rPr lang="ru-RU" sz="2800" b="0" dirty="0"/>
              <a:t>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Линия </a:t>
            </a:r>
            <a:r>
              <a:rPr lang="ru-RU" sz="2800" b="0" dirty="0" smtClean="0"/>
              <a:t>питания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0" dirty="0" smtClean="0"/>
              <a:t>Подготовка к запуску</a:t>
            </a:r>
            <a:endParaRPr lang="en-US" sz="2800" b="0" dirty="0" smtClean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endParaRPr lang="en-US" sz="2800" b="0" dirty="0"/>
          </a:p>
        </p:txBody>
      </p:sp>
      <p:sp>
        <p:nvSpPr>
          <p:cNvPr id="512003" name="Rectangle 3"/>
          <p:cNvSpPr>
            <a:spLocks noChangeArrowheads="1"/>
          </p:cNvSpPr>
          <p:nvPr/>
        </p:nvSpPr>
        <p:spPr bwMode="auto">
          <a:xfrm>
            <a:off x="1827213" y="1003300"/>
            <a:ext cx="2865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3600"/>
              <a:t>Содержание</a:t>
            </a:r>
            <a:endParaRPr lang="en-US" altLang="ko-KR" sz="36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86051" name="Rectangle 3"/>
          <p:cNvSpPr>
            <a:spLocks noChangeArrowheads="1"/>
          </p:cNvSpPr>
          <p:nvPr/>
        </p:nvSpPr>
        <p:spPr bwMode="auto">
          <a:xfrm>
            <a:off x="6492875" y="4094163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sp>
        <p:nvSpPr>
          <p:cNvPr id="386058" name="Text Box 10"/>
          <p:cNvSpPr txBox="1">
            <a:spLocks noChangeArrowheads="1"/>
          </p:cNvSpPr>
          <p:nvPr/>
        </p:nvSpPr>
        <p:spPr bwMode="auto">
          <a:xfrm>
            <a:off x="1757548" y="1082675"/>
            <a:ext cx="6043427" cy="101566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2"/>
                </a:solidFill>
              </a:rPr>
              <a:t>2-х жильный кабель 0,75 – 1,25 мм.</a:t>
            </a:r>
          </a:p>
          <a:p>
            <a:endParaRPr lang="ru-RU" sz="2000" dirty="0">
              <a:solidFill>
                <a:schemeClr val="accent2"/>
              </a:solidFill>
            </a:endParaRPr>
          </a:p>
          <a:p>
            <a:r>
              <a:rPr lang="ru-RU" sz="2000" dirty="0" smtClean="0">
                <a:solidFill>
                  <a:schemeClr val="accent2"/>
                </a:solidFill>
              </a:rPr>
              <a:t>Максимальная </a:t>
            </a:r>
            <a:r>
              <a:rPr lang="ru-RU" sz="2000" dirty="0">
                <a:solidFill>
                  <a:schemeClr val="accent2"/>
                </a:solidFill>
              </a:rPr>
              <a:t>длина сигнальной линии 1км.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386195" name="Line 147"/>
          <p:cNvSpPr>
            <a:spLocks noChangeShapeType="1"/>
          </p:cNvSpPr>
          <p:nvPr/>
        </p:nvSpPr>
        <p:spPr bwMode="auto">
          <a:xfrm flipH="1" flipV="1">
            <a:off x="1038225" y="3305175"/>
            <a:ext cx="140335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196" name="Line 148"/>
          <p:cNvSpPr>
            <a:spLocks noChangeShapeType="1"/>
          </p:cNvSpPr>
          <p:nvPr/>
        </p:nvSpPr>
        <p:spPr bwMode="auto">
          <a:xfrm flipH="1" flipV="1">
            <a:off x="2473325" y="3298825"/>
            <a:ext cx="3048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386198" name="Object 150"/>
          <p:cNvGraphicFramePr>
            <a:graphicFrameLocks noChangeAspect="1"/>
          </p:cNvGraphicFramePr>
          <p:nvPr/>
        </p:nvGraphicFramePr>
        <p:xfrm>
          <a:off x="5410200" y="4356100"/>
          <a:ext cx="304800" cy="574675"/>
        </p:xfrm>
        <a:graphic>
          <a:graphicData uri="http://schemas.openxmlformats.org/presentationml/2006/ole">
            <p:oleObj spid="_x0000_s386198" name="비트맵 이미지" r:id="rId4" imgW="400000" imgH="819048" progId="PBrush">
              <p:embed/>
            </p:oleObj>
          </a:graphicData>
        </a:graphic>
      </p:graphicFrame>
      <p:pic>
        <p:nvPicPr>
          <p:cNvPr id="386199" name="Picture 151" descr="4WAYPA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5550" y="3625850"/>
            <a:ext cx="984250" cy="425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86200" name="Line 152"/>
          <p:cNvSpPr>
            <a:spLocks noChangeShapeType="1"/>
          </p:cNvSpPr>
          <p:nvPr/>
        </p:nvSpPr>
        <p:spPr bwMode="auto">
          <a:xfrm flipV="1">
            <a:off x="5676900" y="3357563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01" name="Line 153"/>
          <p:cNvSpPr>
            <a:spLocks noChangeShapeType="1"/>
          </p:cNvSpPr>
          <p:nvPr/>
        </p:nvSpPr>
        <p:spPr bwMode="auto">
          <a:xfrm flipV="1">
            <a:off x="6586538" y="3365500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02" name="Line 154"/>
          <p:cNvSpPr>
            <a:spLocks noChangeShapeType="1"/>
          </p:cNvSpPr>
          <p:nvPr/>
        </p:nvSpPr>
        <p:spPr bwMode="auto">
          <a:xfrm flipV="1">
            <a:off x="7523163" y="3384550"/>
            <a:ext cx="0" cy="304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03" name="Line 155"/>
          <p:cNvSpPr>
            <a:spLocks noChangeShapeType="1"/>
          </p:cNvSpPr>
          <p:nvPr/>
        </p:nvSpPr>
        <p:spPr bwMode="auto">
          <a:xfrm flipH="1">
            <a:off x="6011863" y="3268663"/>
            <a:ext cx="142875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04" name="Line 156"/>
          <p:cNvSpPr>
            <a:spLocks noChangeShapeType="1"/>
          </p:cNvSpPr>
          <p:nvPr/>
        </p:nvSpPr>
        <p:spPr bwMode="auto">
          <a:xfrm flipH="1">
            <a:off x="6083300" y="3268663"/>
            <a:ext cx="142875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05" name="Line 157"/>
          <p:cNvSpPr>
            <a:spLocks noChangeShapeType="1"/>
          </p:cNvSpPr>
          <p:nvPr/>
        </p:nvSpPr>
        <p:spPr bwMode="auto">
          <a:xfrm flipV="1">
            <a:off x="6477000" y="4051300"/>
            <a:ext cx="0" cy="41275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06" name="Line 158"/>
          <p:cNvSpPr>
            <a:spLocks noChangeShapeType="1"/>
          </p:cNvSpPr>
          <p:nvPr/>
        </p:nvSpPr>
        <p:spPr bwMode="auto">
          <a:xfrm flipV="1">
            <a:off x="5562600" y="4064000"/>
            <a:ext cx="0" cy="288925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6207" name="AutoShape 159"/>
          <p:cNvSpPr>
            <a:spLocks noChangeArrowheads="1"/>
          </p:cNvSpPr>
          <p:nvPr/>
        </p:nvSpPr>
        <p:spPr bwMode="auto">
          <a:xfrm rot="16200000">
            <a:off x="3218656" y="4831557"/>
            <a:ext cx="733425" cy="1444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1000"/>
              <a:t>RS-485</a:t>
            </a:r>
          </a:p>
        </p:txBody>
      </p:sp>
      <p:sp>
        <p:nvSpPr>
          <p:cNvPr id="386208" name="Line 160"/>
          <p:cNvSpPr>
            <a:spLocks noChangeShapeType="1"/>
          </p:cNvSpPr>
          <p:nvPr/>
        </p:nvSpPr>
        <p:spPr bwMode="auto">
          <a:xfrm flipH="1" flipV="1">
            <a:off x="3490913" y="4508500"/>
            <a:ext cx="0" cy="8382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386209" name="Picture 161" descr="WALLPAT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825" y="3630613"/>
            <a:ext cx="708025" cy="238125"/>
          </a:xfrm>
          <a:prstGeom prst="rect">
            <a:avLst/>
          </a:prstGeom>
          <a:noFill/>
        </p:spPr>
      </p:pic>
      <p:grpSp>
        <p:nvGrpSpPr>
          <p:cNvPr id="386213" name="Group 165"/>
          <p:cNvGrpSpPr>
            <a:grpSpLocks/>
          </p:cNvGrpSpPr>
          <p:nvPr/>
        </p:nvGrpSpPr>
        <p:grpSpPr bwMode="auto">
          <a:xfrm>
            <a:off x="4427538" y="2982913"/>
            <a:ext cx="671512" cy="865187"/>
            <a:chOff x="2471" y="1616"/>
            <a:chExt cx="423" cy="545"/>
          </a:xfrm>
        </p:grpSpPr>
        <p:pic>
          <p:nvPicPr>
            <p:cNvPr id="386214" name="Picture 166" descr="OUTDOORU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71" y="1616"/>
              <a:ext cx="423" cy="54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86215" name="AutoShape 167"/>
            <p:cNvSpPr>
              <a:spLocks noChangeArrowheads="1"/>
            </p:cNvSpPr>
            <p:nvPr/>
          </p:nvSpPr>
          <p:spPr bwMode="auto">
            <a:xfrm>
              <a:off x="2472" y="1933"/>
              <a:ext cx="416" cy="192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ko-KR" sz="1000"/>
                <a:t>DVM</a:t>
              </a:r>
            </a:p>
          </p:txBody>
        </p:sp>
      </p:grpSp>
      <p:sp>
        <p:nvSpPr>
          <p:cNvPr id="386216" name="AutoShape 168"/>
          <p:cNvSpPr>
            <a:spLocks noChangeArrowheads="1"/>
          </p:cNvSpPr>
          <p:nvPr/>
        </p:nvSpPr>
        <p:spPr bwMode="auto">
          <a:xfrm>
            <a:off x="5537200" y="3108325"/>
            <a:ext cx="660400" cy="304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1000"/>
              <a:t>RS-485</a:t>
            </a:r>
          </a:p>
        </p:txBody>
      </p:sp>
      <p:sp>
        <p:nvSpPr>
          <p:cNvPr id="386217" name="Line 169"/>
          <p:cNvSpPr>
            <a:spLocks noChangeShapeType="1"/>
          </p:cNvSpPr>
          <p:nvPr/>
        </p:nvSpPr>
        <p:spPr bwMode="auto">
          <a:xfrm flipV="1">
            <a:off x="4837113" y="5338763"/>
            <a:ext cx="0" cy="1603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18" name="Line 170"/>
          <p:cNvSpPr>
            <a:spLocks noChangeShapeType="1"/>
          </p:cNvSpPr>
          <p:nvPr/>
        </p:nvSpPr>
        <p:spPr bwMode="auto">
          <a:xfrm flipV="1">
            <a:off x="5918200" y="5346700"/>
            <a:ext cx="0" cy="160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19" name="Line 171"/>
          <p:cNvSpPr>
            <a:spLocks noChangeShapeType="1"/>
          </p:cNvSpPr>
          <p:nvPr/>
        </p:nvSpPr>
        <p:spPr bwMode="auto">
          <a:xfrm flipV="1">
            <a:off x="6926263" y="5346700"/>
            <a:ext cx="0" cy="1603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20" name="Line 172"/>
          <p:cNvSpPr>
            <a:spLocks noChangeShapeType="1"/>
          </p:cNvSpPr>
          <p:nvPr/>
        </p:nvSpPr>
        <p:spPr bwMode="auto">
          <a:xfrm flipH="1" flipV="1">
            <a:off x="3505200" y="5346700"/>
            <a:ext cx="39624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21" name="Line 173"/>
          <p:cNvSpPr>
            <a:spLocks noChangeShapeType="1"/>
          </p:cNvSpPr>
          <p:nvPr/>
        </p:nvSpPr>
        <p:spPr bwMode="auto">
          <a:xfrm flipH="1" flipV="1">
            <a:off x="3295650" y="3343275"/>
            <a:ext cx="1203325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22" name="Line 174"/>
          <p:cNvSpPr>
            <a:spLocks noChangeShapeType="1"/>
          </p:cNvSpPr>
          <p:nvPr/>
        </p:nvSpPr>
        <p:spPr bwMode="auto">
          <a:xfrm flipH="1" flipV="1">
            <a:off x="5075238" y="3343275"/>
            <a:ext cx="3001962" cy="222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386242" name="Picture 194" descr="4WAYPA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3300" y="3632200"/>
            <a:ext cx="984250" cy="425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6254" name="Picture 206" descr="COMPUT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3060700"/>
            <a:ext cx="533400" cy="528638"/>
          </a:xfrm>
          <a:prstGeom prst="rect">
            <a:avLst/>
          </a:prstGeom>
          <a:noFill/>
        </p:spPr>
      </p:pic>
      <p:sp>
        <p:nvSpPr>
          <p:cNvPr id="386255" name="AutoShape 207"/>
          <p:cNvSpPr>
            <a:spLocks noChangeArrowheads="1"/>
          </p:cNvSpPr>
          <p:nvPr/>
        </p:nvSpPr>
        <p:spPr bwMode="auto">
          <a:xfrm>
            <a:off x="457200" y="2751138"/>
            <a:ext cx="647700" cy="182562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ko-KR" sz="1200"/>
              <a:t>S-NET-II</a:t>
            </a:r>
            <a:endParaRPr lang="en-US" altLang="ja-JP" sz="1200"/>
          </a:p>
        </p:txBody>
      </p:sp>
      <p:sp>
        <p:nvSpPr>
          <p:cNvPr id="386262" name="Oval 214"/>
          <p:cNvSpPr>
            <a:spLocks noChangeArrowheads="1"/>
          </p:cNvSpPr>
          <p:nvPr/>
        </p:nvSpPr>
        <p:spPr bwMode="auto">
          <a:xfrm>
            <a:off x="457200" y="2908300"/>
            <a:ext cx="762000" cy="762000"/>
          </a:xfrm>
          <a:prstGeom prst="ellipse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86263" name="Object 215"/>
          <p:cNvGraphicFramePr>
            <a:graphicFrameLocks noChangeAspect="1"/>
          </p:cNvGraphicFramePr>
          <p:nvPr/>
        </p:nvGraphicFramePr>
        <p:xfrm>
          <a:off x="6324600" y="4356100"/>
          <a:ext cx="376238" cy="469900"/>
        </p:xfrm>
        <a:graphic>
          <a:graphicData uri="http://schemas.openxmlformats.org/presentationml/2006/ole">
            <p:oleObj spid="_x0000_s386263" name="비트맵 이미지" r:id="rId9" imgW="581106" imgH="733333" progId="PBrush">
              <p:embed/>
            </p:oleObj>
          </a:graphicData>
        </a:graphic>
      </p:graphicFrame>
      <p:graphicFrame>
        <p:nvGraphicFramePr>
          <p:cNvPr id="386269" name="Object 221"/>
          <p:cNvGraphicFramePr>
            <a:graphicFrameLocks noChangeAspect="1"/>
          </p:cNvGraphicFramePr>
          <p:nvPr/>
        </p:nvGraphicFramePr>
        <p:xfrm>
          <a:off x="2582863" y="3060700"/>
          <a:ext cx="514350" cy="557213"/>
        </p:xfrm>
        <a:graphic>
          <a:graphicData uri="http://schemas.openxmlformats.org/presentationml/2006/ole">
            <p:oleObj spid="_x0000_s386269" name="비트맵 이미지" r:id="rId10" imgW="714286" imgH="771429" progId="PBrush">
              <p:embed/>
            </p:oleObj>
          </a:graphicData>
        </a:graphic>
      </p:graphicFrame>
      <p:sp>
        <p:nvSpPr>
          <p:cNvPr id="386270" name="Line 222"/>
          <p:cNvSpPr>
            <a:spLocks noChangeShapeType="1"/>
          </p:cNvSpPr>
          <p:nvPr/>
        </p:nvSpPr>
        <p:spPr bwMode="auto">
          <a:xfrm flipH="1" flipV="1">
            <a:off x="2463800" y="4381500"/>
            <a:ext cx="0" cy="5334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71" name="Line 223"/>
          <p:cNvSpPr>
            <a:spLocks noChangeShapeType="1"/>
          </p:cNvSpPr>
          <p:nvPr/>
        </p:nvSpPr>
        <p:spPr bwMode="auto">
          <a:xfrm flipH="1" flipV="1">
            <a:off x="2463800" y="4914900"/>
            <a:ext cx="381000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386272" name="Object 224"/>
          <p:cNvGraphicFramePr>
            <a:graphicFrameLocks noChangeAspect="1"/>
          </p:cNvGraphicFramePr>
          <p:nvPr/>
        </p:nvGraphicFramePr>
        <p:xfrm>
          <a:off x="2582863" y="4686300"/>
          <a:ext cx="514350" cy="557213"/>
        </p:xfrm>
        <a:graphic>
          <a:graphicData uri="http://schemas.openxmlformats.org/presentationml/2006/ole">
            <p:oleObj spid="_x0000_s386272" name="비트맵 이미지" r:id="rId11" imgW="714286" imgH="771429" progId="PBrush">
              <p:embed/>
            </p:oleObj>
          </a:graphicData>
        </a:graphic>
      </p:graphicFrame>
      <p:sp>
        <p:nvSpPr>
          <p:cNvPr id="386273" name="Line 225"/>
          <p:cNvSpPr>
            <a:spLocks noChangeShapeType="1"/>
          </p:cNvSpPr>
          <p:nvPr/>
        </p:nvSpPr>
        <p:spPr bwMode="auto">
          <a:xfrm flipH="1" flipV="1">
            <a:off x="2463800" y="3314700"/>
            <a:ext cx="0" cy="1219200"/>
          </a:xfrm>
          <a:prstGeom prst="line">
            <a:avLst/>
          </a:prstGeom>
          <a:noFill/>
          <a:ln w="38100">
            <a:solidFill>
              <a:srgbClr val="3366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aphicFrame>
        <p:nvGraphicFramePr>
          <p:cNvPr id="386285" name="Object 237"/>
          <p:cNvGraphicFramePr>
            <a:graphicFrameLocks noChangeAspect="1"/>
          </p:cNvGraphicFramePr>
          <p:nvPr/>
        </p:nvGraphicFramePr>
        <p:xfrm>
          <a:off x="3733800" y="3136900"/>
          <a:ext cx="284163" cy="466725"/>
        </p:xfrm>
        <a:graphic>
          <a:graphicData uri="http://schemas.openxmlformats.org/presentationml/2006/ole">
            <p:oleObj spid="_x0000_s386285" name="비트맵 이미지" r:id="rId12" imgW="1123810" imgH="1848108" progId="PBrush">
              <p:embed/>
            </p:oleObj>
          </a:graphicData>
        </a:graphic>
      </p:graphicFrame>
      <p:graphicFrame>
        <p:nvGraphicFramePr>
          <p:cNvPr id="386286" name="Object 238"/>
          <p:cNvGraphicFramePr>
            <a:graphicFrameLocks noChangeAspect="1"/>
          </p:cNvGraphicFramePr>
          <p:nvPr/>
        </p:nvGraphicFramePr>
        <p:xfrm>
          <a:off x="3733800" y="5118100"/>
          <a:ext cx="284163" cy="466725"/>
        </p:xfrm>
        <a:graphic>
          <a:graphicData uri="http://schemas.openxmlformats.org/presentationml/2006/ole">
            <p:oleObj spid="_x0000_s386286" name="비트맵 이미지" r:id="rId13" imgW="1123810" imgH="1848108" progId="PBrush">
              <p:embed/>
            </p:oleObj>
          </a:graphicData>
        </a:graphic>
      </p:graphicFrame>
      <p:sp>
        <p:nvSpPr>
          <p:cNvPr id="386287" name="AutoShape 239"/>
          <p:cNvSpPr>
            <a:spLocks noChangeArrowheads="1"/>
          </p:cNvSpPr>
          <p:nvPr/>
        </p:nvSpPr>
        <p:spPr bwMode="auto">
          <a:xfrm>
            <a:off x="1905000" y="3060700"/>
            <a:ext cx="660400" cy="304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1000"/>
              <a:t>RS-485</a:t>
            </a:r>
          </a:p>
        </p:txBody>
      </p:sp>
      <p:sp>
        <p:nvSpPr>
          <p:cNvPr id="386288" name="Line 240"/>
          <p:cNvSpPr>
            <a:spLocks noChangeShapeType="1"/>
          </p:cNvSpPr>
          <p:nvPr/>
        </p:nvSpPr>
        <p:spPr bwMode="auto">
          <a:xfrm flipH="1" flipV="1">
            <a:off x="3490913" y="3365500"/>
            <a:ext cx="0" cy="6096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386289" name="Line 241"/>
          <p:cNvSpPr>
            <a:spLocks noChangeShapeType="1"/>
          </p:cNvSpPr>
          <p:nvPr/>
        </p:nvSpPr>
        <p:spPr bwMode="auto">
          <a:xfrm flipH="1" flipV="1">
            <a:off x="3490913" y="3898900"/>
            <a:ext cx="0" cy="609600"/>
          </a:xfrm>
          <a:prstGeom prst="line">
            <a:avLst/>
          </a:prstGeom>
          <a:noFill/>
          <a:ln w="38100">
            <a:solidFill>
              <a:srgbClr val="3366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pic>
        <p:nvPicPr>
          <p:cNvPr id="386290" name="Picture 242" descr="컨버터만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7175" y="3213100"/>
            <a:ext cx="454025" cy="238125"/>
          </a:xfrm>
          <a:prstGeom prst="rect">
            <a:avLst/>
          </a:prstGeom>
          <a:noFill/>
        </p:spPr>
      </p:pic>
      <p:sp>
        <p:nvSpPr>
          <p:cNvPr id="386291" name="AutoShape 243"/>
          <p:cNvSpPr>
            <a:spLocks noChangeArrowheads="1"/>
          </p:cNvSpPr>
          <p:nvPr/>
        </p:nvSpPr>
        <p:spPr bwMode="auto">
          <a:xfrm>
            <a:off x="939800" y="3060700"/>
            <a:ext cx="660400" cy="304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ko-KR" sz="1000"/>
              <a:t>RS-232</a:t>
            </a:r>
          </a:p>
        </p:txBody>
      </p:sp>
      <p:sp>
        <p:nvSpPr>
          <p:cNvPr id="386292" name="AutoShape 244"/>
          <p:cNvSpPr>
            <a:spLocks noChangeArrowheads="1"/>
          </p:cNvSpPr>
          <p:nvPr/>
        </p:nvSpPr>
        <p:spPr bwMode="auto">
          <a:xfrm>
            <a:off x="1485900" y="2794000"/>
            <a:ext cx="665163" cy="215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86293" name="Text Box 245"/>
          <p:cNvSpPr txBox="1">
            <a:spLocks noChangeArrowheads="1"/>
          </p:cNvSpPr>
          <p:nvPr/>
        </p:nvSpPr>
        <p:spPr bwMode="auto">
          <a:xfrm>
            <a:off x="1447800" y="2794000"/>
            <a:ext cx="762000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latinLnBrk="0" hangingPunct="0">
              <a:spcBef>
                <a:spcPct val="50000"/>
              </a:spcBef>
            </a:pPr>
            <a:r>
              <a:rPr kumimoji="0" lang="ru-RU" altLang="ko-KR" sz="900"/>
              <a:t>К</a:t>
            </a:r>
            <a:r>
              <a:rPr kumimoji="0" lang="ru-RU" altLang="ko-KR" sz="900">
                <a:latin typeface="Arial" pitchFamily="34" charset="0"/>
              </a:rPr>
              <a:t>он</a:t>
            </a:r>
            <a:r>
              <a:rPr kumimoji="0" lang="ru-RU" altLang="ko-KR" sz="900"/>
              <a:t>верт</a:t>
            </a:r>
            <a:r>
              <a:rPr kumimoji="0" lang="ru-RU" altLang="ko-KR" sz="900">
                <a:latin typeface="Arial" pitchFamily="34" charset="0"/>
              </a:rPr>
              <a:t>о</a:t>
            </a:r>
            <a:r>
              <a:rPr kumimoji="0" lang="ru-RU" altLang="ko-KR" sz="900"/>
              <a:t>р</a:t>
            </a:r>
            <a:endParaRPr kumimoji="0" lang="en-US" altLang="ko-KR" sz="900"/>
          </a:p>
        </p:txBody>
      </p:sp>
      <p:sp>
        <p:nvSpPr>
          <p:cNvPr id="386299" name="Line 251"/>
          <p:cNvSpPr>
            <a:spLocks noChangeShapeType="1"/>
          </p:cNvSpPr>
          <p:nvPr/>
        </p:nvSpPr>
        <p:spPr bwMode="auto">
          <a:xfrm flipH="1" flipV="1">
            <a:off x="3035300" y="3346450"/>
            <a:ext cx="257175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grpSp>
        <p:nvGrpSpPr>
          <p:cNvPr id="386300" name="Group 252"/>
          <p:cNvGrpSpPr>
            <a:grpSpLocks/>
          </p:cNvGrpSpPr>
          <p:nvPr/>
        </p:nvGrpSpPr>
        <p:grpSpPr bwMode="auto">
          <a:xfrm>
            <a:off x="4584700" y="3852863"/>
            <a:ext cx="361950" cy="177800"/>
            <a:chOff x="1247" y="935"/>
            <a:chExt cx="364" cy="136"/>
          </a:xfrm>
        </p:grpSpPr>
        <p:sp>
          <p:nvSpPr>
            <p:cNvPr id="386301" name="Rectangle 253"/>
            <p:cNvSpPr>
              <a:spLocks noChangeArrowheads="1"/>
            </p:cNvSpPr>
            <p:nvPr/>
          </p:nvSpPr>
          <p:spPr bwMode="auto">
            <a:xfrm>
              <a:off x="1247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F1</a:t>
              </a:r>
            </a:p>
          </p:txBody>
        </p:sp>
        <p:sp>
          <p:nvSpPr>
            <p:cNvPr id="386302" name="Rectangle 254"/>
            <p:cNvSpPr>
              <a:spLocks noChangeArrowheads="1"/>
            </p:cNvSpPr>
            <p:nvPr/>
          </p:nvSpPr>
          <p:spPr bwMode="auto">
            <a:xfrm>
              <a:off x="1429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F2</a:t>
              </a:r>
            </a:p>
          </p:txBody>
        </p:sp>
      </p:grpSp>
      <p:grpSp>
        <p:nvGrpSpPr>
          <p:cNvPr id="386303" name="Group 255"/>
          <p:cNvGrpSpPr>
            <a:grpSpLocks/>
          </p:cNvGrpSpPr>
          <p:nvPr/>
        </p:nvGrpSpPr>
        <p:grpSpPr bwMode="auto">
          <a:xfrm>
            <a:off x="5740400" y="3446463"/>
            <a:ext cx="361950" cy="177800"/>
            <a:chOff x="1247" y="935"/>
            <a:chExt cx="364" cy="136"/>
          </a:xfrm>
        </p:grpSpPr>
        <p:sp>
          <p:nvSpPr>
            <p:cNvPr id="386304" name="Rectangle 256"/>
            <p:cNvSpPr>
              <a:spLocks noChangeArrowheads="1"/>
            </p:cNvSpPr>
            <p:nvPr/>
          </p:nvSpPr>
          <p:spPr bwMode="auto">
            <a:xfrm>
              <a:off x="1247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F1</a:t>
              </a:r>
            </a:p>
          </p:txBody>
        </p:sp>
        <p:sp>
          <p:nvSpPr>
            <p:cNvPr id="386305" name="Rectangle 257"/>
            <p:cNvSpPr>
              <a:spLocks noChangeArrowheads="1"/>
            </p:cNvSpPr>
            <p:nvPr/>
          </p:nvSpPr>
          <p:spPr bwMode="auto">
            <a:xfrm>
              <a:off x="1429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F2</a:t>
              </a:r>
            </a:p>
          </p:txBody>
        </p:sp>
      </p:grpSp>
      <p:grpSp>
        <p:nvGrpSpPr>
          <p:cNvPr id="386306" name="Group 258"/>
          <p:cNvGrpSpPr>
            <a:grpSpLocks/>
          </p:cNvGrpSpPr>
          <p:nvPr/>
        </p:nvGrpSpPr>
        <p:grpSpPr bwMode="auto">
          <a:xfrm>
            <a:off x="3086100" y="3459163"/>
            <a:ext cx="361950" cy="177800"/>
            <a:chOff x="1247" y="935"/>
            <a:chExt cx="364" cy="136"/>
          </a:xfrm>
        </p:grpSpPr>
        <p:sp>
          <p:nvSpPr>
            <p:cNvPr id="386307" name="Rectangle 259"/>
            <p:cNvSpPr>
              <a:spLocks noChangeArrowheads="1"/>
            </p:cNvSpPr>
            <p:nvPr/>
          </p:nvSpPr>
          <p:spPr bwMode="auto">
            <a:xfrm>
              <a:off x="1247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R1</a:t>
              </a:r>
            </a:p>
          </p:txBody>
        </p:sp>
        <p:sp>
          <p:nvSpPr>
            <p:cNvPr id="386308" name="Rectangle 260"/>
            <p:cNvSpPr>
              <a:spLocks noChangeArrowheads="1"/>
            </p:cNvSpPr>
            <p:nvPr/>
          </p:nvSpPr>
          <p:spPr bwMode="auto">
            <a:xfrm>
              <a:off x="1429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R2</a:t>
              </a:r>
            </a:p>
          </p:txBody>
        </p:sp>
      </p:grpSp>
      <p:grpSp>
        <p:nvGrpSpPr>
          <p:cNvPr id="386312" name="Group 264"/>
          <p:cNvGrpSpPr>
            <a:grpSpLocks/>
          </p:cNvGrpSpPr>
          <p:nvPr/>
        </p:nvGrpSpPr>
        <p:grpSpPr bwMode="auto">
          <a:xfrm>
            <a:off x="2044700" y="3446463"/>
            <a:ext cx="361950" cy="177800"/>
            <a:chOff x="1247" y="935"/>
            <a:chExt cx="364" cy="136"/>
          </a:xfrm>
        </p:grpSpPr>
        <p:sp>
          <p:nvSpPr>
            <p:cNvPr id="386313" name="Rectangle 265"/>
            <p:cNvSpPr>
              <a:spLocks noChangeArrowheads="1"/>
            </p:cNvSpPr>
            <p:nvPr/>
          </p:nvSpPr>
          <p:spPr bwMode="auto">
            <a:xfrm>
              <a:off x="1247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C1</a:t>
              </a:r>
            </a:p>
          </p:txBody>
        </p:sp>
        <p:sp>
          <p:nvSpPr>
            <p:cNvPr id="386314" name="Rectangle 266"/>
            <p:cNvSpPr>
              <a:spLocks noChangeArrowheads="1"/>
            </p:cNvSpPr>
            <p:nvPr/>
          </p:nvSpPr>
          <p:spPr bwMode="auto">
            <a:xfrm>
              <a:off x="1429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C2</a:t>
              </a:r>
            </a:p>
          </p:txBody>
        </p:sp>
      </p:grpSp>
      <p:grpSp>
        <p:nvGrpSpPr>
          <p:cNvPr id="386315" name="Group 267"/>
          <p:cNvGrpSpPr>
            <a:grpSpLocks/>
          </p:cNvGrpSpPr>
          <p:nvPr/>
        </p:nvGrpSpPr>
        <p:grpSpPr bwMode="auto">
          <a:xfrm>
            <a:off x="4300538" y="4900613"/>
            <a:ext cx="671512" cy="865187"/>
            <a:chOff x="2471" y="1616"/>
            <a:chExt cx="423" cy="545"/>
          </a:xfrm>
        </p:grpSpPr>
        <p:pic>
          <p:nvPicPr>
            <p:cNvPr id="386316" name="Picture 268" descr="OUTDOORU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71" y="1616"/>
              <a:ext cx="423" cy="545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86317" name="AutoShape 269"/>
            <p:cNvSpPr>
              <a:spLocks noChangeArrowheads="1"/>
            </p:cNvSpPr>
            <p:nvPr/>
          </p:nvSpPr>
          <p:spPr bwMode="auto">
            <a:xfrm>
              <a:off x="2472" y="1933"/>
              <a:ext cx="416" cy="192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ko-KR" sz="1000"/>
                <a:t>DVM</a:t>
              </a:r>
            </a:p>
          </p:txBody>
        </p:sp>
      </p:grpSp>
      <p:grpSp>
        <p:nvGrpSpPr>
          <p:cNvPr id="386318" name="Group 270"/>
          <p:cNvGrpSpPr>
            <a:grpSpLocks/>
          </p:cNvGrpSpPr>
          <p:nvPr/>
        </p:nvGrpSpPr>
        <p:grpSpPr bwMode="auto">
          <a:xfrm>
            <a:off x="4457700" y="5770563"/>
            <a:ext cx="361950" cy="177800"/>
            <a:chOff x="1247" y="935"/>
            <a:chExt cx="364" cy="136"/>
          </a:xfrm>
        </p:grpSpPr>
        <p:sp>
          <p:nvSpPr>
            <p:cNvPr id="386319" name="Rectangle 271"/>
            <p:cNvSpPr>
              <a:spLocks noChangeArrowheads="1"/>
            </p:cNvSpPr>
            <p:nvPr/>
          </p:nvSpPr>
          <p:spPr bwMode="auto">
            <a:xfrm>
              <a:off x="1247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F1</a:t>
              </a:r>
            </a:p>
          </p:txBody>
        </p:sp>
        <p:sp>
          <p:nvSpPr>
            <p:cNvPr id="386320" name="Rectangle 272"/>
            <p:cNvSpPr>
              <a:spLocks noChangeArrowheads="1"/>
            </p:cNvSpPr>
            <p:nvPr/>
          </p:nvSpPr>
          <p:spPr bwMode="auto">
            <a:xfrm>
              <a:off x="1429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F2</a:t>
              </a:r>
            </a:p>
          </p:txBody>
        </p:sp>
      </p:grpSp>
      <p:sp>
        <p:nvSpPr>
          <p:cNvPr id="386322" name="Text Box 274"/>
          <p:cNvSpPr txBox="1">
            <a:spLocks noChangeArrowheads="1"/>
          </p:cNvSpPr>
          <p:nvPr/>
        </p:nvSpPr>
        <p:spPr bwMode="auto">
          <a:xfrm>
            <a:off x="2266950" y="139700"/>
            <a:ext cx="4613275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линии управления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86322" name="Text Box 274"/>
          <p:cNvSpPr txBox="1">
            <a:spLocks noChangeArrowheads="1"/>
          </p:cNvSpPr>
          <p:nvPr/>
        </p:nvSpPr>
        <p:spPr bwMode="auto">
          <a:xfrm>
            <a:off x="2266950" y="139700"/>
            <a:ext cx="4613275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линии управления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68" name="Line 2"/>
          <p:cNvSpPr>
            <a:spLocks noChangeShapeType="1"/>
          </p:cNvSpPr>
          <p:nvPr/>
        </p:nvSpPr>
        <p:spPr bwMode="auto">
          <a:xfrm>
            <a:off x="2001838" y="4149725"/>
            <a:ext cx="1620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69" name="Line 3"/>
          <p:cNvSpPr>
            <a:spLocks noChangeShapeType="1"/>
          </p:cNvSpPr>
          <p:nvPr/>
        </p:nvSpPr>
        <p:spPr bwMode="auto">
          <a:xfrm>
            <a:off x="971550" y="3430588"/>
            <a:ext cx="2663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pic>
        <p:nvPicPr>
          <p:cNvPr id="70" name="Picture 4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625" y="3216275"/>
            <a:ext cx="503238" cy="420688"/>
          </a:xfrm>
          <a:prstGeom prst="rect">
            <a:avLst/>
          </a:prstGeom>
          <a:noFill/>
        </p:spPr>
      </p:pic>
      <p:pic>
        <p:nvPicPr>
          <p:cNvPr id="71" name="Picture 5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4400" y="3216275"/>
            <a:ext cx="503238" cy="420688"/>
          </a:xfrm>
          <a:prstGeom prst="rect">
            <a:avLst/>
          </a:prstGeom>
          <a:noFill/>
        </p:spPr>
      </p:pic>
      <p:pic>
        <p:nvPicPr>
          <p:cNvPr id="72" name="Picture 6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363" y="3227388"/>
            <a:ext cx="503237" cy="420687"/>
          </a:xfrm>
          <a:prstGeom prst="rect">
            <a:avLst/>
          </a:prstGeom>
          <a:noFill/>
        </p:spPr>
      </p:pic>
      <p:pic>
        <p:nvPicPr>
          <p:cNvPr id="73" name="Picture 7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2675" y="3227388"/>
            <a:ext cx="503238" cy="420687"/>
          </a:xfrm>
          <a:prstGeom prst="rect">
            <a:avLst/>
          </a:prstGeom>
          <a:noFill/>
        </p:spPr>
      </p:pic>
      <p:sp>
        <p:nvSpPr>
          <p:cNvPr id="74" name="Line 8"/>
          <p:cNvSpPr>
            <a:spLocks noChangeShapeType="1"/>
          </p:cNvSpPr>
          <p:nvPr/>
        </p:nvSpPr>
        <p:spPr bwMode="auto">
          <a:xfrm flipH="1">
            <a:off x="971550" y="2855913"/>
            <a:ext cx="0" cy="5746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pic>
        <p:nvPicPr>
          <p:cNvPr id="75" name="Picture 9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2813" y="3933825"/>
            <a:ext cx="503237" cy="420688"/>
          </a:xfrm>
          <a:prstGeom prst="rect">
            <a:avLst/>
          </a:prstGeom>
          <a:noFill/>
        </p:spPr>
      </p:pic>
      <p:pic>
        <p:nvPicPr>
          <p:cNvPr id="76" name="Picture 10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8775" y="3944938"/>
            <a:ext cx="503238" cy="420687"/>
          </a:xfrm>
          <a:prstGeom prst="rect">
            <a:avLst/>
          </a:prstGeom>
          <a:noFill/>
        </p:spPr>
      </p:pic>
      <p:pic>
        <p:nvPicPr>
          <p:cNvPr id="77" name="Picture 11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1088" y="3944938"/>
            <a:ext cx="503237" cy="420687"/>
          </a:xfrm>
          <a:prstGeom prst="rect">
            <a:avLst/>
          </a:prstGeom>
          <a:noFill/>
        </p:spPr>
      </p:pic>
      <p:sp>
        <p:nvSpPr>
          <p:cNvPr id="78" name="Line 12"/>
          <p:cNvSpPr>
            <a:spLocks noChangeShapeType="1"/>
          </p:cNvSpPr>
          <p:nvPr/>
        </p:nvSpPr>
        <p:spPr bwMode="auto">
          <a:xfrm>
            <a:off x="1995488" y="3430588"/>
            <a:ext cx="0" cy="2735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79" name="Line 13"/>
          <p:cNvSpPr>
            <a:spLocks noChangeShapeType="1"/>
          </p:cNvSpPr>
          <p:nvPr/>
        </p:nvSpPr>
        <p:spPr bwMode="auto">
          <a:xfrm flipV="1">
            <a:off x="1835150" y="4510088"/>
            <a:ext cx="563563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2339975" y="4294188"/>
            <a:ext cx="50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</a:t>
            </a:r>
            <a:endParaRPr lang="en-US" altLang="ko-KR" sz="2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1" name="Line 15"/>
          <p:cNvSpPr>
            <a:spLocks noChangeShapeType="1"/>
          </p:cNvSpPr>
          <p:nvPr/>
        </p:nvSpPr>
        <p:spPr bwMode="auto">
          <a:xfrm>
            <a:off x="1835150" y="3646488"/>
            <a:ext cx="0" cy="86360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82" name="Rectangle 16"/>
          <p:cNvSpPr>
            <a:spLocks noChangeArrowheads="1"/>
          </p:cNvSpPr>
          <p:nvPr/>
        </p:nvSpPr>
        <p:spPr bwMode="auto">
          <a:xfrm>
            <a:off x="1936750" y="3286125"/>
            <a:ext cx="142875" cy="287338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83" name="Line 17"/>
          <p:cNvSpPr>
            <a:spLocks noChangeShapeType="1"/>
          </p:cNvSpPr>
          <p:nvPr/>
        </p:nvSpPr>
        <p:spPr bwMode="auto">
          <a:xfrm>
            <a:off x="2001838" y="4927600"/>
            <a:ext cx="1620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pic>
        <p:nvPicPr>
          <p:cNvPr id="84" name="Picture 18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2813" y="4711700"/>
            <a:ext cx="503237" cy="420688"/>
          </a:xfrm>
          <a:prstGeom prst="rect">
            <a:avLst/>
          </a:prstGeom>
          <a:noFill/>
        </p:spPr>
      </p:pic>
      <p:pic>
        <p:nvPicPr>
          <p:cNvPr id="85" name="Picture 19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8775" y="4722813"/>
            <a:ext cx="503238" cy="420687"/>
          </a:xfrm>
          <a:prstGeom prst="rect">
            <a:avLst/>
          </a:prstGeom>
          <a:noFill/>
        </p:spPr>
      </p:pic>
      <p:pic>
        <p:nvPicPr>
          <p:cNvPr id="86" name="Picture 20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1088" y="4722813"/>
            <a:ext cx="503237" cy="420687"/>
          </a:xfrm>
          <a:prstGeom prst="rect">
            <a:avLst/>
          </a:prstGeom>
          <a:noFill/>
        </p:spPr>
      </p:pic>
      <p:sp>
        <p:nvSpPr>
          <p:cNvPr id="87" name="Line 21"/>
          <p:cNvSpPr>
            <a:spLocks noChangeShapeType="1"/>
          </p:cNvSpPr>
          <p:nvPr/>
        </p:nvSpPr>
        <p:spPr bwMode="auto">
          <a:xfrm>
            <a:off x="1995488" y="4135438"/>
            <a:ext cx="0" cy="647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88" name="Line 22"/>
          <p:cNvSpPr>
            <a:spLocks noChangeShapeType="1"/>
          </p:cNvSpPr>
          <p:nvPr/>
        </p:nvSpPr>
        <p:spPr bwMode="auto">
          <a:xfrm flipV="1">
            <a:off x="1692275" y="5287963"/>
            <a:ext cx="706438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89" name="Line 23"/>
          <p:cNvSpPr>
            <a:spLocks noChangeShapeType="1"/>
          </p:cNvSpPr>
          <p:nvPr/>
        </p:nvSpPr>
        <p:spPr bwMode="auto">
          <a:xfrm>
            <a:off x="1692275" y="3646488"/>
            <a:ext cx="0" cy="1641475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90" name="Rectangle 24"/>
          <p:cNvSpPr>
            <a:spLocks noChangeArrowheads="1"/>
          </p:cNvSpPr>
          <p:nvPr/>
        </p:nvSpPr>
        <p:spPr bwMode="auto">
          <a:xfrm>
            <a:off x="1924050" y="3990975"/>
            <a:ext cx="142875" cy="287338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91" name="Rectangle 25"/>
          <p:cNvSpPr>
            <a:spLocks noChangeArrowheads="1"/>
          </p:cNvSpPr>
          <p:nvPr/>
        </p:nvSpPr>
        <p:spPr bwMode="auto">
          <a:xfrm>
            <a:off x="1920875" y="4773613"/>
            <a:ext cx="142875" cy="287337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92" name="Line 26"/>
          <p:cNvSpPr>
            <a:spLocks noChangeShapeType="1"/>
          </p:cNvSpPr>
          <p:nvPr/>
        </p:nvSpPr>
        <p:spPr bwMode="auto">
          <a:xfrm>
            <a:off x="2001838" y="5719763"/>
            <a:ext cx="162083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pic>
        <p:nvPicPr>
          <p:cNvPr id="93" name="Picture 27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2813" y="5503863"/>
            <a:ext cx="503237" cy="420687"/>
          </a:xfrm>
          <a:prstGeom prst="rect">
            <a:avLst/>
          </a:prstGeom>
          <a:noFill/>
        </p:spPr>
      </p:pic>
      <p:pic>
        <p:nvPicPr>
          <p:cNvPr id="94" name="Picture 28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8775" y="5514975"/>
            <a:ext cx="503238" cy="420688"/>
          </a:xfrm>
          <a:prstGeom prst="rect">
            <a:avLst/>
          </a:prstGeom>
          <a:noFill/>
        </p:spPr>
      </p:pic>
      <p:pic>
        <p:nvPicPr>
          <p:cNvPr id="95" name="Picture 29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1088" y="5514975"/>
            <a:ext cx="503237" cy="420688"/>
          </a:xfrm>
          <a:prstGeom prst="rect">
            <a:avLst/>
          </a:prstGeom>
          <a:noFill/>
        </p:spPr>
      </p:pic>
      <p:sp>
        <p:nvSpPr>
          <p:cNvPr id="96" name="Line 30"/>
          <p:cNvSpPr>
            <a:spLocks noChangeShapeType="1"/>
          </p:cNvSpPr>
          <p:nvPr/>
        </p:nvSpPr>
        <p:spPr bwMode="auto">
          <a:xfrm flipV="1">
            <a:off x="1547813" y="6080125"/>
            <a:ext cx="8509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97" name="Rectangle 31"/>
          <p:cNvSpPr>
            <a:spLocks noChangeArrowheads="1"/>
          </p:cNvSpPr>
          <p:nvPr/>
        </p:nvSpPr>
        <p:spPr bwMode="auto">
          <a:xfrm>
            <a:off x="1920875" y="5565775"/>
            <a:ext cx="142875" cy="287338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98" name="Line 32"/>
          <p:cNvSpPr>
            <a:spLocks noChangeShapeType="1"/>
          </p:cNvSpPr>
          <p:nvPr/>
        </p:nvSpPr>
        <p:spPr bwMode="auto">
          <a:xfrm>
            <a:off x="1547813" y="3646488"/>
            <a:ext cx="0" cy="2447925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99" name="Text Box 33"/>
          <p:cNvSpPr txBox="1">
            <a:spLocks noChangeArrowheads="1"/>
          </p:cNvSpPr>
          <p:nvPr/>
        </p:nvSpPr>
        <p:spPr bwMode="auto">
          <a:xfrm>
            <a:off x="2339975" y="5065713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</a:t>
            </a:r>
            <a:endParaRPr lang="en-US" altLang="ko-KR" sz="2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0" name="Text Box 34"/>
          <p:cNvSpPr txBox="1">
            <a:spLocks noChangeArrowheads="1"/>
          </p:cNvSpPr>
          <p:nvPr/>
        </p:nvSpPr>
        <p:spPr bwMode="auto">
          <a:xfrm>
            <a:off x="2339975" y="5857875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240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</a:t>
            </a:r>
            <a:endParaRPr lang="en-US" altLang="ko-KR" sz="240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1" name="Line 35"/>
          <p:cNvSpPr>
            <a:spLocks noChangeShapeType="1"/>
          </p:cNvSpPr>
          <p:nvPr/>
        </p:nvSpPr>
        <p:spPr bwMode="auto">
          <a:xfrm>
            <a:off x="5659438" y="4510088"/>
            <a:ext cx="2089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102" name="Line 36"/>
          <p:cNvSpPr>
            <a:spLocks noChangeShapeType="1"/>
          </p:cNvSpPr>
          <p:nvPr/>
        </p:nvSpPr>
        <p:spPr bwMode="auto">
          <a:xfrm>
            <a:off x="5659438" y="5446713"/>
            <a:ext cx="2089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103" name="Line 37"/>
          <p:cNvSpPr>
            <a:spLocks noChangeShapeType="1"/>
          </p:cNvSpPr>
          <p:nvPr/>
        </p:nvSpPr>
        <p:spPr bwMode="auto">
          <a:xfrm>
            <a:off x="5659438" y="3573463"/>
            <a:ext cx="20891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pic>
        <p:nvPicPr>
          <p:cNvPr id="104" name="Picture 38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638" y="3359150"/>
            <a:ext cx="503237" cy="420688"/>
          </a:xfrm>
          <a:prstGeom prst="rect">
            <a:avLst/>
          </a:prstGeom>
          <a:noFill/>
        </p:spPr>
      </p:pic>
      <p:pic>
        <p:nvPicPr>
          <p:cNvPr id="105" name="Picture 39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4263" y="3359150"/>
            <a:ext cx="503237" cy="420688"/>
          </a:xfrm>
          <a:prstGeom prst="rect">
            <a:avLst/>
          </a:prstGeom>
          <a:noFill/>
        </p:spPr>
      </p:pic>
      <p:pic>
        <p:nvPicPr>
          <p:cNvPr id="106" name="Picture 40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1813" y="3370263"/>
            <a:ext cx="503237" cy="420687"/>
          </a:xfrm>
          <a:prstGeom prst="rect">
            <a:avLst/>
          </a:prstGeom>
          <a:noFill/>
        </p:spPr>
      </p:pic>
      <p:pic>
        <p:nvPicPr>
          <p:cNvPr id="107" name="Picture 41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25" y="3370263"/>
            <a:ext cx="503238" cy="420687"/>
          </a:xfrm>
          <a:prstGeom prst="rect">
            <a:avLst/>
          </a:prstGeom>
          <a:noFill/>
        </p:spPr>
      </p:pic>
      <p:pic>
        <p:nvPicPr>
          <p:cNvPr id="108" name="Picture 42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638" y="4295775"/>
            <a:ext cx="503237" cy="420688"/>
          </a:xfrm>
          <a:prstGeom prst="rect">
            <a:avLst/>
          </a:prstGeom>
          <a:noFill/>
        </p:spPr>
      </p:pic>
      <p:pic>
        <p:nvPicPr>
          <p:cNvPr id="109" name="Picture 43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4263" y="4295775"/>
            <a:ext cx="503237" cy="420688"/>
          </a:xfrm>
          <a:prstGeom prst="rect">
            <a:avLst/>
          </a:prstGeom>
          <a:noFill/>
        </p:spPr>
      </p:pic>
      <p:pic>
        <p:nvPicPr>
          <p:cNvPr id="110" name="Picture 44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1813" y="4306888"/>
            <a:ext cx="503237" cy="420687"/>
          </a:xfrm>
          <a:prstGeom prst="rect">
            <a:avLst/>
          </a:prstGeom>
          <a:noFill/>
        </p:spPr>
      </p:pic>
      <p:pic>
        <p:nvPicPr>
          <p:cNvPr id="111" name="Picture 45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25" y="4306888"/>
            <a:ext cx="503238" cy="420687"/>
          </a:xfrm>
          <a:prstGeom prst="rect">
            <a:avLst/>
          </a:prstGeom>
          <a:noFill/>
        </p:spPr>
      </p:pic>
      <p:pic>
        <p:nvPicPr>
          <p:cNvPr id="112" name="Picture 46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7638" y="5230813"/>
            <a:ext cx="503237" cy="420687"/>
          </a:xfrm>
          <a:prstGeom prst="rect">
            <a:avLst/>
          </a:prstGeom>
          <a:noFill/>
        </p:spPr>
      </p:pic>
      <p:pic>
        <p:nvPicPr>
          <p:cNvPr id="113" name="Picture 47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4263" y="5230813"/>
            <a:ext cx="503237" cy="420687"/>
          </a:xfrm>
          <a:prstGeom prst="rect">
            <a:avLst/>
          </a:prstGeom>
          <a:noFill/>
        </p:spPr>
      </p:pic>
      <p:pic>
        <p:nvPicPr>
          <p:cNvPr id="114" name="Picture 48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1813" y="5241925"/>
            <a:ext cx="503237" cy="420688"/>
          </a:xfrm>
          <a:prstGeom prst="rect">
            <a:avLst/>
          </a:prstGeom>
          <a:noFill/>
        </p:spPr>
      </p:pic>
      <p:pic>
        <p:nvPicPr>
          <p:cNvPr id="115" name="Picture 49" descr="4w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25" y="5241925"/>
            <a:ext cx="503238" cy="420688"/>
          </a:xfrm>
          <a:prstGeom prst="rect">
            <a:avLst/>
          </a:prstGeom>
          <a:noFill/>
        </p:spPr>
      </p:pic>
      <p:sp>
        <p:nvSpPr>
          <p:cNvPr id="116" name="Line 50"/>
          <p:cNvSpPr>
            <a:spLocks noChangeShapeType="1"/>
          </p:cNvSpPr>
          <p:nvPr/>
        </p:nvSpPr>
        <p:spPr bwMode="auto">
          <a:xfrm>
            <a:off x="5948363" y="2998788"/>
            <a:ext cx="0" cy="28797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117" name="Oval 51"/>
          <p:cNvSpPr>
            <a:spLocks noChangeAspect="1" noChangeArrowheads="1"/>
          </p:cNvSpPr>
          <p:nvPr/>
        </p:nvSpPr>
        <p:spPr bwMode="auto">
          <a:xfrm>
            <a:off x="5921375" y="5949950"/>
            <a:ext cx="53975" cy="52388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118" name="Oval 52"/>
          <p:cNvSpPr>
            <a:spLocks noChangeAspect="1" noChangeArrowheads="1"/>
          </p:cNvSpPr>
          <p:nvPr/>
        </p:nvSpPr>
        <p:spPr bwMode="auto">
          <a:xfrm>
            <a:off x="5921375" y="6092825"/>
            <a:ext cx="53975" cy="52388"/>
          </a:xfrm>
          <a:prstGeom prst="ellipse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119" name="Rectangle 53"/>
          <p:cNvSpPr>
            <a:spLocks noChangeArrowheads="1"/>
          </p:cNvSpPr>
          <p:nvPr/>
        </p:nvSpPr>
        <p:spPr bwMode="auto">
          <a:xfrm>
            <a:off x="5875338" y="3422650"/>
            <a:ext cx="142875" cy="287338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120" name="Rectangle 54"/>
          <p:cNvSpPr>
            <a:spLocks noChangeArrowheads="1"/>
          </p:cNvSpPr>
          <p:nvPr/>
        </p:nvSpPr>
        <p:spPr bwMode="auto">
          <a:xfrm>
            <a:off x="5875338" y="4359275"/>
            <a:ext cx="142875" cy="287338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121" name="Rectangle 55"/>
          <p:cNvSpPr>
            <a:spLocks noChangeArrowheads="1"/>
          </p:cNvSpPr>
          <p:nvPr/>
        </p:nvSpPr>
        <p:spPr bwMode="auto">
          <a:xfrm>
            <a:off x="5875338" y="5295900"/>
            <a:ext cx="142875" cy="287338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122" name="Text Box 56"/>
          <p:cNvSpPr txBox="1">
            <a:spLocks noChangeArrowheads="1"/>
          </p:cNvSpPr>
          <p:nvPr/>
        </p:nvSpPr>
        <p:spPr bwMode="auto">
          <a:xfrm>
            <a:off x="5364163" y="6237288"/>
            <a:ext cx="12906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b="1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4 нагрузки</a:t>
            </a:r>
            <a:endParaRPr lang="en-US" altLang="ko-KR" sz="16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3" name="Text Box 58"/>
          <p:cNvSpPr txBox="1">
            <a:spLocks noChangeArrowheads="1"/>
          </p:cNvSpPr>
          <p:nvPr/>
        </p:nvSpPr>
        <p:spPr bwMode="auto">
          <a:xfrm>
            <a:off x="323850" y="1412875"/>
            <a:ext cx="8569325" cy="646331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Допускается </a:t>
            </a:r>
            <a:r>
              <a:rPr lang="ru-RU" altLang="ko-KR" sz="1800" b="1" dirty="0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подключение не более 3-х </a:t>
            </a:r>
            <a:r>
              <a:rPr lang="ru-RU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нагрузок</a:t>
            </a:r>
            <a:r>
              <a:rPr lang="en-US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от </a:t>
            </a:r>
            <a:r>
              <a:rPr lang="ru-RU" altLang="ko-KR" sz="1800" b="1" dirty="0" err="1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клеммной</a:t>
            </a:r>
            <a:r>
              <a:rPr lang="ru-RU" altLang="ko-KR" sz="1800" b="1" dirty="0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колодки.</a:t>
            </a:r>
            <a:endParaRPr lang="en-US" altLang="ko-KR" sz="1800" b="1" dirty="0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ru-RU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Нагрузка</a:t>
            </a:r>
            <a:r>
              <a:rPr lang="en-US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: </a:t>
            </a:r>
            <a:r>
              <a:rPr lang="ru-RU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Наружный блок</a:t>
            </a:r>
            <a:r>
              <a:rPr lang="en-US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ru-RU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Внутренний блок,</a:t>
            </a:r>
            <a:r>
              <a:rPr lang="en-US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ko-KR" sz="1800" b="1" dirty="0" err="1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Клеммная</a:t>
            </a:r>
            <a:r>
              <a:rPr lang="ru-RU" altLang="ko-KR" sz="1800" b="1" dirty="0" smtClean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altLang="ko-KR" sz="1800" b="1" dirty="0">
                <a:solidFill>
                  <a:srgbClr val="00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колодка</a:t>
            </a:r>
            <a:endParaRPr lang="en-US" altLang="ko-KR" sz="1800" b="1" dirty="0">
              <a:solidFill>
                <a:srgbClr val="00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4" name="AutoShape 59"/>
          <p:cNvSpPr>
            <a:spLocks noChangeAspect="1" noChangeArrowheads="1"/>
          </p:cNvSpPr>
          <p:nvPr/>
        </p:nvSpPr>
        <p:spPr bwMode="auto">
          <a:xfrm>
            <a:off x="6524625" y="2349500"/>
            <a:ext cx="935038" cy="935038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70000"/>
            </a:srgbClr>
          </a:solidFill>
          <a:ln w="19050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125" name="AutoShape 60"/>
          <p:cNvSpPr>
            <a:spLocks noChangeAspect="1" noChangeArrowheads="1"/>
          </p:cNvSpPr>
          <p:nvPr/>
        </p:nvSpPr>
        <p:spPr bwMode="auto">
          <a:xfrm>
            <a:off x="2268538" y="2349500"/>
            <a:ext cx="863600" cy="863600"/>
          </a:xfrm>
          <a:custGeom>
            <a:avLst/>
            <a:gdLst>
              <a:gd name="G0" fmla="+- 2677 0 0"/>
              <a:gd name="G1" fmla="+- 21600 0 2677"/>
              <a:gd name="G2" fmla="+- 21600 0 2677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677" y="10800"/>
                </a:moveTo>
                <a:cubicBezTo>
                  <a:pt x="2677" y="15286"/>
                  <a:pt x="6314" y="18923"/>
                  <a:pt x="10800" y="18923"/>
                </a:cubicBezTo>
                <a:cubicBezTo>
                  <a:pt x="15286" y="18923"/>
                  <a:pt x="18923" y="15286"/>
                  <a:pt x="18923" y="10800"/>
                </a:cubicBezTo>
                <a:cubicBezTo>
                  <a:pt x="18923" y="6314"/>
                  <a:pt x="15286" y="2677"/>
                  <a:pt x="10800" y="2677"/>
                </a:cubicBezTo>
                <a:cubicBezTo>
                  <a:pt x="6314" y="2677"/>
                  <a:pt x="2677" y="6314"/>
                  <a:pt x="2677" y="10800"/>
                </a:cubicBezTo>
                <a:close/>
              </a:path>
            </a:pathLst>
          </a:custGeom>
          <a:solidFill>
            <a:srgbClr val="0000FF">
              <a:alpha val="80000"/>
            </a:srgbClr>
          </a:solidFill>
          <a:ln w="19050" algn="ctr">
            <a:noFill/>
            <a:round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endParaRPr lang="ru-RU"/>
          </a:p>
        </p:txBody>
      </p:sp>
      <p:pic>
        <p:nvPicPr>
          <p:cNvPr id="126" name="Picture 61" descr="DVMP3 8HP_10H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" y="2349500"/>
            <a:ext cx="468313" cy="792163"/>
          </a:xfrm>
          <a:prstGeom prst="rect">
            <a:avLst/>
          </a:prstGeom>
          <a:noFill/>
        </p:spPr>
      </p:pic>
      <p:pic>
        <p:nvPicPr>
          <p:cNvPr id="127" name="Picture 62" descr="DVMP3 8HP_10H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1663" y="2349500"/>
            <a:ext cx="468312" cy="792163"/>
          </a:xfrm>
          <a:prstGeom prst="rect">
            <a:avLst/>
          </a:prstGeom>
          <a:noFill/>
        </p:spPr>
      </p:pic>
      <p:sp>
        <p:nvSpPr>
          <p:cNvPr id="128" name="Text Box 63"/>
          <p:cNvSpPr txBox="1">
            <a:spLocks noChangeArrowheads="1"/>
          </p:cNvSpPr>
          <p:nvPr/>
        </p:nvSpPr>
        <p:spPr bwMode="auto">
          <a:xfrm>
            <a:off x="1692275" y="6237288"/>
            <a:ext cx="12906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b="1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3 нагрузки</a:t>
            </a:r>
            <a:endParaRPr lang="en-US" altLang="ko-KR" sz="1600" b="1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9" name="AutoShape 64"/>
          <p:cNvSpPr>
            <a:spLocks noChangeArrowheads="1"/>
          </p:cNvSpPr>
          <p:nvPr/>
        </p:nvSpPr>
        <p:spPr bwMode="auto">
          <a:xfrm>
            <a:off x="5580063" y="3213100"/>
            <a:ext cx="720725" cy="720725"/>
          </a:xfrm>
          <a:prstGeom prst="star16">
            <a:avLst>
              <a:gd name="adj" fmla="val 37500"/>
            </a:avLst>
          </a:prstGeom>
          <a:noFill/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0" y="863600"/>
            <a:ext cx="9144000" cy="599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1014412" y="114300"/>
            <a:ext cx="8129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MEV </a:t>
            </a: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– 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выносной ЭРВ </a:t>
            </a:r>
            <a:endParaRPr lang="en-US" altLang="ko-KR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" name="Group 70"/>
          <p:cNvGraphicFramePr>
            <a:graphicFrameLocks noGrp="1"/>
          </p:cNvGraphicFramePr>
          <p:nvPr/>
        </p:nvGraphicFramePr>
        <p:xfrm>
          <a:off x="477672" y="3507484"/>
          <a:ext cx="8202304" cy="2004570"/>
        </p:xfrm>
        <a:graphic>
          <a:graphicData uri="http://schemas.openxmlformats.org/drawingml/2006/table">
            <a:tbl>
              <a:tblPr/>
              <a:tblGrid>
                <a:gridCol w="2953504"/>
                <a:gridCol w="2696669"/>
                <a:gridCol w="2552131"/>
              </a:tblGrid>
              <a:tr h="1009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Модель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Внутренний блок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без труб),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мм.</a:t>
                      </a: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MEV-A13SA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3,6 кВт         – 1шт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201x86x72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7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MEV-A16SA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5,6 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~ 9,0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     – 1шт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 Box 76"/>
          <p:cNvSpPr txBox="1">
            <a:spLocks noChangeArrowheads="1"/>
          </p:cNvSpPr>
          <p:nvPr/>
        </p:nvSpPr>
        <p:spPr bwMode="auto">
          <a:xfrm>
            <a:off x="3875954" y="1842638"/>
            <a:ext cx="526804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CC0000"/>
                </a:solidFill>
              </a:rPr>
              <a:t>Распределитель на </a:t>
            </a:r>
            <a:r>
              <a:rPr lang="en-US" sz="2000" b="0" dirty="0" smtClean="0">
                <a:solidFill>
                  <a:srgbClr val="CC0000"/>
                </a:solidFill>
              </a:rPr>
              <a:t>1</a:t>
            </a:r>
            <a:r>
              <a:rPr lang="ru-RU" sz="2000" b="0" dirty="0" smtClean="0">
                <a:solidFill>
                  <a:srgbClr val="CC0000"/>
                </a:solidFill>
              </a:rPr>
              <a:t> внутренний блок</a:t>
            </a:r>
          </a:p>
          <a:p>
            <a:endParaRPr lang="ru-RU" sz="2000" b="0" dirty="0" smtClean="0">
              <a:solidFill>
                <a:srgbClr val="CC0000"/>
              </a:solidFill>
            </a:endParaRPr>
          </a:p>
          <a:p>
            <a:r>
              <a:rPr lang="ru-RU" sz="1600" b="0" dirty="0" smtClean="0">
                <a:solidFill>
                  <a:schemeClr val="accent2"/>
                </a:solidFill>
              </a:rPr>
              <a:t>Монтаж в вертикальном положении.</a:t>
            </a:r>
            <a:endParaRPr lang="ru-RU" sz="1600" b="0" dirty="0">
              <a:solidFill>
                <a:schemeClr val="accent2"/>
              </a:solidFill>
            </a:endParaRPr>
          </a:p>
        </p:txBody>
      </p:sp>
      <p:pic>
        <p:nvPicPr>
          <p:cNvPr id="10" name="Picture 9" descr="MEV14-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50" y="1064524"/>
            <a:ext cx="2147892" cy="235969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Text Box 2"/>
          <p:cNvSpPr txBox="1">
            <a:spLocks noChangeArrowheads="1"/>
          </p:cNvSpPr>
          <p:nvPr/>
        </p:nvSpPr>
        <p:spPr bwMode="auto">
          <a:xfrm>
            <a:off x="881063" y="2259013"/>
            <a:ext cx="779572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Компоненты системы</a:t>
            </a:r>
            <a:endParaRPr lang="en-US" sz="2800" b="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>
                <a:latin typeface="Arial" pitchFamily="34" charset="0"/>
              </a:rPr>
              <a:t>Ограничения по магистрали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наружного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внутреннего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элементов </a:t>
            </a:r>
            <a:r>
              <a:rPr lang="ru-RU" sz="2800" b="0" dirty="0">
                <a:latin typeface="Arial" pitchFamily="34" charset="0"/>
              </a:rPr>
              <a:t>м</a:t>
            </a:r>
            <a:r>
              <a:rPr lang="ru-RU" sz="2800" b="0" dirty="0"/>
              <a:t>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дренажной системы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Сигнальная линия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Линия </a:t>
            </a:r>
            <a:r>
              <a:rPr lang="ru-RU" sz="2800" dirty="0" smtClean="0">
                <a:solidFill>
                  <a:srgbClr val="FF0000"/>
                </a:solidFill>
              </a:rPr>
              <a:t>питания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0" dirty="0" smtClean="0"/>
              <a:t>Подготовка к запуску</a:t>
            </a:r>
            <a:endParaRPr lang="en-US" sz="2800" b="0" dirty="0"/>
          </a:p>
        </p:txBody>
      </p:sp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1827213" y="1003300"/>
            <a:ext cx="2865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3600"/>
              <a:t>Содержание</a:t>
            </a:r>
            <a:endParaRPr lang="en-US" altLang="ko-KR" sz="36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83014" name="Rectangle 38"/>
          <p:cNvSpPr>
            <a:spLocks noChangeArrowheads="1"/>
          </p:cNvSpPr>
          <p:nvPr/>
        </p:nvSpPr>
        <p:spPr bwMode="auto">
          <a:xfrm>
            <a:off x="6492875" y="4487863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sp>
        <p:nvSpPr>
          <p:cNvPr id="383022" name="Text Box 46"/>
          <p:cNvSpPr txBox="1">
            <a:spLocks noChangeArrowheads="1"/>
          </p:cNvSpPr>
          <p:nvPr/>
        </p:nvSpPr>
        <p:spPr bwMode="auto">
          <a:xfrm>
            <a:off x="2976563" y="3873500"/>
            <a:ext cx="6167437" cy="1815882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4D4D4D"/>
                </a:solidFill>
              </a:rPr>
              <a:t>Линия питания </a:t>
            </a:r>
            <a:r>
              <a:rPr lang="ru-RU" sz="1400" dirty="0" smtClean="0">
                <a:solidFill>
                  <a:srgbClr val="4D4D4D"/>
                </a:solidFill>
              </a:rPr>
              <a:t>внутренних блоков:   </a:t>
            </a:r>
            <a:r>
              <a:rPr lang="ru-RU" sz="1400" dirty="0">
                <a:solidFill>
                  <a:srgbClr val="4D4D4D"/>
                </a:solidFill>
              </a:rPr>
              <a:t>1,25 </a:t>
            </a:r>
            <a:r>
              <a:rPr lang="ru-RU" sz="1400" dirty="0" smtClean="0">
                <a:solidFill>
                  <a:srgbClr val="4D4D4D"/>
                </a:solidFill>
              </a:rPr>
              <a:t>мм. кв.  </a:t>
            </a:r>
            <a:r>
              <a:rPr lang="en-US" sz="1400" dirty="0">
                <a:solidFill>
                  <a:srgbClr val="4D4D4D"/>
                </a:solidFill>
              </a:rPr>
              <a:t>&lt; </a:t>
            </a:r>
            <a:r>
              <a:rPr lang="ru-RU" sz="1400" dirty="0">
                <a:solidFill>
                  <a:srgbClr val="4D4D4D"/>
                </a:solidFill>
              </a:rPr>
              <a:t>10НР</a:t>
            </a:r>
          </a:p>
          <a:p>
            <a:r>
              <a:rPr lang="ru-RU" sz="1400" dirty="0">
                <a:solidFill>
                  <a:srgbClr val="4D4D4D"/>
                </a:solidFill>
              </a:rPr>
              <a:t>		 </a:t>
            </a:r>
            <a:r>
              <a:rPr lang="en-US" sz="1400" dirty="0">
                <a:solidFill>
                  <a:srgbClr val="4D4D4D"/>
                </a:solidFill>
              </a:rPr>
              <a:t> </a:t>
            </a:r>
            <a:r>
              <a:rPr lang="ru-RU" sz="1400" dirty="0">
                <a:solidFill>
                  <a:srgbClr val="4D4D4D"/>
                </a:solidFill>
              </a:rPr>
              <a:t> </a:t>
            </a:r>
            <a:r>
              <a:rPr lang="en-US" sz="1400" dirty="0">
                <a:solidFill>
                  <a:srgbClr val="4D4D4D"/>
                </a:solidFill>
              </a:rPr>
              <a:t>    </a:t>
            </a:r>
            <a:r>
              <a:rPr lang="ru-RU" sz="1400" dirty="0" smtClean="0">
                <a:solidFill>
                  <a:srgbClr val="4D4D4D"/>
                </a:solidFill>
              </a:rPr>
              <a:t>                 </a:t>
            </a:r>
            <a:r>
              <a:rPr lang="en-US" sz="1400" dirty="0" smtClean="0">
                <a:solidFill>
                  <a:srgbClr val="4D4D4D"/>
                </a:solidFill>
              </a:rPr>
              <a:t> </a:t>
            </a:r>
            <a:r>
              <a:rPr lang="ru-RU" sz="1400" dirty="0">
                <a:solidFill>
                  <a:srgbClr val="4D4D4D"/>
                </a:solidFill>
              </a:rPr>
              <a:t>2,</a:t>
            </a:r>
            <a:r>
              <a:rPr lang="en-US" sz="1400" dirty="0">
                <a:solidFill>
                  <a:srgbClr val="4D4D4D"/>
                </a:solidFill>
              </a:rPr>
              <a:t>5</a:t>
            </a:r>
            <a:r>
              <a:rPr lang="ru-RU" sz="1400" dirty="0">
                <a:solidFill>
                  <a:srgbClr val="4D4D4D"/>
                </a:solidFill>
              </a:rPr>
              <a:t> </a:t>
            </a:r>
            <a:r>
              <a:rPr lang="ru-RU" sz="1400" dirty="0" smtClean="0">
                <a:solidFill>
                  <a:srgbClr val="4D4D4D"/>
                </a:solidFill>
              </a:rPr>
              <a:t>мм. кв. </a:t>
            </a:r>
            <a:r>
              <a:rPr lang="en-US" sz="1400" dirty="0" smtClean="0">
                <a:solidFill>
                  <a:srgbClr val="4D4D4D"/>
                </a:solidFill>
              </a:rPr>
              <a:t>  </a:t>
            </a:r>
            <a:r>
              <a:rPr lang="ru-RU" sz="1400" dirty="0" smtClean="0">
                <a:solidFill>
                  <a:srgbClr val="4D4D4D"/>
                </a:solidFill>
              </a:rPr>
              <a:t> </a:t>
            </a:r>
            <a:r>
              <a:rPr lang="en-US" sz="1400" dirty="0">
                <a:solidFill>
                  <a:srgbClr val="4D4D4D"/>
                </a:solidFill>
              </a:rPr>
              <a:t>&gt; 10HP</a:t>
            </a:r>
            <a:r>
              <a:rPr lang="ru-RU" sz="1400" dirty="0">
                <a:solidFill>
                  <a:srgbClr val="4D4D4D"/>
                </a:solidFill>
              </a:rPr>
              <a:t>.</a:t>
            </a:r>
          </a:p>
          <a:p>
            <a:endParaRPr lang="ru-RU" sz="1400" dirty="0">
              <a:solidFill>
                <a:srgbClr val="4D4D4D"/>
              </a:solidFill>
            </a:endParaRPr>
          </a:p>
          <a:p>
            <a:r>
              <a:rPr lang="ru-RU" sz="1400" dirty="0">
                <a:solidFill>
                  <a:srgbClr val="4D4D4D"/>
                </a:solidFill>
              </a:rPr>
              <a:t>Минимальное расстояние между линией питания и связи – 50мм</a:t>
            </a:r>
          </a:p>
          <a:p>
            <a:endParaRPr lang="ru-RU" sz="1400" dirty="0">
              <a:solidFill>
                <a:srgbClr val="4D4D4D"/>
              </a:solidFill>
            </a:endParaRPr>
          </a:p>
          <a:p>
            <a:r>
              <a:rPr lang="ru-RU" sz="1400" dirty="0">
                <a:solidFill>
                  <a:srgbClr val="4D4D4D"/>
                </a:solidFill>
              </a:rPr>
              <a:t>Дисбаланс фаз: не более 4%.</a:t>
            </a:r>
          </a:p>
          <a:p>
            <a:endParaRPr lang="ru-RU" sz="1400" dirty="0">
              <a:solidFill>
                <a:srgbClr val="4D4D4D"/>
              </a:solidFill>
            </a:endParaRPr>
          </a:p>
          <a:p>
            <a:r>
              <a:rPr lang="ru-RU" sz="1400" dirty="0">
                <a:solidFill>
                  <a:srgbClr val="4D4D4D"/>
                </a:solidFill>
              </a:rPr>
              <a:t>Сопротивление линии заземления не более 100 Ом.</a:t>
            </a:r>
            <a:endParaRPr lang="en-US" sz="1400" dirty="0">
              <a:solidFill>
                <a:srgbClr val="4D4D4D"/>
              </a:solidFill>
            </a:endParaRPr>
          </a:p>
        </p:txBody>
      </p:sp>
      <p:pic>
        <p:nvPicPr>
          <p:cNvPr id="383023" name="Picture 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8" y="1230313"/>
            <a:ext cx="8048625" cy="2151062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</p:pic>
      <p:sp>
        <p:nvSpPr>
          <p:cNvPr id="383024" name="Text Box 48"/>
          <p:cNvSpPr txBox="1">
            <a:spLocks noChangeArrowheads="1"/>
          </p:cNvSpPr>
          <p:nvPr/>
        </p:nvSpPr>
        <p:spPr bwMode="auto">
          <a:xfrm>
            <a:off x="2563813" y="139700"/>
            <a:ext cx="4008437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линии питания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83024" name="Text Box 48"/>
          <p:cNvSpPr txBox="1">
            <a:spLocks noChangeArrowheads="1"/>
          </p:cNvSpPr>
          <p:nvPr/>
        </p:nvSpPr>
        <p:spPr bwMode="auto">
          <a:xfrm>
            <a:off x="2563813" y="139700"/>
            <a:ext cx="4008437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линии питания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6420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" y="1968842"/>
            <a:ext cx="8033904" cy="439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ounded Rectangle 4"/>
          <p:cNvSpPr/>
          <p:nvPr/>
        </p:nvSpPr>
        <p:spPr>
          <a:xfrm>
            <a:off x="1733796" y="997527"/>
            <a:ext cx="5581404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Питание наружных блоков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383024" name="Text Box 48"/>
          <p:cNvSpPr txBox="1">
            <a:spLocks noChangeArrowheads="1"/>
          </p:cNvSpPr>
          <p:nvPr/>
        </p:nvSpPr>
        <p:spPr bwMode="auto">
          <a:xfrm>
            <a:off x="2563813" y="139700"/>
            <a:ext cx="4008437" cy="519113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>
                <a:solidFill>
                  <a:srgbClr val="000099"/>
                </a:solidFill>
              </a:rPr>
              <a:t>Монтаж </a:t>
            </a:r>
            <a:r>
              <a:rPr lang="ru-RU" sz="2800" b="0">
                <a:solidFill>
                  <a:srgbClr val="000099"/>
                </a:solidFill>
                <a:latin typeface="Arial" pitchFamily="34" charset="0"/>
              </a:rPr>
              <a:t>линии питания</a:t>
            </a:r>
            <a:endParaRPr lang="en-US" sz="2800" b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33796" y="997527"/>
            <a:ext cx="5581404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Питание наружных блоков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4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2842" y="1943100"/>
            <a:ext cx="4888333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2650" y="1897181"/>
            <a:ext cx="2819400" cy="13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797634" y="3510609"/>
            <a:ext cx="3222542" cy="73866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1400" b="0" dirty="0" smtClean="0"/>
              <a:t>Сечение кабеля выбирается по </a:t>
            </a:r>
          </a:p>
          <a:p>
            <a:pPr marL="457200" indent="-457200" algn="ctr"/>
            <a:r>
              <a:rPr lang="ru-RU" sz="1400" b="0" dirty="0" smtClean="0"/>
              <a:t>максимальному току согласно </a:t>
            </a:r>
          </a:p>
          <a:p>
            <a:pPr marL="457200" indent="-457200" algn="ctr"/>
            <a:r>
              <a:rPr lang="ru-RU" sz="1400" b="0" dirty="0" smtClean="0"/>
              <a:t>нормативным документам.</a:t>
            </a:r>
            <a:endParaRPr lang="en-US" sz="1400" b="0" dirty="0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826209" y="4701234"/>
            <a:ext cx="3222542" cy="738664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1400" b="0" dirty="0" smtClean="0">
                <a:solidFill>
                  <a:srgbClr val="0000CC"/>
                </a:solidFill>
              </a:rPr>
              <a:t>Необходимо учитывать падение </a:t>
            </a:r>
          </a:p>
          <a:p>
            <a:pPr marL="457200" indent="-457200" algn="ctr"/>
            <a:r>
              <a:rPr lang="ru-RU" sz="1400" b="0" dirty="0" smtClean="0">
                <a:solidFill>
                  <a:srgbClr val="0000CC"/>
                </a:solidFill>
              </a:rPr>
              <a:t>напряжения питания при длине </a:t>
            </a:r>
          </a:p>
          <a:p>
            <a:pPr marL="457200" indent="-457200" algn="ctr"/>
            <a:r>
              <a:rPr lang="ru-RU" sz="1400" b="0" dirty="0" smtClean="0">
                <a:solidFill>
                  <a:srgbClr val="0000CC"/>
                </a:solidFill>
              </a:rPr>
              <a:t>к</a:t>
            </a:r>
            <a:r>
              <a:rPr lang="ru-RU" sz="1400" b="0" dirty="0" smtClean="0">
                <a:solidFill>
                  <a:srgbClr val="0000CC"/>
                </a:solidFill>
              </a:rPr>
              <a:t>абеля более 50 м.</a:t>
            </a:r>
            <a:endParaRPr lang="en-US" sz="1400" b="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Text Box 2"/>
          <p:cNvSpPr txBox="1">
            <a:spLocks noChangeArrowheads="1"/>
          </p:cNvSpPr>
          <p:nvPr/>
        </p:nvSpPr>
        <p:spPr bwMode="auto">
          <a:xfrm>
            <a:off x="881063" y="2259013"/>
            <a:ext cx="7795724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Компоненты системы</a:t>
            </a:r>
            <a:endParaRPr lang="en-US" sz="2800" b="0" dirty="0"/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>
                <a:latin typeface="Arial" pitchFamily="34" charset="0"/>
              </a:rPr>
              <a:t>Ограничения по магистрали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наружного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внутреннего блока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элементов </a:t>
            </a:r>
            <a:r>
              <a:rPr lang="ru-RU" sz="2800" b="0" dirty="0">
                <a:latin typeface="Arial" pitchFamily="34" charset="0"/>
              </a:rPr>
              <a:t>м</a:t>
            </a:r>
            <a:r>
              <a:rPr lang="ru-RU" sz="2800" b="0" dirty="0"/>
              <a:t>агистрали хладагента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Монтаж дренажной системы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Сигнальная линия 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b="0" dirty="0"/>
              <a:t> Линия </a:t>
            </a:r>
            <a:r>
              <a:rPr lang="ru-RU" sz="2800" b="0" dirty="0" smtClean="0"/>
              <a:t>питания</a:t>
            </a:r>
          </a:p>
          <a:p>
            <a:pPr>
              <a:buClr>
                <a:schemeClr val="tx1"/>
              </a:buClr>
              <a:buFont typeface="Wingdings" pitchFamily="2" charset="2"/>
              <a:buChar char="Ø"/>
            </a:pPr>
            <a:r>
              <a:rPr lang="ru-RU" sz="2800" dirty="0" smtClean="0">
                <a:solidFill>
                  <a:srgbClr val="FF0000"/>
                </a:solidFill>
              </a:rPr>
              <a:t> Подготовка к запуску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3027" name="Rectangle 3"/>
          <p:cNvSpPr>
            <a:spLocks noChangeArrowheads="1"/>
          </p:cNvSpPr>
          <p:nvPr/>
        </p:nvSpPr>
        <p:spPr bwMode="auto">
          <a:xfrm>
            <a:off x="1827213" y="1003300"/>
            <a:ext cx="2865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altLang="ko-KR" sz="3600"/>
              <a:t>Содержание</a:t>
            </a:r>
            <a:endParaRPr lang="en-US" altLang="ko-KR" sz="360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Line 2"/>
          <p:cNvSpPr>
            <a:spLocks noChangeShapeType="1"/>
          </p:cNvSpPr>
          <p:nvPr/>
        </p:nvSpPr>
        <p:spPr bwMode="auto">
          <a:xfrm>
            <a:off x="2910197" y="4901656"/>
            <a:ext cx="0" cy="808038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187" name="Line 3"/>
          <p:cNvSpPr>
            <a:spLocks noChangeShapeType="1"/>
          </p:cNvSpPr>
          <p:nvPr/>
        </p:nvSpPr>
        <p:spPr bwMode="auto">
          <a:xfrm>
            <a:off x="6872597" y="4850856"/>
            <a:ext cx="0" cy="858838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77188" name="Picture 4" descr="Нап-пот DV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5097" y="4525419"/>
            <a:ext cx="581025" cy="439737"/>
          </a:xfrm>
          <a:prstGeom prst="rect">
            <a:avLst/>
          </a:prstGeom>
          <a:noFill/>
        </p:spPr>
      </p:pic>
      <p:pic>
        <p:nvPicPr>
          <p:cNvPr id="477190" name="Picture 6" descr="4WAYPA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4372" y="4447631"/>
            <a:ext cx="908050" cy="428625"/>
          </a:xfrm>
          <a:prstGeom prst="rect">
            <a:avLst/>
          </a:prstGeom>
          <a:noFill/>
        </p:spPr>
      </p:pic>
      <p:pic>
        <p:nvPicPr>
          <p:cNvPr id="477191" name="Picture 7" descr="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72085" y="4550819"/>
            <a:ext cx="80962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7192" name="Picture 8" descr="Наст вид DV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21872" y="4522244"/>
            <a:ext cx="1090613" cy="444500"/>
          </a:xfrm>
          <a:prstGeom prst="rect">
            <a:avLst/>
          </a:prstGeom>
          <a:noFill/>
        </p:spPr>
      </p:pic>
      <p:sp>
        <p:nvSpPr>
          <p:cNvPr id="477193" name="Line 9"/>
          <p:cNvSpPr>
            <a:spLocks noChangeShapeType="1"/>
          </p:cNvSpPr>
          <p:nvPr/>
        </p:nvSpPr>
        <p:spPr bwMode="auto">
          <a:xfrm>
            <a:off x="7964797" y="3618956"/>
            <a:ext cx="0" cy="9779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194" name="Line 10"/>
          <p:cNvSpPr>
            <a:spLocks noChangeShapeType="1"/>
          </p:cNvSpPr>
          <p:nvPr/>
        </p:nvSpPr>
        <p:spPr bwMode="auto">
          <a:xfrm>
            <a:off x="6847197" y="3720556"/>
            <a:ext cx="0" cy="8001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195" name="Line 11"/>
          <p:cNvSpPr>
            <a:spLocks noChangeShapeType="1"/>
          </p:cNvSpPr>
          <p:nvPr/>
        </p:nvSpPr>
        <p:spPr bwMode="auto">
          <a:xfrm>
            <a:off x="3278497" y="3593556"/>
            <a:ext cx="0" cy="9398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196" name="Line 12"/>
          <p:cNvSpPr>
            <a:spLocks noChangeShapeType="1"/>
          </p:cNvSpPr>
          <p:nvPr/>
        </p:nvSpPr>
        <p:spPr bwMode="auto">
          <a:xfrm>
            <a:off x="1132197" y="3707856"/>
            <a:ext cx="25400" cy="14605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197" name="Line 13"/>
          <p:cNvSpPr>
            <a:spLocks noChangeShapeType="1"/>
          </p:cNvSpPr>
          <p:nvPr/>
        </p:nvSpPr>
        <p:spPr bwMode="auto">
          <a:xfrm flipV="1">
            <a:off x="3189597" y="5181056"/>
            <a:ext cx="15621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198" name="Line 14"/>
          <p:cNvSpPr>
            <a:spLocks noChangeShapeType="1"/>
          </p:cNvSpPr>
          <p:nvPr/>
        </p:nvSpPr>
        <p:spPr bwMode="auto">
          <a:xfrm flipH="1">
            <a:off x="7952097" y="4952456"/>
            <a:ext cx="203200" cy="2413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199" name="Line 15"/>
          <p:cNvSpPr>
            <a:spLocks noChangeShapeType="1"/>
          </p:cNvSpPr>
          <p:nvPr/>
        </p:nvSpPr>
        <p:spPr bwMode="auto">
          <a:xfrm>
            <a:off x="5018397" y="3593556"/>
            <a:ext cx="0" cy="97790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00" name="Line 16"/>
          <p:cNvSpPr>
            <a:spLocks noChangeShapeType="1"/>
          </p:cNvSpPr>
          <p:nvPr/>
        </p:nvSpPr>
        <p:spPr bwMode="auto">
          <a:xfrm>
            <a:off x="5285097" y="5188994"/>
            <a:ext cx="12573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01" name="Line 17"/>
          <p:cNvSpPr>
            <a:spLocks noChangeShapeType="1"/>
          </p:cNvSpPr>
          <p:nvPr/>
        </p:nvSpPr>
        <p:spPr bwMode="auto">
          <a:xfrm flipH="1">
            <a:off x="6542397" y="4914356"/>
            <a:ext cx="304800" cy="2667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02" name="Line 18"/>
          <p:cNvSpPr>
            <a:spLocks noChangeShapeType="1"/>
          </p:cNvSpPr>
          <p:nvPr/>
        </p:nvSpPr>
        <p:spPr bwMode="auto">
          <a:xfrm>
            <a:off x="1144897" y="5181056"/>
            <a:ext cx="1498600" cy="7938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03" name="Line 19"/>
          <p:cNvSpPr>
            <a:spLocks noChangeShapeType="1"/>
          </p:cNvSpPr>
          <p:nvPr/>
        </p:nvSpPr>
        <p:spPr bwMode="auto">
          <a:xfrm flipH="1">
            <a:off x="2643497" y="4914356"/>
            <a:ext cx="279400" cy="279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04" name="Line 20"/>
          <p:cNvSpPr>
            <a:spLocks noChangeShapeType="1"/>
          </p:cNvSpPr>
          <p:nvPr/>
        </p:nvSpPr>
        <p:spPr bwMode="auto">
          <a:xfrm flipV="1">
            <a:off x="7055160" y="5188994"/>
            <a:ext cx="922337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05" name="Line 21"/>
          <p:cNvSpPr>
            <a:spLocks noChangeShapeType="1"/>
          </p:cNvSpPr>
          <p:nvPr/>
        </p:nvSpPr>
        <p:spPr bwMode="auto">
          <a:xfrm>
            <a:off x="6834497" y="4927056"/>
            <a:ext cx="228600" cy="2667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06" name="Line 22"/>
          <p:cNvSpPr>
            <a:spLocks noChangeShapeType="1"/>
          </p:cNvSpPr>
          <p:nvPr/>
        </p:nvSpPr>
        <p:spPr bwMode="auto">
          <a:xfrm>
            <a:off x="2910197" y="4901656"/>
            <a:ext cx="266700" cy="2794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07" name="Line 23"/>
          <p:cNvSpPr>
            <a:spLocks noChangeShapeType="1"/>
          </p:cNvSpPr>
          <p:nvPr/>
        </p:nvSpPr>
        <p:spPr bwMode="auto">
          <a:xfrm flipH="1">
            <a:off x="4738997" y="4876256"/>
            <a:ext cx="279400" cy="3048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08" name="Line 24"/>
          <p:cNvSpPr>
            <a:spLocks noChangeShapeType="1"/>
          </p:cNvSpPr>
          <p:nvPr/>
        </p:nvSpPr>
        <p:spPr bwMode="auto">
          <a:xfrm>
            <a:off x="5018397" y="4876256"/>
            <a:ext cx="266700" cy="31750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09" name="Line 25"/>
          <p:cNvSpPr>
            <a:spLocks noChangeShapeType="1"/>
          </p:cNvSpPr>
          <p:nvPr/>
        </p:nvSpPr>
        <p:spPr bwMode="auto">
          <a:xfrm>
            <a:off x="2948297" y="4925469"/>
            <a:ext cx="0" cy="7302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10" name="Line 26"/>
          <p:cNvSpPr>
            <a:spLocks noChangeShapeType="1"/>
          </p:cNvSpPr>
          <p:nvPr/>
        </p:nvSpPr>
        <p:spPr bwMode="auto">
          <a:xfrm>
            <a:off x="6834497" y="4927056"/>
            <a:ext cx="0" cy="73025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477211" name="Picture 27" descr="ЭРВ распределитель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83585" y="3339556"/>
            <a:ext cx="828675" cy="534988"/>
          </a:xfrm>
          <a:prstGeom prst="rect">
            <a:avLst/>
          </a:prstGeom>
          <a:noFill/>
        </p:spPr>
      </p:pic>
      <p:sp>
        <p:nvSpPr>
          <p:cNvPr id="477212" name="Line 28"/>
          <p:cNvSpPr>
            <a:spLocks noChangeShapeType="1"/>
          </p:cNvSpPr>
          <p:nvPr/>
        </p:nvSpPr>
        <p:spPr bwMode="auto">
          <a:xfrm>
            <a:off x="6567797" y="3733256"/>
            <a:ext cx="2921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13" name="Line 29"/>
          <p:cNvSpPr>
            <a:spLocks noChangeShapeType="1"/>
          </p:cNvSpPr>
          <p:nvPr/>
        </p:nvSpPr>
        <p:spPr bwMode="auto">
          <a:xfrm>
            <a:off x="1284597" y="3580856"/>
            <a:ext cx="46482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14" name="AutoShape 30"/>
          <p:cNvSpPr>
            <a:spLocks noChangeArrowheads="1"/>
          </p:cNvSpPr>
          <p:nvPr/>
        </p:nvSpPr>
        <p:spPr bwMode="auto">
          <a:xfrm rot="16200000">
            <a:off x="3170547" y="3460206"/>
            <a:ext cx="139700" cy="228600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15" name="AutoShape 31"/>
          <p:cNvSpPr>
            <a:spLocks noChangeArrowheads="1"/>
          </p:cNvSpPr>
          <p:nvPr/>
        </p:nvSpPr>
        <p:spPr bwMode="auto">
          <a:xfrm rot="16200000">
            <a:off x="4885047" y="3460206"/>
            <a:ext cx="139700" cy="228600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7216" name="Line 32"/>
          <p:cNvSpPr>
            <a:spLocks noChangeShapeType="1"/>
          </p:cNvSpPr>
          <p:nvPr/>
        </p:nvSpPr>
        <p:spPr bwMode="auto">
          <a:xfrm>
            <a:off x="6580497" y="3644356"/>
            <a:ext cx="1371600" cy="0"/>
          </a:xfrm>
          <a:prstGeom prst="line">
            <a:avLst/>
          </a:prstGeom>
          <a:noFill/>
          <a:ln w="38100" cmpd="dbl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77217" name="Group 33"/>
          <p:cNvGrpSpPr>
            <a:grpSpLocks/>
          </p:cNvGrpSpPr>
          <p:nvPr/>
        </p:nvGrpSpPr>
        <p:grpSpPr bwMode="auto">
          <a:xfrm>
            <a:off x="1429060" y="3220494"/>
            <a:ext cx="577850" cy="215900"/>
            <a:chOff x="975" y="1117"/>
            <a:chExt cx="364" cy="136"/>
          </a:xfrm>
        </p:grpSpPr>
        <p:sp>
          <p:nvSpPr>
            <p:cNvPr id="477218" name="Rectangle 34"/>
            <p:cNvSpPr>
              <a:spLocks noChangeArrowheads="1"/>
            </p:cNvSpPr>
            <p:nvPr/>
          </p:nvSpPr>
          <p:spPr bwMode="auto">
            <a:xfrm>
              <a:off x="975" y="1117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F1</a:t>
              </a:r>
            </a:p>
          </p:txBody>
        </p:sp>
        <p:sp>
          <p:nvSpPr>
            <p:cNvPr id="477219" name="Rectangle 35"/>
            <p:cNvSpPr>
              <a:spLocks noChangeArrowheads="1"/>
            </p:cNvSpPr>
            <p:nvPr/>
          </p:nvSpPr>
          <p:spPr bwMode="auto">
            <a:xfrm>
              <a:off x="1157" y="1117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F2</a:t>
              </a:r>
            </a:p>
          </p:txBody>
        </p:sp>
      </p:grpSp>
      <p:grpSp>
        <p:nvGrpSpPr>
          <p:cNvPr id="477220" name="Group 36"/>
          <p:cNvGrpSpPr>
            <a:grpSpLocks/>
          </p:cNvGrpSpPr>
          <p:nvPr/>
        </p:nvGrpSpPr>
        <p:grpSpPr bwMode="auto">
          <a:xfrm>
            <a:off x="5316847" y="4779419"/>
            <a:ext cx="577850" cy="215900"/>
            <a:chOff x="1247" y="935"/>
            <a:chExt cx="364" cy="136"/>
          </a:xfrm>
        </p:grpSpPr>
        <p:sp>
          <p:nvSpPr>
            <p:cNvPr id="477221" name="Rectangle 37"/>
            <p:cNvSpPr>
              <a:spLocks noChangeArrowheads="1"/>
            </p:cNvSpPr>
            <p:nvPr/>
          </p:nvSpPr>
          <p:spPr bwMode="auto">
            <a:xfrm>
              <a:off x="1247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F1</a:t>
              </a:r>
            </a:p>
          </p:txBody>
        </p:sp>
        <p:sp>
          <p:nvSpPr>
            <p:cNvPr id="477222" name="Rectangle 38"/>
            <p:cNvSpPr>
              <a:spLocks noChangeArrowheads="1"/>
            </p:cNvSpPr>
            <p:nvPr/>
          </p:nvSpPr>
          <p:spPr bwMode="auto">
            <a:xfrm>
              <a:off x="1429" y="935"/>
              <a:ext cx="182" cy="136"/>
            </a:xfrm>
            <a:prstGeom prst="rect">
              <a:avLst/>
            </a:prstGeom>
            <a:solidFill>
              <a:srgbClr val="66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0"/>
                <a:t>F2</a:t>
              </a:r>
            </a:p>
          </p:txBody>
        </p:sp>
      </p:grpSp>
      <p:sp>
        <p:nvSpPr>
          <p:cNvPr id="477223" name="Text Box 39"/>
          <p:cNvSpPr txBox="1">
            <a:spLocks noChangeArrowheads="1"/>
          </p:cNvSpPr>
          <p:nvPr/>
        </p:nvSpPr>
        <p:spPr bwMode="auto">
          <a:xfrm>
            <a:off x="5269222" y="5249319"/>
            <a:ext cx="74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solidFill>
                  <a:srgbClr val="FF0000"/>
                </a:solidFill>
              </a:rPr>
              <a:t>COM 1</a:t>
            </a:r>
          </a:p>
        </p:txBody>
      </p:sp>
      <p:graphicFrame>
        <p:nvGraphicFramePr>
          <p:cNvPr id="477224" name="Object 40"/>
          <p:cNvGraphicFramePr>
            <a:graphicFrameLocks noChangeAspect="1"/>
          </p:cNvGraphicFramePr>
          <p:nvPr/>
        </p:nvGraphicFramePr>
        <p:xfrm>
          <a:off x="2614922" y="5658894"/>
          <a:ext cx="596900" cy="661987"/>
        </p:xfrm>
        <a:graphic>
          <a:graphicData uri="http://schemas.openxmlformats.org/presentationml/2006/ole">
            <p:oleObj spid="_x0000_s477224" name="비트맵 이미지" r:id="rId9" imgW="4029637" imgH="4466667" progId="PBrush">
              <p:embed/>
            </p:oleObj>
          </a:graphicData>
        </a:graphic>
      </p:graphicFrame>
      <p:graphicFrame>
        <p:nvGraphicFramePr>
          <p:cNvPr id="477225" name="Object 41"/>
          <p:cNvGraphicFramePr>
            <a:graphicFrameLocks noChangeAspect="1"/>
          </p:cNvGraphicFramePr>
          <p:nvPr/>
        </p:nvGraphicFramePr>
        <p:xfrm>
          <a:off x="6602722" y="5646194"/>
          <a:ext cx="596900" cy="661987"/>
        </p:xfrm>
        <a:graphic>
          <a:graphicData uri="http://schemas.openxmlformats.org/presentationml/2006/ole">
            <p:oleObj spid="_x0000_s477225" name="비트맵 이미지" r:id="rId10" imgW="4029637" imgH="4466667" progId="PBrush">
              <p:embed/>
            </p:oleObj>
          </a:graphicData>
        </a:graphic>
      </p:graphicFrame>
      <p:sp>
        <p:nvSpPr>
          <p:cNvPr id="477228" name="Rectangle 44"/>
          <p:cNvSpPr>
            <a:spLocks noChangeArrowheads="1"/>
          </p:cNvSpPr>
          <p:nvPr/>
        </p:nvSpPr>
        <p:spPr bwMode="auto">
          <a:xfrm>
            <a:off x="2800660" y="4134894"/>
            <a:ext cx="403225" cy="279400"/>
          </a:xfrm>
          <a:prstGeom prst="rect">
            <a:avLst/>
          </a:prstGeom>
          <a:solidFill>
            <a:srgbClr val="CAE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0</a:t>
            </a:r>
            <a:endParaRPr lang="en-US" sz="1400"/>
          </a:p>
        </p:txBody>
      </p:sp>
      <p:sp>
        <p:nvSpPr>
          <p:cNvPr id="477229" name="Rectangle 45"/>
          <p:cNvSpPr>
            <a:spLocks noChangeArrowheads="1"/>
          </p:cNvSpPr>
          <p:nvPr/>
        </p:nvSpPr>
        <p:spPr bwMode="auto">
          <a:xfrm>
            <a:off x="3359460" y="4134894"/>
            <a:ext cx="403225" cy="279400"/>
          </a:xfrm>
          <a:prstGeom prst="rect">
            <a:avLst/>
          </a:prstGeom>
          <a:solidFill>
            <a:srgbClr val="CAE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0</a:t>
            </a:r>
            <a:endParaRPr lang="en-US" sz="1400"/>
          </a:p>
        </p:txBody>
      </p:sp>
      <p:sp>
        <p:nvSpPr>
          <p:cNvPr id="477230" name="Rectangle 46"/>
          <p:cNvSpPr>
            <a:spLocks noChangeArrowheads="1"/>
          </p:cNvSpPr>
          <p:nvPr/>
        </p:nvSpPr>
        <p:spPr bwMode="auto">
          <a:xfrm>
            <a:off x="4527860" y="4109494"/>
            <a:ext cx="403225" cy="279400"/>
          </a:xfrm>
          <a:prstGeom prst="rect">
            <a:avLst/>
          </a:prstGeom>
          <a:solidFill>
            <a:srgbClr val="CAE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1</a:t>
            </a:r>
            <a:endParaRPr lang="en-US" sz="1400"/>
          </a:p>
        </p:txBody>
      </p:sp>
      <p:sp>
        <p:nvSpPr>
          <p:cNvPr id="477231" name="Rectangle 47"/>
          <p:cNvSpPr>
            <a:spLocks noChangeArrowheads="1"/>
          </p:cNvSpPr>
          <p:nvPr/>
        </p:nvSpPr>
        <p:spPr bwMode="auto">
          <a:xfrm>
            <a:off x="5086660" y="4109494"/>
            <a:ext cx="403225" cy="279400"/>
          </a:xfrm>
          <a:prstGeom prst="rect">
            <a:avLst/>
          </a:prstGeom>
          <a:solidFill>
            <a:srgbClr val="CAE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0</a:t>
            </a:r>
            <a:endParaRPr lang="en-US" sz="1400"/>
          </a:p>
        </p:txBody>
      </p:sp>
      <p:sp>
        <p:nvSpPr>
          <p:cNvPr id="477232" name="Rectangle 48"/>
          <p:cNvSpPr>
            <a:spLocks noChangeArrowheads="1"/>
          </p:cNvSpPr>
          <p:nvPr/>
        </p:nvSpPr>
        <p:spPr bwMode="auto">
          <a:xfrm>
            <a:off x="6356660" y="4160294"/>
            <a:ext cx="403225" cy="279400"/>
          </a:xfrm>
          <a:prstGeom prst="rect">
            <a:avLst/>
          </a:prstGeom>
          <a:solidFill>
            <a:srgbClr val="CAE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2</a:t>
            </a:r>
            <a:endParaRPr lang="en-US" sz="1400"/>
          </a:p>
        </p:txBody>
      </p:sp>
      <p:sp>
        <p:nvSpPr>
          <p:cNvPr id="477233" name="Rectangle 49"/>
          <p:cNvSpPr>
            <a:spLocks noChangeArrowheads="1"/>
          </p:cNvSpPr>
          <p:nvPr/>
        </p:nvSpPr>
        <p:spPr bwMode="auto">
          <a:xfrm>
            <a:off x="6928160" y="4160294"/>
            <a:ext cx="403225" cy="279400"/>
          </a:xfrm>
          <a:prstGeom prst="rect">
            <a:avLst/>
          </a:prstGeom>
          <a:solidFill>
            <a:srgbClr val="CAE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1</a:t>
            </a:r>
            <a:endParaRPr lang="en-US" sz="1400"/>
          </a:p>
        </p:txBody>
      </p:sp>
      <p:sp>
        <p:nvSpPr>
          <p:cNvPr id="477234" name="Rectangle 50"/>
          <p:cNvSpPr>
            <a:spLocks noChangeArrowheads="1"/>
          </p:cNvSpPr>
          <p:nvPr/>
        </p:nvSpPr>
        <p:spPr bwMode="auto">
          <a:xfrm>
            <a:off x="7499660" y="4160294"/>
            <a:ext cx="403225" cy="279400"/>
          </a:xfrm>
          <a:prstGeom prst="rect">
            <a:avLst/>
          </a:prstGeom>
          <a:solidFill>
            <a:srgbClr val="CAE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3</a:t>
            </a:r>
            <a:endParaRPr lang="en-US" sz="1400"/>
          </a:p>
        </p:txBody>
      </p:sp>
      <p:sp>
        <p:nvSpPr>
          <p:cNvPr id="477235" name="Rectangle 51"/>
          <p:cNvSpPr>
            <a:spLocks noChangeArrowheads="1"/>
          </p:cNvSpPr>
          <p:nvPr/>
        </p:nvSpPr>
        <p:spPr bwMode="auto">
          <a:xfrm>
            <a:off x="8058460" y="4160294"/>
            <a:ext cx="403225" cy="279400"/>
          </a:xfrm>
          <a:prstGeom prst="rect">
            <a:avLst/>
          </a:prstGeom>
          <a:solidFill>
            <a:srgbClr val="CAE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1</a:t>
            </a:r>
            <a:endParaRPr lang="en-US" sz="1400"/>
          </a:p>
        </p:txBody>
      </p:sp>
      <p:sp>
        <p:nvSpPr>
          <p:cNvPr id="477236" name="Text Box 52"/>
          <p:cNvSpPr txBox="1">
            <a:spLocks noChangeArrowheads="1"/>
          </p:cNvSpPr>
          <p:nvPr/>
        </p:nvSpPr>
        <p:spPr bwMode="auto">
          <a:xfrm>
            <a:off x="2710172" y="3820569"/>
            <a:ext cx="469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333333"/>
                </a:solidFill>
              </a:rPr>
              <a:t>MAIN</a:t>
            </a:r>
          </a:p>
        </p:txBody>
      </p:sp>
      <p:sp>
        <p:nvSpPr>
          <p:cNvPr id="477237" name="Text Box 53"/>
          <p:cNvSpPr txBox="1">
            <a:spLocks noChangeArrowheads="1"/>
          </p:cNvSpPr>
          <p:nvPr/>
        </p:nvSpPr>
        <p:spPr bwMode="auto">
          <a:xfrm>
            <a:off x="3345172" y="3820569"/>
            <a:ext cx="44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333333"/>
                </a:solidFill>
              </a:rPr>
              <a:t>RMC</a:t>
            </a:r>
          </a:p>
        </p:txBody>
      </p:sp>
      <p:sp>
        <p:nvSpPr>
          <p:cNvPr id="477238" name="Text Box 54"/>
          <p:cNvSpPr txBox="1">
            <a:spLocks noChangeArrowheads="1"/>
          </p:cNvSpPr>
          <p:nvPr/>
        </p:nvSpPr>
        <p:spPr bwMode="auto">
          <a:xfrm>
            <a:off x="4450072" y="3820569"/>
            <a:ext cx="469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333333"/>
                </a:solidFill>
              </a:rPr>
              <a:t>MAIN</a:t>
            </a:r>
          </a:p>
        </p:txBody>
      </p:sp>
      <p:sp>
        <p:nvSpPr>
          <p:cNvPr id="477239" name="Text Box 55"/>
          <p:cNvSpPr txBox="1">
            <a:spLocks noChangeArrowheads="1"/>
          </p:cNvSpPr>
          <p:nvPr/>
        </p:nvSpPr>
        <p:spPr bwMode="auto">
          <a:xfrm>
            <a:off x="5085072" y="3820569"/>
            <a:ext cx="44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333333"/>
                </a:solidFill>
              </a:rPr>
              <a:t>RMC</a:t>
            </a:r>
          </a:p>
        </p:txBody>
      </p:sp>
      <p:sp>
        <p:nvSpPr>
          <p:cNvPr id="477240" name="Text Box 56"/>
          <p:cNvSpPr txBox="1">
            <a:spLocks noChangeArrowheads="1"/>
          </p:cNvSpPr>
          <p:nvPr/>
        </p:nvSpPr>
        <p:spPr bwMode="auto">
          <a:xfrm>
            <a:off x="6304272" y="3871369"/>
            <a:ext cx="469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333333"/>
                </a:solidFill>
              </a:rPr>
              <a:t>MAIN</a:t>
            </a:r>
          </a:p>
        </p:txBody>
      </p:sp>
      <p:sp>
        <p:nvSpPr>
          <p:cNvPr id="477241" name="Text Box 57"/>
          <p:cNvSpPr txBox="1">
            <a:spLocks noChangeArrowheads="1"/>
          </p:cNvSpPr>
          <p:nvPr/>
        </p:nvSpPr>
        <p:spPr bwMode="auto">
          <a:xfrm>
            <a:off x="6939272" y="3871369"/>
            <a:ext cx="44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333333"/>
                </a:solidFill>
              </a:rPr>
              <a:t>RMC</a:t>
            </a:r>
          </a:p>
        </p:txBody>
      </p:sp>
      <p:sp>
        <p:nvSpPr>
          <p:cNvPr id="477242" name="Text Box 58"/>
          <p:cNvSpPr txBox="1">
            <a:spLocks noChangeArrowheads="1"/>
          </p:cNvSpPr>
          <p:nvPr/>
        </p:nvSpPr>
        <p:spPr bwMode="auto">
          <a:xfrm>
            <a:off x="7409172" y="3871369"/>
            <a:ext cx="469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333333"/>
                </a:solidFill>
              </a:rPr>
              <a:t>MAIN</a:t>
            </a:r>
          </a:p>
        </p:txBody>
      </p:sp>
      <p:sp>
        <p:nvSpPr>
          <p:cNvPr id="477243" name="Text Box 59"/>
          <p:cNvSpPr txBox="1">
            <a:spLocks noChangeArrowheads="1"/>
          </p:cNvSpPr>
          <p:nvPr/>
        </p:nvSpPr>
        <p:spPr bwMode="auto">
          <a:xfrm>
            <a:off x="8044172" y="3871369"/>
            <a:ext cx="4445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333333"/>
                </a:solidFill>
              </a:rPr>
              <a:t>RMC</a:t>
            </a:r>
          </a:p>
        </p:txBody>
      </p:sp>
      <p:sp>
        <p:nvSpPr>
          <p:cNvPr id="477246" name="Rectangle 62"/>
          <p:cNvSpPr>
            <a:spLocks noChangeArrowheads="1"/>
          </p:cNvSpPr>
          <p:nvPr/>
        </p:nvSpPr>
        <p:spPr bwMode="auto">
          <a:xfrm>
            <a:off x="5899460" y="3017294"/>
            <a:ext cx="403225" cy="279400"/>
          </a:xfrm>
          <a:prstGeom prst="rect">
            <a:avLst/>
          </a:prstGeom>
          <a:solidFill>
            <a:srgbClr val="CAE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2</a:t>
            </a:r>
            <a:endParaRPr lang="en-US" sz="1400"/>
          </a:p>
        </p:txBody>
      </p:sp>
      <p:sp>
        <p:nvSpPr>
          <p:cNvPr id="477247" name="Rectangle 63"/>
          <p:cNvSpPr>
            <a:spLocks noChangeArrowheads="1"/>
          </p:cNvSpPr>
          <p:nvPr/>
        </p:nvSpPr>
        <p:spPr bwMode="auto">
          <a:xfrm>
            <a:off x="6369360" y="3017294"/>
            <a:ext cx="403225" cy="279400"/>
          </a:xfrm>
          <a:prstGeom prst="rect">
            <a:avLst/>
          </a:prstGeom>
          <a:solidFill>
            <a:srgbClr val="CAE9E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400"/>
              <a:t>3</a:t>
            </a:r>
            <a:endParaRPr lang="en-US" sz="1400"/>
          </a:p>
        </p:txBody>
      </p:sp>
      <p:sp>
        <p:nvSpPr>
          <p:cNvPr id="477248" name="Text Box 64"/>
          <p:cNvSpPr txBox="1">
            <a:spLocks noChangeArrowheads="1"/>
          </p:cNvSpPr>
          <p:nvPr/>
        </p:nvSpPr>
        <p:spPr bwMode="auto">
          <a:xfrm>
            <a:off x="6113772" y="2639469"/>
            <a:ext cx="469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900">
                <a:solidFill>
                  <a:srgbClr val="333333"/>
                </a:solidFill>
              </a:rPr>
              <a:t>MAIN</a:t>
            </a:r>
          </a:p>
        </p:txBody>
      </p:sp>
      <p:sp>
        <p:nvSpPr>
          <p:cNvPr id="477249" name="Text Box 65"/>
          <p:cNvSpPr txBox="1">
            <a:spLocks noChangeArrowheads="1"/>
          </p:cNvSpPr>
          <p:nvPr/>
        </p:nvSpPr>
        <p:spPr bwMode="auto">
          <a:xfrm>
            <a:off x="2700338" y="139700"/>
            <a:ext cx="3689856" cy="52322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 dirty="0" smtClean="0">
                <a:solidFill>
                  <a:srgbClr val="000099"/>
                </a:solidFill>
                <a:latin typeface="Arial" pitchFamily="34" charset="0"/>
              </a:rPr>
              <a:t>Подготовка к запуску</a:t>
            </a:r>
            <a:endParaRPr lang="en-US" sz="2800" b="0" dirty="0">
              <a:solidFill>
                <a:srgbClr val="000099"/>
              </a:solidFill>
              <a:latin typeface="Arial" pitchFamily="34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1733796" y="997527"/>
            <a:ext cx="5581404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Внутренние блоки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5" name="Text Box 6"/>
          <p:cNvSpPr txBox="1">
            <a:spLocks noChangeArrowheads="1"/>
          </p:cNvSpPr>
          <p:nvPr/>
        </p:nvSpPr>
        <p:spPr bwMode="auto">
          <a:xfrm>
            <a:off x="201881" y="6298668"/>
            <a:ext cx="8657111" cy="369332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/>
            <a:r>
              <a:rPr lang="ru-RU" sz="1800" b="0" dirty="0" smtClean="0"/>
              <a:t>Установить </a:t>
            </a:r>
            <a:r>
              <a:rPr lang="ru-RU" sz="1800" b="0" dirty="0" smtClean="0"/>
              <a:t>адрес для каждого внутреннего блока</a:t>
            </a:r>
            <a:r>
              <a:rPr lang="en-US" sz="1800" b="0" dirty="0" smtClean="0"/>
              <a:t> </a:t>
            </a:r>
            <a:r>
              <a:rPr lang="ru-RU" sz="1800" b="0" dirty="0" smtClean="0"/>
              <a:t> в системе.</a:t>
            </a:r>
            <a:endParaRPr lang="en-US" sz="2000" b="0" dirty="0"/>
          </a:p>
        </p:txBody>
      </p:sp>
      <p:grpSp>
        <p:nvGrpSpPr>
          <p:cNvPr id="67" name="Group 66"/>
          <p:cNvGrpSpPr/>
          <p:nvPr/>
        </p:nvGrpSpPr>
        <p:grpSpPr>
          <a:xfrm>
            <a:off x="2256312" y="1941616"/>
            <a:ext cx="3408218" cy="1104405"/>
            <a:chOff x="2268187" y="1674421"/>
            <a:chExt cx="3408218" cy="1104405"/>
          </a:xfrm>
        </p:grpSpPr>
        <p:sp>
          <p:nvSpPr>
            <p:cNvPr id="66" name="Rounded Rectangle 65"/>
            <p:cNvSpPr/>
            <p:nvPr/>
          </p:nvSpPr>
          <p:spPr bwMode="auto">
            <a:xfrm>
              <a:off x="2268187" y="1674421"/>
              <a:ext cx="3408218" cy="1104405"/>
            </a:xfrm>
            <a:prstGeom prst="roundRect">
              <a:avLst/>
            </a:prstGeom>
            <a:noFill/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77226" name="Picture 4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2466835" y="1746914"/>
              <a:ext cx="1350773" cy="1002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77227" name="Picture 43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071272" y="1752600"/>
              <a:ext cx="1362741" cy="991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68" name="Picture 61" descr="DVMP3 8HP_10H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6097" y="2385126"/>
            <a:ext cx="779566" cy="131865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33796" y="997527"/>
            <a:ext cx="5581404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Наружные блоки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" name="Picture 7" descr="콘트롤박스2"/>
          <p:cNvPicPr>
            <a:picLocks noChangeAspect="1" noChangeArrowheads="1"/>
          </p:cNvPicPr>
          <p:nvPr/>
        </p:nvPicPr>
        <p:blipFill>
          <a:blip r:embed="rId3"/>
          <a:srcRect l="3053" t="4451" r="3664" b="1730"/>
          <a:stretch>
            <a:fillRect/>
          </a:stretch>
        </p:blipFill>
        <p:spPr bwMode="auto">
          <a:xfrm>
            <a:off x="1627049" y="1805977"/>
            <a:ext cx="5819775" cy="4818062"/>
          </a:xfrm>
          <a:prstGeom prst="rect">
            <a:avLst/>
          </a:prstGeom>
          <a:noFill/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5398949" y="5558827"/>
            <a:ext cx="1620838" cy="1079500"/>
          </a:xfrm>
          <a:prstGeom prst="rect">
            <a:avLst/>
          </a:prstGeom>
          <a:noFill/>
          <a:ln w="38100" algn="ctr">
            <a:solidFill>
              <a:srgbClr val="FFFF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auto">
          <a:xfrm>
            <a:off x="3713024" y="2164752"/>
            <a:ext cx="1692275" cy="306387"/>
          </a:xfrm>
          <a:prstGeom prst="bevel">
            <a:avLst>
              <a:gd name="adj" fmla="val 6440"/>
            </a:avLst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0"/>
            <a:r>
              <a:rPr kumimoji="0" lang="ru-RU" altLang="ko-KR" sz="1400" dirty="0" smtClean="0">
                <a:ea typeface="Batang" pitchFamily="18" charset="-127"/>
              </a:rPr>
              <a:t>Плата управления</a:t>
            </a:r>
            <a:endParaRPr kumimoji="0" lang="en-US" altLang="ko-KR" sz="1400" dirty="0">
              <a:ea typeface="Batang" pitchFamily="18" charset="-127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2590662" y="1864714"/>
            <a:ext cx="3673475" cy="1439863"/>
          </a:xfrm>
          <a:prstGeom prst="rect">
            <a:avLst/>
          </a:prstGeom>
          <a:noFill/>
          <a:ln w="38100" algn="ctr">
            <a:solidFill>
              <a:srgbClr val="FFFF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5813060" y="2521939"/>
            <a:ext cx="1538514" cy="541338"/>
          </a:xfrm>
          <a:prstGeom prst="bevel">
            <a:avLst>
              <a:gd name="adj" fmla="val 6440"/>
            </a:avLst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0"/>
            <a:r>
              <a:rPr kumimoji="0" lang="ru-RU" altLang="ko-KR" sz="1400" b="1" dirty="0" smtClean="0">
                <a:ea typeface="Batang" pitchFamily="18" charset="-127"/>
              </a:rPr>
              <a:t>Трансформатор</a:t>
            </a:r>
            <a:endParaRPr kumimoji="0" lang="en-US" altLang="ko-KR" sz="1400" b="1" dirty="0">
              <a:ea typeface="Batang" pitchFamily="18" charset="-127"/>
            </a:endParaRPr>
          </a:p>
        </p:txBody>
      </p:sp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6380024" y="1972664"/>
            <a:ext cx="719138" cy="771525"/>
          </a:xfrm>
          <a:prstGeom prst="rect">
            <a:avLst/>
          </a:prstGeom>
          <a:noFill/>
          <a:ln w="38100" algn="ctr">
            <a:solidFill>
              <a:srgbClr val="FFFF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6451462" y="3125189"/>
            <a:ext cx="539750" cy="2232025"/>
          </a:xfrm>
          <a:prstGeom prst="rect">
            <a:avLst/>
          </a:prstGeom>
          <a:solidFill>
            <a:srgbClr val="0000FF">
              <a:alpha val="20000"/>
            </a:srgbClr>
          </a:solidFill>
          <a:ln w="38100" algn="ctr">
            <a:solidFill>
              <a:srgbClr val="FFFF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25" name="AutoShape 14"/>
          <p:cNvSpPr>
            <a:spLocks noChangeArrowheads="1"/>
          </p:cNvSpPr>
          <p:nvPr/>
        </p:nvSpPr>
        <p:spPr bwMode="auto">
          <a:xfrm>
            <a:off x="6259374" y="4576164"/>
            <a:ext cx="893763" cy="541338"/>
          </a:xfrm>
          <a:prstGeom prst="bevel">
            <a:avLst>
              <a:gd name="adj" fmla="val 6440"/>
            </a:avLst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0"/>
            <a:r>
              <a:rPr kumimoji="0" lang="ru-RU" altLang="ko-KR" sz="1400" b="1" dirty="0" smtClean="0">
                <a:ea typeface="Batang" pitchFamily="18" charset="-127"/>
              </a:rPr>
              <a:t>Датчики </a:t>
            </a:r>
          </a:p>
          <a:p>
            <a:pPr algn="ctr" latinLnBrk="0"/>
            <a:r>
              <a:rPr kumimoji="0" lang="ru-RU" altLang="ko-KR" sz="1400" b="1" dirty="0" smtClean="0">
                <a:ea typeface="Batang" pitchFamily="18" charset="-127"/>
              </a:rPr>
              <a:t>тока</a:t>
            </a:r>
            <a:endParaRPr kumimoji="0" lang="en-US" altLang="ko-KR" sz="1400" b="1" dirty="0">
              <a:ea typeface="Batang" pitchFamily="18" charset="-127"/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5370374" y="3412527"/>
            <a:ext cx="893763" cy="1296987"/>
          </a:xfrm>
          <a:prstGeom prst="rect">
            <a:avLst/>
          </a:prstGeom>
          <a:noFill/>
          <a:ln w="38100" algn="ctr">
            <a:solidFill>
              <a:srgbClr val="FF00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271949" y="3823689"/>
            <a:ext cx="1081088" cy="541338"/>
          </a:xfrm>
          <a:prstGeom prst="bevel">
            <a:avLst>
              <a:gd name="adj" fmla="val 6440"/>
            </a:avLst>
          </a:prstGeom>
          <a:solidFill>
            <a:srgbClr val="F8F8F8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0"/>
            <a:r>
              <a:rPr kumimoji="0" lang="ru-RU" altLang="ko-KR" sz="1400" b="1" dirty="0" smtClean="0">
                <a:solidFill>
                  <a:srgbClr val="000066"/>
                </a:solidFill>
                <a:ea typeface="Batang" pitchFamily="18" charset="-127"/>
              </a:rPr>
              <a:t>Контакторы</a:t>
            </a:r>
            <a:endParaRPr kumimoji="0" lang="en-US" altLang="ko-KR" sz="1400" b="1" dirty="0">
              <a:solidFill>
                <a:srgbClr val="000066"/>
              </a:solidFill>
              <a:ea typeface="Batang" pitchFamily="18" charset="-127"/>
            </a:endParaRPr>
          </a:p>
        </p:txBody>
      </p:sp>
      <p:sp>
        <p:nvSpPr>
          <p:cNvPr id="28" name="AutoShape 17"/>
          <p:cNvSpPr>
            <a:spLocks noChangeArrowheads="1"/>
          </p:cNvSpPr>
          <p:nvPr/>
        </p:nvSpPr>
        <p:spPr bwMode="auto">
          <a:xfrm>
            <a:off x="5468675" y="5935064"/>
            <a:ext cx="1516187" cy="541338"/>
          </a:xfrm>
          <a:prstGeom prst="bevel">
            <a:avLst>
              <a:gd name="adj" fmla="val 6440"/>
            </a:avLst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0"/>
            <a:r>
              <a:rPr kumimoji="0" lang="ru-RU" altLang="ko-KR" sz="1400" b="1" dirty="0" smtClean="0">
                <a:ea typeface="Batang" pitchFamily="18" charset="-127"/>
              </a:rPr>
              <a:t>Колодка питания</a:t>
            </a:r>
            <a:endParaRPr kumimoji="0" lang="en-US" altLang="ko-KR" sz="1400" b="1" dirty="0">
              <a:ea typeface="Batang" pitchFamily="18" charset="-127"/>
            </a:endParaRPr>
          </a:p>
        </p:txBody>
      </p:sp>
      <p:sp>
        <p:nvSpPr>
          <p:cNvPr id="29" name="AutoShape 18"/>
          <p:cNvSpPr>
            <a:spLocks noChangeAspect="1" noChangeArrowheads="1"/>
          </p:cNvSpPr>
          <p:nvPr/>
        </p:nvSpPr>
        <p:spPr bwMode="auto">
          <a:xfrm>
            <a:off x="3859074" y="5974752"/>
            <a:ext cx="528638" cy="541337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>
              <a:alpha val="6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30" name="Rectangle 19"/>
          <p:cNvSpPr>
            <a:spLocks noChangeArrowheads="1"/>
          </p:cNvSpPr>
          <p:nvPr/>
        </p:nvSpPr>
        <p:spPr bwMode="auto">
          <a:xfrm>
            <a:off x="2533512" y="5984277"/>
            <a:ext cx="828675" cy="641350"/>
          </a:xfrm>
          <a:prstGeom prst="rect">
            <a:avLst/>
          </a:prstGeom>
          <a:noFill/>
          <a:ln w="38100" algn="ctr">
            <a:solidFill>
              <a:srgbClr val="FFFF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31" name="AutoShape 20"/>
          <p:cNvSpPr>
            <a:spLocks noChangeArrowheads="1"/>
          </p:cNvSpPr>
          <p:nvPr/>
        </p:nvSpPr>
        <p:spPr bwMode="auto">
          <a:xfrm>
            <a:off x="663622" y="6003987"/>
            <a:ext cx="1729336" cy="604837"/>
          </a:xfrm>
          <a:prstGeom prst="bevel">
            <a:avLst>
              <a:gd name="adj" fmla="val 6440"/>
            </a:avLst>
          </a:prstGeom>
          <a:solidFill>
            <a:srgbClr val="FFFF00">
              <a:alpha val="9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0"/>
            <a:r>
              <a:rPr kumimoji="0" lang="ru-RU" altLang="ko-KR" sz="1400" b="1" dirty="0" err="1" smtClean="0">
                <a:ea typeface="Batang" pitchFamily="18" charset="-127"/>
              </a:rPr>
              <a:t>Клеммная</a:t>
            </a:r>
            <a:r>
              <a:rPr kumimoji="0" lang="ru-RU" altLang="ko-KR" sz="1400" b="1" dirty="0" smtClean="0">
                <a:ea typeface="Batang" pitchFamily="18" charset="-127"/>
              </a:rPr>
              <a:t> колодка</a:t>
            </a:r>
          </a:p>
          <a:p>
            <a:pPr algn="ctr" latinLnBrk="0"/>
            <a:r>
              <a:rPr kumimoji="0" lang="ru-RU" altLang="ko-KR" sz="1400" dirty="0" smtClean="0">
                <a:ea typeface="Batang" pitchFamily="18" charset="-127"/>
              </a:rPr>
              <a:t>управления</a:t>
            </a:r>
            <a:endParaRPr kumimoji="0" lang="en-US" altLang="ko-KR" sz="1400" b="1" dirty="0">
              <a:ea typeface="Batang" pitchFamily="18" charset="-127"/>
            </a:endParaRPr>
          </a:p>
        </p:txBody>
      </p:sp>
      <p:sp>
        <p:nvSpPr>
          <p:cNvPr id="32" name="Rectangle 21"/>
          <p:cNvSpPr>
            <a:spLocks noChangeArrowheads="1"/>
          </p:cNvSpPr>
          <p:nvPr/>
        </p:nvSpPr>
        <p:spPr bwMode="auto">
          <a:xfrm>
            <a:off x="2382699" y="3995139"/>
            <a:ext cx="1439863" cy="1865313"/>
          </a:xfrm>
          <a:prstGeom prst="rect">
            <a:avLst/>
          </a:prstGeom>
          <a:solidFill>
            <a:srgbClr val="00FF00">
              <a:alpha val="10001"/>
            </a:srgbClr>
          </a:solidFill>
          <a:ln w="38100" algn="ctr">
            <a:solidFill>
              <a:srgbClr val="00FF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33" name="AutoShape 22"/>
          <p:cNvSpPr>
            <a:spLocks noChangeArrowheads="1"/>
          </p:cNvSpPr>
          <p:nvPr/>
        </p:nvSpPr>
        <p:spPr bwMode="auto">
          <a:xfrm>
            <a:off x="2495969" y="4433041"/>
            <a:ext cx="1286410" cy="778123"/>
          </a:xfrm>
          <a:prstGeom prst="bevel">
            <a:avLst>
              <a:gd name="adj" fmla="val 6440"/>
            </a:avLst>
          </a:prstGeom>
          <a:solidFill>
            <a:srgbClr val="00FF0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0"/>
            <a:r>
              <a:rPr kumimoji="0" lang="ru-RU" altLang="ko-KR" sz="1400" b="1" dirty="0" smtClean="0"/>
              <a:t>Управление </a:t>
            </a:r>
          </a:p>
          <a:p>
            <a:pPr algn="ctr" latinLnBrk="0"/>
            <a:r>
              <a:rPr kumimoji="0" lang="ru-RU" altLang="ko-KR" sz="1400" b="1" dirty="0" smtClean="0"/>
              <a:t>вентилятором</a:t>
            </a:r>
            <a:endParaRPr kumimoji="0" lang="en-US" altLang="ko-KR" sz="1400" b="1" dirty="0"/>
          </a:p>
        </p:txBody>
      </p:sp>
      <p:sp>
        <p:nvSpPr>
          <p:cNvPr id="34" name="Rectangle 23"/>
          <p:cNvSpPr>
            <a:spLocks noChangeArrowheads="1"/>
          </p:cNvSpPr>
          <p:nvPr/>
        </p:nvSpPr>
        <p:spPr bwMode="auto">
          <a:xfrm>
            <a:off x="3895587" y="3995139"/>
            <a:ext cx="647700" cy="1793875"/>
          </a:xfrm>
          <a:prstGeom prst="rect">
            <a:avLst/>
          </a:prstGeom>
          <a:solidFill>
            <a:srgbClr val="FFFF00">
              <a:alpha val="20000"/>
            </a:srgbClr>
          </a:solidFill>
          <a:ln w="38100" algn="ctr">
            <a:solidFill>
              <a:srgbClr val="FFFF00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sz="1400"/>
          </a:p>
        </p:txBody>
      </p:sp>
      <p:sp>
        <p:nvSpPr>
          <p:cNvPr id="35" name="AutoShape 24"/>
          <p:cNvSpPr>
            <a:spLocks noChangeArrowheads="1"/>
          </p:cNvSpPr>
          <p:nvPr/>
        </p:nvSpPr>
        <p:spPr bwMode="auto">
          <a:xfrm>
            <a:off x="3331117" y="3468089"/>
            <a:ext cx="1620157" cy="541338"/>
          </a:xfrm>
          <a:prstGeom prst="bevel">
            <a:avLst>
              <a:gd name="adj" fmla="val 6440"/>
            </a:avLst>
          </a:prstGeom>
          <a:solidFill>
            <a:srgbClr val="FFFF00">
              <a:alpha val="6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latinLnBrk="0"/>
            <a:r>
              <a:rPr kumimoji="0" lang="ru-RU" altLang="ko-KR" sz="1400" b="1" dirty="0" smtClean="0">
                <a:solidFill>
                  <a:srgbClr val="000066"/>
                </a:solidFill>
                <a:ea typeface="Batang" pitchFamily="18" charset="-127"/>
              </a:rPr>
              <a:t>Плата фильтра</a:t>
            </a:r>
            <a:endParaRPr kumimoji="0" lang="en-US" altLang="ko-KR" sz="1400" b="1" dirty="0">
              <a:solidFill>
                <a:srgbClr val="000066"/>
              </a:solidFill>
              <a:ea typeface="Batang" pitchFamily="18" charset="-127"/>
            </a:endParaRPr>
          </a:p>
        </p:txBody>
      </p:sp>
      <p:sp>
        <p:nvSpPr>
          <p:cNvPr id="36" name="Text Box 65"/>
          <p:cNvSpPr txBox="1">
            <a:spLocks noChangeArrowheads="1"/>
          </p:cNvSpPr>
          <p:nvPr/>
        </p:nvSpPr>
        <p:spPr bwMode="auto">
          <a:xfrm>
            <a:off x="2700338" y="139700"/>
            <a:ext cx="3689856" cy="52322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 dirty="0" smtClean="0">
                <a:solidFill>
                  <a:srgbClr val="000099"/>
                </a:solidFill>
                <a:latin typeface="Arial" pitchFamily="34" charset="0"/>
              </a:rPr>
              <a:t>Подготовка к запуску</a:t>
            </a:r>
            <a:endParaRPr lang="en-US" sz="2800" b="0" dirty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846138" y="473075"/>
            <a:ext cx="15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endParaRPr lang="en-US" sz="2000" b="0">
              <a:latin typeface="Times New Roman" pitchFamily="18" charset="0"/>
              <a:ea typeface="굴림" pitchFamily="34" charset="-127"/>
            </a:endParaRPr>
          </a:p>
        </p:txBody>
      </p:sp>
      <p:sp>
        <p:nvSpPr>
          <p:cNvPr id="493571" name="Rectangle 3"/>
          <p:cNvSpPr>
            <a:spLocks noChangeArrowheads="1"/>
          </p:cNvSpPr>
          <p:nvPr/>
        </p:nvSpPr>
        <p:spPr bwMode="auto">
          <a:xfrm>
            <a:off x="6469124" y="4742736"/>
            <a:ext cx="158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en-US" sz="1400" b="0"/>
          </a:p>
        </p:txBody>
      </p:sp>
      <p:pic>
        <p:nvPicPr>
          <p:cNvPr id="4935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1787" y="2701211"/>
            <a:ext cx="1438275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3573" name="Text Box 5"/>
          <p:cNvSpPr txBox="1">
            <a:spLocks noChangeArrowheads="1"/>
          </p:cNvSpPr>
          <p:nvPr/>
        </p:nvSpPr>
        <p:spPr bwMode="auto">
          <a:xfrm>
            <a:off x="0" y="1745556"/>
            <a:ext cx="9143999" cy="40011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Порядок установки параметров </a:t>
            </a:r>
            <a:r>
              <a:rPr lang="ru-RU" sz="2000" dirty="0">
                <a:latin typeface="Arial" pitchFamily="34" charset="0"/>
              </a:rPr>
              <a:t>системы</a:t>
            </a:r>
            <a:endParaRPr lang="en-US" sz="2000" dirty="0"/>
          </a:p>
        </p:txBody>
      </p:sp>
      <p:sp>
        <p:nvSpPr>
          <p:cNvPr id="493574" name="Text Box 6"/>
          <p:cNvSpPr txBox="1">
            <a:spLocks noChangeArrowheads="1"/>
          </p:cNvSpPr>
          <p:nvPr/>
        </p:nvSpPr>
        <p:spPr bwMode="auto">
          <a:xfrm>
            <a:off x="225631" y="4518898"/>
            <a:ext cx="8657111" cy="2339102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/>
            <a:r>
              <a:rPr lang="en-US" sz="1800" b="0" dirty="0"/>
              <a:t>1. </a:t>
            </a:r>
            <a:r>
              <a:rPr lang="ru-RU" sz="1800" b="0" dirty="0"/>
              <a:t>Установить количество внутренних </a:t>
            </a:r>
            <a:r>
              <a:rPr lang="ru-RU" sz="1800" b="0" dirty="0" smtClean="0"/>
              <a:t>блоков</a:t>
            </a:r>
            <a:r>
              <a:rPr lang="en-US" sz="1800" b="0" dirty="0" smtClean="0"/>
              <a:t> </a:t>
            </a:r>
            <a:r>
              <a:rPr lang="ru-RU" sz="1800" b="0" dirty="0" smtClean="0"/>
              <a:t> в системе.</a:t>
            </a:r>
            <a:endParaRPr lang="ru-RU" sz="1800" b="0" dirty="0"/>
          </a:p>
          <a:p>
            <a:pPr marL="457200" indent="-457200"/>
            <a:endParaRPr lang="ru-RU" sz="1800" b="0" dirty="0"/>
          </a:p>
          <a:p>
            <a:pPr marL="457200" indent="-457200"/>
            <a:r>
              <a:rPr lang="ru-RU" sz="1800" b="0" dirty="0"/>
              <a:t>2. Установить метод адресации внутренних блоков </a:t>
            </a:r>
            <a:r>
              <a:rPr lang="ru-RU" sz="1800" b="0" dirty="0" smtClean="0"/>
              <a:t>(Автоматическая </a:t>
            </a:r>
            <a:r>
              <a:rPr lang="ru-RU" sz="1800" b="0" dirty="0"/>
              <a:t>/ Ручная).</a:t>
            </a:r>
          </a:p>
          <a:p>
            <a:pPr marL="457200" indent="-457200"/>
            <a:endParaRPr lang="ru-RU" sz="1800" b="0" dirty="0"/>
          </a:p>
          <a:p>
            <a:pPr marL="457200" indent="-457200"/>
            <a:r>
              <a:rPr lang="ru-RU" sz="1800" b="0" dirty="0"/>
              <a:t>3. Установить адреса наружных </a:t>
            </a:r>
            <a:r>
              <a:rPr lang="ru-RU" sz="1800" b="0" dirty="0" smtClean="0"/>
              <a:t>блоков. (Главный / Дополнительный)</a:t>
            </a:r>
          </a:p>
          <a:p>
            <a:pPr marL="457200" indent="-457200"/>
            <a:endParaRPr lang="ru-RU" sz="1800" b="0" dirty="0" smtClean="0"/>
          </a:p>
          <a:p>
            <a:pPr marL="457200" indent="-457200"/>
            <a:r>
              <a:rPr lang="ru-RU" sz="1800" b="0" dirty="0" smtClean="0"/>
              <a:t>4</a:t>
            </a:r>
            <a:r>
              <a:rPr lang="ru-RU" sz="1800" b="0" dirty="0"/>
              <a:t>. Установить значение компенсации длины </a:t>
            </a:r>
            <a:r>
              <a:rPr lang="ru-RU" sz="1800" b="0" dirty="0" smtClean="0"/>
              <a:t>магистрали</a:t>
            </a:r>
            <a:r>
              <a:rPr lang="en-US" sz="1800" b="0" dirty="0" smtClean="0"/>
              <a:t> (</a:t>
            </a:r>
            <a:r>
              <a:rPr lang="ru-RU" sz="1800" b="0" dirty="0" smtClean="0"/>
              <a:t>для </a:t>
            </a:r>
            <a:r>
              <a:rPr lang="en-US" sz="1800" b="0" dirty="0" smtClean="0"/>
              <a:t>DVM PLUS 2).</a:t>
            </a:r>
            <a:endParaRPr lang="en-US" sz="1800" b="0" dirty="0"/>
          </a:p>
          <a:p>
            <a:pPr marL="457200" indent="-457200" algn="ctr"/>
            <a:endParaRPr lang="en-US" sz="2000" b="0" dirty="0"/>
          </a:p>
        </p:txBody>
      </p:sp>
      <p:pic>
        <p:nvPicPr>
          <p:cNvPr id="493575" name="Picture 7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-1787" r="-13219"/>
          <a:stretch>
            <a:fillRect/>
          </a:stretch>
        </p:blipFill>
        <p:spPr bwMode="auto">
          <a:xfrm>
            <a:off x="3737574" y="2342436"/>
            <a:ext cx="4087813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3576" name="Rectangle 8"/>
          <p:cNvSpPr>
            <a:spLocks noChangeArrowheads="1"/>
          </p:cNvSpPr>
          <p:nvPr/>
        </p:nvSpPr>
        <p:spPr bwMode="auto">
          <a:xfrm>
            <a:off x="3686774" y="2388473"/>
            <a:ext cx="362712" cy="1244600"/>
          </a:xfrm>
          <a:prstGeom prst="rect">
            <a:avLst/>
          </a:prstGeom>
          <a:noFill/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3577" name="Rectangle 9"/>
          <p:cNvSpPr>
            <a:spLocks noChangeArrowheads="1"/>
          </p:cNvSpPr>
          <p:nvPr/>
        </p:nvSpPr>
        <p:spPr bwMode="auto">
          <a:xfrm>
            <a:off x="5555262" y="2415461"/>
            <a:ext cx="477403" cy="1193800"/>
          </a:xfrm>
          <a:prstGeom prst="rect">
            <a:avLst/>
          </a:prstGeom>
          <a:noFill/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3578" name="Rectangle 10"/>
          <p:cNvSpPr>
            <a:spLocks noChangeArrowheads="1"/>
          </p:cNvSpPr>
          <p:nvPr/>
        </p:nvSpPr>
        <p:spPr bwMode="auto">
          <a:xfrm>
            <a:off x="6444262" y="2402761"/>
            <a:ext cx="467177" cy="1193800"/>
          </a:xfrm>
          <a:prstGeom prst="rect">
            <a:avLst/>
          </a:prstGeom>
          <a:noFill/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3579" name="Rectangle 11"/>
          <p:cNvSpPr>
            <a:spLocks noChangeArrowheads="1"/>
          </p:cNvSpPr>
          <p:nvPr/>
        </p:nvSpPr>
        <p:spPr bwMode="auto">
          <a:xfrm>
            <a:off x="1794474" y="2413873"/>
            <a:ext cx="1600200" cy="1320800"/>
          </a:xfrm>
          <a:prstGeom prst="rect">
            <a:avLst/>
          </a:prstGeom>
          <a:noFill/>
          <a:ln w="38100" algn="ctr">
            <a:solidFill>
              <a:srgbClr val="CC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3580" name="Text Box 12"/>
          <p:cNvSpPr txBox="1">
            <a:spLocks noChangeArrowheads="1"/>
          </p:cNvSpPr>
          <p:nvPr/>
        </p:nvSpPr>
        <p:spPr bwMode="auto">
          <a:xfrm>
            <a:off x="2413599" y="3817223"/>
            <a:ext cx="354013" cy="4572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93581" name="Text Box 13"/>
          <p:cNvSpPr txBox="1">
            <a:spLocks noChangeArrowheads="1"/>
          </p:cNvSpPr>
          <p:nvPr/>
        </p:nvSpPr>
        <p:spPr bwMode="auto">
          <a:xfrm>
            <a:off x="3772499" y="3842623"/>
            <a:ext cx="354013" cy="4572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493582" name="Text Box 14"/>
          <p:cNvSpPr txBox="1">
            <a:spLocks noChangeArrowheads="1"/>
          </p:cNvSpPr>
          <p:nvPr/>
        </p:nvSpPr>
        <p:spPr bwMode="auto">
          <a:xfrm>
            <a:off x="5677499" y="3868023"/>
            <a:ext cx="354013" cy="4572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493583" name="Text Box 15"/>
          <p:cNvSpPr txBox="1">
            <a:spLocks noChangeArrowheads="1"/>
          </p:cNvSpPr>
          <p:nvPr/>
        </p:nvSpPr>
        <p:spPr bwMode="auto">
          <a:xfrm>
            <a:off x="6553799" y="3868023"/>
            <a:ext cx="354013" cy="45720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C0000"/>
                </a:solidFill>
                <a:latin typeface="Arial" pitchFamily="34" charset="0"/>
              </a:rPr>
              <a:t>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733796" y="997527"/>
            <a:ext cx="5581404" cy="653143"/>
          </a:xfrm>
          <a:prstGeom prst="round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68000">
                <a:schemeClr val="accent1">
                  <a:tint val="86000"/>
                  <a:satMod val="115000"/>
                </a:schemeClr>
              </a:gs>
              <a:gs pos="100000">
                <a:schemeClr val="accent1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hilly" dir="tl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Наружные блоки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Text Box 65"/>
          <p:cNvSpPr txBox="1">
            <a:spLocks noChangeArrowheads="1"/>
          </p:cNvSpPr>
          <p:nvPr/>
        </p:nvSpPr>
        <p:spPr bwMode="auto">
          <a:xfrm>
            <a:off x="2700338" y="139700"/>
            <a:ext cx="3689856" cy="523220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2800" b="0" dirty="0" smtClean="0">
                <a:solidFill>
                  <a:srgbClr val="000099"/>
                </a:solidFill>
                <a:latin typeface="Arial" pitchFamily="34" charset="0"/>
              </a:rPr>
              <a:t>Подготовка к запуску</a:t>
            </a:r>
            <a:endParaRPr lang="en-US" sz="2800" b="0" dirty="0">
              <a:solidFill>
                <a:srgbClr val="000099"/>
              </a:solidFill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2"/>
          <p:cNvSpPr>
            <a:spLocks noChangeArrowheads="1"/>
          </p:cNvSpPr>
          <p:nvPr/>
        </p:nvSpPr>
        <p:spPr bwMode="auto">
          <a:xfrm>
            <a:off x="0" y="1654175"/>
            <a:ext cx="9144000" cy="2320925"/>
          </a:xfrm>
          <a:prstGeom prst="rect">
            <a:avLst/>
          </a:prstGeom>
          <a:solidFill>
            <a:schemeClr val="bg1">
              <a:alpha val="25999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400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Спасибо</a:t>
            </a:r>
          </a:p>
        </p:txBody>
      </p:sp>
      <p:sp>
        <p:nvSpPr>
          <p:cNvPr id="472067" name="Rectangle 3"/>
          <p:cNvSpPr>
            <a:spLocks noChangeArrowheads="1"/>
          </p:cNvSpPr>
          <p:nvPr/>
        </p:nvSpPr>
        <p:spPr bwMode="auto">
          <a:xfrm>
            <a:off x="1020763" y="4467225"/>
            <a:ext cx="35512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Samsung Electronics</a:t>
            </a:r>
            <a:br>
              <a:rPr lang="en-US" sz="1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Commercial Air Conditioners</a:t>
            </a:r>
            <a:r>
              <a:rPr 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Чеглаков Михаил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1600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cheglakov.m@samsung.com</a:t>
            </a:r>
            <a:r>
              <a:rPr 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1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+7 (495) </a:t>
            </a:r>
            <a:r>
              <a:rPr lang="en-US" sz="16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589-26-20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06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0" y="863600"/>
            <a:ext cx="9144000" cy="599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1014412" y="114300"/>
            <a:ext cx="8129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MXD </a:t>
            </a: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– 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выносной ЭРВ </a:t>
            </a:r>
            <a:endParaRPr lang="en-US" altLang="ko-KR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" name="Group 70"/>
          <p:cNvGraphicFramePr>
            <a:graphicFrameLocks noGrp="1"/>
          </p:cNvGraphicFramePr>
          <p:nvPr/>
        </p:nvGraphicFramePr>
        <p:xfrm>
          <a:off x="477672" y="2906972"/>
          <a:ext cx="8202304" cy="3112864"/>
        </p:xfrm>
        <a:graphic>
          <a:graphicData uri="http://schemas.openxmlformats.org/drawingml/2006/table">
            <a:tbl>
              <a:tblPr/>
              <a:tblGrid>
                <a:gridCol w="2953504"/>
                <a:gridCol w="3189785"/>
                <a:gridCol w="2059015"/>
              </a:tblGrid>
              <a:tr h="1009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Модель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Внутренний блок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без труб),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мм.</a:t>
                      </a: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MXD-A13K116A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3,6 кВт         – 1шт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5,6 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~ 9,0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     – 1шт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500х202х204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7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MXD-A13K200A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3,6 кВт         – 2шт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7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MXD-A16K200A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5,6 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~ 9,0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     – 2шт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7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MXD-A22K200A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10,2 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~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14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,0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 – 2шт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 descr="EEV kit 2ro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83" y="1126395"/>
            <a:ext cx="3258494" cy="1503708"/>
          </a:xfrm>
          <a:prstGeom prst="rect">
            <a:avLst/>
          </a:prstGeom>
        </p:spPr>
      </p:pic>
      <p:sp>
        <p:nvSpPr>
          <p:cNvPr id="9" name="Text Box 76"/>
          <p:cNvSpPr txBox="1">
            <a:spLocks noChangeArrowheads="1"/>
          </p:cNvSpPr>
          <p:nvPr/>
        </p:nvSpPr>
        <p:spPr bwMode="auto">
          <a:xfrm>
            <a:off x="3875954" y="1842638"/>
            <a:ext cx="526804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CC0000"/>
                </a:solidFill>
              </a:rPr>
              <a:t>Распределитель на 2 внутренних блока</a:t>
            </a:r>
          </a:p>
          <a:p>
            <a:endParaRPr lang="ru-RU" sz="2000" b="0" dirty="0" smtClean="0">
              <a:solidFill>
                <a:srgbClr val="CC0000"/>
              </a:solidFill>
            </a:endParaRPr>
          </a:p>
          <a:p>
            <a:r>
              <a:rPr lang="ru-RU" sz="1600" b="0" dirty="0" smtClean="0">
                <a:solidFill>
                  <a:schemeClr val="accent2"/>
                </a:solidFill>
              </a:rPr>
              <a:t>Монтаж только в горизонтальном положении.</a:t>
            </a:r>
            <a:endParaRPr lang="ru-RU" sz="16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0" y="863600"/>
            <a:ext cx="9144000" cy="599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1014412" y="114300"/>
            <a:ext cx="8129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MXD </a:t>
            </a: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– 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выносной ЭРВ </a:t>
            </a:r>
            <a:endParaRPr lang="en-US" altLang="ko-KR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6" name="Group 70"/>
          <p:cNvGraphicFramePr>
            <a:graphicFrameLocks noGrp="1"/>
          </p:cNvGraphicFramePr>
          <p:nvPr/>
        </p:nvGraphicFramePr>
        <p:xfrm>
          <a:off x="477672" y="2906972"/>
          <a:ext cx="8202304" cy="3167130"/>
        </p:xfrm>
        <a:graphic>
          <a:graphicData uri="http://schemas.openxmlformats.org/drawingml/2006/table">
            <a:tbl>
              <a:tblPr/>
              <a:tblGrid>
                <a:gridCol w="2953504"/>
                <a:gridCol w="3189785"/>
                <a:gridCol w="2059015"/>
              </a:tblGrid>
              <a:tr h="1009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Модель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Внутренний блок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Габариты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(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без труб),</a:t>
                      </a: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мм.</a:t>
                      </a:r>
                      <a:endParaRPr kumimoji="1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7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MXD-A13K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16A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3,6 кВт      – 2шт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5,6 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~ 9,0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  – 1шт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500х202х204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676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MXD-A13K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30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3,6 кВт      – 3шт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7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MXD-A16K2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13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до 3,6 кВт      – 1шт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5,6 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~ 9,0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  – 2шт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270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MXD-A22K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00A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5,6 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~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  <a:r>
                        <a:rPr kumimoji="1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,0 </a:t>
                      </a:r>
                      <a:r>
                        <a:rPr kumimoji="1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кВт  – 3шт</a:t>
                      </a:r>
                      <a:endParaRPr kumimoji="1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 Box 76"/>
          <p:cNvSpPr txBox="1">
            <a:spLocks noChangeArrowheads="1"/>
          </p:cNvSpPr>
          <p:nvPr/>
        </p:nvSpPr>
        <p:spPr bwMode="auto">
          <a:xfrm>
            <a:off x="3875954" y="1842638"/>
            <a:ext cx="526804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rgbClr val="CC0000"/>
                </a:solidFill>
              </a:rPr>
              <a:t>Распределитель на 3 внутренних блока</a:t>
            </a:r>
          </a:p>
          <a:p>
            <a:endParaRPr lang="ru-RU" sz="2000" b="0" dirty="0" smtClean="0">
              <a:solidFill>
                <a:srgbClr val="CC0000"/>
              </a:solidFill>
            </a:endParaRPr>
          </a:p>
          <a:p>
            <a:r>
              <a:rPr lang="ru-RU" sz="1600" b="0" dirty="0" smtClean="0">
                <a:solidFill>
                  <a:schemeClr val="accent2"/>
                </a:solidFill>
              </a:rPr>
              <a:t>Монтаж только в горизонтальном положении.</a:t>
            </a:r>
            <a:endParaRPr lang="ru-RU" sz="1600" b="0" dirty="0">
              <a:solidFill>
                <a:schemeClr val="accent2"/>
              </a:solidFill>
            </a:endParaRPr>
          </a:p>
        </p:txBody>
      </p:sp>
      <p:pic>
        <p:nvPicPr>
          <p:cNvPr id="7" name="Picture 6" descr="EEV kit 3roo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28" y="1010140"/>
            <a:ext cx="3340381" cy="14467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10" name="Rectangle 6"/>
          <p:cNvSpPr>
            <a:spLocks noChangeArrowheads="1"/>
          </p:cNvSpPr>
          <p:nvPr/>
        </p:nvSpPr>
        <p:spPr bwMode="auto">
          <a:xfrm>
            <a:off x="0" y="863600"/>
            <a:ext cx="9144000" cy="59944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1014412" y="114300"/>
            <a:ext cx="8129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ko-KR" sz="32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Обозначения</a:t>
            </a:r>
            <a:endParaRPr lang="en-US" altLang="ko-KR" sz="32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13910" y="858409"/>
            <a:ext cx="81295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32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ko-KR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Блок распределения хладагента</a:t>
            </a:r>
            <a:endParaRPr lang="en-US" altLang="ko-KR" sz="28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49854" y="2768773"/>
            <a:ext cx="555983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Классификация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MXD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блок распределения на 2 или 3 порта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MEV–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блок распределения на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порт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2.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Тип хладагента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 –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R410A </a:t>
            </a:r>
            <a:endParaRPr lang="ru-RU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нет буквы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R22</a:t>
            </a:r>
            <a:endParaRPr lang="ru-RU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 1-го порта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13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до 4,0 кВт.</a:t>
            </a: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16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5,0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~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9,0 кВт.</a:t>
            </a: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ru-RU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4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27322" y="1651700"/>
            <a:ext cx="5217290" cy="520730"/>
            <a:chOff x="627322" y="2113808"/>
            <a:chExt cx="5217290" cy="52073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627322" y="2113808"/>
              <a:ext cx="1392864" cy="510639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240241" y="2116378"/>
              <a:ext cx="477078" cy="516835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2796363" y="2116378"/>
              <a:ext cx="695550" cy="516835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051005" y="2123084"/>
              <a:ext cx="489098" cy="510639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5337550" y="2117703"/>
              <a:ext cx="507062" cy="516835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614531" y="2117470"/>
              <a:ext cx="659218" cy="512935"/>
            </a:xfrm>
            <a:prstGeom prst="rect">
              <a:avLst/>
            </a:prstGeom>
            <a:solidFill>
              <a:schemeClr val="accent1"/>
            </a:solidFill>
            <a:ln w="38100" cap="flat" cmpd="dbl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ru-RU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461411" y="1537352"/>
            <a:ext cx="621252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44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ko-KR" sz="4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MXD</a:t>
            </a:r>
            <a:r>
              <a:rPr lang="ru-RU" altLang="ko-KR" sz="4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altLang="ko-KR" sz="4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-A 13 K 2</a:t>
            </a:r>
            <a:r>
              <a:rPr lang="ru-RU" altLang="ko-KR" sz="4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en-US" altLang="ko-KR" sz="4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16 A</a:t>
            </a:r>
            <a:endParaRPr lang="en-US" altLang="ko-KR" sz="44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020726" y="2307252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254116" y="2317884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2923972" y="2328517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4107607" y="2328517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4741712" y="2328516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369470" y="2349782"/>
            <a:ext cx="435935" cy="414670"/>
          </a:xfrm>
          <a:prstGeom prst="ellipse">
            <a:avLst/>
          </a:prstGeom>
          <a:solidFill>
            <a:srgbClr val="C6FEFD"/>
          </a:solidFill>
          <a:ln w="9525" cap="flat" cmpd="dbl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</a:t>
            </a:r>
            <a:endParaRPr kumimoji="1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Text Box 2"/>
          <p:cNvSpPr txBox="1">
            <a:spLocks noChangeArrowheads="1"/>
          </p:cNvSpPr>
          <p:nvPr/>
        </p:nvSpPr>
        <p:spPr bwMode="auto">
          <a:xfrm>
            <a:off x="5678784" y="2821937"/>
            <a:ext cx="3337625" cy="4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Кол-во портов поз. 3</a:t>
            </a:r>
          </a:p>
          <a:p>
            <a:pPr>
              <a:spcBef>
                <a:spcPct val="50000"/>
              </a:spcBef>
            </a:pP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Производительность 2 (3)-го  порта </a:t>
            </a:r>
          </a:p>
          <a:p>
            <a:pPr>
              <a:spcBef>
                <a:spcPct val="50000"/>
              </a:spcBef>
            </a:pP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13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до 4,0 кВт.</a:t>
            </a: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16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5,0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~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9,0 кВт.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ru-RU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00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ru-RU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нет.</a:t>
            </a:r>
          </a:p>
          <a:p>
            <a:pPr>
              <a:spcBef>
                <a:spcPct val="50000"/>
              </a:spcBef>
            </a:pP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  <a:r>
              <a:rPr lang="en-US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ru-RU" altLang="ko-KR" sz="1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Версия</a:t>
            </a:r>
          </a:p>
          <a:p>
            <a:pPr>
              <a:spcBef>
                <a:spcPct val="50000"/>
              </a:spcBef>
            </a:pPr>
            <a:r>
              <a:rPr lang="en-US" altLang="ko-KR" sz="14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SA 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DVM PLUS 2; 3</a:t>
            </a: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A, D– </a:t>
            </a:r>
            <a:r>
              <a:rPr lang="en-US" altLang="ko-KR" sz="1200" b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DVM (R22)</a:t>
            </a: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endParaRPr lang="en-US" altLang="ko-KR" sz="12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en-US" altLang="ko-KR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en-US" altLang="ko-KR" sz="1400" b="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파스텔톤">
  <a:themeElements>
    <a:clrScheme name="1_파스텔톤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파스텔톤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파스텔톤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파스텔톤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파스텔톤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파스텔톤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파스텔톤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파스텔톤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기본 디자인">
  <a:themeElements>
    <a:clrScheme name="3_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3_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기본 디자인">
  <a:themeElements>
    <a:clrScheme name="1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1_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dbl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Unicode MS" pitchFamily="34" charset="-128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10939</TotalTime>
  <Words>2964</Words>
  <Application>Microsoft PowerPoint</Application>
  <PresentationFormat>On-screen Show (4:3)</PresentationFormat>
  <Paragraphs>869</Paragraphs>
  <Slides>68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1_파스텔톤</vt:lpstr>
      <vt:lpstr>3_기본 디자인</vt:lpstr>
      <vt:lpstr>1_기본 디자인</vt:lpstr>
      <vt:lpstr>2_Default Design</vt:lpstr>
      <vt:lpstr>훈민정음</vt:lpstr>
      <vt:lpstr>비트맵 이미지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cheglakov</dc:creator>
  <cp:lastModifiedBy>SAMSUNG ELECTRONICS</cp:lastModifiedBy>
  <cp:revision>683</cp:revision>
  <cp:lastPrinted>2002-12-12T09:37:03Z</cp:lastPrinted>
  <dcterms:created xsi:type="dcterms:W3CDTF">2002-02-22T01:02:11Z</dcterms:created>
  <dcterms:modified xsi:type="dcterms:W3CDTF">2009-08-25T12:33:23Z</dcterms:modified>
</cp:coreProperties>
</file>