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</p:sldMasterIdLst>
  <p:notesMasterIdLst>
    <p:notesMasterId r:id="rId75"/>
  </p:notesMasterIdLst>
  <p:sldIdLst>
    <p:sldId id="257" r:id="rId4"/>
    <p:sldId id="258" r:id="rId5"/>
    <p:sldId id="360" r:id="rId6"/>
    <p:sldId id="259" r:id="rId7"/>
    <p:sldId id="260" r:id="rId8"/>
    <p:sldId id="355" r:id="rId9"/>
    <p:sldId id="261" r:id="rId10"/>
    <p:sldId id="262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5" r:id="rId20"/>
    <p:sldId id="271" r:id="rId21"/>
    <p:sldId id="361" r:id="rId22"/>
    <p:sldId id="272" r:id="rId23"/>
    <p:sldId id="276" r:id="rId24"/>
    <p:sldId id="277" r:id="rId25"/>
    <p:sldId id="278" r:id="rId26"/>
    <p:sldId id="279" r:id="rId27"/>
    <p:sldId id="281" r:id="rId28"/>
    <p:sldId id="280" r:id="rId29"/>
    <p:sldId id="283" r:id="rId30"/>
    <p:sldId id="284" r:id="rId31"/>
    <p:sldId id="298" r:id="rId32"/>
    <p:sldId id="299" r:id="rId33"/>
    <p:sldId id="300" r:id="rId34"/>
    <p:sldId id="301" r:id="rId35"/>
    <p:sldId id="332" r:id="rId36"/>
    <p:sldId id="333" r:id="rId37"/>
    <p:sldId id="334" r:id="rId38"/>
    <p:sldId id="335" r:id="rId39"/>
    <p:sldId id="343" r:id="rId40"/>
    <p:sldId id="295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9" r:id="rId55"/>
    <p:sldId id="317" r:id="rId56"/>
    <p:sldId id="320" r:id="rId57"/>
    <p:sldId id="354" r:id="rId58"/>
    <p:sldId id="344" r:id="rId59"/>
    <p:sldId id="282" r:id="rId60"/>
    <p:sldId id="321" r:id="rId61"/>
    <p:sldId id="322" r:id="rId62"/>
    <p:sldId id="323" r:id="rId63"/>
    <p:sldId id="324" r:id="rId64"/>
    <p:sldId id="326" r:id="rId65"/>
    <p:sldId id="328" r:id="rId66"/>
    <p:sldId id="356" r:id="rId67"/>
    <p:sldId id="357" r:id="rId68"/>
    <p:sldId id="358" r:id="rId69"/>
    <p:sldId id="359" r:id="rId70"/>
    <p:sldId id="325" r:id="rId71"/>
    <p:sldId id="330" r:id="rId72"/>
    <p:sldId id="331" r:id="rId73"/>
    <p:sldId id="329" r:id="rId74"/>
  </p:sldIdLst>
  <p:sldSz cx="9144000" cy="6858000" type="screen4x3"/>
  <p:notesSz cx="6797675" cy="9926638"/>
  <p:defaultTextStyle>
    <a:defPPr>
      <a:defRPr lang="ko-KR"/>
    </a:defPPr>
    <a:lvl1pPr algn="l" rtl="0" fontAlgn="base">
      <a:spcBef>
        <a:spcPct val="0"/>
      </a:spcBef>
      <a:spcAft>
        <a:spcPct val="0"/>
      </a:spcAft>
      <a:defRPr sz="1400" b="1" kern="1200">
        <a:solidFill>
          <a:srgbClr val="FF0000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rgbClr val="FF0000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rgbClr val="FF0000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rgbClr val="FF0000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rgbClr val="FF0000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400" b="1" kern="1200">
        <a:solidFill>
          <a:srgbClr val="FF0000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1400" b="1" kern="1200">
        <a:solidFill>
          <a:srgbClr val="FF0000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1400" b="1" kern="1200">
        <a:solidFill>
          <a:srgbClr val="FF0000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1400" b="1" kern="1200">
        <a:solidFill>
          <a:srgbClr val="FF0000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1"/>
  <p:clrMru>
    <a:srgbClr val="00FF00"/>
    <a:srgbClr val="FF0000"/>
    <a:srgbClr val="009900"/>
    <a:srgbClr val="0000FF"/>
    <a:srgbClr val="FF9900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18" autoAdjust="0"/>
    <p:restoredTop sz="97409" autoAdjust="0"/>
  </p:normalViewPr>
  <p:slideViewPr>
    <p:cSldViewPr snapToGrid="0">
      <p:cViewPr>
        <p:scale>
          <a:sx n="75" d="100"/>
          <a:sy n="75" d="100"/>
        </p:scale>
        <p:origin x="-450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kumimoji="1" sz="1200" b="0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kumimoji="1" sz="1200" b="0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latinLnBrk="1">
              <a:defRPr kumimoji="1" sz="1200" b="0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latinLnBrk="1">
              <a:defRPr kumimoji="1" sz="1200" b="0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</a:lstStyle>
          <a:p>
            <a:fld id="{FF504215-4AE4-46D5-AC1E-666317E52FC6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34" charset="-127"/>
        <a:ea typeface="굴림" pitchFamily="34" charset="-127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34" charset="-127"/>
        <a:ea typeface="굴림" pitchFamily="34" charset="-127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34" charset="-127"/>
        <a:ea typeface="굴림" pitchFamily="34" charset="-127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34" charset="-127"/>
        <a:ea typeface="굴림" pitchFamily="34" charset="-127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34" charset="-127"/>
        <a:ea typeface="굴림" pitchFamily="34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DC0BD3-A210-45FF-8CDA-F2A53E91AC84}" type="slidenum">
              <a:rPr lang="en-US" altLang="ko-KR"/>
              <a:pPr/>
              <a:t>1</a:t>
            </a:fld>
            <a:endParaRPr lang="en-US" altLang="ko-KR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6144" cy="4608"/>
          </a:xfrm>
        </p:grpSpPr>
        <p:pic>
          <p:nvPicPr>
            <p:cNvPr id="7171" name="Picture 3" descr="control_sub"/>
            <p:cNvPicPr>
              <a:picLocks noChangeAspect="1" noChangeArrowheads="1"/>
            </p:cNvPicPr>
            <p:nvPr userDrawn="1"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0" y="0"/>
              <a:ext cx="6144" cy="4608"/>
            </a:xfrm>
            <a:prstGeom prst="rect">
              <a:avLst/>
            </a:prstGeom>
            <a:noFill/>
          </p:spPr>
        </p:pic>
        <p:pic>
          <p:nvPicPr>
            <p:cNvPr id="7172" name="Picture 4" descr="control"/>
            <p:cNvPicPr>
              <a:picLocks noChangeAspect="1" noChangeArrowheads="1"/>
            </p:cNvPicPr>
            <p:nvPr userDrawn="1"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6144" cy="3804"/>
            </a:xfrm>
            <a:prstGeom prst="rect">
              <a:avLst/>
            </a:prstGeom>
            <a:noFill/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fontAlgn="base" latinLnBrk="1">
        <a:spcBef>
          <a:spcPct val="0"/>
        </a:spcBef>
        <a:spcAft>
          <a:spcPct val="0"/>
        </a:spcAft>
        <a:defRPr kumimoji="1" sz="3000" b="1">
          <a:solidFill>
            <a:srgbClr val="468634"/>
          </a:solidFill>
          <a:latin typeface="+mj-lt"/>
          <a:ea typeface="+mj-ea"/>
          <a:cs typeface="+mj-cs"/>
        </a:defRPr>
      </a:lvl1pPr>
      <a:lvl2pPr algn="l" rtl="0" fontAlgn="base" latinLnBrk="1">
        <a:spcBef>
          <a:spcPct val="0"/>
        </a:spcBef>
        <a:spcAft>
          <a:spcPct val="0"/>
        </a:spcAft>
        <a:defRPr kumimoji="1" sz="3000" b="1">
          <a:solidFill>
            <a:srgbClr val="468634"/>
          </a:solidFill>
          <a:latin typeface="굴림" pitchFamily="34" charset="-127"/>
          <a:ea typeface="굴림" pitchFamily="34" charset="-127"/>
        </a:defRPr>
      </a:lvl2pPr>
      <a:lvl3pPr algn="l" rtl="0" fontAlgn="base" latinLnBrk="1">
        <a:spcBef>
          <a:spcPct val="0"/>
        </a:spcBef>
        <a:spcAft>
          <a:spcPct val="0"/>
        </a:spcAft>
        <a:defRPr kumimoji="1" sz="3000" b="1">
          <a:solidFill>
            <a:srgbClr val="468634"/>
          </a:solidFill>
          <a:latin typeface="굴림" pitchFamily="34" charset="-127"/>
          <a:ea typeface="굴림" pitchFamily="34" charset="-127"/>
        </a:defRPr>
      </a:lvl3pPr>
      <a:lvl4pPr algn="l" rtl="0" fontAlgn="base" latinLnBrk="1">
        <a:spcBef>
          <a:spcPct val="0"/>
        </a:spcBef>
        <a:spcAft>
          <a:spcPct val="0"/>
        </a:spcAft>
        <a:defRPr kumimoji="1" sz="3000" b="1">
          <a:solidFill>
            <a:srgbClr val="468634"/>
          </a:solidFill>
          <a:latin typeface="굴림" pitchFamily="34" charset="-127"/>
          <a:ea typeface="굴림" pitchFamily="34" charset="-127"/>
        </a:defRPr>
      </a:lvl4pPr>
      <a:lvl5pPr algn="l" rtl="0" fontAlgn="base" latinLnBrk="1">
        <a:spcBef>
          <a:spcPct val="0"/>
        </a:spcBef>
        <a:spcAft>
          <a:spcPct val="0"/>
        </a:spcAft>
        <a:defRPr kumimoji="1" sz="3000" b="1">
          <a:solidFill>
            <a:srgbClr val="468634"/>
          </a:solidFill>
          <a:latin typeface="굴림" pitchFamily="34" charset="-127"/>
          <a:ea typeface="굴림" pitchFamily="34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3000" b="1">
          <a:solidFill>
            <a:srgbClr val="468634"/>
          </a:solidFill>
          <a:latin typeface="굴림" pitchFamily="34" charset="-127"/>
          <a:ea typeface="굴림" pitchFamily="34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3000" b="1">
          <a:solidFill>
            <a:srgbClr val="468634"/>
          </a:solidFill>
          <a:latin typeface="굴림" pitchFamily="34" charset="-127"/>
          <a:ea typeface="굴림" pitchFamily="34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3000" b="1">
          <a:solidFill>
            <a:srgbClr val="468634"/>
          </a:solidFill>
          <a:latin typeface="굴림" pitchFamily="34" charset="-127"/>
          <a:ea typeface="굴림" pitchFamily="34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3000" b="1">
          <a:solidFill>
            <a:srgbClr val="468634"/>
          </a:solidFill>
          <a:latin typeface="굴림" pitchFamily="34" charset="-127"/>
          <a:ea typeface="굴림" pitchFamily="34" charset="-127"/>
        </a:defRPr>
      </a:lvl9pPr>
    </p:titleStyle>
    <p:bodyStyle>
      <a:lvl1pPr marL="342900" indent="-342900" algn="l" rtl="0" fontAlgn="base" latinLnBrk="1">
        <a:lnSpc>
          <a:spcPct val="90000"/>
        </a:lnSpc>
        <a:spcBef>
          <a:spcPct val="20000"/>
        </a:spcBef>
        <a:spcAft>
          <a:spcPct val="0"/>
        </a:spcAft>
        <a:defRPr kumimoji="1" sz="1000" b="1">
          <a:solidFill>
            <a:srgbClr val="468634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243" name="Picture 3" descr="format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-3175" y="0"/>
            <a:ext cx="9209088" cy="6858000"/>
          </a:xfrm>
          <a:prstGeom prst="rect">
            <a:avLst/>
          </a:prstGeom>
          <a:noFill/>
        </p:spPr>
      </p:pic>
      <p:pic>
        <p:nvPicPr>
          <p:cNvPr id="10244" name="Picture 4" descr="icon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95288" y="1065213"/>
            <a:ext cx="279400" cy="254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5" r:id="rId12"/>
    <p:sldLayoutId id="2147483686" r:id="rId13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7.jpeg"/><Relationship Id="rId21" Type="http://schemas.openxmlformats.org/officeDocument/2006/relationships/image" Target="../media/image24.png"/><Relationship Id="rId7" Type="http://schemas.openxmlformats.org/officeDocument/2006/relationships/image" Target="../media/image11.jpe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9.jpeg"/><Relationship Id="rId20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11" Type="http://schemas.openxmlformats.org/officeDocument/2006/relationships/image" Target="../media/image14.jpeg"/><Relationship Id="rId24" Type="http://schemas.openxmlformats.org/officeDocument/2006/relationships/image" Target="../media/image27.png"/><Relationship Id="rId5" Type="http://schemas.openxmlformats.org/officeDocument/2006/relationships/image" Target="../media/image9.jpeg"/><Relationship Id="rId15" Type="http://schemas.openxmlformats.org/officeDocument/2006/relationships/image" Target="../media/image18.jpeg"/><Relationship Id="rId23" Type="http://schemas.openxmlformats.org/officeDocument/2006/relationships/image" Target="../media/image26.png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22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72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5.jpe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pn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png"/><Relationship Id="rId4" Type="http://schemas.openxmlformats.org/officeDocument/2006/relationships/image" Target="../media/image75.png"/><Relationship Id="rId9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wmf"/><Relationship Id="rId1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5" Type="http://schemas.openxmlformats.org/officeDocument/2006/relationships/image" Target="../media/image128.png"/><Relationship Id="rId4" Type="http://schemas.openxmlformats.org/officeDocument/2006/relationships/image" Target="../media/image1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7.jpeg"/><Relationship Id="rId7" Type="http://schemas.openxmlformats.org/officeDocument/2006/relationships/image" Target="../media/image82.png"/><Relationship Id="rId12" Type="http://schemas.openxmlformats.org/officeDocument/2006/relationships/image" Target="../media/image7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0.png"/><Relationship Id="rId11" Type="http://schemas.openxmlformats.org/officeDocument/2006/relationships/image" Target="../media/image144.png"/><Relationship Id="rId5" Type="http://schemas.openxmlformats.org/officeDocument/2006/relationships/image" Target="../media/image139.png"/><Relationship Id="rId10" Type="http://schemas.openxmlformats.org/officeDocument/2006/relationships/image" Target="../media/image143.png"/><Relationship Id="rId4" Type="http://schemas.openxmlformats.org/officeDocument/2006/relationships/image" Target="../media/image138.jpeg"/><Relationship Id="rId9" Type="http://schemas.openxmlformats.org/officeDocument/2006/relationships/image" Target="../media/image1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148.jpeg"/><Relationship Id="rId4" Type="http://schemas.openxmlformats.org/officeDocument/2006/relationships/image" Target="../media/image1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13" Type="http://schemas.openxmlformats.org/officeDocument/2006/relationships/image" Target="../media/image15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png"/><Relationship Id="rId11" Type="http://schemas.openxmlformats.org/officeDocument/2006/relationships/image" Target="../media/image125.png"/><Relationship Id="rId5" Type="http://schemas.openxmlformats.org/officeDocument/2006/relationships/image" Target="../media/image117.png"/><Relationship Id="rId10" Type="http://schemas.openxmlformats.org/officeDocument/2006/relationships/image" Target="../media/image124.jpeg"/><Relationship Id="rId4" Type="http://schemas.openxmlformats.org/officeDocument/2006/relationships/image" Target="../media/image116.png"/><Relationship Id="rId9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59.jpe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80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79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6.png"/><Relationship Id="rId11" Type="http://schemas.openxmlformats.org/officeDocument/2006/relationships/image" Target="../media/image178.png"/><Relationship Id="rId5" Type="http://schemas.openxmlformats.org/officeDocument/2006/relationships/image" Target="../media/image175.png"/><Relationship Id="rId10" Type="http://schemas.openxmlformats.org/officeDocument/2006/relationships/image" Target="../media/image182.png"/><Relationship Id="rId4" Type="http://schemas.openxmlformats.org/officeDocument/2006/relationships/image" Target="../media/image174.png"/><Relationship Id="rId9" Type="http://schemas.openxmlformats.org/officeDocument/2006/relationships/image" Target="../media/image1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image" Target="../media/image189.jpeg"/><Relationship Id="rId9" Type="http://schemas.openxmlformats.org/officeDocument/2006/relationships/image" Target="../media/image19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6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4.png"/><Relationship Id="rId5" Type="http://schemas.openxmlformats.org/officeDocument/2006/relationships/image" Target="../media/image197.png"/><Relationship Id="rId4" Type="http://schemas.openxmlformats.org/officeDocument/2006/relationships/image" Target="../media/image20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13" Type="http://schemas.openxmlformats.org/officeDocument/2006/relationships/image" Target="../media/image218.png"/><Relationship Id="rId3" Type="http://schemas.openxmlformats.org/officeDocument/2006/relationships/image" Target="../media/image208.png"/><Relationship Id="rId7" Type="http://schemas.openxmlformats.org/officeDocument/2006/relationships/image" Target="../media/image212.png"/><Relationship Id="rId12" Type="http://schemas.openxmlformats.org/officeDocument/2006/relationships/image" Target="../media/image217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1.png"/><Relationship Id="rId11" Type="http://schemas.openxmlformats.org/officeDocument/2006/relationships/image" Target="../media/image216.png"/><Relationship Id="rId5" Type="http://schemas.openxmlformats.org/officeDocument/2006/relationships/image" Target="../media/image210.png"/><Relationship Id="rId10" Type="http://schemas.openxmlformats.org/officeDocument/2006/relationships/image" Target="../media/image215.png"/><Relationship Id="rId4" Type="http://schemas.openxmlformats.org/officeDocument/2006/relationships/image" Target="../media/image209.png"/><Relationship Id="rId9" Type="http://schemas.openxmlformats.org/officeDocument/2006/relationships/image" Target="../media/image21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4.png"/><Relationship Id="rId7" Type="http://schemas.openxmlformats.org/officeDocument/2006/relationships/image" Target="../media/image223.pn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2.pn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Relationship Id="rId9" Type="http://schemas.openxmlformats.org/officeDocument/2006/relationships/image" Target="../media/image2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323850" y="1052513"/>
            <a:ext cx="5256213" cy="1871662"/>
          </a:xfrm>
          <a:prstGeom prst="roundRect">
            <a:avLst>
              <a:gd name="adj" fmla="val 7806"/>
            </a:avLst>
          </a:prstGeom>
          <a:solidFill>
            <a:srgbClr val="9294C0">
              <a:alpha val="50000"/>
            </a:srgbClr>
          </a:solidFill>
          <a:ln w="12700" algn="ctr">
            <a:solidFill>
              <a:schemeClr val="bg2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68313" y="1412875"/>
            <a:ext cx="44640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 anchor="ctr"/>
          <a:lstStyle/>
          <a:p>
            <a:pPr latinLnBrk="1"/>
            <a:r>
              <a:rPr kumimoji="1" lang="en-US" altLang="ko-KR" sz="3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DVM plus3 </a:t>
            </a:r>
            <a:br>
              <a:rPr kumimoji="1" lang="en-US" altLang="ko-KR" sz="3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1" lang="ru-RU" altLang="ko-KR" sz="3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система управления</a:t>
            </a:r>
            <a:r>
              <a:rPr kumimoji="1" lang="en-US" altLang="ko-KR" sz="3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kumimoji="1" lang="en-US" altLang="ko-KR" sz="3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kumimoji="1" lang="en-US" altLang="ko-KR" sz="24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539750" y="1125538"/>
            <a:ext cx="2346325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 anchor="ctr"/>
          <a:lstStyle/>
          <a:p>
            <a:pPr latinLnBrk="1"/>
            <a:r>
              <a:rPr kumimoji="1" lang="en-US" altLang="ko-KR" sz="1000">
                <a:solidFill>
                  <a:srgbClr val="1F4763"/>
                </a:solidFill>
              </a:rPr>
              <a:t>Samsung Control Solution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396875" y="1882775"/>
            <a:ext cx="8304213" cy="1978025"/>
            <a:chOff x="250" y="1095"/>
            <a:chExt cx="5231" cy="1193"/>
          </a:xfrm>
        </p:grpSpPr>
        <p:sp>
          <p:nvSpPr>
            <p:cNvPr id="37891" name="AutoShape 3"/>
            <p:cNvSpPr>
              <a:spLocks noChangeArrowheads="1"/>
            </p:cNvSpPr>
            <p:nvPr/>
          </p:nvSpPr>
          <p:spPr bwMode="auto">
            <a:xfrm>
              <a:off x="311" y="1095"/>
              <a:ext cx="5162" cy="1193"/>
            </a:xfrm>
            <a:prstGeom prst="roundRect">
              <a:avLst>
                <a:gd name="adj" fmla="val 8046"/>
              </a:avLst>
            </a:prstGeom>
            <a:solidFill>
              <a:srgbClr val="B2B2B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892" name="AutoShape 4"/>
            <p:cNvSpPr>
              <a:spLocks noChangeArrowheads="1"/>
            </p:cNvSpPr>
            <p:nvPr/>
          </p:nvSpPr>
          <p:spPr bwMode="auto">
            <a:xfrm>
              <a:off x="250" y="1100"/>
              <a:ext cx="5231" cy="1151"/>
            </a:xfrm>
            <a:prstGeom prst="roundRect">
              <a:avLst>
                <a:gd name="adj" fmla="val 8046"/>
              </a:avLst>
            </a:prstGeom>
            <a:solidFill>
              <a:srgbClr val="EAF5F6"/>
            </a:solidFill>
            <a:ln w="9525">
              <a:solidFill>
                <a:srgbClr val="73A2D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68313" y="2038350"/>
            <a:ext cx="8604250" cy="987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FF0000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kumimoji="1" lang="en-US" altLang="ko-KR">
                <a:solidFill>
                  <a:schemeClr val="tx2"/>
                </a:solidFill>
                <a:sym typeface="Wingdings" pitchFamily="2" charset="2"/>
              </a:rPr>
              <a:t> </a:t>
            </a:r>
            <a:r>
              <a:rPr kumimoji="1" lang="ru-RU" altLang="ko-KR">
                <a:solidFill>
                  <a:schemeClr val="tx2"/>
                </a:solidFill>
                <a:sym typeface="Wingdings" pitchFamily="2" charset="2"/>
              </a:rPr>
              <a:t>Индикация те</a:t>
            </a:r>
            <a:r>
              <a:rPr kumimoji="1" lang="ru-RU" altLang="ko-KR">
                <a:solidFill>
                  <a:schemeClr val="tx2"/>
                </a:solidFill>
              </a:rPr>
              <a:t>кущего времени</a:t>
            </a:r>
            <a:endParaRPr kumimoji="1" lang="en-US" altLang="ko-KR">
              <a:solidFill>
                <a:schemeClr val="tx2"/>
              </a:solidFill>
            </a:endParaRP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kumimoji="1" lang="en-US" altLang="ko-KR">
                <a:solidFill>
                  <a:schemeClr val="tx2"/>
                </a:solidFill>
                <a:sym typeface="Wingdings" pitchFamily="2" charset="2"/>
              </a:rPr>
              <a:t> </a:t>
            </a:r>
            <a:r>
              <a:rPr kumimoji="1" lang="ru-RU" altLang="ko-KR">
                <a:solidFill>
                  <a:schemeClr val="tx2"/>
                </a:solidFill>
                <a:sym typeface="Wingdings" pitchFamily="2" charset="2"/>
              </a:rPr>
              <a:t>Индикация </a:t>
            </a:r>
            <a:r>
              <a:rPr kumimoji="1" lang="ru-RU" altLang="ko-KR">
                <a:solidFill>
                  <a:schemeClr val="tx2"/>
                </a:solidFill>
              </a:rPr>
              <a:t>температуры в помещении</a:t>
            </a:r>
            <a:r>
              <a:rPr kumimoji="1" lang="en-US" altLang="ko-KR">
                <a:solidFill>
                  <a:schemeClr val="tx2"/>
                </a:solidFill>
              </a:rPr>
              <a:t>  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kumimoji="1" lang="en-US" altLang="ko-KR">
                <a:solidFill>
                  <a:schemeClr val="tx2"/>
                </a:solidFill>
                <a:sym typeface="Wingdings" pitchFamily="2" charset="2"/>
              </a:rPr>
              <a:t> </a:t>
            </a:r>
            <a:r>
              <a:rPr kumimoji="1" lang="ru-RU" altLang="ko-KR">
                <a:solidFill>
                  <a:schemeClr val="tx2"/>
                </a:solidFill>
              </a:rPr>
              <a:t>Блокирование работы кнопок</a:t>
            </a:r>
            <a:endParaRPr kumimoji="1" lang="en-US" altLang="ko-KR">
              <a:solidFill>
                <a:schemeClr val="tx2"/>
              </a:solidFill>
            </a:endParaRPr>
          </a:p>
        </p:txBody>
      </p:sp>
      <p:grpSp>
        <p:nvGrpSpPr>
          <p:cNvPr id="37894" name="Group 6"/>
          <p:cNvGrpSpPr>
            <a:grpSpLocks/>
          </p:cNvGrpSpPr>
          <p:nvPr/>
        </p:nvGrpSpPr>
        <p:grpSpPr bwMode="auto">
          <a:xfrm>
            <a:off x="468313" y="1738313"/>
            <a:ext cx="2951162" cy="368300"/>
            <a:chOff x="816" y="2304"/>
            <a:chExt cx="1440" cy="448"/>
          </a:xfrm>
        </p:grpSpPr>
        <p:sp>
          <p:nvSpPr>
            <p:cNvPr id="37895" name="Freeform 7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896" name="Rectangle 8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99D549">
                    <a:gamma/>
                    <a:tint val="51373"/>
                    <a:invGamma/>
                  </a:srgbClr>
                </a:gs>
                <a:gs pos="100000">
                  <a:srgbClr val="99D549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altLang="ko-KR" sz="16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Удобство использования</a:t>
              </a:r>
              <a:endParaRPr lang="en-US" altLang="ko-KR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37900" name="AutoShape 12"/>
          <p:cNvSpPr>
            <a:spLocks noChangeArrowheads="1"/>
          </p:cNvSpPr>
          <p:nvPr/>
        </p:nvSpPr>
        <p:spPr bwMode="auto">
          <a:xfrm>
            <a:off x="541338" y="4279900"/>
            <a:ext cx="8194675" cy="1670050"/>
          </a:xfrm>
          <a:prstGeom prst="roundRect">
            <a:avLst>
              <a:gd name="adj" fmla="val 8046"/>
            </a:avLst>
          </a:prstGeom>
          <a:solidFill>
            <a:srgbClr val="B2B2B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901" name="AutoShape 13"/>
          <p:cNvSpPr>
            <a:spLocks noChangeArrowheads="1"/>
          </p:cNvSpPr>
          <p:nvPr/>
        </p:nvSpPr>
        <p:spPr bwMode="auto">
          <a:xfrm>
            <a:off x="444500" y="4287838"/>
            <a:ext cx="8304213" cy="1611312"/>
          </a:xfrm>
          <a:prstGeom prst="roundRect">
            <a:avLst>
              <a:gd name="adj" fmla="val 8046"/>
            </a:avLst>
          </a:prstGeom>
          <a:solidFill>
            <a:srgbClr val="EAF5F6"/>
          </a:solidFill>
          <a:ln w="9525">
            <a:solidFill>
              <a:srgbClr val="73A2D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587375" y="4529138"/>
            <a:ext cx="7993063" cy="987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FF0000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buFont typeface="Wingdings" pitchFamily="2" charset="2"/>
              <a:buChar char="§"/>
            </a:pPr>
            <a:r>
              <a:rPr kumimoji="1" lang="en-US" altLang="ko-KR">
                <a:solidFill>
                  <a:schemeClr val="tx2"/>
                </a:solidFill>
              </a:rPr>
              <a:t> </a:t>
            </a:r>
            <a:r>
              <a:rPr kumimoji="1" lang="ru-RU" altLang="ko-KR">
                <a:solidFill>
                  <a:schemeClr val="tx2"/>
                </a:solidFill>
              </a:rPr>
              <a:t>Индикация параметров внутреннего блока</a:t>
            </a:r>
            <a:endParaRPr kumimoji="1" lang="en-US" altLang="ko-KR">
              <a:solidFill>
                <a:schemeClr val="tx2"/>
              </a:solidFill>
            </a:endParaRP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kumimoji="1" lang="en-US" altLang="ko-KR">
                <a:solidFill>
                  <a:schemeClr val="tx2"/>
                </a:solidFill>
              </a:rPr>
              <a:t>   (</a:t>
            </a:r>
            <a:r>
              <a:rPr kumimoji="1" lang="ru-RU" altLang="ko-KR">
                <a:solidFill>
                  <a:schemeClr val="tx2"/>
                </a:solidFill>
              </a:rPr>
              <a:t>шаг </a:t>
            </a:r>
            <a:r>
              <a:rPr kumimoji="1" lang="en-US" altLang="ko-KR">
                <a:solidFill>
                  <a:schemeClr val="tx2"/>
                </a:solidFill>
              </a:rPr>
              <a:t>EEV, </a:t>
            </a:r>
            <a:r>
              <a:rPr kumimoji="1" lang="ru-RU" altLang="ko-KR">
                <a:solidFill>
                  <a:schemeClr val="tx2"/>
                </a:solidFill>
              </a:rPr>
              <a:t>Темп. На входе и выходе теплообменника </a:t>
            </a:r>
            <a:r>
              <a:rPr kumimoji="1" lang="en-US" altLang="ko-KR">
                <a:solidFill>
                  <a:schemeClr val="tx2"/>
                </a:solidFill>
              </a:rPr>
              <a:t>)</a:t>
            </a:r>
          </a:p>
          <a:p>
            <a:pPr>
              <a:lnSpc>
                <a:spcPct val="140000"/>
              </a:lnSpc>
              <a:buFont typeface="Wingdings" pitchFamily="2" charset="2"/>
              <a:buChar char="§"/>
            </a:pPr>
            <a:r>
              <a:rPr kumimoji="1" lang="en-US" altLang="ko-KR">
                <a:solidFill>
                  <a:schemeClr val="tx2"/>
                </a:solidFill>
              </a:rPr>
              <a:t> </a:t>
            </a:r>
            <a:r>
              <a:rPr kumimoji="1" lang="ru-RU" altLang="ko-KR">
                <a:solidFill>
                  <a:schemeClr val="tx2"/>
                </a:solidFill>
              </a:rPr>
              <a:t>Установка кода опций и адреса внутреннего блока</a:t>
            </a:r>
            <a:endParaRPr kumimoji="1" lang="en-US" altLang="ko-KR">
              <a:solidFill>
                <a:schemeClr val="tx2"/>
              </a:solidFill>
            </a:endParaRPr>
          </a:p>
        </p:txBody>
      </p:sp>
      <p:grpSp>
        <p:nvGrpSpPr>
          <p:cNvPr id="37903" name="Group 15"/>
          <p:cNvGrpSpPr>
            <a:grpSpLocks/>
          </p:cNvGrpSpPr>
          <p:nvPr/>
        </p:nvGrpSpPr>
        <p:grpSpPr bwMode="auto">
          <a:xfrm>
            <a:off x="539750" y="4143375"/>
            <a:ext cx="2303463" cy="368300"/>
            <a:chOff x="816" y="2304"/>
            <a:chExt cx="1440" cy="448"/>
          </a:xfrm>
        </p:grpSpPr>
        <p:sp>
          <p:nvSpPr>
            <p:cNvPr id="37904" name="Freeform 16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05" name="Rectangle 17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FFB9FF"/>
                </a:gs>
                <a:gs pos="100000">
                  <a:srgbClr val="FF99C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altLang="ko-KR" sz="16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Сервис</a:t>
              </a:r>
              <a:endParaRPr lang="en-US" altLang="ko-KR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37906" name="Group 18"/>
          <p:cNvGrpSpPr>
            <a:grpSpLocks/>
          </p:cNvGrpSpPr>
          <p:nvPr/>
        </p:nvGrpSpPr>
        <p:grpSpPr bwMode="auto">
          <a:xfrm>
            <a:off x="5940425" y="4576763"/>
            <a:ext cx="2808288" cy="1012825"/>
            <a:chOff x="4260" y="845"/>
            <a:chExt cx="1500" cy="499"/>
          </a:xfrm>
        </p:grpSpPr>
        <p:grpSp>
          <p:nvGrpSpPr>
            <p:cNvPr id="37907" name="Group 19"/>
            <p:cNvGrpSpPr>
              <a:grpSpLocks/>
            </p:cNvGrpSpPr>
            <p:nvPr/>
          </p:nvGrpSpPr>
          <p:grpSpPr bwMode="auto">
            <a:xfrm>
              <a:off x="4762" y="891"/>
              <a:ext cx="998" cy="396"/>
              <a:chOff x="3833" y="2115"/>
              <a:chExt cx="1633" cy="577"/>
            </a:xfrm>
          </p:grpSpPr>
          <p:pic>
            <p:nvPicPr>
              <p:cNvPr id="37908" name="Picture 20" descr="실내기아이콘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803" y="2115"/>
                <a:ext cx="572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09" name="Picture 21" descr="010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916" y="2279"/>
                <a:ext cx="550" cy="413"/>
              </a:xfrm>
              <a:prstGeom prst="rect">
                <a:avLst/>
              </a:prstGeom>
              <a:noFill/>
            </p:spPr>
          </p:pic>
          <p:sp>
            <p:nvSpPr>
              <p:cNvPr id="37910" name="Freeform 22"/>
              <p:cNvSpPr>
                <a:spLocks/>
              </p:cNvSpPr>
              <p:nvPr/>
            </p:nvSpPr>
            <p:spPr bwMode="gray">
              <a:xfrm rot="9451978">
                <a:off x="3833" y="2296"/>
                <a:ext cx="907" cy="362"/>
              </a:xfrm>
              <a:custGeom>
                <a:avLst/>
                <a:gdLst/>
                <a:ahLst/>
                <a:cxnLst>
                  <a:cxn ang="0">
                    <a:pos x="2" y="102"/>
                  </a:cxn>
                  <a:cxn ang="0">
                    <a:pos x="26" y="91"/>
                  </a:cxn>
                  <a:cxn ang="0">
                    <a:pos x="71" y="71"/>
                  </a:cxn>
                  <a:cxn ang="0">
                    <a:pos x="135" y="49"/>
                  </a:cxn>
                  <a:cxn ang="0">
                    <a:pos x="218" y="27"/>
                  </a:cxn>
                  <a:cxn ang="0">
                    <a:pos x="316" y="9"/>
                  </a:cxn>
                  <a:cxn ang="0">
                    <a:pos x="427" y="0"/>
                  </a:cxn>
                  <a:cxn ang="0">
                    <a:pos x="552" y="3"/>
                  </a:cxn>
                  <a:cxn ang="0">
                    <a:pos x="687" y="22"/>
                  </a:cxn>
                  <a:cxn ang="0">
                    <a:pos x="821" y="60"/>
                  </a:cxn>
                  <a:cxn ang="0">
                    <a:pos x="929" y="104"/>
                  </a:cxn>
                  <a:cxn ang="0">
                    <a:pos x="1015" y="150"/>
                  </a:cxn>
                  <a:cxn ang="0">
                    <a:pos x="1078" y="195"/>
                  </a:cxn>
                  <a:cxn ang="0">
                    <a:pos x="1122" y="233"/>
                  </a:cxn>
                  <a:cxn ang="0">
                    <a:pos x="1146" y="258"/>
                  </a:cxn>
                  <a:cxn ang="0">
                    <a:pos x="1154" y="269"/>
                  </a:cxn>
                  <a:cxn ang="0">
                    <a:pos x="1162" y="467"/>
                  </a:cxn>
                  <a:cxn ang="0">
                    <a:pos x="990" y="356"/>
                  </a:cxn>
                  <a:cxn ang="0">
                    <a:pos x="982" y="346"/>
                  </a:cxn>
                  <a:cxn ang="0">
                    <a:pos x="960" y="319"/>
                  </a:cxn>
                  <a:cxn ang="0">
                    <a:pos x="922" y="280"/>
                  </a:cxn>
                  <a:cxn ang="0">
                    <a:pos x="863" y="235"/>
                  </a:cxn>
                  <a:cxn ang="0">
                    <a:pos x="785" y="187"/>
                  </a:cxn>
                  <a:cxn ang="0">
                    <a:pos x="683" y="142"/>
                  </a:cxn>
                  <a:cxn ang="0">
                    <a:pos x="554" y="106"/>
                  </a:cxn>
                  <a:cxn ang="0">
                    <a:pos x="425" y="83"/>
                  </a:cxn>
                  <a:cxn ang="0">
                    <a:pos x="307" y="74"/>
                  </a:cxn>
                  <a:cxn ang="0">
                    <a:pos x="205" y="75"/>
                  </a:cxn>
                  <a:cxn ang="0">
                    <a:pos x="120" y="82"/>
                  </a:cxn>
                  <a:cxn ang="0">
                    <a:pos x="55" y="92"/>
                  </a:cxn>
                  <a:cxn ang="0">
                    <a:pos x="14" y="100"/>
                  </a:cxn>
                  <a:cxn ang="0">
                    <a:pos x="0" y="104"/>
                  </a:cxn>
                </a:cxnLst>
                <a:rect l="0" t="0" r="r" b="b"/>
                <a:pathLst>
                  <a:path w="1225" h="467">
                    <a:moveTo>
                      <a:pt x="0" y="104"/>
                    </a:moveTo>
                    <a:lnTo>
                      <a:pt x="2" y="102"/>
                    </a:lnTo>
                    <a:lnTo>
                      <a:pt x="11" y="97"/>
                    </a:lnTo>
                    <a:lnTo>
                      <a:pt x="26" y="91"/>
                    </a:lnTo>
                    <a:lnTo>
                      <a:pt x="46" y="82"/>
                    </a:lnTo>
                    <a:lnTo>
                      <a:pt x="71" y="71"/>
                    </a:lnTo>
                    <a:lnTo>
                      <a:pt x="100" y="61"/>
                    </a:lnTo>
                    <a:lnTo>
                      <a:pt x="135" y="49"/>
                    </a:lnTo>
                    <a:lnTo>
                      <a:pt x="174" y="38"/>
                    </a:lnTo>
                    <a:lnTo>
                      <a:pt x="218" y="27"/>
                    </a:lnTo>
                    <a:lnTo>
                      <a:pt x="264" y="17"/>
                    </a:lnTo>
                    <a:lnTo>
                      <a:pt x="316" y="9"/>
                    </a:lnTo>
                    <a:lnTo>
                      <a:pt x="370" y="3"/>
                    </a:lnTo>
                    <a:lnTo>
                      <a:pt x="427" y="0"/>
                    </a:lnTo>
                    <a:lnTo>
                      <a:pt x="489" y="0"/>
                    </a:lnTo>
                    <a:lnTo>
                      <a:pt x="552" y="3"/>
                    </a:lnTo>
                    <a:lnTo>
                      <a:pt x="618" y="11"/>
                    </a:lnTo>
                    <a:lnTo>
                      <a:pt x="687" y="22"/>
                    </a:lnTo>
                    <a:lnTo>
                      <a:pt x="758" y="40"/>
                    </a:lnTo>
                    <a:lnTo>
                      <a:pt x="821" y="60"/>
                    </a:lnTo>
                    <a:lnTo>
                      <a:pt x="879" y="80"/>
                    </a:lnTo>
                    <a:lnTo>
                      <a:pt x="929" y="104"/>
                    </a:lnTo>
                    <a:lnTo>
                      <a:pt x="975" y="127"/>
                    </a:lnTo>
                    <a:lnTo>
                      <a:pt x="1015" y="150"/>
                    </a:lnTo>
                    <a:lnTo>
                      <a:pt x="1049" y="173"/>
                    </a:lnTo>
                    <a:lnTo>
                      <a:pt x="1078" y="195"/>
                    </a:lnTo>
                    <a:lnTo>
                      <a:pt x="1102" y="214"/>
                    </a:lnTo>
                    <a:lnTo>
                      <a:pt x="1122" y="233"/>
                    </a:lnTo>
                    <a:lnTo>
                      <a:pt x="1136" y="247"/>
                    </a:lnTo>
                    <a:lnTo>
                      <a:pt x="1146" y="258"/>
                    </a:lnTo>
                    <a:lnTo>
                      <a:pt x="1153" y="266"/>
                    </a:lnTo>
                    <a:lnTo>
                      <a:pt x="1154" y="269"/>
                    </a:lnTo>
                    <a:lnTo>
                      <a:pt x="1225" y="227"/>
                    </a:lnTo>
                    <a:lnTo>
                      <a:pt x="1162" y="467"/>
                    </a:lnTo>
                    <a:lnTo>
                      <a:pt x="916" y="407"/>
                    </a:lnTo>
                    <a:lnTo>
                      <a:pt x="990" y="356"/>
                    </a:lnTo>
                    <a:lnTo>
                      <a:pt x="987" y="354"/>
                    </a:lnTo>
                    <a:lnTo>
                      <a:pt x="982" y="346"/>
                    </a:lnTo>
                    <a:lnTo>
                      <a:pt x="973" y="334"/>
                    </a:lnTo>
                    <a:lnTo>
                      <a:pt x="960" y="319"/>
                    </a:lnTo>
                    <a:lnTo>
                      <a:pt x="944" y="301"/>
                    </a:lnTo>
                    <a:lnTo>
                      <a:pt x="922" y="280"/>
                    </a:lnTo>
                    <a:lnTo>
                      <a:pt x="896" y="258"/>
                    </a:lnTo>
                    <a:lnTo>
                      <a:pt x="863" y="235"/>
                    </a:lnTo>
                    <a:lnTo>
                      <a:pt x="827" y="211"/>
                    </a:lnTo>
                    <a:lnTo>
                      <a:pt x="785" y="187"/>
                    </a:lnTo>
                    <a:lnTo>
                      <a:pt x="737" y="164"/>
                    </a:lnTo>
                    <a:lnTo>
                      <a:pt x="683" y="142"/>
                    </a:lnTo>
                    <a:lnTo>
                      <a:pt x="622" y="123"/>
                    </a:lnTo>
                    <a:lnTo>
                      <a:pt x="554" y="106"/>
                    </a:lnTo>
                    <a:lnTo>
                      <a:pt x="488" y="92"/>
                    </a:lnTo>
                    <a:lnTo>
                      <a:pt x="425" y="83"/>
                    </a:lnTo>
                    <a:lnTo>
                      <a:pt x="365" y="76"/>
                    </a:lnTo>
                    <a:lnTo>
                      <a:pt x="307" y="74"/>
                    </a:lnTo>
                    <a:lnTo>
                      <a:pt x="254" y="73"/>
                    </a:lnTo>
                    <a:lnTo>
                      <a:pt x="205" y="75"/>
                    </a:lnTo>
                    <a:lnTo>
                      <a:pt x="160" y="78"/>
                    </a:lnTo>
                    <a:lnTo>
                      <a:pt x="120" y="82"/>
                    </a:lnTo>
                    <a:lnTo>
                      <a:pt x="85" y="87"/>
                    </a:lnTo>
                    <a:lnTo>
                      <a:pt x="55" y="92"/>
                    </a:lnTo>
                    <a:lnTo>
                      <a:pt x="31" y="96"/>
                    </a:lnTo>
                    <a:lnTo>
                      <a:pt x="14" y="100"/>
                    </a:lnTo>
                    <a:lnTo>
                      <a:pt x="4" y="102"/>
                    </a:lnTo>
                    <a:lnTo>
                      <a:pt x="0" y="10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6699"/>
                  </a:gs>
                  <a:gs pos="100000">
                    <a:srgbClr val="CC0099"/>
                  </a:gs>
                </a:gsLst>
                <a:lin ang="0" scaled="1"/>
              </a:gradFill>
              <a:ln w="0">
                <a:noFill/>
                <a:prstDash val="solid"/>
                <a:round/>
                <a:headEnd/>
                <a:tailEnd/>
              </a:ln>
              <a:effectLst>
                <a:outerShdw dist="107763" dir="2700000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11" name="Freeform 23"/>
              <p:cNvSpPr>
                <a:spLocks/>
              </p:cNvSpPr>
              <p:nvPr/>
            </p:nvSpPr>
            <p:spPr bwMode="gray">
              <a:xfrm rot="-796692">
                <a:off x="3833" y="2115"/>
                <a:ext cx="907" cy="362"/>
              </a:xfrm>
              <a:custGeom>
                <a:avLst/>
                <a:gdLst/>
                <a:ahLst/>
                <a:cxnLst>
                  <a:cxn ang="0">
                    <a:pos x="2" y="102"/>
                  </a:cxn>
                  <a:cxn ang="0">
                    <a:pos x="26" y="91"/>
                  </a:cxn>
                  <a:cxn ang="0">
                    <a:pos x="71" y="71"/>
                  </a:cxn>
                  <a:cxn ang="0">
                    <a:pos x="135" y="49"/>
                  </a:cxn>
                  <a:cxn ang="0">
                    <a:pos x="218" y="27"/>
                  </a:cxn>
                  <a:cxn ang="0">
                    <a:pos x="316" y="9"/>
                  </a:cxn>
                  <a:cxn ang="0">
                    <a:pos x="427" y="0"/>
                  </a:cxn>
                  <a:cxn ang="0">
                    <a:pos x="552" y="3"/>
                  </a:cxn>
                  <a:cxn ang="0">
                    <a:pos x="687" y="22"/>
                  </a:cxn>
                  <a:cxn ang="0">
                    <a:pos x="821" y="60"/>
                  </a:cxn>
                  <a:cxn ang="0">
                    <a:pos x="929" y="104"/>
                  </a:cxn>
                  <a:cxn ang="0">
                    <a:pos x="1015" y="150"/>
                  </a:cxn>
                  <a:cxn ang="0">
                    <a:pos x="1078" y="195"/>
                  </a:cxn>
                  <a:cxn ang="0">
                    <a:pos x="1122" y="233"/>
                  </a:cxn>
                  <a:cxn ang="0">
                    <a:pos x="1146" y="258"/>
                  </a:cxn>
                  <a:cxn ang="0">
                    <a:pos x="1154" y="269"/>
                  </a:cxn>
                  <a:cxn ang="0">
                    <a:pos x="1162" y="467"/>
                  </a:cxn>
                  <a:cxn ang="0">
                    <a:pos x="990" y="356"/>
                  </a:cxn>
                  <a:cxn ang="0">
                    <a:pos x="982" y="346"/>
                  </a:cxn>
                  <a:cxn ang="0">
                    <a:pos x="960" y="319"/>
                  </a:cxn>
                  <a:cxn ang="0">
                    <a:pos x="922" y="280"/>
                  </a:cxn>
                  <a:cxn ang="0">
                    <a:pos x="863" y="235"/>
                  </a:cxn>
                  <a:cxn ang="0">
                    <a:pos x="785" y="187"/>
                  </a:cxn>
                  <a:cxn ang="0">
                    <a:pos x="683" y="142"/>
                  </a:cxn>
                  <a:cxn ang="0">
                    <a:pos x="554" y="106"/>
                  </a:cxn>
                  <a:cxn ang="0">
                    <a:pos x="425" y="83"/>
                  </a:cxn>
                  <a:cxn ang="0">
                    <a:pos x="307" y="74"/>
                  </a:cxn>
                  <a:cxn ang="0">
                    <a:pos x="205" y="75"/>
                  </a:cxn>
                  <a:cxn ang="0">
                    <a:pos x="120" y="82"/>
                  </a:cxn>
                  <a:cxn ang="0">
                    <a:pos x="55" y="92"/>
                  </a:cxn>
                  <a:cxn ang="0">
                    <a:pos x="14" y="100"/>
                  </a:cxn>
                  <a:cxn ang="0">
                    <a:pos x="0" y="104"/>
                  </a:cxn>
                </a:cxnLst>
                <a:rect l="0" t="0" r="r" b="b"/>
                <a:pathLst>
                  <a:path w="1225" h="467">
                    <a:moveTo>
                      <a:pt x="0" y="104"/>
                    </a:moveTo>
                    <a:lnTo>
                      <a:pt x="2" y="102"/>
                    </a:lnTo>
                    <a:lnTo>
                      <a:pt x="11" y="97"/>
                    </a:lnTo>
                    <a:lnTo>
                      <a:pt x="26" y="91"/>
                    </a:lnTo>
                    <a:lnTo>
                      <a:pt x="46" y="82"/>
                    </a:lnTo>
                    <a:lnTo>
                      <a:pt x="71" y="71"/>
                    </a:lnTo>
                    <a:lnTo>
                      <a:pt x="100" y="61"/>
                    </a:lnTo>
                    <a:lnTo>
                      <a:pt x="135" y="49"/>
                    </a:lnTo>
                    <a:lnTo>
                      <a:pt x="174" y="38"/>
                    </a:lnTo>
                    <a:lnTo>
                      <a:pt x="218" y="27"/>
                    </a:lnTo>
                    <a:lnTo>
                      <a:pt x="264" y="17"/>
                    </a:lnTo>
                    <a:lnTo>
                      <a:pt x="316" y="9"/>
                    </a:lnTo>
                    <a:lnTo>
                      <a:pt x="370" y="3"/>
                    </a:lnTo>
                    <a:lnTo>
                      <a:pt x="427" y="0"/>
                    </a:lnTo>
                    <a:lnTo>
                      <a:pt x="489" y="0"/>
                    </a:lnTo>
                    <a:lnTo>
                      <a:pt x="552" y="3"/>
                    </a:lnTo>
                    <a:lnTo>
                      <a:pt x="618" y="11"/>
                    </a:lnTo>
                    <a:lnTo>
                      <a:pt x="687" y="22"/>
                    </a:lnTo>
                    <a:lnTo>
                      <a:pt x="758" y="40"/>
                    </a:lnTo>
                    <a:lnTo>
                      <a:pt x="821" y="60"/>
                    </a:lnTo>
                    <a:lnTo>
                      <a:pt x="879" y="80"/>
                    </a:lnTo>
                    <a:lnTo>
                      <a:pt x="929" y="104"/>
                    </a:lnTo>
                    <a:lnTo>
                      <a:pt x="975" y="127"/>
                    </a:lnTo>
                    <a:lnTo>
                      <a:pt x="1015" y="150"/>
                    </a:lnTo>
                    <a:lnTo>
                      <a:pt x="1049" y="173"/>
                    </a:lnTo>
                    <a:lnTo>
                      <a:pt x="1078" y="195"/>
                    </a:lnTo>
                    <a:lnTo>
                      <a:pt x="1102" y="214"/>
                    </a:lnTo>
                    <a:lnTo>
                      <a:pt x="1122" y="233"/>
                    </a:lnTo>
                    <a:lnTo>
                      <a:pt x="1136" y="247"/>
                    </a:lnTo>
                    <a:lnTo>
                      <a:pt x="1146" y="258"/>
                    </a:lnTo>
                    <a:lnTo>
                      <a:pt x="1153" y="266"/>
                    </a:lnTo>
                    <a:lnTo>
                      <a:pt x="1154" y="269"/>
                    </a:lnTo>
                    <a:lnTo>
                      <a:pt x="1225" y="227"/>
                    </a:lnTo>
                    <a:lnTo>
                      <a:pt x="1162" y="467"/>
                    </a:lnTo>
                    <a:lnTo>
                      <a:pt x="916" y="407"/>
                    </a:lnTo>
                    <a:lnTo>
                      <a:pt x="990" y="356"/>
                    </a:lnTo>
                    <a:lnTo>
                      <a:pt x="987" y="354"/>
                    </a:lnTo>
                    <a:lnTo>
                      <a:pt x="982" y="346"/>
                    </a:lnTo>
                    <a:lnTo>
                      <a:pt x="973" y="334"/>
                    </a:lnTo>
                    <a:lnTo>
                      <a:pt x="960" y="319"/>
                    </a:lnTo>
                    <a:lnTo>
                      <a:pt x="944" y="301"/>
                    </a:lnTo>
                    <a:lnTo>
                      <a:pt x="922" y="280"/>
                    </a:lnTo>
                    <a:lnTo>
                      <a:pt x="896" y="258"/>
                    </a:lnTo>
                    <a:lnTo>
                      <a:pt x="863" y="235"/>
                    </a:lnTo>
                    <a:lnTo>
                      <a:pt x="827" y="211"/>
                    </a:lnTo>
                    <a:lnTo>
                      <a:pt x="785" y="187"/>
                    </a:lnTo>
                    <a:lnTo>
                      <a:pt x="737" y="164"/>
                    </a:lnTo>
                    <a:lnTo>
                      <a:pt x="683" y="142"/>
                    </a:lnTo>
                    <a:lnTo>
                      <a:pt x="622" y="123"/>
                    </a:lnTo>
                    <a:lnTo>
                      <a:pt x="554" y="106"/>
                    </a:lnTo>
                    <a:lnTo>
                      <a:pt x="488" y="92"/>
                    </a:lnTo>
                    <a:lnTo>
                      <a:pt x="425" y="83"/>
                    </a:lnTo>
                    <a:lnTo>
                      <a:pt x="365" y="76"/>
                    </a:lnTo>
                    <a:lnTo>
                      <a:pt x="307" y="74"/>
                    </a:lnTo>
                    <a:lnTo>
                      <a:pt x="254" y="73"/>
                    </a:lnTo>
                    <a:lnTo>
                      <a:pt x="205" y="75"/>
                    </a:lnTo>
                    <a:lnTo>
                      <a:pt x="160" y="78"/>
                    </a:lnTo>
                    <a:lnTo>
                      <a:pt x="120" y="82"/>
                    </a:lnTo>
                    <a:lnTo>
                      <a:pt x="85" y="87"/>
                    </a:lnTo>
                    <a:lnTo>
                      <a:pt x="55" y="92"/>
                    </a:lnTo>
                    <a:lnTo>
                      <a:pt x="31" y="96"/>
                    </a:lnTo>
                    <a:lnTo>
                      <a:pt x="14" y="100"/>
                    </a:lnTo>
                    <a:lnTo>
                      <a:pt x="4" y="102"/>
                    </a:lnTo>
                    <a:lnTo>
                      <a:pt x="0" y="10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6699"/>
                  </a:gs>
                  <a:gs pos="100000">
                    <a:srgbClr val="CC0099"/>
                  </a:gs>
                </a:gsLst>
                <a:lin ang="0" scaled="1"/>
              </a:gradFill>
              <a:ln w="0">
                <a:noFill/>
                <a:prstDash val="solid"/>
                <a:round/>
                <a:headEnd/>
                <a:tailEnd/>
              </a:ln>
              <a:effectLst>
                <a:outerShdw dist="107763" dir="2700000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ru-RU"/>
              </a:p>
            </p:txBody>
          </p:sp>
        </p:grpSp>
        <p:pic>
          <p:nvPicPr>
            <p:cNvPr id="37912" name="Picture 24" descr="en_유선리모컨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60" y="845"/>
              <a:ext cx="473" cy="499"/>
            </a:xfrm>
            <a:prstGeom prst="rect">
              <a:avLst/>
            </a:prstGeom>
            <a:noFill/>
          </p:spPr>
        </p:pic>
      </p:grpSp>
      <p:sp>
        <p:nvSpPr>
          <p:cNvPr id="37915" name="Text Box 27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02.</a:t>
            </a:r>
          </a:p>
        </p:txBody>
      </p:sp>
      <p:sp>
        <p:nvSpPr>
          <p:cNvPr id="37916" name="Text Box 28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Проводной пульт</a:t>
            </a:r>
            <a:r>
              <a:rPr kumimoji="1" lang="en-US" altLang="ko-KR" sz="3200">
                <a:solidFill>
                  <a:schemeClr val="bg1"/>
                </a:solidFill>
              </a:rPr>
              <a:t> (MWR-WS00)</a:t>
            </a:r>
          </a:p>
        </p:txBody>
      </p:sp>
      <p:sp>
        <p:nvSpPr>
          <p:cNvPr id="37917" name="Text Box 29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Дополнительные функции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82" name="Group 70"/>
          <p:cNvGraphicFramePr>
            <a:graphicFrameLocks noGrp="1"/>
          </p:cNvGraphicFramePr>
          <p:nvPr/>
        </p:nvGraphicFramePr>
        <p:xfrm>
          <a:off x="898525" y="2143125"/>
          <a:ext cx="7561263" cy="4251960"/>
        </p:xfrm>
        <a:graphic>
          <a:graphicData uri="http://schemas.openxmlformats.org/drawingml/2006/table">
            <a:tbl>
              <a:tblPr/>
              <a:tblGrid>
                <a:gridCol w="695325"/>
                <a:gridCol w="6865938"/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Меню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Описание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Мониторинг и установка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кода опций внутреннего блока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Мониторинг и установка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адреса группы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RMC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внутреннего блока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Мониторинг данных гидравлического контура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Установка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компенсации температуры для датчика проводного пульта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Установка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компенсации скорости вентилятора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Установка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работы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EEV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при выключенном внутреннем блоке (обогрев)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Установка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периода индикации обслуживания воздушного фильтра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Установка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компенсации производительности в режиме обогрева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Проверка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кода опций для центрального управления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Проверка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кода опций для насоса отвода конденсата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11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Проверка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кода опций для  электрического нагревателя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Проверка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кода опций для водяного нагревателя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13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Проверка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кол-ва подключенных внутренних блоков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14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Проверка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версии программного обеспечения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968" name="Text Box 56"/>
          <p:cNvSpPr txBox="1">
            <a:spLocks noChangeArrowheads="1"/>
          </p:cNvSpPr>
          <p:nvPr/>
        </p:nvSpPr>
        <p:spPr bwMode="auto">
          <a:xfrm>
            <a:off x="611188" y="1412875"/>
            <a:ext cx="7561262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marL="354013" lvl="1" indent="-174625" latinLnBrk="1">
              <a:buFont typeface="Arial" pitchFamily="34" charset="0"/>
              <a:buChar char="–"/>
            </a:pPr>
            <a:r>
              <a:rPr kumimoji="1" lang="en-US" altLang="ko-KR">
                <a:solidFill>
                  <a:schemeClr val="tx2"/>
                </a:solidFill>
              </a:rPr>
              <a:t> </a:t>
            </a:r>
            <a:r>
              <a:rPr kumimoji="1" lang="ru-RU" altLang="ko-KR">
                <a:solidFill>
                  <a:schemeClr val="tx2"/>
                </a:solidFill>
              </a:rPr>
              <a:t>Переключатель</a:t>
            </a:r>
            <a:r>
              <a:rPr kumimoji="1" lang="en-US" altLang="ko-KR">
                <a:solidFill>
                  <a:schemeClr val="tx2"/>
                </a:solidFill>
              </a:rPr>
              <a:t> </a:t>
            </a:r>
            <a:r>
              <a:rPr kumimoji="1" lang="en-US" altLang="ko-KR">
                <a:solidFill>
                  <a:srgbClr val="0000FF"/>
                </a:solidFill>
              </a:rPr>
              <a:t>SW8</a:t>
            </a:r>
            <a:r>
              <a:rPr kumimoji="1" lang="en-US" altLang="ko-KR">
                <a:solidFill>
                  <a:schemeClr val="tx2"/>
                </a:solidFill>
              </a:rPr>
              <a:t> </a:t>
            </a:r>
            <a:r>
              <a:rPr kumimoji="1" lang="ru-RU" altLang="ko-KR">
                <a:solidFill>
                  <a:schemeClr val="tx2"/>
                </a:solidFill>
              </a:rPr>
              <a:t>на плате пульта установить в положение</a:t>
            </a:r>
            <a:r>
              <a:rPr kumimoji="1" lang="en-US" altLang="ko-KR">
                <a:solidFill>
                  <a:schemeClr val="tx2"/>
                </a:solidFill>
              </a:rPr>
              <a:t> ‘OFF’</a:t>
            </a:r>
            <a:r>
              <a:rPr kumimoji="1" lang="ru-RU" altLang="ko-KR">
                <a:solidFill>
                  <a:schemeClr val="tx2"/>
                </a:solidFill>
              </a:rPr>
              <a:t> для активации режима индикации или в положение</a:t>
            </a:r>
            <a:r>
              <a:rPr kumimoji="1" lang="en-US" altLang="ko-KR">
                <a:solidFill>
                  <a:schemeClr val="tx2"/>
                </a:solidFill>
              </a:rPr>
              <a:t> ‘ON’ </a:t>
            </a:r>
            <a:r>
              <a:rPr kumimoji="1" lang="ru-RU" altLang="ko-KR">
                <a:solidFill>
                  <a:schemeClr val="tx2"/>
                </a:solidFill>
              </a:rPr>
              <a:t>для активации режима установки нижеприведенных параметров </a:t>
            </a:r>
            <a:r>
              <a:rPr kumimoji="1" lang="en-US" altLang="ko-KR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38974" name="Text Box 62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02.</a:t>
            </a:r>
          </a:p>
        </p:txBody>
      </p:sp>
      <p:sp>
        <p:nvSpPr>
          <p:cNvPr id="38975" name="Text Box 63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Проводной пульт</a:t>
            </a:r>
            <a:r>
              <a:rPr kumimoji="1" lang="en-US" altLang="ko-KR" sz="3200">
                <a:solidFill>
                  <a:schemeClr val="bg1"/>
                </a:solidFill>
              </a:rPr>
              <a:t> (MWR-WS00)</a:t>
            </a:r>
          </a:p>
        </p:txBody>
      </p:sp>
      <p:sp>
        <p:nvSpPr>
          <p:cNvPr id="38976" name="Text Box 64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Дополнительные функции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97" name="Group 61"/>
          <p:cNvGraphicFramePr>
            <a:graphicFrameLocks noGrp="1"/>
          </p:cNvGraphicFramePr>
          <p:nvPr/>
        </p:nvGraphicFramePr>
        <p:xfrm>
          <a:off x="539750" y="1484313"/>
          <a:ext cx="8278813" cy="4828159"/>
        </p:xfrm>
        <a:graphic>
          <a:graphicData uri="http://schemas.openxmlformats.org/drawingml/2006/table">
            <a:tbl>
              <a:tblPr/>
              <a:tblGrid>
                <a:gridCol w="1727200"/>
                <a:gridCol w="3313113"/>
                <a:gridCol w="3238500"/>
              </a:tblGrid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Функция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Для 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DVM+</a:t>
                      </a: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2, 3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Для 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DVM</a:t>
                      </a: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DVM+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517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Использование датчика пульта управления для контроля температуры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Индикация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: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Температура, измеренная датчиком пульта управления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Контроль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: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 температуре, измеренной: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①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датчиком пульта управления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②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датчиком внутреннего блока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③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усредненное значение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Индикация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: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Температура, измеренная датчиком пульта управления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Контроль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: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 температуре, измеренной датчиком внутреннего блока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Поддержка сервисного режима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1:1 –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Все сервисные функции.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1:N –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Только компенсация              температуры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 –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управление несколькими блоками от одного пульта)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1:1 –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компенсация температуры и установка адреса группы.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1:N -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Только компенсация             температуры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Тихий / Ночной режим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Поддерживается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Индикация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при нажатии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“Restricted”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(Запрещен)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39969" name="Text Box 33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Совместимость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39971" name="Text Box 35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02.</a:t>
            </a:r>
          </a:p>
        </p:txBody>
      </p:sp>
      <p:sp>
        <p:nvSpPr>
          <p:cNvPr id="39989" name="Text Box 53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Проводной пульт</a:t>
            </a:r>
            <a:r>
              <a:rPr kumimoji="1" lang="en-US" altLang="ko-KR" sz="3200">
                <a:solidFill>
                  <a:schemeClr val="bg1"/>
                </a:solidFill>
              </a:rPr>
              <a:t> (MWR-WS00)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06" name="Group 46"/>
          <p:cNvGraphicFramePr>
            <a:graphicFrameLocks noGrp="1"/>
          </p:cNvGraphicFramePr>
          <p:nvPr/>
        </p:nvGraphicFramePr>
        <p:xfrm>
          <a:off x="612775" y="1487488"/>
          <a:ext cx="8135938" cy="2804414"/>
        </p:xfrm>
        <a:graphic>
          <a:graphicData uri="http://schemas.openxmlformats.org/drawingml/2006/table">
            <a:tbl>
              <a:tblPr/>
              <a:tblGrid>
                <a:gridCol w="1727200"/>
                <a:gridCol w="3311525"/>
                <a:gridCol w="3097213"/>
              </a:tblGrid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Функция</a:t>
                      </a: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Для 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DVM+</a:t>
                      </a: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2, 3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Для 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DVM</a:t>
                      </a:r>
                      <a:r>
                        <a:rPr kumimoji="1" lang="ru-RU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DVM+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Базовые функции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-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Индивидуальное / Групповое управление 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до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16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блоков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-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ВКЛ.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/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ВЫКЛ.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Режим работы, скорость вентилятора, жалюзи.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Авто останов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Поддерживается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Ограничение диапазона Темп.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Поддерживается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Блокирование кн.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Поддерживается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Недельный таймер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Поддерживается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658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65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604838" y="4573588"/>
            <a:ext cx="5840412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chemeClr val="tx2"/>
                </a:solidFill>
              </a:rPr>
              <a:t>※ </a:t>
            </a:r>
            <a:r>
              <a:rPr lang="ru-RU" altLang="ko-KR">
                <a:solidFill>
                  <a:schemeClr val="tx2"/>
                </a:solidFill>
              </a:rPr>
              <a:t>Проводной пульт </a:t>
            </a:r>
            <a:r>
              <a:rPr lang="en-US" altLang="ko-KR">
                <a:solidFill>
                  <a:schemeClr val="tx2"/>
                </a:solidFill>
              </a:rPr>
              <a:t>MWR-TH01</a:t>
            </a:r>
            <a:r>
              <a:rPr lang="ru-RU" altLang="ko-KR">
                <a:solidFill>
                  <a:schemeClr val="tx2"/>
                </a:solidFill>
              </a:rPr>
              <a:t>:</a:t>
            </a:r>
            <a:endParaRPr lang="en-US" altLang="ko-KR">
              <a:solidFill>
                <a:schemeClr val="tx2"/>
              </a:solidFill>
            </a:endParaRPr>
          </a:p>
          <a:p>
            <a:r>
              <a:rPr lang="en-US" altLang="ko-KR" b="0">
                <a:solidFill>
                  <a:schemeClr val="tx2"/>
                </a:solidFill>
              </a:rPr>
              <a:t>   - </a:t>
            </a:r>
            <a:r>
              <a:rPr lang="ru-RU" altLang="ko-KR" b="0">
                <a:solidFill>
                  <a:schemeClr val="tx2"/>
                </a:solidFill>
              </a:rPr>
              <a:t>Отсутствует «Тихий режим»</a:t>
            </a:r>
            <a:endParaRPr lang="en-US" altLang="ko-KR" b="0">
              <a:solidFill>
                <a:schemeClr val="tx2"/>
              </a:solidFill>
            </a:endParaRPr>
          </a:p>
          <a:p>
            <a:r>
              <a:rPr lang="en-US" altLang="ko-KR" b="0">
                <a:solidFill>
                  <a:schemeClr val="tx2"/>
                </a:solidFill>
              </a:rPr>
              <a:t>   - </a:t>
            </a:r>
            <a:r>
              <a:rPr lang="ru-RU" altLang="ko-KR" b="0">
                <a:solidFill>
                  <a:schemeClr val="tx2"/>
                </a:solidFill>
              </a:rPr>
              <a:t>Отсутствует</a:t>
            </a:r>
            <a:r>
              <a:rPr lang="en-US" altLang="ko-KR" b="0">
                <a:solidFill>
                  <a:schemeClr val="tx2"/>
                </a:solidFill>
              </a:rPr>
              <a:t> 5</a:t>
            </a:r>
            <a:r>
              <a:rPr lang="ru-RU" altLang="ko-KR" b="0">
                <a:solidFill>
                  <a:schemeClr val="tx2"/>
                </a:solidFill>
              </a:rPr>
              <a:t>-ти ступенчатое регулирование положения жалюзи</a:t>
            </a:r>
            <a:endParaRPr lang="en-US" altLang="ko-KR" b="0">
              <a:solidFill>
                <a:schemeClr val="tx2"/>
              </a:solidFill>
            </a:endParaRPr>
          </a:p>
          <a:p>
            <a:r>
              <a:rPr lang="en-US" altLang="ko-KR" b="0">
                <a:solidFill>
                  <a:schemeClr val="tx2"/>
                </a:solidFill>
              </a:rPr>
              <a:t>   - </a:t>
            </a:r>
            <a:r>
              <a:rPr lang="ru-RU" altLang="ko-KR" b="0">
                <a:solidFill>
                  <a:schemeClr val="tx2"/>
                </a:solidFill>
              </a:rPr>
              <a:t>Отсутствует</a:t>
            </a:r>
            <a:r>
              <a:rPr lang="en-US" altLang="ko-KR"/>
              <a:t> </a:t>
            </a:r>
            <a:r>
              <a:rPr lang="ru-RU" altLang="ko-KR" b="0">
                <a:solidFill>
                  <a:schemeClr val="tx2"/>
                </a:solidFill>
              </a:rPr>
              <a:t>сервисный режим и индикация текущего времени</a:t>
            </a:r>
            <a:endParaRPr lang="en-US" altLang="ko-KR" b="0">
              <a:solidFill>
                <a:schemeClr val="tx2"/>
              </a:solidFill>
            </a:endParaRPr>
          </a:p>
        </p:txBody>
      </p:sp>
      <p:sp>
        <p:nvSpPr>
          <p:cNvPr id="40997" name="Text Box 37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02.</a:t>
            </a:r>
          </a:p>
        </p:txBody>
      </p:sp>
      <p:sp>
        <p:nvSpPr>
          <p:cNvPr id="41002" name="Text Box 42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Совместимость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41003" name="Text Box 43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Проводной пульт</a:t>
            </a:r>
            <a:r>
              <a:rPr kumimoji="1" lang="en-US" altLang="ko-KR" sz="3200">
                <a:solidFill>
                  <a:schemeClr val="bg1"/>
                </a:solidFill>
              </a:rPr>
              <a:t> (MWR-WS00)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317500" y="1265238"/>
            <a:ext cx="4570413" cy="2149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None/>
            </a:pPr>
            <a:endParaRPr kumimoji="1" lang="en-US" altLang="ko-KR" sz="1500">
              <a:solidFill>
                <a:schemeClr val="tx2"/>
              </a:solidFill>
            </a:endParaRPr>
          </a:p>
          <a:p>
            <a:pPr latinLnBrk="1">
              <a:buFont typeface="Wingdings" pitchFamily="2" charset="2"/>
              <a:buChar char="§"/>
            </a:pPr>
            <a:r>
              <a:rPr kumimoji="1" lang="en-US" altLang="ko-KR" sz="1500">
                <a:solidFill>
                  <a:schemeClr val="tx2"/>
                </a:solidFill>
              </a:rPr>
              <a:t> </a:t>
            </a:r>
            <a:r>
              <a:rPr kumimoji="1" lang="ru-RU" altLang="ko-KR" sz="1500">
                <a:solidFill>
                  <a:schemeClr val="tx2"/>
                </a:solidFill>
              </a:rPr>
              <a:t>Компактность</a:t>
            </a:r>
            <a:r>
              <a:rPr kumimoji="1" lang="en-US" altLang="ko-KR" sz="1500">
                <a:solidFill>
                  <a:schemeClr val="tx2"/>
                </a:solidFill>
              </a:rPr>
              <a:t> </a:t>
            </a:r>
          </a:p>
          <a:p>
            <a:pPr latinLnBrk="1">
              <a:buFont typeface="Wingdings" pitchFamily="2" charset="2"/>
              <a:buNone/>
            </a:pPr>
            <a:r>
              <a:rPr kumimoji="1" lang="en-US" altLang="en-US" sz="1500">
                <a:solidFill>
                  <a:schemeClr val="tx2"/>
                </a:solidFill>
              </a:rPr>
              <a:t>•</a:t>
            </a:r>
            <a:r>
              <a:rPr kumimoji="1" lang="en-US" altLang="ko-KR" sz="1500">
                <a:solidFill>
                  <a:schemeClr val="tx2"/>
                </a:solidFill>
              </a:rPr>
              <a:t> </a:t>
            </a:r>
            <a:r>
              <a:rPr kumimoji="1" lang="ru-RU" altLang="ko-KR" sz="1200" b="0">
                <a:solidFill>
                  <a:schemeClr val="tx1"/>
                </a:solidFill>
              </a:rPr>
              <a:t>Индивидуальное / Групповое управление </a:t>
            </a:r>
            <a:r>
              <a:rPr kumimoji="1" lang="en-US" altLang="ko-KR" sz="1200" b="0">
                <a:solidFill>
                  <a:schemeClr val="tx1"/>
                </a:solidFill>
              </a:rPr>
              <a:t> (</a:t>
            </a:r>
            <a:r>
              <a:rPr kumimoji="1" lang="ru-RU" altLang="ko-KR" sz="1200" b="0">
                <a:solidFill>
                  <a:schemeClr val="tx1"/>
                </a:solidFill>
              </a:rPr>
              <a:t>до</a:t>
            </a:r>
            <a:r>
              <a:rPr kumimoji="1" lang="en-US" altLang="ko-KR" sz="1200" b="0">
                <a:solidFill>
                  <a:schemeClr val="tx1"/>
                </a:solidFill>
              </a:rPr>
              <a:t> 16 </a:t>
            </a:r>
            <a:r>
              <a:rPr kumimoji="1" lang="ru-RU" altLang="ko-KR" sz="1200" b="0">
                <a:solidFill>
                  <a:schemeClr val="tx1"/>
                </a:solidFill>
              </a:rPr>
              <a:t>блоков</a:t>
            </a:r>
            <a:r>
              <a:rPr kumimoji="1" lang="en-US" altLang="ko-KR" sz="1200" b="0">
                <a:solidFill>
                  <a:schemeClr val="tx1"/>
                </a:solidFill>
              </a:rPr>
              <a:t>)</a:t>
            </a:r>
            <a:r>
              <a:rPr kumimoji="1" lang="en-US" altLang="en-US" sz="1200"/>
              <a:t> </a:t>
            </a:r>
            <a:endParaRPr kumimoji="1" lang="ru-RU" altLang="en-US" sz="1200"/>
          </a:p>
          <a:p>
            <a:r>
              <a:rPr kumimoji="1" lang="en-US" altLang="en-US" sz="1500">
                <a:solidFill>
                  <a:schemeClr val="tx2"/>
                </a:solidFill>
              </a:rPr>
              <a:t>•</a:t>
            </a:r>
            <a:r>
              <a:rPr kumimoji="1" lang="en-US" altLang="ko-KR" sz="1500">
                <a:solidFill>
                  <a:schemeClr val="tx2"/>
                </a:solidFill>
              </a:rPr>
              <a:t> </a:t>
            </a:r>
            <a:r>
              <a:rPr kumimoji="1" lang="ru-RU" altLang="ko-KR" sz="1200" b="0">
                <a:solidFill>
                  <a:schemeClr val="tx1"/>
                </a:solidFill>
              </a:rPr>
              <a:t>ВКЛ.</a:t>
            </a:r>
            <a:r>
              <a:rPr kumimoji="1" lang="en-US" altLang="ko-KR" sz="1200" b="0">
                <a:solidFill>
                  <a:schemeClr val="tx1"/>
                </a:solidFill>
              </a:rPr>
              <a:t> / </a:t>
            </a:r>
            <a:r>
              <a:rPr kumimoji="1" lang="ru-RU" altLang="ko-KR" sz="1200" b="0">
                <a:solidFill>
                  <a:schemeClr val="tx1"/>
                </a:solidFill>
              </a:rPr>
              <a:t>ВЫКЛ.</a:t>
            </a:r>
            <a:r>
              <a:rPr kumimoji="1" lang="en-US" altLang="ko-KR" sz="1200" b="0">
                <a:solidFill>
                  <a:schemeClr val="tx1"/>
                </a:solidFill>
              </a:rPr>
              <a:t>    </a:t>
            </a:r>
            <a:endParaRPr kumimoji="1" lang="en-US" altLang="en-US" sz="1500">
              <a:solidFill>
                <a:schemeClr val="tx2"/>
              </a:solidFill>
            </a:endParaRPr>
          </a:p>
          <a:p>
            <a:pPr latinLnBrk="1"/>
            <a:r>
              <a:rPr kumimoji="1" lang="en-US" altLang="en-US" sz="1500">
                <a:solidFill>
                  <a:schemeClr val="tx2"/>
                </a:solidFill>
              </a:rPr>
              <a:t>• </a:t>
            </a:r>
            <a:r>
              <a:rPr kumimoji="1" lang="ru-RU" altLang="ko-KR" sz="1200" b="0">
                <a:solidFill>
                  <a:schemeClr val="tx1"/>
                </a:solidFill>
              </a:rPr>
              <a:t>Режим работы, скорость вентилятора, жалюзи.</a:t>
            </a:r>
            <a:r>
              <a:rPr kumimoji="1" lang="en-US" altLang="ko-KR" sz="1200" b="0">
                <a:solidFill>
                  <a:schemeClr val="tx1"/>
                </a:solidFill>
              </a:rPr>
              <a:t> </a:t>
            </a:r>
          </a:p>
          <a:p>
            <a:pPr latinLnBrk="1"/>
            <a:r>
              <a:rPr kumimoji="1" lang="en-US" altLang="en-US" sz="1500">
                <a:solidFill>
                  <a:schemeClr val="tx2"/>
                </a:solidFill>
              </a:rPr>
              <a:t>• И</a:t>
            </a:r>
            <a:r>
              <a:rPr kumimoji="1" lang="ru-RU" altLang="en-US" sz="1500">
                <a:solidFill>
                  <a:schemeClr val="tx2"/>
                </a:solidFill>
              </a:rPr>
              <a:t>ндикация загрязнения фильтра</a:t>
            </a:r>
            <a:endParaRPr kumimoji="1" lang="en-US" altLang="en-US" sz="1500">
              <a:solidFill>
                <a:schemeClr val="tx2"/>
              </a:solidFill>
            </a:endParaRPr>
          </a:p>
          <a:p>
            <a:pPr latinLnBrk="1"/>
            <a:r>
              <a:rPr kumimoji="1" lang="en-US" altLang="en-US" sz="1500">
                <a:solidFill>
                  <a:schemeClr val="tx2"/>
                </a:solidFill>
              </a:rPr>
              <a:t>• И</a:t>
            </a:r>
            <a:r>
              <a:rPr kumimoji="1" lang="ru-RU" altLang="en-US" sz="1500">
                <a:solidFill>
                  <a:schemeClr val="tx2"/>
                </a:solidFill>
              </a:rPr>
              <a:t>ндикация ошибок</a:t>
            </a:r>
            <a:endParaRPr kumimoji="1" lang="en-US" altLang="ko-KR" sz="1500">
              <a:solidFill>
                <a:schemeClr val="tx2"/>
              </a:solidFill>
            </a:endParaRPr>
          </a:p>
          <a:p>
            <a:pPr latinLnBrk="1"/>
            <a:r>
              <a:rPr kumimoji="1" lang="en-US" altLang="en-US" sz="1500">
                <a:solidFill>
                  <a:schemeClr val="tx2"/>
                </a:solidFill>
              </a:rPr>
              <a:t>•</a:t>
            </a:r>
            <a:r>
              <a:rPr kumimoji="1" lang="en-US" altLang="ko-KR" sz="1500">
                <a:solidFill>
                  <a:schemeClr val="tx2"/>
                </a:solidFill>
              </a:rPr>
              <a:t> </a:t>
            </a:r>
            <a:r>
              <a:rPr kumimoji="1" lang="ru-RU" altLang="ko-KR" sz="1500">
                <a:solidFill>
                  <a:schemeClr val="tx2"/>
                </a:solidFill>
              </a:rPr>
              <a:t>Блокирование автоматического режима работы</a:t>
            </a:r>
            <a:endParaRPr kumimoji="1" lang="en-US" altLang="ko-KR" sz="1500">
              <a:solidFill>
                <a:schemeClr val="tx2"/>
              </a:solidFill>
            </a:endParaRPr>
          </a:p>
          <a:p>
            <a:pPr latinLnBrk="1"/>
            <a:r>
              <a:rPr kumimoji="1" lang="en-US" altLang="en-US" sz="1500">
                <a:solidFill>
                  <a:schemeClr val="tx2"/>
                </a:solidFill>
              </a:rPr>
              <a:t>•</a:t>
            </a:r>
            <a:r>
              <a:rPr kumimoji="1" lang="en-US" altLang="ko-KR" sz="1500">
                <a:solidFill>
                  <a:schemeClr val="tx2"/>
                </a:solidFill>
              </a:rPr>
              <a:t> </a:t>
            </a:r>
            <a:r>
              <a:rPr kumimoji="1" lang="ru-RU" altLang="ko-KR" sz="1500">
                <a:solidFill>
                  <a:srgbClr val="0000FF"/>
                </a:solidFill>
              </a:rPr>
              <a:t>Блокирование выбора режима работы</a:t>
            </a:r>
            <a:endParaRPr kumimoji="1" lang="en-US" altLang="ko-KR" sz="1500">
              <a:solidFill>
                <a:srgbClr val="0000FF"/>
              </a:solidFill>
            </a:endParaRPr>
          </a:p>
        </p:txBody>
      </p:sp>
      <p:pic>
        <p:nvPicPr>
          <p:cNvPr id="46083" name="Picture 3" descr="MWR-SH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1341438"/>
            <a:ext cx="1712913" cy="2735262"/>
          </a:xfrm>
          <a:prstGeom prst="rect">
            <a:avLst/>
          </a:prstGeom>
          <a:noFill/>
        </p:spPr>
      </p:pic>
      <p:graphicFrame>
        <p:nvGraphicFramePr>
          <p:cNvPr id="46122" name="Group 42"/>
          <p:cNvGraphicFramePr>
            <a:graphicFrameLocks noGrp="1"/>
          </p:cNvGraphicFramePr>
          <p:nvPr/>
        </p:nvGraphicFramePr>
        <p:xfrm>
          <a:off x="684213" y="4292600"/>
          <a:ext cx="7488237" cy="1662243"/>
        </p:xfrm>
        <a:graphic>
          <a:graphicData uri="http://schemas.openxmlformats.org/drawingml/2006/table">
            <a:tbl>
              <a:tblPr/>
              <a:tblGrid>
                <a:gridCol w="3600450"/>
                <a:gridCol w="3887787"/>
              </a:tblGrid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Питание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DC12V / 50mA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Габариты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мм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120 x 70 x 20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Сигнальная линия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F3 / F4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Кол-во управляемых блоков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шт.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Применение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Все блоки с поддержкой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COM 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6109" name="Text Box 29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46110" name="Text Box 30"/>
          <p:cNvSpPr txBox="1">
            <a:spLocks noChangeArrowheads="1"/>
          </p:cNvSpPr>
          <p:nvPr/>
        </p:nvSpPr>
        <p:spPr bwMode="auto">
          <a:xfrm>
            <a:off x="611188" y="3860800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Спецификация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46112" name="Text Box 32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02.</a:t>
            </a:r>
          </a:p>
        </p:txBody>
      </p:sp>
      <p:pic>
        <p:nvPicPr>
          <p:cNvPr id="46113" name="Picture 33" descr="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957638"/>
            <a:ext cx="279400" cy="254000"/>
          </a:xfrm>
          <a:prstGeom prst="rect">
            <a:avLst/>
          </a:prstGeom>
          <a:noFill/>
        </p:spPr>
      </p:pic>
      <p:sp>
        <p:nvSpPr>
          <p:cNvPr id="46118" name="Text Box 38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Проводной пульт</a:t>
            </a:r>
            <a:r>
              <a:rPr kumimoji="1" lang="en-US" altLang="ko-KR" sz="3200">
                <a:solidFill>
                  <a:schemeClr val="bg1"/>
                </a:solidFill>
              </a:rPr>
              <a:t> (MWR-SH00)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Line 3"/>
          <p:cNvSpPr>
            <a:spLocks noChangeShapeType="1"/>
          </p:cNvSpPr>
          <p:nvPr/>
        </p:nvSpPr>
        <p:spPr bwMode="auto">
          <a:xfrm flipH="1" flipV="1">
            <a:off x="2101850" y="3013075"/>
            <a:ext cx="6985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56" name="Line 4"/>
          <p:cNvSpPr>
            <a:spLocks noChangeShapeType="1"/>
          </p:cNvSpPr>
          <p:nvPr/>
        </p:nvSpPr>
        <p:spPr bwMode="auto">
          <a:xfrm flipV="1">
            <a:off x="2171700" y="3013075"/>
            <a:ext cx="71438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 flipV="1">
            <a:off x="1411288" y="3013075"/>
            <a:ext cx="690562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 flipH="1" flipV="1">
            <a:off x="3976688" y="3013075"/>
            <a:ext cx="6985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 flipV="1">
            <a:off x="4046538" y="3013075"/>
            <a:ext cx="6985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 flipV="1">
            <a:off x="2239963" y="3013075"/>
            <a:ext cx="1738312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H="1" flipV="1">
            <a:off x="5680075" y="3013075"/>
            <a:ext cx="6985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 flipV="1">
            <a:off x="4116388" y="3013075"/>
            <a:ext cx="1568450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63" name="Line 11"/>
          <p:cNvSpPr>
            <a:spLocks noChangeShapeType="1"/>
          </p:cNvSpPr>
          <p:nvPr/>
        </p:nvSpPr>
        <p:spPr bwMode="auto">
          <a:xfrm flipV="1">
            <a:off x="4094163" y="3390900"/>
            <a:ext cx="1587" cy="4572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64" name="Line 12"/>
          <p:cNvSpPr>
            <a:spLocks noChangeShapeType="1"/>
          </p:cNvSpPr>
          <p:nvPr/>
        </p:nvSpPr>
        <p:spPr bwMode="auto">
          <a:xfrm flipV="1">
            <a:off x="2185988" y="3392488"/>
            <a:ext cx="1587" cy="4572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67" name="Line 15"/>
          <p:cNvSpPr>
            <a:spLocks noChangeShapeType="1"/>
          </p:cNvSpPr>
          <p:nvPr/>
        </p:nvSpPr>
        <p:spPr bwMode="auto">
          <a:xfrm flipV="1">
            <a:off x="5737225" y="3465513"/>
            <a:ext cx="1588" cy="4572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72" name="Rectangle 20"/>
          <p:cNvSpPr>
            <a:spLocks noChangeArrowheads="1"/>
          </p:cNvSpPr>
          <p:nvPr/>
        </p:nvSpPr>
        <p:spPr bwMode="auto">
          <a:xfrm>
            <a:off x="3201988" y="2755900"/>
            <a:ext cx="2305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/>
            <a:r>
              <a:rPr kumimoji="1" lang="en-US" altLang="ko-KR" sz="1000" b="0">
                <a:solidFill>
                  <a:srgbClr val="000000"/>
                </a:solidFill>
              </a:rPr>
              <a:t>COM1 (F1, F2)</a:t>
            </a:r>
          </a:p>
        </p:txBody>
      </p:sp>
      <p:sp>
        <p:nvSpPr>
          <p:cNvPr id="49173" name="Rectangle 21"/>
          <p:cNvSpPr>
            <a:spLocks noChangeArrowheads="1"/>
          </p:cNvSpPr>
          <p:nvPr/>
        </p:nvSpPr>
        <p:spPr bwMode="auto">
          <a:xfrm>
            <a:off x="695325" y="2430463"/>
            <a:ext cx="7867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/>
            <a:r>
              <a:rPr kumimoji="1" lang="ru-RU" altLang="ko-KR" sz="1200" b="0">
                <a:solidFill>
                  <a:srgbClr val="000000"/>
                </a:solidFill>
              </a:rPr>
              <a:t>Пример</a:t>
            </a:r>
            <a:r>
              <a:rPr kumimoji="1" lang="en-US" altLang="ko-KR" sz="1200" b="0">
                <a:solidFill>
                  <a:srgbClr val="000000"/>
                </a:solidFill>
              </a:rPr>
              <a:t> 1</a:t>
            </a:r>
            <a:r>
              <a:rPr kumimoji="1" lang="ru-RU" altLang="ko-KR" sz="1200" b="0">
                <a:solidFill>
                  <a:srgbClr val="000000"/>
                </a:solidFill>
              </a:rPr>
              <a:t>:</a:t>
            </a:r>
            <a:r>
              <a:rPr kumimoji="1" lang="en-US" altLang="ko-KR" sz="1200" b="0">
                <a:solidFill>
                  <a:srgbClr val="000000"/>
                </a:solidFill>
              </a:rPr>
              <a:t> </a:t>
            </a:r>
            <a:r>
              <a:rPr kumimoji="1" lang="ru-RU" altLang="ko-KR" sz="1200" b="0">
                <a:solidFill>
                  <a:srgbClr val="0000FF"/>
                </a:solidFill>
                <a:sym typeface="Wingdings" pitchFamily="2" charset="2"/>
              </a:rPr>
              <a:t>Индивидуальное управление</a:t>
            </a:r>
            <a:r>
              <a:rPr kumimoji="1" lang="en-US" altLang="ko-KR" sz="1200" b="0">
                <a:solidFill>
                  <a:srgbClr val="000000"/>
                </a:solidFill>
              </a:rPr>
              <a:t> (COM2)</a:t>
            </a:r>
          </a:p>
        </p:txBody>
      </p:sp>
      <p:pic>
        <p:nvPicPr>
          <p:cNvPr id="49176" name="Picture 24" descr="En유선리모컨TH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2463" y="3768725"/>
            <a:ext cx="560387" cy="566738"/>
          </a:xfrm>
          <a:prstGeom prst="rect">
            <a:avLst/>
          </a:prstGeom>
          <a:noFill/>
        </p:spPr>
      </p:pic>
      <p:sp>
        <p:nvSpPr>
          <p:cNvPr id="49177" name="Line 25"/>
          <p:cNvSpPr>
            <a:spLocks noChangeShapeType="1"/>
          </p:cNvSpPr>
          <p:nvPr/>
        </p:nvSpPr>
        <p:spPr bwMode="auto">
          <a:xfrm flipH="1" flipV="1">
            <a:off x="2044700" y="5148263"/>
            <a:ext cx="6985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78" name="Line 26"/>
          <p:cNvSpPr>
            <a:spLocks noChangeShapeType="1"/>
          </p:cNvSpPr>
          <p:nvPr/>
        </p:nvSpPr>
        <p:spPr bwMode="auto">
          <a:xfrm flipV="1">
            <a:off x="2114550" y="5148263"/>
            <a:ext cx="71438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79" name="Line 27"/>
          <p:cNvSpPr>
            <a:spLocks noChangeShapeType="1"/>
          </p:cNvSpPr>
          <p:nvPr/>
        </p:nvSpPr>
        <p:spPr bwMode="auto">
          <a:xfrm flipV="1">
            <a:off x="1354138" y="5148263"/>
            <a:ext cx="690562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80" name="Line 28"/>
          <p:cNvSpPr>
            <a:spLocks noChangeShapeType="1"/>
          </p:cNvSpPr>
          <p:nvPr/>
        </p:nvSpPr>
        <p:spPr bwMode="auto">
          <a:xfrm flipH="1" flipV="1">
            <a:off x="3463925" y="5148263"/>
            <a:ext cx="6985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81" name="Line 29"/>
          <p:cNvSpPr>
            <a:spLocks noChangeShapeType="1"/>
          </p:cNvSpPr>
          <p:nvPr/>
        </p:nvSpPr>
        <p:spPr bwMode="auto">
          <a:xfrm flipV="1">
            <a:off x="3533775" y="5148263"/>
            <a:ext cx="6985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82" name="Freeform 30"/>
          <p:cNvSpPr>
            <a:spLocks/>
          </p:cNvSpPr>
          <p:nvPr/>
        </p:nvSpPr>
        <p:spPr bwMode="auto">
          <a:xfrm>
            <a:off x="2182813" y="5145088"/>
            <a:ext cx="1304925" cy="4762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891" y="0"/>
              </a:cxn>
            </a:cxnLst>
            <a:rect l="0" t="0" r="r" b="b"/>
            <a:pathLst>
              <a:path w="891" h="3">
                <a:moveTo>
                  <a:pt x="0" y="3"/>
                </a:moveTo>
                <a:lnTo>
                  <a:pt x="891" y="0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83" name="Line 31"/>
          <p:cNvSpPr>
            <a:spLocks noChangeShapeType="1"/>
          </p:cNvSpPr>
          <p:nvPr/>
        </p:nvSpPr>
        <p:spPr bwMode="auto">
          <a:xfrm flipH="1" flipV="1">
            <a:off x="4989513" y="5127625"/>
            <a:ext cx="6985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84" name="Freeform 32"/>
          <p:cNvSpPr>
            <a:spLocks/>
          </p:cNvSpPr>
          <p:nvPr/>
        </p:nvSpPr>
        <p:spPr bwMode="auto">
          <a:xfrm>
            <a:off x="3603625" y="5145088"/>
            <a:ext cx="1379538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941" y="0"/>
              </a:cxn>
            </a:cxnLst>
            <a:rect l="0" t="0" r="r" b="b"/>
            <a:pathLst>
              <a:path w="941" h="2">
                <a:moveTo>
                  <a:pt x="0" y="2"/>
                </a:moveTo>
                <a:lnTo>
                  <a:pt x="941" y="0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85" name="Freeform 33"/>
          <p:cNvSpPr>
            <a:spLocks/>
          </p:cNvSpPr>
          <p:nvPr/>
        </p:nvSpPr>
        <p:spPr bwMode="auto">
          <a:xfrm>
            <a:off x="2127250" y="5572125"/>
            <a:ext cx="3573463" cy="371475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188" y="234"/>
              </a:cxn>
              <a:cxn ang="0">
                <a:pos x="983" y="234"/>
              </a:cxn>
              <a:cxn ang="0">
                <a:pos x="987" y="48"/>
              </a:cxn>
              <a:cxn ang="0">
                <a:pos x="1162" y="234"/>
              </a:cxn>
              <a:cxn ang="0">
                <a:pos x="1801" y="234"/>
              </a:cxn>
              <a:cxn ang="0">
                <a:pos x="1801" y="0"/>
              </a:cxn>
              <a:cxn ang="0">
                <a:pos x="2035" y="234"/>
              </a:cxn>
              <a:cxn ang="0">
                <a:pos x="2251" y="234"/>
              </a:cxn>
            </a:cxnLst>
            <a:rect l="0" t="0" r="r" b="b"/>
            <a:pathLst>
              <a:path w="2251" h="234">
                <a:moveTo>
                  <a:pt x="0" y="48"/>
                </a:moveTo>
                <a:lnTo>
                  <a:pt x="188" y="234"/>
                </a:lnTo>
                <a:lnTo>
                  <a:pt x="983" y="234"/>
                </a:lnTo>
                <a:lnTo>
                  <a:pt x="987" y="48"/>
                </a:lnTo>
                <a:lnTo>
                  <a:pt x="1162" y="234"/>
                </a:lnTo>
                <a:lnTo>
                  <a:pt x="1801" y="234"/>
                </a:lnTo>
                <a:lnTo>
                  <a:pt x="1801" y="0"/>
                </a:lnTo>
                <a:lnTo>
                  <a:pt x="2035" y="234"/>
                </a:lnTo>
                <a:lnTo>
                  <a:pt x="2251" y="234"/>
                </a:lnTo>
              </a:path>
            </a:pathLst>
          </a:cu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92" name="Rectangle 40"/>
          <p:cNvSpPr>
            <a:spLocks noChangeArrowheads="1"/>
          </p:cNvSpPr>
          <p:nvPr/>
        </p:nvSpPr>
        <p:spPr bwMode="auto">
          <a:xfrm>
            <a:off x="3144838" y="4899025"/>
            <a:ext cx="14271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/>
            <a:r>
              <a:rPr kumimoji="1" lang="en-US" altLang="ko-KR" sz="1000" b="0">
                <a:solidFill>
                  <a:srgbClr val="000000"/>
                </a:solidFill>
              </a:rPr>
              <a:t>COM1 (F1, F2)</a:t>
            </a:r>
          </a:p>
        </p:txBody>
      </p:sp>
      <p:sp>
        <p:nvSpPr>
          <p:cNvPr id="49193" name="Rectangle 41"/>
          <p:cNvSpPr>
            <a:spLocks noChangeArrowheads="1"/>
          </p:cNvSpPr>
          <p:nvPr/>
        </p:nvSpPr>
        <p:spPr bwMode="auto">
          <a:xfrm>
            <a:off x="790575" y="4459288"/>
            <a:ext cx="7867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/>
            <a:r>
              <a:rPr kumimoji="1" lang="ru-RU" altLang="ko-KR" sz="1200" b="0">
                <a:solidFill>
                  <a:srgbClr val="000000"/>
                </a:solidFill>
              </a:rPr>
              <a:t>Пример 2:</a:t>
            </a:r>
            <a:r>
              <a:rPr kumimoji="1" lang="en-US" altLang="ko-KR" sz="1200" b="0">
                <a:solidFill>
                  <a:srgbClr val="000000"/>
                </a:solidFill>
              </a:rPr>
              <a:t> </a:t>
            </a:r>
            <a:r>
              <a:rPr kumimoji="1" lang="ru-RU" altLang="ko-KR" sz="1200" b="0">
                <a:solidFill>
                  <a:srgbClr val="0000FF"/>
                </a:solidFill>
                <a:sym typeface="Wingdings" pitchFamily="2" charset="2"/>
              </a:rPr>
              <a:t>Групповое упр</a:t>
            </a:r>
            <a:r>
              <a:rPr kumimoji="1" lang="ru-RU" altLang="ko-KR" sz="1200" b="0">
                <a:solidFill>
                  <a:srgbClr val="0000FF"/>
                </a:solidFill>
                <a:latin typeface="Arial" pitchFamily="34" charset="0"/>
                <a:sym typeface="Wingdings" pitchFamily="2" charset="2"/>
              </a:rPr>
              <a:t>а</a:t>
            </a:r>
            <a:r>
              <a:rPr kumimoji="1" lang="ru-RU" altLang="ko-KR" sz="1200" b="0">
                <a:solidFill>
                  <a:srgbClr val="0000FF"/>
                </a:solidFill>
                <a:sym typeface="Wingdings" pitchFamily="2" charset="2"/>
              </a:rPr>
              <a:t>вление</a:t>
            </a:r>
            <a:r>
              <a:rPr kumimoji="1" lang="en-US" altLang="ko-KR" sz="1200">
                <a:solidFill>
                  <a:srgbClr val="0000FF"/>
                </a:solidFill>
              </a:rPr>
              <a:t> </a:t>
            </a:r>
            <a:r>
              <a:rPr kumimoji="1" lang="en-US" altLang="ko-KR" sz="1200" b="0">
                <a:solidFill>
                  <a:srgbClr val="000000"/>
                </a:solidFill>
              </a:rPr>
              <a:t>(COM2)</a:t>
            </a:r>
          </a:p>
        </p:txBody>
      </p:sp>
      <p:sp>
        <p:nvSpPr>
          <p:cNvPr id="49195" name="Rectangle 43"/>
          <p:cNvSpPr>
            <a:spLocks noChangeArrowheads="1"/>
          </p:cNvSpPr>
          <p:nvPr/>
        </p:nvSpPr>
        <p:spPr bwMode="auto">
          <a:xfrm>
            <a:off x="2427288" y="5922963"/>
            <a:ext cx="1711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/>
            <a:r>
              <a:rPr kumimoji="1" lang="en-US" altLang="ko-KR" sz="1000" b="0">
                <a:solidFill>
                  <a:srgbClr val="000000"/>
                </a:solidFill>
              </a:rPr>
              <a:t>COM2 (F3, F4)</a:t>
            </a:r>
          </a:p>
        </p:txBody>
      </p:sp>
      <p:sp>
        <p:nvSpPr>
          <p:cNvPr id="49196" name="AutoShape 44"/>
          <p:cNvSpPr>
            <a:spLocks noChangeArrowheads="1"/>
          </p:cNvSpPr>
          <p:nvPr/>
        </p:nvSpPr>
        <p:spPr bwMode="auto">
          <a:xfrm>
            <a:off x="601663" y="2420938"/>
            <a:ext cx="8218487" cy="1944687"/>
          </a:xfrm>
          <a:prstGeom prst="roundRect">
            <a:avLst>
              <a:gd name="adj" fmla="val 519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9197" name="AutoShape 45"/>
          <p:cNvSpPr>
            <a:spLocks noChangeArrowheads="1"/>
          </p:cNvSpPr>
          <p:nvPr/>
        </p:nvSpPr>
        <p:spPr bwMode="auto">
          <a:xfrm>
            <a:off x="601663" y="4437063"/>
            <a:ext cx="8218487" cy="1943100"/>
          </a:xfrm>
          <a:prstGeom prst="roundRect">
            <a:avLst>
              <a:gd name="adj" fmla="val 519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9199" name="Text Box 47"/>
          <p:cNvSpPr txBox="1">
            <a:spLocks noChangeArrowheads="1"/>
          </p:cNvSpPr>
          <p:nvPr/>
        </p:nvSpPr>
        <p:spPr bwMode="auto">
          <a:xfrm>
            <a:off x="3390900" y="5922963"/>
            <a:ext cx="95726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 sz="1000" b="0"/>
              <a:t>До</a:t>
            </a:r>
            <a:r>
              <a:rPr kumimoji="1" lang="en-US" altLang="ko-KR" sz="1000" b="0"/>
              <a:t> 16 </a:t>
            </a:r>
            <a:r>
              <a:rPr kumimoji="1" lang="ru-RU" altLang="ko-KR" sz="1000" b="0"/>
              <a:t>блоков</a:t>
            </a:r>
            <a:endParaRPr kumimoji="1" lang="en-US" altLang="ko-KR" sz="1000" b="0"/>
          </a:p>
        </p:txBody>
      </p:sp>
      <p:sp>
        <p:nvSpPr>
          <p:cNvPr id="49203" name="Text Box 51"/>
          <p:cNvSpPr txBox="1">
            <a:spLocks noChangeArrowheads="1"/>
          </p:cNvSpPr>
          <p:nvPr/>
        </p:nvSpPr>
        <p:spPr bwMode="auto">
          <a:xfrm>
            <a:off x="317500" y="1895475"/>
            <a:ext cx="5527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</a:rPr>
              <a:t>※ COM1 (F1/F2) : </a:t>
            </a:r>
            <a:r>
              <a:rPr lang="ru-RU" altLang="ko-KR" sz="1200">
                <a:solidFill>
                  <a:schemeClr val="tx2"/>
                </a:solidFill>
              </a:rPr>
              <a:t>Сигнальная линия Наружный – Внутренний блок</a:t>
            </a:r>
            <a:r>
              <a:rPr lang="en-US" altLang="ko-KR" sz="1200">
                <a:solidFill>
                  <a:schemeClr val="tx2"/>
                </a:solidFill>
              </a:rPr>
              <a:t> </a:t>
            </a:r>
          </a:p>
          <a:p>
            <a:r>
              <a:rPr lang="en-US" altLang="ko-KR" sz="1200">
                <a:solidFill>
                  <a:schemeClr val="tx2"/>
                </a:solidFill>
              </a:rPr>
              <a:t>    COM2  (F3/F4) : </a:t>
            </a:r>
            <a:r>
              <a:rPr lang="ru-RU" altLang="ko-KR" sz="1200">
                <a:solidFill>
                  <a:schemeClr val="tx2"/>
                </a:solidFill>
              </a:rPr>
              <a:t>Сигнальная линия Внутренний блок – Пульт управления</a:t>
            </a:r>
            <a:endParaRPr lang="en-US" altLang="ko-KR" sz="1200">
              <a:solidFill>
                <a:schemeClr val="tx2"/>
              </a:solidFill>
            </a:endParaRPr>
          </a:p>
        </p:txBody>
      </p:sp>
      <p:sp>
        <p:nvSpPr>
          <p:cNvPr id="49204" name="Rectangle 52"/>
          <p:cNvSpPr>
            <a:spLocks noChangeArrowheads="1"/>
          </p:cNvSpPr>
          <p:nvPr/>
        </p:nvSpPr>
        <p:spPr bwMode="auto">
          <a:xfrm>
            <a:off x="384175" y="1557338"/>
            <a:ext cx="78692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/>
            <a:r>
              <a:rPr kumimoji="1" lang="en-US" altLang="ko-KR" sz="1200">
                <a:solidFill>
                  <a:srgbClr val="0000FF"/>
                </a:solidFill>
              </a:rPr>
              <a:t>- </a:t>
            </a:r>
            <a:r>
              <a:rPr kumimoji="1" lang="ru-RU" altLang="ko-KR" sz="1200">
                <a:solidFill>
                  <a:srgbClr val="0000FF"/>
                </a:solidFill>
              </a:rPr>
              <a:t>Применение пультов управления </a:t>
            </a:r>
            <a:r>
              <a:rPr kumimoji="1" lang="en-US" altLang="ko-KR" sz="1200">
                <a:solidFill>
                  <a:srgbClr val="0000FF"/>
                </a:solidFill>
              </a:rPr>
              <a:t>MWR-TH01, MWR-WS00, MWR-SH00</a:t>
            </a:r>
          </a:p>
        </p:txBody>
      </p:sp>
      <p:sp>
        <p:nvSpPr>
          <p:cNvPr id="49206" name="Rectangle 54"/>
          <p:cNvSpPr>
            <a:spLocks noChangeArrowheads="1"/>
          </p:cNvSpPr>
          <p:nvPr/>
        </p:nvSpPr>
        <p:spPr bwMode="auto">
          <a:xfrm>
            <a:off x="4060825" y="3487738"/>
            <a:ext cx="13033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/>
            <a:r>
              <a:rPr kumimoji="1" lang="en-US" altLang="ko-KR" sz="1000" b="0">
                <a:solidFill>
                  <a:srgbClr val="000000"/>
                </a:solidFill>
              </a:rPr>
              <a:t>COM2 (F3, F4)</a:t>
            </a:r>
          </a:p>
        </p:txBody>
      </p:sp>
      <p:sp>
        <p:nvSpPr>
          <p:cNvPr id="49207" name="Rectangle 55"/>
          <p:cNvSpPr>
            <a:spLocks noChangeArrowheads="1"/>
          </p:cNvSpPr>
          <p:nvPr/>
        </p:nvSpPr>
        <p:spPr bwMode="auto">
          <a:xfrm>
            <a:off x="2216150" y="3532188"/>
            <a:ext cx="15636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/>
            <a:r>
              <a:rPr kumimoji="1" lang="en-US" altLang="ko-KR" sz="1000" b="0">
                <a:solidFill>
                  <a:srgbClr val="000000"/>
                </a:solidFill>
              </a:rPr>
              <a:t>COM2 (F3, F4)</a:t>
            </a:r>
          </a:p>
        </p:txBody>
      </p:sp>
      <p:pic>
        <p:nvPicPr>
          <p:cNvPr id="49216" name="Picture 64" descr="MWR-SH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3550" y="3646488"/>
            <a:ext cx="450850" cy="719137"/>
          </a:xfrm>
          <a:prstGeom prst="rect">
            <a:avLst/>
          </a:prstGeom>
          <a:noFill/>
        </p:spPr>
      </p:pic>
      <p:sp>
        <p:nvSpPr>
          <p:cNvPr id="49220" name="Text Box 68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Конфигурация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49221" name="Text Box 69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Проводной пульт</a:t>
            </a:r>
            <a:r>
              <a:rPr kumimoji="1" lang="en-US" altLang="ko-KR" sz="3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9222" name="Text Box 70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02.</a:t>
            </a:r>
          </a:p>
        </p:txBody>
      </p:sp>
      <p:pic>
        <p:nvPicPr>
          <p:cNvPr id="49223" name="Picture 71" descr="신형유선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3650" y="3749675"/>
            <a:ext cx="547688" cy="590550"/>
          </a:xfrm>
          <a:prstGeom prst="rect">
            <a:avLst/>
          </a:prstGeom>
          <a:noFill/>
        </p:spPr>
      </p:pic>
      <p:pic>
        <p:nvPicPr>
          <p:cNvPr id="49226" name="Picture 74" descr="신형유선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5661025"/>
            <a:ext cx="547688" cy="590550"/>
          </a:xfrm>
          <a:prstGeom prst="rect">
            <a:avLst/>
          </a:prstGeom>
          <a:noFill/>
        </p:spPr>
      </p:pic>
      <p:pic>
        <p:nvPicPr>
          <p:cNvPr id="49227" name="Picture 75" descr="실외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0113" y="2781300"/>
            <a:ext cx="762000" cy="1079500"/>
          </a:xfrm>
          <a:prstGeom prst="rect">
            <a:avLst/>
          </a:prstGeom>
          <a:noFill/>
        </p:spPr>
      </p:pic>
      <p:pic>
        <p:nvPicPr>
          <p:cNvPr id="49228" name="Picture 76" descr="실외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4724400"/>
            <a:ext cx="762000" cy="1079500"/>
          </a:xfrm>
          <a:prstGeom prst="rect">
            <a:avLst/>
          </a:prstGeom>
          <a:noFill/>
        </p:spPr>
      </p:pic>
      <p:pic>
        <p:nvPicPr>
          <p:cNvPr id="49229" name="Picture 77" descr="4웨이실내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35150" y="3113088"/>
            <a:ext cx="649288" cy="454025"/>
          </a:xfrm>
          <a:prstGeom prst="rect">
            <a:avLst/>
          </a:prstGeom>
          <a:noFill/>
        </p:spPr>
      </p:pic>
      <p:pic>
        <p:nvPicPr>
          <p:cNvPr id="49230" name="Picture 78" descr="4웨이실내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06813" y="3113088"/>
            <a:ext cx="649287" cy="454025"/>
          </a:xfrm>
          <a:prstGeom prst="rect">
            <a:avLst/>
          </a:prstGeom>
          <a:noFill/>
        </p:spPr>
      </p:pic>
      <p:pic>
        <p:nvPicPr>
          <p:cNvPr id="49231" name="Picture 79" descr="4웨이실내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76863" y="3084513"/>
            <a:ext cx="649287" cy="454025"/>
          </a:xfrm>
          <a:prstGeom prst="rect">
            <a:avLst/>
          </a:prstGeom>
          <a:noFill/>
        </p:spPr>
      </p:pic>
      <p:pic>
        <p:nvPicPr>
          <p:cNvPr id="49232" name="Picture 80" descr="4웨이실내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57725" y="5221288"/>
            <a:ext cx="649288" cy="454025"/>
          </a:xfrm>
          <a:prstGeom prst="rect">
            <a:avLst/>
          </a:prstGeom>
          <a:noFill/>
        </p:spPr>
      </p:pic>
      <p:pic>
        <p:nvPicPr>
          <p:cNvPr id="49233" name="Picture 81" descr="4웨이실내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9450" y="5286375"/>
            <a:ext cx="649288" cy="454025"/>
          </a:xfrm>
          <a:prstGeom prst="rect">
            <a:avLst/>
          </a:prstGeom>
          <a:noFill/>
        </p:spPr>
      </p:pic>
      <p:pic>
        <p:nvPicPr>
          <p:cNvPr id="49234" name="Picture 82" descr="4웨이실내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49425" y="5300663"/>
            <a:ext cx="649288" cy="45402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533400" y="2755900"/>
            <a:ext cx="7869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/>
            <a:r>
              <a:rPr kumimoji="1" lang="ru-RU" altLang="ko-KR" sz="1200" b="0">
                <a:solidFill>
                  <a:srgbClr val="000000"/>
                </a:solidFill>
              </a:rPr>
              <a:t>Пример 3:</a:t>
            </a:r>
            <a:r>
              <a:rPr kumimoji="1" lang="en-US" altLang="ko-KR" sz="1200" b="0">
                <a:solidFill>
                  <a:srgbClr val="000000"/>
                </a:solidFill>
              </a:rPr>
              <a:t> </a:t>
            </a:r>
            <a:r>
              <a:rPr kumimoji="1" lang="ru-RU" altLang="ko-KR" sz="1200" b="0">
                <a:solidFill>
                  <a:srgbClr val="0000FF"/>
                </a:solidFill>
              </a:rPr>
              <a:t>Групповое управление от разных наружных блоков</a:t>
            </a:r>
            <a:r>
              <a:rPr kumimoji="1" lang="en-US" altLang="ko-KR" sz="1200">
                <a:solidFill>
                  <a:srgbClr val="0000FF"/>
                </a:solidFill>
              </a:rPr>
              <a:t> </a:t>
            </a:r>
            <a:r>
              <a:rPr kumimoji="1" lang="en-US" altLang="ko-KR" sz="1200" b="0">
                <a:solidFill>
                  <a:schemeClr val="tx2"/>
                </a:solidFill>
              </a:rPr>
              <a:t>(COM2)</a:t>
            </a:r>
            <a:r>
              <a:rPr kumimoji="1" lang="en-US" altLang="ko-KR" sz="1200">
                <a:solidFill>
                  <a:srgbClr val="0000FF"/>
                </a:solidFill>
                <a:sym typeface="Wingdings" pitchFamily="2" charset="2"/>
              </a:rPr>
              <a:t> </a:t>
            </a:r>
            <a:endParaRPr kumimoji="1" lang="en-US" altLang="ko-KR" sz="1200">
              <a:solidFill>
                <a:srgbClr val="0000FF"/>
              </a:solidFill>
            </a:endParaRPr>
          </a:p>
        </p:txBody>
      </p:sp>
      <p:sp>
        <p:nvSpPr>
          <p:cNvPr id="50180" name="AutoShape 4"/>
          <p:cNvSpPr>
            <a:spLocks noChangeArrowheads="1"/>
          </p:cNvSpPr>
          <p:nvPr/>
        </p:nvSpPr>
        <p:spPr bwMode="auto">
          <a:xfrm>
            <a:off x="466725" y="2643188"/>
            <a:ext cx="8353425" cy="3594100"/>
          </a:xfrm>
          <a:prstGeom prst="roundRect">
            <a:avLst>
              <a:gd name="adj" fmla="val 401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181" name="Freeform 5"/>
          <p:cNvSpPr>
            <a:spLocks/>
          </p:cNvSpPr>
          <p:nvPr/>
        </p:nvSpPr>
        <p:spPr bwMode="auto">
          <a:xfrm>
            <a:off x="2238375" y="3814763"/>
            <a:ext cx="1938338" cy="30321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457" y="5"/>
              </a:cxn>
              <a:cxn ang="0">
                <a:pos x="578" y="207"/>
              </a:cxn>
              <a:cxn ang="0">
                <a:pos x="583" y="0"/>
              </a:cxn>
              <a:cxn ang="0">
                <a:pos x="1101" y="0"/>
              </a:cxn>
              <a:cxn ang="0">
                <a:pos x="1193" y="180"/>
              </a:cxn>
            </a:cxnLst>
            <a:rect l="0" t="0" r="r" b="b"/>
            <a:pathLst>
              <a:path w="1193" h="207">
                <a:moveTo>
                  <a:pt x="0" y="6"/>
                </a:moveTo>
                <a:lnTo>
                  <a:pt x="457" y="5"/>
                </a:lnTo>
                <a:lnTo>
                  <a:pt x="578" y="207"/>
                </a:lnTo>
                <a:lnTo>
                  <a:pt x="583" y="0"/>
                </a:lnTo>
                <a:lnTo>
                  <a:pt x="1101" y="0"/>
                </a:lnTo>
                <a:lnTo>
                  <a:pt x="1193" y="180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 flipH="1">
            <a:off x="2568575" y="3754438"/>
            <a:ext cx="92075" cy="1174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 flipH="1">
            <a:off x="2620963" y="3756025"/>
            <a:ext cx="92075" cy="1174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H="1">
            <a:off x="3686175" y="3756025"/>
            <a:ext cx="93663" cy="1174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 flipH="1">
            <a:off x="3740150" y="3757613"/>
            <a:ext cx="90488" cy="1158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86" name="Freeform 10"/>
          <p:cNvSpPr>
            <a:spLocks/>
          </p:cNvSpPr>
          <p:nvPr/>
        </p:nvSpPr>
        <p:spPr bwMode="auto">
          <a:xfrm>
            <a:off x="4679950" y="4597400"/>
            <a:ext cx="3114675" cy="303213"/>
          </a:xfrm>
          <a:custGeom>
            <a:avLst/>
            <a:gdLst/>
            <a:ahLst/>
            <a:cxnLst>
              <a:cxn ang="0">
                <a:pos x="0" y="207"/>
              </a:cxn>
              <a:cxn ang="0">
                <a:pos x="5" y="0"/>
              </a:cxn>
              <a:cxn ang="0">
                <a:pos x="523" y="0"/>
              </a:cxn>
              <a:cxn ang="0">
                <a:pos x="615" y="180"/>
              </a:cxn>
              <a:cxn ang="0">
                <a:pos x="615" y="0"/>
              </a:cxn>
              <a:cxn ang="0">
                <a:pos x="1146" y="0"/>
              </a:cxn>
              <a:cxn ang="0">
                <a:pos x="1255" y="186"/>
              </a:cxn>
              <a:cxn ang="0">
                <a:pos x="1255" y="0"/>
              </a:cxn>
              <a:cxn ang="0">
                <a:pos x="1874" y="2"/>
              </a:cxn>
            </a:cxnLst>
            <a:rect l="0" t="0" r="r" b="b"/>
            <a:pathLst>
              <a:path w="1874" h="207">
                <a:moveTo>
                  <a:pt x="0" y="207"/>
                </a:moveTo>
                <a:lnTo>
                  <a:pt x="5" y="0"/>
                </a:lnTo>
                <a:lnTo>
                  <a:pt x="523" y="0"/>
                </a:lnTo>
                <a:lnTo>
                  <a:pt x="615" y="180"/>
                </a:lnTo>
                <a:lnTo>
                  <a:pt x="615" y="0"/>
                </a:lnTo>
                <a:lnTo>
                  <a:pt x="1146" y="0"/>
                </a:lnTo>
                <a:lnTo>
                  <a:pt x="1255" y="186"/>
                </a:lnTo>
                <a:lnTo>
                  <a:pt x="1255" y="0"/>
                </a:lnTo>
                <a:lnTo>
                  <a:pt x="1874" y="2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87" name="Line 11"/>
          <p:cNvSpPr>
            <a:spLocks noChangeShapeType="1"/>
          </p:cNvSpPr>
          <p:nvPr/>
        </p:nvSpPr>
        <p:spPr bwMode="auto">
          <a:xfrm flipH="1">
            <a:off x="4892675" y="4552950"/>
            <a:ext cx="93663" cy="11588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88" name="Line 12"/>
          <p:cNvSpPr>
            <a:spLocks noChangeShapeType="1"/>
          </p:cNvSpPr>
          <p:nvPr/>
        </p:nvSpPr>
        <p:spPr bwMode="auto">
          <a:xfrm flipH="1">
            <a:off x="4945063" y="4552950"/>
            <a:ext cx="90487" cy="1174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 flipH="1">
            <a:off x="6042025" y="4537075"/>
            <a:ext cx="90488" cy="1174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 flipH="1">
            <a:off x="6092825" y="4540250"/>
            <a:ext cx="93663" cy="11588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91" name="Freeform 15"/>
          <p:cNvSpPr>
            <a:spLocks/>
          </p:cNvSpPr>
          <p:nvPr/>
        </p:nvSpPr>
        <p:spPr bwMode="auto">
          <a:xfrm>
            <a:off x="3211513" y="4448175"/>
            <a:ext cx="1220787" cy="666750"/>
          </a:xfrm>
          <a:custGeom>
            <a:avLst/>
            <a:gdLst/>
            <a:ahLst/>
            <a:cxnLst>
              <a:cxn ang="0">
                <a:pos x="0" y="456"/>
              </a:cxn>
              <a:cxn ang="0">
                <a:pos x="1" y="18"/>
              </a:cxn>
              <a:cxn ang="0">
                <a:pos x="121" y="180"/>
              </a:cxn>
              <a:cxn ang="0">
                <a:pos x="523" y="180"/>
              </a:cxn>
              <a:cxn ang="0">
                <a:pos x="727" y="0"/>
              </a:cxn>
              <a:cxn ang="0">
                <a:pos x="721" y="432"/>
              </a:cxn>
              <a:cxn ang="0">
                <a:pos x="913" y="438"/>
              </a:cxn>
            </a:cxnLst>
            <a:rect l="0" t="0" r="r" b="b"/>
            <a:pathLst>
              <a:path w="913" h="456">
                <a:moveTo>
                  <a:pt x="0" y="456"/>
                </a:moveTo>
                <a:lnTo>
                  <a:pt x="1" y="18"/>
                </a:lnTo>
                <a:lnTo>
                  <a:pt x="121" y="180"/>
                </a:lnTo>
                <a:lnTo>
                  <a:pt x="523" y="180"/>
                </a:lnTo>
                <a:lnTo>
                  <a:pt x="727" y="0"/>
                </a:lnTo>
                <a:lnTo>
                  <a:pt x="721" y="432"/>
                </a:lnTo>
                <a:lnTo>
                  <a:pt x="913" y="438"/>
                </a:lnTo>
              </a:path>
            </a:pathLst>
          </a:cu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 flipH="1">
            <a:off x="3662363" y="4665663"/>
            <a:ext cx="90487" cy="115887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auto">
          <a:xfrm flipH="1">
            <a:off x="3714750" y="4665663"/>
            <a:ext cx="92075" cy="11747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94" name="Text Box 18"/>
          <p:cNvSpPr txBox="1">
            <a:spLocks noChangeArrowheads="1"/>
          </p:cNvSpPr>
          <p:nvPr/>
        </p:nvSpPr>
        <p:spPr bwMode="auto">
          <a:xfrm>
            <a:off x="2817813" y="3587750"/>
            <a:ext cx="966787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000" b="0">
                <a:solidFill>
                  <a:schemeClr val="tx2"/>
                </a:solidFill>
              </a:rPr>
              <a:t>COM1(F1/F2)</a:t>
            </a:r>
          </a:p>
        </p:txBody>
      </p: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3279775" y="4752975"/>
            <a:ext cx="966788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000" b="0">
                <a:solidFill>
                  <a:schemeClr val="tx2"/>
                </a:solidFill>
              </a:rPr>
              <a:t>COM2(F3/F4)</a:t>
            </a:r>
          </a:p>
        </p:txBody>
      </p:sp>
      <p:sp>
        <p:nvSpPr>
          <p:cNvPr id="50202" name="Text Box 26"/>
          <p:cNvSpPr txBox="1">
            <a:spLocks noChangeArrowheads="1"/>
          </p:cNvSpPr>
          <p:nvPr/>
        </p:nvSpPr>
        <p:spPr bwMode="auto">
          <a:xfrm>
            <a:off x="6840538" y="4337050"/>
            <a:ext cx="966787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000" b="0">
                <a:solidFill>
                  <a:schemeClr val="tx2"/>
                </a:solidFill>
              </a:rPr>
              <a:t>COM1(F1/F2)</a:t>
            </a:r>
          </a:p>
        </p:txBody>
      </p:sp>
      <p:sp>
        <p:nvSpPr>
          <p:cNvPr id="50208" name="Text Box 32"/>
          <p:cNvSpPr txBox="1">
            <a:spLocks noChangeArrowheads="1"/>
          </p:cNvSpPr>
          <p:nvPr/>
        </p:nvSpPr>
        <p:spPr bwMode="auto">
          <a:xfrm>
            <a:off x="3492500" y="5232400"/>
            <a:ext cx="95726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 sz="1000" b="0"/>
              <a:t>До</a:t>
            </a:r>
            <a:r>
              <a:rPr kumimoji="1" lang="en-US" altLang="ko-KR" sz="1000" b="0"/>
              <a:t> 16 </a:t>
            </a:r>
            <a:r>
              <a:rPr kumimoji="1" lang="ru-RU" altLang="ko-KR" sz="1000" b="0"/>
              <a:t>блоков</a:t>
            </a:r>
            <a:endParaRPr kumimoji="1" lang="en-US" altLang="ko-KR" sz="1000" b="0"/>
          </a:p>
        </p:txBody>
      </p:sp>
      <p:sp>
        <p:nvSpPr>
          <p:cNvPr id="50209" name="Line 33"/>
          <p:cNvSpPr>
            <a:spLocks noChangeShapeType="1"/>
          </p:cNvSpPr>
          <p:nvPr/>
        </p:nvSpPr>
        <p:spPr bwMode="auto">
          <a:xfrm flipH="1">
            <a:off x="7110413" y="4538663"/>
            <a:ext cx="90487" cy="1174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210" name="Line 34"/>
          <p:cNvSpPr>
            <a:spLocks noChangeShapeType="1"/>
          </p:cNvSpPr>
          <p:nvPr/>
        </p:nvSpPr>
        <p:spPr bwMode="auto">
          <a:xfrm flipH="1">
            <a:off x="7161213" y="4541838"/>
            <a:ext cx="93662" cy="1158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50214" name="Picture 38" descr="MH052FXEA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8563" y="3429000"/>
            <a:ext cx="1047750" cy="927100"/>
          </a:xfrm>
          <a:prstGeom prst="rect">
            <a:avLst/>
          </a:prstGeom>
          <a:noFill/>
        </p:spPr>
      </p:pic>
      <p:sp>
        <p:nvSpPr>
          <p:cNvPr id="50225" name="Text Box 49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02.</a:t>
            </a:r>
          </a:p>
        </p:txBody>
      </p:sp>
      <p:pic>
        <p:nvPicPr>
          <p:cNvPr id="50227" name="Picture 51" descr="4웨이실내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4076700"/>
            <a:ext cx="649287" cy="454025"/>
          </a:xfrm>
          <a:prstGeom prst="rect">
            <a:avLst/>
          </a:prstGeom>
          <a:noFill/>
        </p:spPr>
      </p:pic>
      <p:pic>
        <p:nvPicPr>
          <p:cNvPr id="50228" name="Picture 52" descr="4웨이실내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8413" y="4048125"/>
            <a:ext cx="649287" cy="454025"/>
          </a:xfrm>
          <a:prstGeom prst="rect">
            <a:avLst/>
          </a:prstGeom>
          <a:noFill/>
        </p:spPr>
      </p:pic>
      <p:pic>
        <p:nvPicPr>
          <p:cNvPr id="50229" name="Picture 53" descr="4웨이실내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4797425"/>
            <a:ext cx="649288" cy="454025"/>
          </a:xfrm>
          <a:prstGeom prst="rect">
            <a:avLst/>
          </a:prstGeom>
          <a:noFill/>
        </p:spPr>
      </p:pic>
      <p:pic>
        <p:nvPicPr>
          <p:cNvPr id="50230" name="Picture 54" descr="4웨이실내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2575" y="4797425"/>
            <a:ext cx="649288" cy="454025"/>
          </a:xfrm>
          <a:prstGeom prst="rect">
            <a:avLst/>
          </a:prstGeom>
          <a:noFill/>
        </p:spPr>
      </p:pic>
      <p:pic>
        <p:nvPicPr>
          <p:cNvPr id="50231" name="Picture 55" descr="4웨이실내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4797425"/>
            <a:ext cx="649287" cy="454025"/>
          </a:xfrm>
          <a:prstGeom prst="rect">
            <a:avLst/>
          </a:prstGeom>
          <a:noFill/>
        </p:spPr>
      </p:pic>
      <p:pic>
        <p:nvPicPr>
          <p:cNvPr id="50232" name="Picture 56" descr="신형유선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5084763"/>
            <a:ext cx="547687" cy="590550"/>
          </a:xfrm>
          <a:prstGeom prst="rect">
            <a:avLst/>
          </a:prstGeom>
          <a:noFill/>
        </p:spPr>
      </p:pic>
      <p:pic>
        <p:nvPicPr>
          <p:cNvPr id="50233" name="Picture 57" descr="실외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97800" y="4005263"/>
            <a:ext cx="762000" cy="1079500"/>
          </a:xfrm>
          <a:prstGeom prst="rect">
            <a:avLst/>
          </a:prstGeom>
          <a:noFill/>
        </p:spPr>
      </p:pic>
      <p:sp>
        <p:nvSpPr>
          <p:cNvPr id="50234" name="Text Box 58"/>
          <p:cNvSpPr txBox="1">
            <a:spLocks noChangeArrowheads="1"/>
          </p:cNvSpPr>
          <p:nvPr/>
        </p:nvSpPr>
        <p:spPr bwMode="auto">
          <a:xfrm>
            <a:off x="317500" y="1895475"/>
            <a:ext cx="5527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</a:rPr>
              <a:t>※ COM1 (F1/F2) : </a:t>
            </a:r>
            <a:r>
              <a:rPr lang="ru-RU" altLang="ko-KR" sz="1200">
                <a:solidFill>
                  <a:schemeClr val="tx2"/>
                </a:solidFill>
              </a:rPr>
              <a:t>Сигнальная линия Наружный – Внутренний блок</a:t>
            </a:r>
            <a:r>
              <a:rPr lang="en-US" altLang="ko-KR" sz="1200">
                <a:solidFill>
                  <a:schemeClr val="tx2"/>
                </a:solidFill>
              </a:rPr>
              <a:t> </a:t>
            </a:r>
          </a:p>
          <a:p>
            <a:r>
              <a:rPr lang="en-US" altLang="ko-KR" sz="1200">
                <a:solidFill>
                  <a:schemeClr val="tx2"/>
                </a:solidFill>
              </a:rPr>
              <a:t>    COM2  (F3/F4) : </a:t>
            </a:r>
            <a:r>
              <a:rPr lang="ru-RU" altLang="ko-KR" sz="1200">
                <a:solidFill>
                  <a:schemeClr val="tx2"/>
                </a:solidFill>
              </a:rPr>
              <a:t>Сигнальная линия Внутренний блок – Пульт управления</a:t>
            </a:r>
            <a:endParaRPr lang="en-US" altLang="ko-KR" sz="1200">
              <a:solidFill>
                <a:schemeClr val="tx2"/>
              </a:solidFill>
            </a:endParaRPr>
          </a:p>
        </p:txBody>
      </p:sp>
      <p:sp>
        <p:nvSpPr>
          <p:cNvPr id="50235" name="Rectangle 59"/>
          <p:cNvSpPr>
            <a:spLocks noChangeArrowheads="1"/>
          </p:cNvSpPr>
          <p:nvPr/>
        </p:nvSpPr>
        <p:spPr bwMode="auto">
          <a:xfrm>
            <a:off x="384175" y="1557338"/>
            <a:ext cx="78692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/>
            <a:r>
              <a:rPr kumimoji="1" lang="en-US" altLang="ko-KR" sz="1200">
                <a:solidFill>
                  <a:srgbClr val="0000FF"/>
                </a:solidFill>
              </a:rPr>
              <a:t>- </a:t>
            </a:r>
            <a:r>
              <a:rPr kumimoji="1" lang="ru-RU" altLang="ko-KR" sz="1200">
                <a:solidFill>
                  <a:srgbClr val="0000FF"/>
                </a:solidFill>
              </a:rPr>
              <a:t>Применение пультов управления </a:t>
            </a:r>
            <a:r>
              <a:rPr kumimoji="1" lang="en-US" altLang="ko-KR" sz="1200">
                <a:solidFill>
                  <a:srgbClr val="0000FF"/>
                </a:solidFill>
              </a:rPr>
              <a:t>MWR-TH01, MWR-WS00, MWR-SH00</a:t>
            </a:r>
          </a:p>
        </p:txBody>
      </p:sp>
      <p:sp>
        <p:nvSpPr>
          <p:cNvPr id="50236" name="Text Box 60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Конфигурация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50237" name="Text Box 61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Проводной пульт</a:t>
            </a:r>
            <a:r>
              <a:rPr kumimoji="1" lang="en-US" altLang="ko-KR" sz="32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492125" y="2433638"/>
            <a:ext cx="78692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/>
            <a:r>
              <a:rPr kumimoji="1" lang="ru-RU" altLang="ko-KR" sz="1200" b="0">
                <a:solidFill>
                  <a:srgbClr val="000000"/>
                </a:solidFill>
              </a:rPr>
              <a:t>Пример 4: </a:t>
            </a:r>
            <a:r>
              <a:rPr kumimoji="1" lang="en-US" altLang="ko-KR" sz="1200" b="0">
                <a:solidFill>
                  <a:srgbClr val="000000"/>
                </a:solidFill>
              </a:rPr>
              <a:t> </a:t>
            </a:r>
            <a:r>
              <a:rPr kumimoji="1" lang="ru-RU" altLang="ko-KR" sz="1200" b="0">
                <a:solidFill>
                  <a:srgbClr val="0000FF"/>
                </a:solidFill>
              </a:rPr>
              <a:t>Управление от 2-х пультов</a:t>
            </a:r>
            <a:r>
              <a:rPr kumimoji="1" lang="en-US" altLang="ko-KR" sz="1200">
                <a:solidFill>
                  <a:srgbClr val="0000FF"/>
                </a:solidFill>
              </a:rPr>
              <a:t> </a:t>
            </a:r>
            <a:r>
              <a:rPr kumimoji="1" lang="en-US" altLang="ko-KR" sz="1200" b="0">
                <a:solidFill>
                  <a:schemeClr val="tx2"/>
                </a:solidFill>
              </a:rPr>
              <a:t>(COM2)</a:t>
            </a:r>
          </a:p>
        </p:txBody>
      </p:sp>
      <p:sp>
        <p:nvSpPr>
          <p:cNvPr id="51204" name="AutoShape 4"/>
          <p:cNvSpPr>
            <a:spLocks noChangeArrowheads="1"/>
          </p:cNvSpPr>
          <p:nvPr/>
        </p:nvSpPr>
        <p:spPr bwMode="auto">
          <a:xfrm>
            <a:off x="396875" y="2420938"/>
            <a:ext cx="8496300" cy="4176712"/>
          </a:xfrm>
          <a:prstGeom prst="roundRect">
            <a:avLst>
              <a:gd name="adj" fmla="val 403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05" name="Freeform 5"/>
          <p:cNvSpPr>
            <a:spLocks/>
          </p:cNvSpPr>
          <p:nvPr/>
        </p:nvSpPr>
        <p:spPr bwMode="auto">
          <a:xfrm>
            <a:off x="1628775" y="3554413"/>
            <a:ext cx="4737100" cy="325437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312" y="5"/>
              </a:cxn>
              <a:cxn ang="0">
                <a:pos x="408" y="205"/>
              </a:cxn>
              <a:cxn ang="0">
                <a:pos x="416" y="5"/>
              </a:cxn>
              <a:cxn ang="0">
                <a:pos x="951" y="0"/>
              </a:cxn>
              <a:cxn ang="0">
                <a:pos x="1040" y="189"/>
              </a:cxn>
              <a:cxn ang="0">
                <a:pos x="1021" y="0"/>
              </a:cxn>
              <a:cxn ang="0">
                <a:pos x="1418" y="0"/>
              </a:cxn>
              <a:cxn ang="0">
                <a:pos x="1496" y="181"/>
              </a:cxn>
              <a:cxn ang="0">
                <a:pos x="1500" y="0"/>
              </a:cxn>
              <a:cxn ang="0">
                <a:pos x="1965" y="2"/>
              </a:cxn>
              <a:cxn ang="0">
                <a:pos x="2056" y="197"/>
              </a:cxn>
              <a:cxn ang="0">
                <a:pos x="2051" y="1"/>
              </a:cxn>
              <a:cxn ang="0">
                <a:pos x="2585" y="1"/>
              </a:cxn>
              <a:cxn ang="0">
                <a:pos x="2688" y="181"/>
              </a:cxn>
            </a:cxnLst>
            <a:rect l="0" t="0" r="r" b="b"/>
            <a:pathLst>
              <a:path w="2688" h="205">
                <a:moveTo>
                  <a:pt x="0" y="5"/>
                </a:moveTo>
                <a:lnTo>
                  <a:pt x="312" y="5"/>
                </a:lnTo>
                <a:lnTo>
                  <a:pt x="408" y="205"/>
                </a:lnTo>
                <a:lnTo>
                  <a:pt x="416" y="5"/>
                </a:lnTo>
                <a:lnTo>
                  <a:pt x="951" y="0"/>
                </a:lnTo>
                <a:lnTo>
                  <a:pt x="1040" y="189"/>
                </a:lnTo>
                <a:lnTo>
                  <a:pt x="1021" y="0"/>
                </a:lnTo>
                <a:lnTo>
                  <a:pt x="1418" y="0"/>
                </a:lnTo>
                <a:lnTo>
                  <a:pt x="1496" y="181"/>
                </a:lnTo>
                <a:lnTo>
                  <a:pt x="1500" y="0"/>
                </a:lnTo>
                <a:lnTo>
                  <a:pt x="1965" y="2"/>
                </a:lnTo>
                <a:lnTo>
                  <a:pt x="2056" y="197"/>
                </a:lnTo>
                <a:lnTo>
                  <a:pt x="2051" y="1"/>
                </a:lnTo>
                <a:lnTo>
                  <a:pt x="2585" y="1"/>
                </a:lnTo>
                <a:lnTo>
                  <a:pt x="2688" y="181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 flipH="1">
            <a:off x="1855788" y="3497263"/>
            <a:ext cx="87312" cy="1111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 flipH="1">
            <a:off x="1905000" y="3498850"/>
            <a:ext cx="90488" cy="1111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 flipH="1">
            <a:off x="2965450" y="3498850"/>
            <a:ext cx="88900" cy="1111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 flipH="1">
            <a:off x="2900363" y="3500438"/>
            <a:ext cx="87312" cy="1111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 flipH="1">
            <a:off x="3795713" y="3497263"/>
            <a:ext cx="88900" cy="1111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 flipH="1">
            <a:off x="3846513" y="3498850"/>
            <a:ext cx="88900" cy="1111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 flipH="1">
            <a:off x="4913313" y="3498850"/>
            <a:ext cx="88900" cy="1111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 flipH="1">
            <a:off x="4962525" y="3500438"/>
            <a:ext cx="88900" cy="1111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14" name="Line 14"/>
          <p:cNvSpPr>
            <a:spLocks noChangeShapeType="1"/>
          </p:cNvSpPr>
          <p:nvPr/>
        </p:nvSpPr>
        <p:spPr bwMode="auto">
          <a:xfrm flipH="1">
            <a:off x="5797550" y="3498850"/>
            <a:ext cx="88900" cy="1111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15" name="Line 15"/>
          <p:cNvSpPr>
            <a:spLocks noChangeShapeType="1"/>
          </p:cNvSpPr>
          <p:nvPr/>
        </p:nvSpPr>
        <p:spPr bwMode="auto">
          <a:xfrm flipH="1">
            <a:off x="5849938" y="3500438"/>
            <a:ext cx="88900" cy="1111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16" name="Freeform 16"/>
          <p:cNvSpPr>
            <a:spLocks/>
          </p:cNvSpPr>
          <p:nvPr/>
        </p:nvSpPr>
        <p:spPr bwMode="auto">
          <a:xfrm>
            <a:off x="3398838" y="4248150"/>
            <a:ext cx="2989262" cy="495300"/>
          </a:xfrm>
          <a:custGeom>
            <a:avLst/>
            <a:gdLst/>
            <a:ahLst/>
            <a:cxnLst>
              <a:cxn ang="0">
                <a:pos x="0" y="304"/>
              </a:cxn>
              <a:cxn ang="0">
                <a:pos x="5" y="19"/>
              </a:cxn>
              <a:cxn ang="0">
                <a:pos x="108" y="207"/>
              </a:cxn>
              <a:cxn ang="0">
                <a:pos x="390" y="207"/>
              </a:cxn>
              <a:cxn ang="0">
                <a:pos x="512" y="8"/>
              </a:cxn>
              <a:cxn ang="0">
                <a:pos x="516" y="211"/>
              </a:cxn>
              <a:cxn ang="0">
                <a:pos x="907" y="211"/>
              </a:cxn>
              <a:cxn ang="0">
                <a:pos x="1016" y="0"/>
              </a:cxn>
              <a:cxn ang="0">
                <a:pos x="1008" y="216"/>
              </a:cxn>
              <a:cxn ang="0">
                <a:pos x="1525" y="216"/>
              </a:cxn>
              <a:cxn ang="0">
                <a:pos x="1608" y="0"/>
              </a:cxn>
              <a:cxn ang="0">
                <a:pos x="1608" y="312"/>
              </a:cxn>
            </a:cxnLst>
            <a:rect l="0" t="0" r="r" b="b"/>
            <a:pathLst>
              <a:path w="1608" h="312">
                <a:moveTo>
                  <a:pt x="0" y="304"/>
                </a:moveTo>
                <a:lnTo>
                  <a:pt x="5" y="19"/>
                </a:lnTo>
                <a:lnTo>
                  <a:pt x="108" y="207"/>
                </a:lnTo>
                <a:lnTo>
                  <a:pt x="390" y="207"/>
                </a:lnTo>
                <a:lnTo>
                  <a:pt x="512" y="8"/>
                </a:lnTo>
                <a:lnTo>
                  <a:pt x="516" y="211"/>
                </a:lnTo>
                <a:lnTo>
                  <a:pt x="907" y="211"/>
                </a:lnTo>
                <a:lnTo>
                  <a:pt x="1016" y="0"/>
                </a:lnTo>
                <a:lnTo>
                  <a:pt x="1008" y="216"/>
                </a:lnTo>
                <a:lnTo>
                  <a:pt x="1525" y="216"/>
                </a:lnTo>
                <a:lnTo>
                  <a:pt x="1608" y="0"/>
                </a:lnTo>
                <a:lnTo>
                  <a:pt x="1608" y="312"/>
                </a:lnTo>
              </a:path>
            </a:pathLst>
          </a:cu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17" name="Line 17"/>
          <p:cNvSpPr>
            <a:spLocks noChangeShapeType="1"/>
          </p:cNvSpPr>
          <p:nvPr/>
        </p:nvSpPr>
        <p:spPr bwMode="auto">
          <a:xfrm flipH="1">
            <a:off x="4716463" y="4537075"/>
            <a:ext cx="90487" cy="115888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 flipH="1">
            <a:off x="4768850" y="4537075"/>
            <a:ext cx="90488" cy="11747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 flipH="1">
            <a:off x="5705475" y="4537075"/>
            <a:ext cx="88900" cy="11747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20" name="Line 20"/>
          <p:cNvSpPr>
            <a:spLocks noChangeShapeType="1"/>
          </p:cNvSpPr>
          <p:nvPr/>
        </p:nvSpPr>
        <p:spPr bwMode="auto">
          <a:xfrm flipH="1">
            <a:off x="5757863" y="4538663"/>
            <a:ext cx="90487" cy="115887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21" name="Freeform 21"/>
          <p:cNvSpPr>
            <a:spLocks/>
          </p:cNvSpPr>
          <p:nvPr/>
        </p:nvSpPr>
        <p:spPr bwMode="auto">
          <a:xfrm>
            <a:off x="2027238" y="4291013"/>
            <a:ext cx="692150" cy="554037"/>
          </a:xfrm>
          <a:custGeom>
            <a:avLst/>
            <a:gdLst/>
            <a:ahLst/>
            <a:cxnLst>
              <a:cxn ang="0">
                <a:pos x="0" y="261"/>
              </a:cxn>
              <a:cxn ang="0">
                <a:pos x="8" y="141"/>
              </a:cxn>
              <a:cxn ang="0">
                <a:pos x="207" y="0"/>
              </a:cxn>
              <a:cxn ang="0">
                <a:pos x="392" y="133"/>
              </a:cxn>
              <a:cxn ang="0">
                <a:pos x="392" y="285"/>
              </a:cxn>
            </a:cxnLst>
            <a:rect l="0" t="0" r="r" b="b"/>
            <a:pathLst>
              <a:path w="392" h="285">
                <a:moveTo>
                  <a:pt x="0" y="261"/>
                </a:moveTo>
                <a:lnTo>
                  <a:pt x="8" y="141"/>
                </a:lnTo>
                <a:lnTo>
                  <a:pt x="207" y="0"/>
                </a:lnTo>
                <a:lnTo>
                  <a:pt x="392" y="133"/>
                </a:lnTo>
                <a:lnTo>
                  <a:pt x="392" y="285"/>
                </a:lnTo>
              </a:path>
            </a:pathLst>
          </a:cu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 flipH="1">
            <a:off x="2444750" y="4316413"/>
            <a:ext cx="88900" cy="115887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23" name="Line 23"/>
          <p:cNvSpPr>
            <a:spLocks noChangeShapeType="1"/>
          </p:cNvSpPr>
          <p:nvPr/>
        </p:nvSpPr>
        <p:spPr bwMode="auto">
          <a:xfrm flipH="1">
            <a:off x="2476500" y="4335463"/>
            <a:ext cx="90488" cy="115887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24" name="Line 24"/>
          <p:cNvSpPr>
            <a:spLocks noChangeShapeType="1"/>
          </p:cNvSpPr>
          <p:nvPr/>
        </p:nvSpPr>
        <p:spPr bwMode="auto">
          <a:xfrm flipH="1">
            <a:off x="3835400" y="4521200"/>
            <a:ext cx="90488" cy="11747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25" name="Line 25"/>
          <p:cNvSpPr>
            <a:spLocks noChangeShapeType="1"/>
          </p:cNvSpPr>
          <p:nvPr/>
        </p:nvSpPr>
        <p:spPr bwMode="auto">
          <a:xfrm flipH="1">
            <a:off x="3887788" y="4522788"/>
            <a:ext cx="92075" cy="11747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26" name="Text Box 26"/>
          <p:cNvSpPr txBox="1">
            <a:spLocks noChangeArrowheads="1"/>
          </p:cNvSpPr>
          <p:nvPr/>
        </p:nvSpPr>
        <p:spPr bwMode="auto">
          <a:xfrm>
            <a:off x="3568700" y="3281363"/>
            <a:ext cx="966788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000" b="0">
                <a:solidFill>
                  <a:schemeClr val="tx2"/>
                </a:solidFill>
              </a:rPr>
              <a:t>COM1(F1/F2)</a:t>
            </a:r>
          </a:p>
        </p:txBody>
      </p:sp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4460875" y="4703763"/>
            <a:ext cx="966788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000" b="0">
                <a:solidFill>
                  <a:schemeClr val="tx2"/>
                </a:solidFill>
              </a:rPr>
              <a:t>COM2(F3/F4)</a:t>
            </a:r>
          </a:p>
        </p:txBody>
      </p:sp>
      <p:sp>
        <p:nvSpPr>
          <p:cNvPr id="51236" name="Text Box 36"/>
          <p:cNvSpPr txBox="1">
            <a:spLocks noChangeArrowheads="1"/>
          </p:cNvSpPr>
          <p:nvPr/>
        </p:nvSpPr>
        <p:spPr bwMode="auto">
          <a:xfrm>
            <a:off x="1612900" y="5260975"/>
            <a:ext cx="712788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000" b="0">
                <a:solidFill>
                  <a:schemeClr val="tx2"/>
                </a:solidFill>
              </a:rPr>
              <a:t>MASTER</a:t>
            </a:r>
          </a:p>
        </p:txBody>
      </p:sp>
      <p:sp>
        <p:nvSpPr>
          <p:cNvPr id="51238" name="Text Box 38"/>
          <p:cNvSpPr txBox="1">
            <a:spLocks noChangeArrowheads="1"/>
          </p:cNvSpPr>
          <p:nvPr/>
        </p:nvSpPr>
        <p:spPr bwMode="auto">
          <a:xfrm>
            <a:off x="3176588" y="5275263"/>
            <a:ext cx="712787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000" b="0">
                <a:solidFill>
                  <a:schemeClr val="tx2"/>
                </a:solidFill>
              </a:rPr>
              <a:t>MASTER</a:t>
            </a:r>
          </a:p>
        </p:txBody>
      </p:sp>
      <p:sp>
        <p:nvSpPr>
          <p:cNvPr id="51239" name="Text Box 39"/>
          <p:cNvSpPr txBox="1">
            <a:spLocks noChangeArrowheads="1"/>
          </p:cNvSpPr>
          <p:nvPr/>
        </p:nvSpPr>
        <p:spPr bwMode="auto">
          <a:xfrm>
            <a:off x="6107113" y="5251450"/>
            <a:ext cx="590550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000" b="0">
                <a:solidFill>
                  <a:schemeClr val="tx2"/>
                </a:solidFill>
              </a:rPr>
              <a:t>SLAVE</a:t>
            </a:r>
          </a:p>
        </p:txBody>
      </p:sp>
      <p:sp>
        <p:nvSpPr>
          <p:cNvPr id="51259" name="Text Box 59"/>
          <p:cNvSpPr txBox="1">
            <a:spLocks noChangeArrowheads="1"/>
          </p:cNvSpPr>
          <p:nvPr/>
        </p:nvSpPr>
        <p:spPr bwMode="auto">
          <a:xfrm>
            <a:off x="3924300" y="5095875"/>
            <a:ext cx="95726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 sz="1000" b="0"/>
              <a:t>До</a:t>
            </a:r>
            <a:r>
              <a:rPr kumimoji="1" lang="en-US" altLang="ko-KR" sz="1000" b="0"/>
              <a:t> 16 </a:t>
            </a:r>
            <a:r>
              <a:rPr kumimoji="1" lang="ru-RU" altLang="ko-KR" sz="1000" b="0"/>
              <a:t>блоков</a:t>
            </a:r>
            <a:endParaRPr kumimoji="1" lang="en-US" altLang="ko-KR" sz="1000" b="0"/>
          </a:p>
        </p:txBody>
      </p:sp>
      <p:sp>
        <p:nvSpPr>
          <p:cNvPr id="51261" name="Text Box 61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02.</a:t>
            </a:r>
          </a:p>
        </p:txBody>
      </p:sp>
      <p:pic>
        <p:nvPicPr>
          <p:cNvPr id="51263" name="Picture 63" descr="신형유선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4724400"/>
            <a:ext cx="547688" cy="590550"/>
          </a:xfrm>
          <a:prstGeom prst="rect">
            <a:avLst/>
          </a:prstGeom>
          <a:noFill/>
        </p:spPr>
      </p:pic>
      <p:pic>
        <p:nvPicPr>
          <p:cNvPr id="51264" name="Picture 64" descr="신형유선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4724400"/>
            <a:ext cx="547687" cy="590550"/>
          </a:xfrm>
          <a:prstGeom prst="rect">
            <a:avLst/>
          </a:prstGeom>
          <a:noFill/>
        </p:spPr>
      </p:pic>
      <p:pic>
        <p:nvPicPr>
          <p:cNvPr id="51265" name="Picture 65" descr="신형유선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4724400"/>
            <a:ext cx="547687" cy="590550"/>
          </a:xfrm>
          <a:prstGeom prst="rect">
            <a:avLst/>
          </a:prstGeom>
          <a:noFill/>
        </p:spPr>
      </p:pic>
      <p:pic>
        <p:nvPicPr>
          <p:cNvPr id="51266" name="Picture 66" descr="신형유선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3463" y="4724400"/>
            <a:ext cx="547687" cy="590550"/>
          </a:xfrm>
          <a:prstGeom prst="rect">
            <a:avLst/>
          </a:prstGeom>
          <a:noFill/>
        </p:spPr>
      </p:pic>
      <p:pic>
        <p:nvPicPr>
          <p:cNvPr id="51267" name="Picture 67" descr="4웨이실내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3860800"/>
            <a:ext cx="649287" cy="454025"/>
          </a:xfrm>
          <a:prstGeom prst="rect">
            <a:avLst/>
          </a:prstGeom>
          <a:noFill/>
        </p:spPr>
      </p:pic>
      <p:pic>
        <p:nvPicPr>
          <p:cNvPr id="51268" name="Picture 68" descr="4웨이실내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7688" y="3846513"/>
            <a:ext cx="649287" cy="454025"/>
          </a:xfrm>
          <a:prstGeom prst="rect">
            <a:avLst/>
          </a:prstGeom>
          <a:noFill/>
        </p:spPr>
      </p:pic>
      <p:pic>
        <p:nvPicPr>
          <p:cNvPr id="51269" name="Picture 69" descr="4웨이실내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8438" y="3838575"/>
            <a:ext cx="649287" cy="454025"/>
          </a:xfrm>
          <a:prstGeom prst="rect">
            <a:avLst/>
          </a:prstGeom>
          <a:noFill/>
        </p:spPr>
      </p:pic>
      <p:pic>
        <p:nvPicPr>
          <p:cNvPr id="51270" name="Picture 70" descr="4웨이실내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0775" y="3832225"/>
            <a:ext cx="649288" cy="454025"/>
          </a:xfrm>
          <a:prstGeom prst="rect">
            <a:avLst/>
          </a:prstGeom>
          <a:noFill/>
        </p:spPr>
      </p:pic>
      <p:pic>
        <p:nvPicPr>
          <p:cNvPr id="51271" name="Picture 71" descr="4웨이실내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0275" y="3803650"/>
            <a:ext cx="649288" cy="454025"/>
          </a:xfrm>
          <a:prstGeom prst="rect">
            <a:avLst/>
          </a:prstGeom>
          <a:noFill/>
        </p:spPr>
      </p:pic>
      <p:sp>
        <p:nvSpPr>
          <p:cNvPr id="51272" name="Text Box 72"/>
          <p:cNvSpPr txBox="1">
            <a:spLocks noChangeArrowheads="1"/>
          </p:cNvSpPr>
          <p:nvPr/>
        </p:nvSpPr>
        <p:spPr bwMode="auto">
          <a:xfrm>
            <a:off x="2413000" y="5275263"/>
            <a:ext cx="712788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000" b="0">
                <a:solidFill>
                  <a:schemeClr val="tx2"/>
                </a:solidFill>
              </a:rPr>
              <a:t>MASTER</a:t>
            </a:r>
          </a:p>
        </p:txBody>
      </p:sp>
      <p:sp>
        <p:nvSpPr>
          <p:cNvPr id="51273" name="Line 73"/>
          <p:cNvSpPr>
            <a:spLocks noChangeShapeType="1"/>
          </p:cNvSpPr>
          <p:nvPr/>
        </p:nvSpPr>
        <p:spPr bwMode="auto">
          <a:xfrm>
            <a:off x="2754313" y="5607050"/>
            <a:ext cx="0" cy="254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74" name="Text Box 74"/>
          <p:cNvSpPr txBox="1">
            <a:spLocks noChangeArrowheads="1"/>
          </p:cNvSpPr>
          <p:nvPr/>
        </p:nvSpPr>
        <p:spPr bwMode="auto">
          <a:xfrm>
            <a:off x="2509838" y="5788025"/>
            <a:ext cx="590550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000" b="0">
                <a:solidFill>
                  <a:schemeClr val="tx2"/>
                </a:solidFill>
              </a:rPr>
              <a:t>SLAVE</a:t>
            </a:r>
          </a:p>
        </p:txBody>
      </p:sp>
      <p:sp>
        <p:nvSpPr>
          <p:cNvPr id="51275" name="Text Box 75"/>
          <p:cNvSpPr txBox="1">
            <a:spLocks noChangeArrowheads="1"/>
          </p:cNvSpPr>
          <p:nvPr/>
        </p:nvSpPr>
        <p:spPr bwMode="auto">
          <a:xfrm>
            <a:off x="2444750" y="5013325"/>
            <a:ext cx="531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600">
                <a:solidFill>
                  <a:schemeClr val="tx2"/>
                </a:solidFill>
              </a:rPr>
              <a:t>X</a:t>
            </a:r>
          </a:p>
        </p:txBody>
      </p:sp>
      <p:pic>
        <p:nvPicPr>
          <p:cNvPr id="51276" name="Picture 76" descr="실외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3141663"/>
            <a:ext cx="762000" cy="1079500"/>
          </a:xfrm>
          <a:prstGeom prst="rect">
            <a:avLst/>
          </a:prstGeom>
          <a:noFill/>
        </p:spPr>
      </p:pic>
      <p:sp>
        <p:nvSpPr>
          <p:cNvPr id="51277" name="Text Box 77"/>
          <p:cNvSpPr txBox="1">
            <a:spLocks noChangeArrowheads="1"/>
          </p:cNvSpPr>
          <p:nvPr/>
        </p:nvSpPr>
        <p:spPr bwMode="auto">
          <a:xfrm>
            <a:off x="317500" y="1895475"/>
            <a:ext cx="5527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</a:rPr>
              <a:t>※ COM1 (F1/F2) : </a:t>
            </a:r>
            <a:r>
              <a:rPr lang="ru-RU" altLang="ko-KR" sz="1200">
                <a:solidFill>
                  <a:schemeClr val="tx2"/>
                </a:solidFill>
              </a:rPr>
              <a:t>Сигнальная линия Наружный – Внутренний блок</a:t>
            </a:r>
            <a:r>
              <a:rPr lang="en-US" altLang="ko-KR" sz="1200">
                <a:solidFill>
                  <a:schemeClr val="tx2"/>
                </a:solidFill>
              </a:rPr>
              <a:t> </a:t>
            </a:r>
          </a:p>
          <a:p>
            <a:r>
              <a:rPr lang="en-US" altLang="ko-KR" sz="1200">
                <a:solidFill>
                  <a:schemeClr val="tx2"/>
                </a:solidFill>
              </a:rPr>
              <a:t>    COM2  (F3/F4) : </a:t>
            </a:r>
            <a:r>
              <a:rPr lang="ru-RU" altLang="ko-KR" sz="1200">
                <a:solidFill>
                  <a:schemeClr val="tx2"/>
                </a:solidFill>
              </a:rPr>
              <a:t>Сигнальная линия Внутренний блок – Пульт управления</a:t>
            </a:r>
            <a:endParaRPr lang="en-US" altLang="ko-KR" sz="1200">
              <a:solidFill>
                <a:schemeClr val="tx2"/>
              </a:solidFill>
            </a:endParaRPr>
          </a:p>
        </p:txBody>
      </p:sp>
      <p:sp>
        <p:nvSpPr>
          <p:cNvPr id="51278" name="Rectangle 78"/>
          <p:cNvSpPr>
            <a:spLocks noChangeArrowheads="1"/>
          </p:cNvSpPr>
          <p:nvPr/>
        </p:nvSpPr>
        <p:spPr bwMode="auto">
          <a:xfrm>
            <a:off x="384175" y="1557338"/>
            <a:ext cx="78692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/>
            <a:r>
              <a:rPr kumimoji="1" lang="en-US" altLang="ko-KR" sz="1200">
                <a:solidFill>
                  <a:srgbClr val="0000FF"/>
                </a:solidFill>
              </a:rPr>
              <a:t>- </a:t>
            </a:r>
            <a:r>
              <a:rPr kumimoji="1" lang="ru-RU" altLang="ko-KR" sz="1200">
                <a:solidFill>
                  <a:srgbClr val="0000FF"/>
                </a:solidFill>
              </a:rPr>
              <a:t>Применение пультов управления </a:t>
            </a:r>
            <a:r>
              <a:rPr kumimoji="1" lang="en-US" altLang="ko-KR" sz="1200">
                <a:solidFill>
                  <a:srgbClr val="0000FF"/>
                </a:solidFill>
              </a:rPr>
              <a:t>MWR-TH01, MWR-WS00, MWR-SH00</a:t>
            </a:r>
          </a:p>
        </p:txBody>
      </p:sp>
      <p:sp>
        <p:nvSpPr>
          <p:cNvPr id="51279" name="Text Box 79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Конфигурация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51280" name="Text Box 80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Проводной пульт</a:t>
            </a:r>
            <a:r>
              <a:rPr kumimoji="1" lang="en-US" altLang="ko-KR" sz="32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51" name="Group 47"/>
          <p:cNvGraphicFramePr>
            <a:graphicFrameLocks noGrp="1"/>
          </p:cNvGraphicFramePr>
          <p:nvPr/>
        </p:nvGraphicFramePr>
        <p:xfrm>
          <a:off x="684213" y="4292600"/>
          <a:ext cx="7488237" cy="1848997"/>
        </p:xfrm>
        <a:graphic>
          <a:graphicData uri="http://schemas.openxmlformats.org/drawingml/2006/table">
            <a:tbl>
              <a:tblPr/>
              <a:tblGrid>
                <a:gridCol w="3600450"/>
                <a:gridCol w="3887787"/>
              </a:tblGrid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Питание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DC12V / 50mA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Габариты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мм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110(W) x 120(H) x 17(D)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Сигнальная линия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F3 / F4 (</a:t>
                      </a:r>
                      <a:r>
                        <a:rPr kumimoji="1" lang="ru-RU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Проводной пульт</a:t>
                      </a: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</a:t>
                      </a: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 / </a:t>
                      </a:r>
                      <a:r>
                        <a:rPr kumimoji="1" lang="ru-RU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</a:t>
                      </a: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 (</a:t>
                      </a:r>
                      <a:r>
                        <a:rPr kumimoji="1" lang="ru-RU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Центральный пульт</a:t>
                      </a: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Кол-во управляемых блоков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шт.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Применение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Все блоки с поддержкой </a:t>
                      </a: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COM 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7131" name="Text Box 27"/>
          <p:cNvSpPr txBox="1">
            <a:spLocks noChangeArrowheads="1"/>
          </p:cNvSpPr>
          <p:nvPr/>
        </p:nvSpPr>
        <p:spPr bwMode="auto">
          <a:xfrm>
            <a:off x="485775" y="1757363"/>
            <a:ext cx="631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kumimoji="1" lang="en-US" altLang="ko-KR" sz="1500" dirty="0">
                <a:solidFill>
                  <a:schemeClr val="tx2"/>
                </a:solidFill>
              </a:rPr>
              <a:t> </a:t>
            </a:r>
            <a:r>
              <a:rPr kumimoji="1" lang="ru-RU" altLang="ko-KR" sz="1500" dirty="0">
                <a:solidFill>
                  <a:schemeClr val="tx2"/>
                </a:solidFill>
              </a:rPr>
              <a:t>Недельный таймер: до</a:t>
            </a:r>
            <a:r>
              <a:rPr kumimoji="1" lang="en-US" altLang="ko-KR" sz="1500" dirty="0">
                <a:solidFill>
                  <a:schemeClr val="tx2"/>
                </a:solidFill>
              </a:rPr>
              <a:t>124 </a:t>
            </a:r>
            <a:r>
              <a:rPr kumimoji="1" lang="ru-RU" altLang="ko-KR" sz="1500" dirty="0">
                <a:solidFill>
                  <a:schemeClr val="tx2"/>
                </a:solidFill>
              </a:rPr>
              <a:t>графиков работы</a:t>
            </a:r>
            <a:r>
              <a:rPr kumimoji="1" lang="en-US" altLang="ko-KR" sz="1500" dirty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kumimoji="1" lang="en-US" altLang="ko-KR" sz="1500" dirty="0">
                <a:solidFill>
                  <a:schemeClr val="tx2"/>
                </a:solidFill>
              </a:rPr>
              <a:t> </a:t>
            </a:r>
            <a:r>
              <a:rPr kumimoji="1" lang="ru-RU" altLang="ko-KR" sz="1500" dirty="0">
                <a:solidFill>
                  <a:schemeClr val="tx2"/>
                </a:solidFill>
              </a:rPr>
              <a:t>Индикация текущего времени и дня недели</a:t>
            </a:r>
            <a:endParaRPr kumimoji="1" lang="en-US" altLang="ko-KR" sz="1500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kumimoji="1" lang="en-US" altLang="ko-KR" sz="1500" dirty="0">
                <a:solidFill>
                  <a:schemeClr val="tx2"/>
                </a:solidFill>
              </a:rPr>
              <a:t> </a:t>
            </a:r>
            <a:r>
              <a:rPr kumimoji="1" lang="ru-RU" altLang="ko-KR" sz="1500" dirty="0">
                <a:solidFill>
                  <a:schemeClr val="tx2"/>
                </a:solidFill>
              </a:rPr>
              <a:t>Тип: настенный</a:t>
            </a:r>
            <a:endParaRPr kumimoji="1" lang="en-US" altLang="ko-KR" sz="1500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kumimoji="1" lang="en-US" altLang="ko-KR" sz="1500" dirty="0">
                <a:solidFill>
                  <a:schemeClr val="tx2"/>
                </a:solidFill>
              </a:rPr>
              <a:t> </a:t>
            </a:r>
            <a:r>
              <a:rPr kumimoji="1" lang="ru-RU" altLang="ko-KR" sz="1500" dirty="0">
                <a:solidFill>
                  <a:srgbClr val="0000FF"/>
                </a:solidFill>
              </a:rPr>
              <a:t>Используется только в сочетании с</a:t>
            </a:r>
            <a:r>
              <a:rPr kumimoji="1" lang="en-US" altLang="ko-KR" sz="1500" dirty="0">
                <a:solidFill>
                  <a:srgbClr val="0000FF"/>
                </a:solidFill>
              </a:rPr>
              <a:t> MWR-TH01 </a:t>
            </a:r>
            <a:r>
              <a:rPr kumimoji="1" lang="ru-RU" altLang="ko-KR" sz="1500" dirty="0">
                <a:solidFill>
                  <a:srgbClr val="0000FF"/>
                </a:solidFill>
              </a:rPr>
              <a:t>или</a:t>
            </a:r>
            <a:r>
              <a:rPr kumimoji="1" lang="en-US" altLang="ko-KR" sz="1500" dirty="0">
                <a:solidFill>
                  <a:srgbClr val="0000FF"/>
                </a:solidFill>
              </a:rPr>
              <a:t> 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kumimoji="1" lang="en-US" altLang="ko-KR" sz="1500" dirty="0">
                <a:solidFill>
                  <a:srgbClr val="0000FF"/>
                </a:solidFill>
              </a:rPr>
              <a:t>MCM-A201/A202 / A202A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endParaRPr kumimoji="1" lang="en-US" altLang="ko-KR" sz="1500" dirty="0">
              <a:solidFill>
                <a:schemeClr val="tx2"/>
              </a:solidFill>
              <a:sym typeface="Wingdings" pitchFamily="2" charset="2"/>
            </a:endParaRPr>
          </a:p>
        </p:txBody>
      </p:sp>
      <p:sp>
        <p:nvSpPr>
          <p:cNvPr id="47133" name="Line 29"/>
          <p:cNvSpPr>
            <a:spLocks noChangeShapeType="1"/>
          </p:cNvSpPr>
          <p:nvPr/>
        </p:nvSpPr>
        <p:spPr bwMode="auto">
          <a:xfrm flipH="1">
            <a:off x="7296150" y="2176463"/>
            <a:ext cx="7938" cy="48895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7134" name="Line 30"/>
          <p:cNvSpPr>
            <a:spLocks noChangeShapeType="1"/>
          </p:cNvSpPr>
          <p:nvPr/>
        </p:nvSpPr>
        <p:spPr bwMode="auto">
          <a:xfrm>
            <a:off x="7502525" y="2463800"/>
            <a:ext cx="3937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7135" name="Line 31"/>
          <p:cNvSpPr>
            <a:spLocks noChangeShapeType="1"/>
          </p:cNvSpPr>
          <p:nvPr/>
        </p:nvSpPr>
        <p:spPr bwMode="auto">
          <a:xfrm>
            <a:off x="7896225" y="2463800"/>
            <a:ext cx="0" cy="360363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7136" name="Text Box 32"/>
          <p:cNvSpPr txBox="1">
            <a:spLocks noChangeArrowheads="1"/>
          </p:cNvSpPr>
          <p:nvPr/>
        </p:nvSpPr>
        <p:spPr bwMode="auto">
          <a:xfrm>
            <a:off x="6788150" y="3173413"/>
            <a:ext cx="855663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1000" b="0">
                <a:solidFill>
                  <a:schemeClr val="tx1"/>
                </a:solidFill>
              </a:rPr>
              <a:t>MWR-TH01</a:t>
            </a:r>
          </a:p>
        </p:txBody>
      </p:sp>
      <p:pic>
        <p:nvPicPr>
          <p:cNvPr id="47138" name="Picture 34" descr="그림자-tho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70713" y="2608263"/>
            <a:ext cx="561975" cy="571500"/>
          </a:xfrm>
          <a:prstGeom prst="rect">
            <a:avLst/>
          </a:prstGeom>
          <a:noFill/>
        </p:spPr>
      </p:pic>
      <p:sp>
        <p:nvSpPr>
          <p:cNvPr id="47140" name="Text Box 36"/>
          <p:cNvSpPr txBox="1">
            <a:spLocks noChangeArrowheads="1"/>
          </p:cNvSpPr>
          <p:nvPr/>
        </p:nvSpPr>
        <p:spPr bwMode="auto">
          <a:xfrm>
            <a:off x="7772400" y="3916363"/>
            <a:ext cx="854075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1000" b="0">
                <a:solidFill>
                  <a:schemeClr val="tx1"/>
                </a:solidFill>
              </a:rPr>
              <a:t>MWR-BS00</a:t>
            </a:r>
          </a:p>
        </p:txBody>
      </p:sp>
      <p:sp>
        <p:nvSpPr>
          <p:cNvPr id="47141" name="Line 37"/>
          <p:cNvSpPr>
            <a:spLocks noChangeShapeType="1"/>
          </p:cNvSpPr>
          <p:nvPr/>
        </p:nvSpPr>
        <p:spPr bwMode="auto">
          <a:xfrm flipH="1">
            <a:off x="7304088" y="2463800"/>
            <a:ext cx="198437" cy="14446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47142" name="Picture 38" descr="bs00-en(outl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35875" y="2681288"/>
            <a:ext cx="1184275" cy="1295400"/>
          </a:xfrm>
          <a:prstGeom prst="rect">
            <a:avLst/>
          </a:prstGeom>
          <a:noFill/>
        </p:spPr>
      </p:pic>
      <p:sp>
        <p:nvSpPr>
          <p:cNvPr id="47144" name="Text Box 40"/>
          <p:cNvSpPr txBox="1">
            <a:spLocks noChangeArrowheads="1"/>
          </p:cNvSpPr>
          <p:nvPr/>
        </p:nvSpPr>
        <p:spPr bwMode="auto">
          <a:xfrm>
            <a:off x="611188" y="3860800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Спецификация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pic>
        <p:nvPicPr>
          <p:cNvPr id="47145" name="Picture 41" descr="ic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957638"/>
            <a:ext cx="279400" cy="254000"/>
          </a:xfrm>
          <a:prstGeom prst="rect">
            <a:avLst/>
          </a:prstGeom>
          <a:noFill/>
        </p:spPr>
      </p:pic>
      <p:sp>
        <p:nvSpPr>
          <p:cNvPr id="47146" name="Text Box 42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47147" name="Text Box 43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Недельный таймер</a:t>
            </a:r>
            <a:r>
              <a:rPr kumimoji="1" lang="en-US" altLang="ko-KR" sz="3200">
                <a:solidFill>
                  <a:schemeClr val="bg1"/>
                </a:solidFill>
              </a:rPr>
              <a:t> (MWR-BS00)</a:t>
            </a:r>
          </a:p>
        </p:txBody>
      </p:sp>
      <p:sp>
        <p:nvSpPr>
          <p:cNvPr id="47148" name="Text Box 44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03.</a:t>
            </a:r>
          </a:p>
        </p:txBody>
      </p:sp>
      <p:pic>
        <p:nvPicPr>
          <p:cNvPr id="47149" name="Picture 45" descr="4웨이실내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9738" y="1739900"/>
            <a:ext cx="935037" cy="65405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Group 2"/>
          <p:cNvGrpSpPr>
            <a:grpSpLocks/>
          </p:cNvGrpSpPr>
          <p:nvPr/>
        </p:nvGrpSpPr>
        <p:grpSpPr bwMode="auto">
          <a:xfrm>
            <a:off x="0" y="1993900"/>
            <a:ext cx="9144000" cy="1689100"/>
            <a:chOff x="0" y="1256"/>
            <a:chExt cx="5760" cy="1064"/>
          </a:xfrm>
        </p:grpSpPr>
        <p:sp>
          <p:nvSpPr>
            <p:cNvPr id="147459" name="Rectangle 3"/>
            <p:cNvSpPr>
              <a:spLocks noChangeArrowheads="1"/>
            </p:cNvSpPr>
            <p:nvPr/>
          </p:nvSpPr>
          <p:spPr bwMode="auto">
            <a:xfrm>
              <a:off x="0" y="1256"/>
              <a:ext cx="5760" cy="1064"/>
            </a:xfrm>
            <a:prstGeom prst="rect">
              <a:avLst/>
            </a:prstGeom>
            <a:solidFill>
              <a:srgbClr val="0033CC">
                <a:alpha val="3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7460" name="Rectangle 4"/>
            <p:cNvSpPr>
              <a:spLocks noChangeArrowheads="1"/>
            </p:cNvSpPr>
            <p:nvPr/>
          </p:nvSpPr>
          <p:spPr bwMode="auto">
            <a:xfrm>
              <a:off x="432" y="1424"/>
              <a:ext cx="4992" cy="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latinLnBrk="1"/>
              <a:r>
                <a:rPr kumimoji="1" lang="ru-RU" altLang="ko-KR" sz="3600">
                  <a:solidFill>
                    <a:srgbClr val="000099"/>
                  </a:solidFill>
                  <a:latin typeface="Arial" pitchFamily="34" charset="0"/>
                </a:rPr>
                <a:t>Центральное</a:t>
              </a:r>
              <a:r>
                <a:rPr kumimoji="1" lang="ru-RU" altLang="ko-KR" sz="3600">
                  <a:solidFill>
                    <a:srgbClr val="000099"/>
                  </a:solidFill>
                </a:rPr>
                <a:t> управлени</a:t>
              </a:r>
              <a:r>
                <a:rPr kumimoji="1" lang="ru-RU" altLang="ko-KR" sz="3600">
                  <a:solidFill>
                    <a:srgbClr val="000099"/>
                  </a:solidFill>
                  <a:latin typeface="Arial" pitchFamily="34" charset="0"/>
                </a:rPr>
                <a:t>е</a:t>
              </a:r>
              <a:endParaRPr kumimoji="1" lang="en-US" altLang="ko-KR" sz="3200">
                <a:solidFill>
                  <a:srgbClr val="000099"/>
                </a:solidFill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Структура системы управления</a:t>
            </a:r>
            <a:endParaRPr kumimoji="1" lang="en-US" altLang="ko-KR" sz="3200">
              <a:solidFill>
                <a:schemeClr val="bg1"/>
              </a:solidFill>
            </a:endParaRP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Система управления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01.</a:t>
            </a:r>
          </a:p>
        </p:txBody>
      </p:sp>
      <p:sp>
        <p:nvSpPr>
          <p:cNvPr id="11287" name="Line 23"/>
          <p:cNvSpPr>
            <a:spLocks noChangeShapeType="1"/>
          </p:cNvSpPr>
          <p:nvPr/>
        </p:nvSpPr>
        <p:spPr bwMode="auto">
          <a:xfrm>
            <a:off x="4960938" y="2924175"/>
            <a:ext cx="54451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88" name="Line 24"/>
          <p:cNvSpPr>
            <a:spLocks noChangeShapeType="1"/>
          </p:cNvSpPr>
          <p:nvPr/>
        </p:nvSpPr>
        <p:spPr bwMode="auto">
          <a:xfrm flipV="1">
            <a:off x="3633788" y="2921000"/>
            <a:ext cx="1014412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89" name="Line 25"/>
          <p:cNvSpPr>
            <a:spLocks noChangeShapeType="1"/>
          </p:cNvSpPr>
          <p:nvPr/>
        </p:nvSpPr>
        <p:spPr bwMode="auto">
          <a:xfrm rot="5400000" flipV="1">
            <a:off x="3201987" y="3821113"/>
            <a:ext cx="1800225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90" name="Line 26"/>
          <p:cNvSpPr>
            <a:spLocks noChangeShapeType="1"/>
          </p:cNvSpPr>
          <p:nvPr/>
        </p:nvSpPr>
        <p:spPr bwMode="auto">
          <a:xfrm flipV="1">
            <a:off x="3633788" y="3860800"/>
            <a:ext cx="1014412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91" name="Line 27"/>
          <p:cNvSpPr>
            <a:spLocks noChangeShapeType="1"/>
          </p:cNvSpPr>
          <p:nvPr/>
        </p:nvSpPr>
        <p:spPr bwMode="auto">
          <a:xfrm flipV="1">
            <a:off x="3789363" y="4721225"/>
            <a:ext cx="312737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92" name="Line 28"/>
          <p:cNvSpPr>
            <a:spLocks noChangeShapeType="1"/>
          </p:cNvSpPr>
          <p:nvPr/>
        </p:nvSpPr>
        <p:spPr bwMode="auto">
          <a:xfrm flipV="1">
            <a:off x="1477963" y="2273300"/>
            <a:ext cx="0" cy="2879725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93" name="Line 29"/>
          <p:cNvSpPr>
            <a:spLocks noChangeShapeType="1"/>
          </p:cNvSpPr>
          <p:nvPr/>
        </p:nvSpPr>
        <p:spPr bwMode="auto">
          <a:xfrm rot="5400000" flipV="1">
            <a:off x="1244601" y="2039937"/>
            <a:ext cx="0" cy="466725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94" name="Line 30"/>
          <p:cNvSpPr>
            <a:spLocks noChangeShapeType="1"/>
          </p:cNvSpPr>
          <p:nvPr/>
        </p:nvSpPr>
        <p:spPr bwMode="auto">
          <a:xfrm rot="5400000" flipV="1">
            <a:off x="1244601" y="4127500"/>
            <a:ext cx="0" cy="466725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95" name="Line 31"/>
          <p:cNvSpPr>
            <a:spLocks noChangeShapeType="1"/>
          </p:cNvSpPr>
          <p:nvPr/>
        </p:nvSpPr>
        <p:spPr bwMode="auto">
          <a:xfrm rot="5400000" flipV="1">
            <a:off x="1634332" y="4996656"/>
            <a:ext cx="0" cy="312737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96" name="Line 32"/>
          <p:cNvSpPr>
            <a:spLocks noChangeShapeType="1"/>
          </p:cNvSpPr>
          <p:nvPr/>
        </p:nvSpPr>
        <p:spPr bwMode="auto">
          <a:xfrm flipV="1">
            <a:off x="2489200" y="3282950"/>
            <a:ext cx="298450" cy="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97" name="Line 33"/>
          <p:cNvSpPr>
            <a:spLocks noChangeShapeType="1"/>
          </p:cNvSpPr>
          <p:nvPr/>
        </p:nvSpPr>
        <p:spPr bwMode="auto">
          <a:xfrm flipV="1">
            <a:off x="2787650" y="2921000"/>
            <a:ext cx="558800" cy="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99" name="Line 35"/>
          <p:cNvSpPr>
            <a:spLocks noChangeShapeType="1"/>
          </p:cNvSpPr>
          <p:nvPr/>
        </p:nvSpPr>
        <p:spPr bwMode="auto">
          <a:xfrm rot="5400000" flipV="1">
            <a:off x="1745456" y="3966369"/>
            <a:ext cx="2084388" cy="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 rot="5400000" flipV="1">
            <a:off x="1804988" y="5584825"/>
            <a:ext cx="431800" cy="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301" name="Line 37"/>
          <p:cNvSpPr>
            <a:spLocks noChangeShapeType="1"/>
          </p:cNvSpPr>
          <p:nvPr/>
        </p:nvSpPr>
        <p:spPr bwMode="auto">
          <a:xfrm flipV="1">
            <a:off x="2020888" y="5800725"/>
            <a:ext cx="546100" cy="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 flipV="1">
            <a:off x="2409825" y="4144963"/>
            <a:ext cx="377825" cy="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303" name="Line 39"/>
          <p:cNvSpPr>
            <a:spLocks noChangeShapeType="1"/>
          </p:cNvSpPr>
          <p:nvPr/>
        </p:nvSpPr>
        <p:spPr bwMode="auto">
          <a:xfrm flipV="1">
            <a:off x="2489200" y="5008563"/>
            <a:ext cx="298450" cy="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304" name="Line 40"/>
          <p:cNvSpPr>
            <a:spLocks noChangeShapeType="1"/>
          </p:cNvSpPr>
          <p:nvPr/>
        </p:nvSpPr>
        <p:spPr bwMode="auto">
          <a:xfrm flipV="1">
            <a:off x="5503863" y="2349500"/>
            <a:ext cx="234950" cy="47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305" name="Line 41"/>
          <p:cNvSpPr>
            <a:spLocks noChangeShapeType="1"/>
          </p:cNvSpPr>
          <p:nvPr/>
        </p:nvSpPr>
        <p:spPr bwMode="auto">
          <a:xfrm rot="5400000">
            <a:off x="3917950" y="3862388"/>
            <a:ext cx="3173413" cy="158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306" name="Line 42"/>
          <p:cNvSpPr>
            <a:spLocks noChangeShapeType="1"/>
          </p:cNvSpPr>
          <p:nvPr/>
        </p:nvSpPr>
        <p:spPr bwMode="auto">
          <a:xfrm>
            <a:off x="5505450" y="2833688"/>
            <a:ext cx="2333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307" name="Line 43"/>
          <p:cNvSpPr>
            <a:spLocks noChangeShapeType="1"/>
          </p:cNvSpPr>
          <p:nvPr/>
        </p:nvSpPr>
        <p:spPr bwMode="auto">
          <a:xfrm>
            <a:off x="5505450" y="3409950"/>
            <a:ext cx="2333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308" name="Line 44"/>
          <p:cNvSpPr>
            <a:spLocks noChangeShapeType="1"/>
          </p:cNvSpPr>
          <p:nvPr/>
        </p:nvSpPr>
        <p:spPr bwMode="auto">
          <a:xfrm>
            <a:off x="4960938" y="3860800"/>
            <a:ext cx="77787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310" name="Line 46"/>
          <p:cNvSpPr>
            <a:spLocks noChangeShapeType="1"/>
          </p:cNvSpPr>
          <p:nvPr/>
        </p:nvSpPr>
        <p:spPr bwMode="auto">
          <a:xfrm>
            <a:off x="4960938" y="5445125"/>
            <a:ext cx="5429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312" name="Line 48"/>
          <p:cNvSpPr>
            <a:spLocks noChangeShapeType="1"/>
          </p:cNvSpPr>
          <p:nvPr/>
        </p:nvSpPr>
        <p:spPr bwMode="auto">
          <a:xfrm>
            <a:off x="6207125" y="4133850"/>
            <a:ext cx="78105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313" name="Line 49"/>
          <p:cNvSpPr>
            <a:spLocks noChangeShapeType="1"/>
          </p:cNvSpPr>
          <p:nvPr/>
        </p:nvSpPr>
        <p:spPr bwMode="auto">
          <a:xfrm flipV="1">
            <a:off x="7850188" y="2622550"/>
            <a:ext cx="311150" cy="0"/>
          </a:xfrm>
          <a:prstGeom prst="line">
            <a:avLst/>
          </a:prstGeom>
          <a:noFill/>
          <a:ln w="25400">
            <a:solidFill>
              <a:srgbClr val="6666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314" name="Line 50"/>
          <p:cNvSpPr>
            <a:spLocks noChangeShapeType="1"/>
          </p:cNvSpPr>
          <p:nvPr/>
        </p:nvSpPr>
        <p:spPr bwMode="auto">
          <a:xfrm rot="5400000" flipV="1">
            <a:off x="6842125" y="3630613"/>
            <a:ext cx="2016125" cy="0"/>
          </a:xfrm>
          <a:prstGeom prst="line">
            <a:avLst/>
          </a:prstGeom>
          <a:noFill/>
          <a:ln w="25400">
            <a:solidFill>
              <a:srgbClr val="6666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315" name="Line 51"/>
          <p:cNvSpPr>
            <a:spLocks noChangeShapeType="1"/>
          </p:cNvSpPr>
          <p:nvPr/>
        </p:nvSpPr>
        <p:spPr bwMode="auto">
          <a:xfrm flipV="1">
            <a:off x="7850188" y="3630613"/>
            <a:ext cx="311150" cy="0"/>
          </a:xfrm>
          <a:prstGeom prst="line">
            <a:avLst/>
          </a:prstGeom>
          <a:noFill/>
          <a:ln w="25400">
            <a:solidFill>
              <a:srgbClr val="6666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316" name="Line 52"/>
          <p:cNvSpPr>
            <a:spLocks noChangeShapeType="1"/>
          </p:cNvSpPr>
          <p:nvPr/>
        </p:nvSpPr>
        <p:spPr bwMode="auto">
          <a:xfrm flipV="1">
            <a:off x="7850188" y="4638675"/>
            <a:ext cx="233362" cy="0"/>
          </a:xfrm>
          <a:prstGeom prst="line">
            <a:avLst/>
          </a:prstGeom>
          <a:noFill/>
          <a:ln w="25400">
            <a:solidFill>
              <a:srgbClr val="6666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317" name="Line 53"/>
          <p:cNvSpPr>
            <a:spLocks noChangeShapeType="1"/>
          </p:cNvSpPr>
          <p:nvPr/>
        </p:nvSpPr>
        <p:spPr bwMode="auto">
          <a:xfrm>
            <a:off x="7616825" y="3990975"/>
            <a:ext cx="233363" cy="0"/>
          </a:xfrm>
          <a:prstGeom prst="line">
            <a:avLst/>
          </a:prstGeom>
          <a:noFill/>
          <a:ln w="25400">
            <a:solidFill>
              <a:srgbClr val="6666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1318" name="Picture 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0863" y="3744913"/>
            <a:ext cx="8572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19" name="Picture 55" descr="DVM+II_8~10_front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9963" y="5208588"/>
            <a:ext cx="3365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20" name="Picture 56" descr="DVM+II_12~14_front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4288" y="5192713"/>
            <a:ext cx="404812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21" name="Picture 57" descr="DVM+II_8~10_front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8813" y="5211763"/>
            <a:ext cx="3365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22" name="Picture 58" descr="DVMP중계기_PCB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51363" y="2792413"/>
            <a:ext cx="4699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23" name="Picture 5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38813" y="3754438"/>
            <a:ext cx="4714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25" name="Picture 61" descr="DM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33538" y="4773613"/>
            <a:ext cx="857250" cy="642937"/>
          </a:xfrm>
          <a:prstGeom prst="rect">
            <a:avLst/>
          </a:prstGeom>
          <a:noFill/>
        </p:spPr>
      </p:pic>
      <p:pic>
        <p:nvPicPr>
          <p:cNvPr id="11326" name="Picture 62" descr="외부통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30875" y="2030413"/>
            <a:ext cx="425450" cy="519112"/>
          </a:xfrm>
          <a:prstGeom prst="rect">
            <a:avLst/>
          </a:prstGeom>
          <a:noFill/>
        </p:spPr>
      </p:pic>
      <p:grpSp>
        <p:nvGrpSpPr>
          <p:cNvPr id="11327" name="Group 63"/>
          <p:cNvGrpSpPr>
            <a:grpSpLocks/>
          </p:cNvGrpSpPr>
          <p:nvPr/>
        </p:nvGrpSpPr>
        <p:grpSpPr bwMode="auto">
          <a:xfrm>
            <a:off x="5737225" y="3151188"/>
            <a:ext cx="469900" cy="550862"/>
            <a:chOff x="1064" y="797"/>
            <a:chExt cx="122" cy="165"/>
          </a:xfrm>
        </p:grpSpPr>
        <p:graphicFrame>
          <p:nvGraphicFramePr>
            <p:cNvPr id="11328" name="Object 64"/>
            <p:cNvGraphicFramePr>
              <a:graphicFrameLocks noChangeAspect="1"/>
            </p:cNvGraphicFramePr>
            <p:nvPr/>
          </p:nvGraphicFramePr>
          <p:xfrm>
            <a:off x="1064" y="797"/>
            <a:ext cx="122" cy="165"/>
          </p:xfrm>
          <a:graphic>
            <a:graphicData uri="http://schemas.openxmlformats.org/presentationml/2006/ole">
              <p:oleObj spid="_x0000_s11328" name="훈민정음" r:id="rId10" imgW="2390760" imgH="3191040" progId="">
                <p:embed/>
              </p:oleObj>
            </a:graphicData>
          </a:graphic>
        </p:graphicFrame>
        <p:sp>
          <p:nvSpPr>
            <p:cNvPr id="11329" name="Line 65"/>
            <p:cNvSpPr>
              <a:spLocks noChangeShapeType="1"/>
            </p:cNvSpPr>
            <p:nvPr/>
          </p:nvSpPr>
          <p:spPr bwMode="auto">
            <a:xfrm flipH="1">
              <a:off x="1135" y="808"/>
              <a:ext cx="0" cy="146"/>
            </a:xfrm>
            <a:prstGeom prst="line">
              <a:avLst/>
            </a:prstGeom>
            <a:noFill/>
            <a:ln w="635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1330" name="Picture 66" descr="U3_EPEP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61025" y="2620963"/>
            <a:ext cx="622300" cy="458787"/>
          </a:xfrm>
          <a:prstGeom prst="rect">
            <a:avLst/>
          </a:prstGeom>
          <a:noFill/>
        </p:spPr>
      </p:pic>
      <p:pic>
        <p:nvPicPr>
          <p:cNvPr id="11331" name="Picture 67" descr="DVM+II_12~14_front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54813" y="5211763"/>
            <a:ext cx="404812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32" name="Picture 6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335463" y="2152650"/>
            <a:ext cx="8509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34" name="Picture 70" descr="7DAY_영문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167688" y="3336925"/>
            <a:ext cx="5381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35" name="Picture 71" descr="7DAY_영문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89275" y="3587750"/>
            <a:ext cx="5381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342" name="Line 78"/>
          <p:cNvSpPr>
            <a:spLocks noChangeShapeType="1"/>
          </p:cNvSpPr>
          <p:nvPr/>
        </p:nvSpPr>
        <p:spPr bwMode="auto">
          <a:xfrm rot="-5400000" flipH="1" flipV="1">
            <a:off x="5405438" y="4459288"/>
            <a:ext cx="4516437" cy="7937"/>
          </a:xfrm>
          <a:prstGeom prst="line">
            <a:avLst/>
          </a:prstGeom>
          <a:noFill/>
          <a:ln w="25400">
            <a:solidFill>
              <a:srgbClr val="CCFFCC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aphicFrame>
        <p:nvGraphicFramePr>
          <p:cNvPr id="11429" name="Group 165"/>
          <p:cNvGraphicFramePr>
            <a:graphicFrameLocks noGrp="1"/>
          </p:cNvGraphicFramePr>
          <p:nvPr/>
        </p:nvGraphicFramePr>
        <p:xfrm>
          <a:off x="6948488" y="1536700"/>
          <a:ext cx="1822450" cy="518160"/>
        </p:xfrm>
        <a:graphic>
          <a:graphicData uri="http://schemas.openxmlformats.org/drawingml/2006/table">
            <a:tbl>
              <a:tblPr/>
              <a:tblGrid>
                <a:gridCol w="1822450"/>
              </a:tblGrid>
              <a:tr h="196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Индивидуальное управление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63529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1431" name="Group 167"/>
          <p:cNvGraphicFramePr>
            <a:graphicFrameLocks noGrp="1"/>
          </p:cNvGraphicFramePr>
          <p:nvPr/>
        </p:nvGraphicFramePr>
        <p:xfrm>
          <a:off x="4284663" y="1536700"/>
          <a:ext cx="1366837" cy="307975"/>
        </p:xfrm>
        <a:graphic>
          <a:graphicData uri="http://schemas.openxmlformats.org/drawingml/2006/table">
            <a:tbl>
              <a:tblPr/>
              <a:tblGrid>
                <a:gridCol w="1366837"/>
              </a:tblGrid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Интерфейс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63529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1355" name="Line 91"/>
          <p:cNvSpPr>
            <a:spLocks noChangeShapeType="1"/>
          </p:cNvSpPr>
          <p:nvPr/>
        </p:nvSpPr>
        <p:spPr bwMode="auto">
          <a:xfrm rot="5400000" flipV="1">
            <a:off x="1999456" y="4418807"/>
            <a:ext cx="4587875" cy="17462"/>
          </a:xfrm>
          <a:prstGeom prst="line">
            <a:avLst/>
          </a:prstGeom>
          <a:noFill/>
          <a:ln w="25400">
            <a:solidFill>
              <a:srgbClr val="CCFFCC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362" name="Line 98"/>
          <p:cNvSpPr>
            <a:spLocks noChangeShapeType="1"/>
          </p:cNvSpPr>
          <p:nvPr/>
        </p:nvSpPr>
        <p:spPr bwMode="auto">
          <a:xfrm rot="5400000" flipV="1">
            <a:off x="446088" y="4165600"/>
            <a:ext cx="5111750" cy="0"/>
          </a:xfrm>
          <a:prstGeom prst="line">
            <a:avLst/>
          </a:prstGeom>
          <a:noFill/>
          <a:ln w="25400">
            <a:solidFill>
              <a:srgbClr val="CCFFCC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aphicFrame>
        <p:nvGraphicFramePr>
          <p:cNvPr id="11364" name="Group 100"/>
          <p:cNvGraphicFramePr>
            <a:graphicFrameLocks noGrp="1"/>
          </p:cNvGraphicFramePr>
          <p:nvPr/>
        </p:nvGraphicFramePr>
        <p:xfrm>
          <a:off x="468313" y="1536700"/>
          <a:ext cx="3382962" cy="307975"/>
        </p:xfrm>
        <a:graphic>
          <a:graphicData uri="http://schemas.openxmlformats.org/drawingml/2006/table">
            <a:tbl>
              <a:tblPr/>
              <a:tblGrid>
                <a:gridCol w="3382962"/>
              </a:tblGrid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Центральное управление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63529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1370" name="Text Box 106"/>
          <p:cNvSpPr txBox="1">
            <a:spLocks noChangeArrowheads="1"/>
          </p:cNvSpPr>
          <p:nvPr/>
        </p:nvSpPr>
        <p:spPr bwMode="auto">
          <a:xfrm>
            <a:off x="6100763" y="2098675"/>
            <a:ext cx="504825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CAC</a:t>
            </a:r>
          </a:p>
        </p:txBody>
      </p:sp>
      <p:sp>
        <p:nvSpPr>
          <p:cNvPr id="11371" name="Text Box 107"/>
          <p:cNvSpPr txBox="1">
            <a:spLocks noChangeArrowheads="1"/>
          </p:cNvSpPr>
          <p:nvPr/>
        </p:nvSpPr>
        <p:spPr bwMode="auto">
          <a:xfrm>
            <a:off x="6253163" y="2727325"/>
            <a:ext cx="481012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FJM</a:t>
            </a:r>
          </a:p>
        </p:txBody>
      </p:sp>
      <p:sp>
        <p:nvSpPr>
          <p:cNvPr id="11372" name="Text Box 108"/>
          <p:cNvSpPr txBox="1">
            <a:spLocks noChangeArrowheads="1"/>
          </p:cNvSpPr>
          <p:nvPr/>
        </p:nvSpPr>
        <p:spPr bwMode="auto">
          <a:xfrm>
            <a:off x="6203950" y="3265488"/>
            <a:ext cx="842963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Mini DVM</a:t>
            </a:r>
          </a:p>
        </p:txBody>
      </p:sp>
      <p:sp>
        <p:nvSpPr>
          <p:cNvPr id="11373" name="Text Box 109"/>
          <p:cNvSpPr txBox="1">
            <a:spLocks noChangeArrowheads="1"/>
          </p:cNvSpPr>
          <p:nvPr/>
        </p:nvSpPr>
        <p:spPr bwMode="auto">
          <a:xfrm>
            <a:off x="6338888" y="3841750"/>
            <a:ext cx="522287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DVM</a:t>
            </a:r>
          </a:p>
        </p:txBody>
      </p:sp>
      <p:sp>
        <p:nvSpPr>
          <p:cNvPr id="11375" name="Text Box 111"/>
          <p:cNvSpPr txBox="1">
            <a:spLocks noChangeArrowheads="1"/>
          </p:cNvSpPr>
          <p:nvPr/>
        </p:nvSpPr>
        <p:spPr bwMode="auto">
          <a:xfrm>
            <a:off x="5816600" y="5786438"/>
            <a:ext cx="1246188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DVM Plus III</a:t>
            </a:r>
          </a:p>
        </p:txBody>
      </p:sp>
      <p:sp>
        <p:nvSpPr>
          <p:cNvPr id="11376" name="Text Box 112"/>
          <p:cNvSpPr txBox="1">
            <a:spLocks noChangeArrowheads="1"/>
          </p:cNvSpPr>
          <p:nvPr/>
        </p:nvSpPr>
        <p:spPr bwMode="auto">
          <a:xfrm>
            <a:off x="7850188" y="2887663"/>
            <a:ext cx="1246187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MWR-TH01</a:t>
            </a:r>
          </a:p>
        </p:txBody>
      </p:sp>
      <p:sp>
        <p:nvSpPr>
          <p:cNvPr id="11377" name="Text Box 113"/>
          <p:cNvSpPr txBox="1">
            <a:spLocks noChangeArrowheads="1"/>
          </p:cNvSpPr>
          <p:nvPr/>
        </p:nvSpPr>
        <p:spPr bwMode="auto">
          <a:xfrm>
            <a:off x="7850188" y="3914775"/>
            <a:ext cx="1246187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MWR-BS00</a:t>
            </a:r>
          </a:p>
        </p:txBody>
      </p:sp>
      <p:sp>
        <p:nvSpPr>
          <p:cNvPr id="11378" name="Text Box 114"/>
          <p:cNvSpPr txBox="1">
            <a:spLocks noChangeArrowheads="1"/>
          </p:cNvSpPr>
          <p:nvPr/>
        </p:nvSpPr>
        <p:spPr bwMode="auto">
          <a:xfrm>
            <a:off x="7770813" y="4926013"/>
            <a:ext cx="1325562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MWR-WS00</a:t>
            </a:r>
          </a:p>
        </p:txBody>
      </p:sp>
      <p:sp>
        <p:nvSpPr>
          <p:cNvPr id="11379" name="Text Box 115"/>
          <p:cNvSpPr txBox="1">
            <a:spLocks noChangeArrowheads="1"/>
          </p:cNvSpPr>
          <p:nvPr/>
        </p:nvSpPr>
        <p:spPr bwMode="auto">
          <a:xfrm>
            <a:off x="4178300" y="3049588"/>
            <a:ext cx="1246188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MIM-B04A</a:t>
            </a:r>
          </a:p>
        </p:txBody>
      </p:sp>
      <p:sp>
        <p:nvSpPr>
          <p:cNvPr id="11380" name="Text Box 116"/>
          <p:cNvSpPr txBox="1">
            <a:spLocks noChangeArrowheads="1"/>
          </p:cNvSpPr>
          <p:nvPr/>
        </p:nvSpPr>
        <p:spPr bwMode="auto">
          <a:xfrm>
            <a:off x="4179888" y="2454275"/>
            <a:ext cx="1246187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MIM-B02</a:t>
            </a:r>
          </a:p>
        </p:txBody>
      </p:sp>
      <p:sp>
        <p:nvSpPr>
          <p:cNvPr id="11381" name="Text Box 117"/>
          <p:cNvSpPr txBox="1">
            <a:spLocks noChangeArrowheads="1"/>
          </p:cNvSpPr>
          <p:nvPr/>
        </p:nvSpPr>
        <p:spPr bwMode="auto">
          <a:xfrm>
            <a:off x="4179888" y="4057650"/>
            <a:ext cx="1246187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MIM-B13</a:t>
            </a:r>
          </a:p>
        </p:txBody>
      </p:sp>
      <p:sp>
        <p:nvSpPr>
          <p:cNvPr id="11382" name="Text Box 118"/>
          <p:cNvSpPr txBox="1">
            <a:spLocks noChangeArrowheads="1"/>
          </p:cNvSpPr>
          <p:nvPr/>
        </p:nvSpPr>
        <p:spPr bwMode="auto">
          <a:xfrm>
            <a:off x="4179888" y="5641975"/>
            <a:ext cx="1246187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MIM-B07</a:t>
            </a:r>
          </a:p>
        </p:txBody>
      </p:sp>
      <p:sp>
        <p:nvSpPr>
          <p:cNvPr id="11383" name="Text Box 119"/>
          <p:cNvSpPr txBox="1">
            <a:spLocks noChangeArrowheads="1"/>
          </p:cNvSpPr>
          <p:nvPr/>
        </p:nvSpPr>
        <p:spPr bwMode="auto">
          <a:xfrm>
            <a:off x="1476375" y="3497263"/>
            <a:ext cx="1246188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 latinLnBrk="1"/>
            <a:r>
              <a:rPr kumimoji="1" lang="en-US" altLang="ko-KR" sz="1200"/>
              <a:t>S-NET mini</a:t>
            </a:r>
          </a:p>
        </p:txBody>
      </p:sp>
      <p:sp>
        <p:nvSpPr>
          <p:cNvPr id="11385" name="Text Box 121"/>
          <p:cNvSpPr txBox="1">
            <a:spLocks noChangeArrowheads="1"/>
          </p:cNvSpPr>
          <p:nvPr/>
        </p:nvSpPr>
        <p:spPr bwMode="auto">
          <a:xfrm>
            <a:off x="2176463" y="6127750"/>
            <a:ext cx="1246187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MIM-B12</a:t>
            </a:r>
          </a:p>
        </p:txBody>
      </p:sp>
      <p:sp>
        <p:nvSpPr>
          <p:cNvPr id="11386" name="Text Box 122"/>
          <p:cNvSpPr txBox="1">
            <a:spLocks noChangeArrowheads="1"/>
          </p:cNvSpPr>
          <p:nvPr/>
        </p:nvSpPr>
        <p:spPr bwMode="auto">
          <a:xfrm>
            <a:off x="2776538" y="3194050"/>
            <a:ext cx="1247775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MCM-A202A</a:t>
            </a:r>
          </a:p>
        </p:txBody>
      </p:sp>
      <p:sp>
        <p:nvSpPr>
          <p:cNvPr id="11387" name="Text Box 123"/>
          <p:cNvSpPr txBox="1">
            <a:spLocks noChangeArrowheads="1"/>
          </p:cNvSpPr>
          <p:nvPr/>
        </p:nvSpPr>
        <p:spPr bwMode="auto">
          <a:xfrm>
            <a:off x="1635125" y="4486275"/>
            <a:ext cx="1246188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MCM-A100</a:t>
            </a:r>
          </a:p>
        </p:txBody>
      </p:sp>
      <p:sp>
        <p:nvSpPr>
          <p:cNvPr id="11388" name="Text Box 124"/>
          <p:cNvSpPr txBox="1">
            <a:spLocks noChangeArrowheads="1"/>
          </p:cNvSpPr>
          <p:nvPr/>
        </p:nvSpPr>
        <p:spPr bwMode="auto">
          <a:xfrm>
            <a:off x="2776538" y="4937125"/>
            <a:ext cx="1246187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 latinLnBrk="1"/>
            <a:r>
              <a:rPr kumimoji="1" lang="en-US" altLang="ko-KR" sz="1200"/>
              <a:t>S-NET mini</a:t>
            </a:r>
          </a:p>
        </p:txBody>
      </p:sp>
      <p:sp>
        <p:nvSpPr>
          <p:cNvPr id="11389" name="Text Box 125"/>
          <p:cNvSpPr txBox="1">
            <a:spLocks noChangeArrowheads="1"/>
          </p:cNvSpPr>
          <p:nvPr/>
        </p:nvSpPr>
        <p:spPr bwMode="auto">
          <a:xfrm>
            <a:off x="2776538" y="4130675"/>
            <a:ext cx="1246187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MWR-BS00</a:t>
            </a:r>
          </a:p>
        </p:txBody>
      </p:sp>
      <p:sp>
        <p:nvSpPr>
          <p:cNvPr id="11391" name="Text Box 127"/>
          <p:cNvSpPr txBox="1">
            <a:spLocks noChangeArrowheads="1"/>
          </p:cNvSpPr>
          <p:nvPr/>
        </p:nvSpPr>
        <p:spPr bwMode="auto">
          <a:xfrm>
            <a:off x="1555750" y="5421313"/>
            <a:ext cx="1246188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MIM-D00</a:t>
            </a:r>
          </a:p>
        </p:txBody>
      </p:sp>
      <p:sp>
        <p:nvSpPr>
          <p:cNvPr id="11392" name="Text Box 128"/>
          <p:cNvSpPr txBox="1">
            <a:spLocks noChangeArrowheads="1"/>
          </p:cNvSpPr>
          <p:nvPr/>
        </p:nvSpPr>
        <p:spPr bwMode="auto">
          <a:xfrm>
            <a:off x="179388" y="2632075"/>
            <a:ext cx="1246187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MST-P3P</a:t>
            </a:r>
          </a:p>
        </p:txBody>
      </p:sp>
      <p:sp>
        <p:nvSpPr>
          <p:cNvPr id="11393" name="Text Box 129"/>
          <p:cNvSpPr txBox="1">
            <a:spLocks noChangeArrowheads="1"/>
          </p:cNvSpPr>
          <p:nvPr/>
        </p:nvSpPr>
        <p:spPr bwMode="auto">
          <a:xfrm>
            <a:off x="179388" y="4648200"/>
            <a:ext cx="1246187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 latinLnBrk="1"/>
            <a:r>
              <a:rPr kumimoji="1" lang="en-US" altLang="ko-KR" sz="1200"/>
              <a:t>S-NET mini</a:t>
            </a:r>
          </a:p>
        </p:txBody>
      </p:sp>
      <p:pic>
        <p:nvPicPr>
          <p:cNvPr id="11395" name="Picture 131" descr="SiM중계기_최종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566988" y="5418138"/>
            <a:ext cx="596900" cy="728662"/>
          </a:xfrm>
          <a:prstGeom prst="rect">
            <a:avLst/>
          </a:prstGeom>
          <a:noFill/>
        </p:spPr>
      </p:pic>
      <p:pic>
        <p:nvPicPr>
          <p:cNvPr id="11396" name="Picture 132" descr="MIM-B14(Current)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035675" y="5992813"/>
            <a:ext cx="625475" cy="361950"/>
          </a:xfrm>
          <a:prstGeom prst="rect">
            <a:avLst/>
          </a:prstGeom>
          <a:noFill/>
        </p:spPr>
      </p:pic>
      <p:sp>
        <p:nvSpPr>
          <p:cNvPr id="11397" name="Line 133"/>
          <p:cNvSpPr>
            <a:spLocks noChangeShapeType="1"/>
          </p:cNvSpPr>
          <p:nvPr/>
        </p:nvSpPr>
        <p:spPr bwMode="auto">
          <a:xfrm>
            <a:off x="7299325" y="4057650"/>
            <a:ext cx="0" cy="22320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398" name="Text Box 134"/>
          <p:cNvSpPr txBox="1">
            <a:spLocks noChangeArrowheads="1"/>
          </p:cNvSpPr>
          <p:nvPr/>
        </p:nvSpPr>
        <p:spPr bwMode="auto">
          <a:xfrm>
            <a:off x="5661025" y="6318250"/>
            <a:ext cx="1325563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MIM-B14</a:t>
            </a:r>
          </a:p>
        </p:txBody>
      </p:sp>
      <p:pic>
        <p:nvPicPr>
          <p:cNvPr id="11399" name="Picture 135" descr="무선리모컨 영문수정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472488" y="5208588"/>
            <a:ext cx="339725" cy="865187"/>
          </a:xfrm>
          <a:prstGeom prst="rect">
            <a:avLst/>
          </a:prstGeom>
          <a:noFill/>
        </p:spPr>
      </p:pic>
      <p:pic>
        <p:nvPicPr>
          <p:cNvPr id="11400" name="Picture 136" descr="무선리모컨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91438" y="5497513"/>
            <a:ext cx="242887" cy="546100"/>
          </a:xfrm>
          <a:prstGeom prst="rect">
            <a:avLst/>
          </a:prstGeom>
          <a:noFill/>
        </p:spPr>
      </p:pic>
      <p:sp>
        <p:nvSpPr>
          <p:cNvPr id="11401" name="Text Box 137"/>
          <p:cNvSpPr txBox="1">
            <a:spLocks noChangeArrowheads="1"/>
          </p:cNvSpPr>
          <p:nvPr/>
        </p:nvSpPr>
        <p:spPr bwMode="auto">
          <a:xfrm>
            <a:off x="7321550" y="6073775"/>
            <a:ext cx="8509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MR-AH01</a:t>
            </a:r>
          </a:p>
        </p:txBody>
      </p:sp>
      <p:sp>
        <p:nvSpPr>
          <p:cNvPr id="11402" name="Line 138"/>
          <p:cNvSpPr>
            <a:spLocks noChangeShapeType="1"/>
          </p:cNvSpPr>
          <p:nvPr/>
        </p:nvSpPr>
        <p:spPr bwMode="auto">
          <a:xfrm>
            <a:off x="6675438" y="6289675"/>
            <a:ext cx="6238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403" name="Text Box 139"/>
          <p:cNvSpPr txBox="1">
            <a:spLocks noChangeArrowheads="1"/>
          </p:cNvSpPr>
          <p:nvPr/>
        </p:nvSpPr>
        <p:spPr bwMode="auto">
          <a:xfrm>
            <a:off x="8101013" y="6073775"/>
            <a:ext cx="8509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MR-</a:t>
            </a:r>
            <a:r>
              <a:rPr kumimoji="1" lang="ru-RU" altLang="ko-KR" sz="1200" b="0">
                <a:solidFill>
                  <a:schemeClr val="tx2"/>
                </a:solidFill>
              </a:rPr>
              <a:t>В</a:t>
            </a:r>
            <a:r>
              <a:rPr kumimoji="1" lang="en-US" altLang="ko-KR" sz="1200" b="0">
                <a:solidFill>
                  <a:schemeClr val="tx2"/>
                </a:solidFill>
              </a:rPr>
              <a:t>H01</a:t>
            </a:r>
          </a:p>
        </p:txBody>
      </p:sp>
      <p:grpSp>
        <p:nvGrpSpPr>
          <p:cNvPr id="11407" name="Group 143"/>
          <p:cNvGrpSpPr>
            <a:grpSpLocks/>
          </p:cNvGrpSpPr>
          <p:nvPr/>
        </p:nvGrpSpPr>
        <p:grpSpPr bwMode="auto">
          <a:xfrm>
            <a:off x="414338" y="1973263"/>
            <a:ext cx="779462" cy="573087"/>
            <a:chOff x="250" y="1119"/>
            <a:chExt cx="453" cy="361"/>
          </a:xfrm>
        </p:grpSpPr>
        <p:pic>
          <p:nvPicPr>
            <p:cNvPr id="11408" name="Picture 144" descr="PC1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50" y="1119"/>
              <a:ext cx="453" cy="361"/>
            </a:xfrm>
            <a:prstGeom prst="rect">
              <a:avLst/>
            </a:prstGeom>
            <a:noFill/>
          </p:spPr>
        </p:pic>
        <p:pic>
          <p:nvPicPr>
            <p:cNvPr id="11409" name="Picture 145" descr="03_제어및모니터링_중간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263" y="1138"/>
              <a:ext cx="295" cy="216"/>
            </a:xfrm>
            <a:prstGeom prst="rect">
              <a:avLst/>
            </a:prstGeom>
            <a:noFill/>
          </p:spPr>
        </p:pic>
      </p:grpSp>
      <p:pic>
        <p:nvPicPr>
          <p:cNvPr id="11410" name="Picture 146" descr="4way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908800" y="3819525"/>
            <a:ext cx="779463" cy="458788"/>
          </a:xfrm>
          <a:prstGeom prst="rect">
            <a:avLst/>
          </a:prstGeom>
          <a:noFill/>
        </p:spPr>
      </p:pic>
      <p:sp>
        <p:nvSpPr>
          <p:cNvPr id="11411" name="Line 147"/>
          <p:cNvSpPr>
            <a:spLocks noChangeShapeType="1"/>
          </p:cNvSpPr>
          <p:nvPr/>
        </p:nvSpPr>
        <p:spPr bwMode="auto">
          <a:xfrm>
            <a:off x="5503863" y="5324475"/>
            <a:ext cx="23336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412" name="Line 148"/>
          <p:cNvSpPr>
            <a:spLocks noChangeShapeType="1"/>
          </p:cNvSpPr>
          <p:nvPr/>
        </p:nvSpPr>
        <p:spPr bwMode="auto">
          <a:xfrm flipV="1">
            <a:off x="5191125" y="2276475"/>
            <a:ext cx="312738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1413" name="Picture 149" descr="기능제어기 삼성수정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785938" y="3860800"/>
            <a:ext cx="617537" cy="557213"/>
          </a:xfrm>
          <a:prstGeom prst="rect">
            <a:avLst/>
          </a:prstGeom>
          <a:noFill/>
        </p:spPr>
      </p:pic>
      <p:pic>
        <p:nvPicPr>
          <p:cNvPr id="11414" name="Picture 150" descr="en_유선리모컨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113713" y="4278313"/>
            <a:ext cx="592137" cy="576262"/>
          </a:xfrm>
          <a:prstGeom prst="rect">
            <a:avLst/>
          </a:prstGeom>
          <a:noFill/>
        </p:spPr>
      </p:pic>
      <p:pic>
        <p:nvPicPr>
          <p:cNvPr id="11415" name="Picture 151" descr="En유선리모컨TH00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108950" y="2262188"/>
            <a:ext cx="644525" cy="606425"/>
          </a:xfrm>
          <a:prstGeom prst="rect">
            <a:avLst/>
          </a:prstGeom>
          <a:noFill/>
        </p:spPr>
      </p:pic>
      <p:pic>
        <p:nvPicPr>
          <p:cNvPr id="11416" name="Picture 152" descr="en-중앙제어기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086100" y="2565400"/>
            <a:ext cx="574675" cy="576263"/>
          </a:xfrm>
          <a:prstGeom prst="rect">
            <a:avLst/>
          </a:prstGeom>
          <a:noFill/>
        </p:spPr>
      </p:pic>
      <p:pic>
        <p:nvPicPr>
          <p:cNvPr id="11417" name="Picture 153" descr="Lonworks중계기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68825" y="5300663"/>
            <a:ext cx="546100" cy="300037"/>
          </a:xfrm>
          <a:prstGeom prst="rect">
            <a:avLst/>
          </a:prstGeom>
          <a:noFill/>
        </p:spPr>
      </p:pic>
      <p:pic>
        <p:nvPicPr>
          <p:cNvPr id="11418" name="Picture 154" descr="SNETmini최종사진7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790700" y="2946400"/>
            <a:ext cx="781050" cy="482600"/>
          </a:xfrm>
          <a:prstGeom prst="rect">
            <a:avLst/>
          </a:prstGeom>
          <a:noFill/>
        </p:spPr>
      </p:pic>
      <p:pic>
        <p:nvPicPr>
          <p:cNvPr id="11419" name="Picture 155" descr="SNETmini최종사진7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77838" y="4076700"/>
            <a:ext cx="781050" cy="482600"/>
          </a:xfrm>
          <a:prstGeom prst="rect">
            <a:avLst/>
          </a:prstGeom>
          <a:noFill/>
        </p:spPr>
      </p:pic>
      <p:pic>
        <p:nvPicPr>
          <p:cNvPr id="11420" name="Picture 156" descr="SNETmini최종사진7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038475" y="4437063"/>
            <a:ext cx="781050" cy="482600"/>
          </a:xfrm>
          <a:prstGeom prst="rect">
            <a:avLst/>
          </a:prstGeom>
          <a:noFill/>
        </p:spPr>
      </p:pic>
      <p:pic>
        <p:nvPicPr>
          <p:cNvPr id="11421" name="Picture 157" descr="DVM+II_8~10_front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4725" y="4435475"/>
            <a:ext cx="3365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422" name="Picture 158" descr="DVM+II_12~14_front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9050" y="4419600"/>
            <a:ext cx="404813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423" name="Picture 159" descr="DVM+II_8~10_front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3575" y="4419600"/>
            <a:ext cx="3365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424" name="Picture 160" descr="DVM+II_12~14_front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59575" y="4419600"/>
            <a:ext cx="404813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425" name="Text Box 161"/>
          <p:cNvSpPr txBox="1">
            <a:spLocks noChangeArrowheads="1"/>
          </p:cNvSpPr>
          <p:nvPr/>
        </p:nvSpPr>
        <p:spPr bwMode="auto">
          <a:xfrm>
            <a:off x="5821363" y="4994275"/>
            <a:ext cx="1246187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 latinLnBrk="1"/>
            <a:r>
              <a:rPr kumimoji="1" lang="en-US" altLang="ko-KR" sz="1200" b="0">
                <a:solidFill>
                  <a:schemeClr val="tx2"/>
                </a:solidFill>
              </a:rPr>
              <a:t>DVM Plus II</a:t>
            </a:r>
          </a:p>
        </p:txBody>
      </p:sp>
      <p:sp>
        <p:nvSpPr>
          <p:cNvPr id="11426" name="Line 162"/>
          <p:cNvSpPr>
            <a:spLocks noChangeShapeType="1"/>
          </p:cNvSpPr>
          <p:nvPr/>
        </p:nvSpPr>
        <p:spPr bwMode="auto">
          <a:xfrm>
            <a:off x="5508625" y="4532313"/>
            <a:ext cx="2333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Oval 2"/>
          <p:cNvSpPr>
            <a:spLocks noChangeArrowheads="1"/>
          </p:cNvSpPr>
          <p:nvPr/>
        </p:nvSpPr>
        <p:spPr bwMode="auto">
          <a:xfrm>
            <a:off x="6443663" y="2890838"/>
            <a:ext cx="2520950" cy="137001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131" name="Oval 3"/>
          <p:cNvSpPr>
            <a:spLocks noChangeArrowheads="1"/>
          </p:cNvSpPr>
          <p:nvPr/>
        </p:nvSpPr>
        <p:spPr bwMode="auto">
          <a:xfrm>
            <a:off x="6443663" y="2819400"/>
            <a:ext cx="2520950" cy="1370013"/>
          </a:xfrm>
          <a:prstGeom prst="ellipse">
            <a:avLst/>
          </a:prstGeom>
          <a:solidFill>
            <a:srgbClr val="CAE6FE"/>
          </a:solidFill>
          <a:ln w="9525">
            <a:solidFill>
              <a:srgbClr val="C9E4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132" name="Oval 4"/>
          <p:cNvSpPr>
            <a:spLocks noChangeArrowheads="1"/>
          </p:cNvSpPr>
          <p:nvPr/>
        </p:nvSpPr>
        <p:spPr bwMode="auto">
          <a:xfrm>
            <a:off x="323850" y="3035300"/>
            <a:ext cx="2303463" cy="10795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133" name="Oval 5"/>
          <p:cNvSpPr>
            <a:spLocks noChangeArrowheads="1"/>
          </p:cNvSpPr>
          <p:nvPr/>
        </p:nvSpPr>
        <p:spPr bwMode="auto">
          <a:xfrm>
            <a:off x="323850" y="2963863"/>
            <a:ext cx="2303463" cy="1079500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6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2967038" y="2684463"/>
            <a:ext cx="29003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kumimoji="1" lang="ru-RU" altLang="ko-KR" sz="1200">
                <a:solidFill>
                  <a:schemeClr val="tx1"/>
                </a:solidFill>
              </a:rPr>
              <a:t>Обмен </a:t>
            </a:r>
            <a:r>
              <a:rPr kumimoji="1" lang="ru-RU" altLang="ko-KR" sz="1200">
                <a:solidFill>
                  <a:schemeClr val="tx1"/>
                </a:solidFill>
                <a:latin typeface="Arial" pitchFamily="34" charset="0"/>
              </a:rPr>
              <a:t>данными</a:t>
            </a:r>
            <a:endParaRPr kumimoji="1" lang="en-US" altLang="ko-KR" sz="1200">
              <a:solidFill>
                <a:schemeClr val="tx1"/>
              </a:solidFill>
            </a:endParaRPr>
          </a:p>
        </p:txBody>
      </p:sp>
      <p:sp>
        <p:nvSpPr>
          <p:cNvPr id="48139" name="AutoShape 11"/>
          <p:cNvSpPr>
            <a:spLocks noChangeArrowheads="1"/>
          </p:cNvSpPr>
          <p:nvPr/>
        </p:nvSpPr>
        <p:spPr bwMode="auto">
          <a:xfrm rot="10800000">
            <a:off x="2441575" y="3611563"/>
            <a:ext cx="3692525" cy="515937"/>
          </a:xfrm>
          <a:prstGeom prst="curvedDownArrow">
            <a:avLst>
              <a:gd name="adj1" fmla="val 71006"/>
              <a:gd name="adj2" fmla="val 214145"/>
              <a:gd name="adj3" fmla="val 33333"/>
            </a:avLst>
          </a:prstGeom>
          <a:solidFill>
            <a:srgbClr val="FFFF66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48140" name="Picture 12" descr="2웨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050" y="2878138"/>
            <a:ext cx="865188" cy="479425"/>
          </a:xfrm>
          <a:prstGeom prst="rect">
            <a:avLst/>
          </a:prstGeom>
          <a:noFill/>
        </p:spPr>
      </p:pic>
      <p:pic>
        <p:nvPicPr>
          <p:cNvPr id="48141" name="Picture 13" descr="실내기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100" y="3467100"/>
            <a:ext cx="865188" cy="485775"/>
          </a:xfrm>
          <a:prstGeom prst="rect">
            <a:avLst/>
          </a:prstGeom>
          <a:noFill/>
        </p:spPr>
      </p:pic>
      <p:sp>
        <p:nvSpPr>
          <p:cNvPr id="48142" name="AutoShape 14"/>
          <p:cNvSpPr>
            <a:spLocks noChangeArrowheads="1"/>
          </p:cNvSpPr>
          <p:nvPr/>
        </p:nvSpPr>
        <p:spPr bwMode="auto">
          <a:xfrm>
            <a:off x="2751138" y="2949575"/>
            <a:ext cx="3692525" cy="515938"/>
          </a:xfrm>
          <a:prstGeom prst="curvedDownArrow">
            <a:avLst>
              <a:gd name="adj1" fmla="val 71006"/>
              <a:gd name="adj2" fmla="val 214144"/>
              <a:gd name="adj3" fmla="val 33333"/>
            </a:avLst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3648075" y="4138613"/>
            <a:ext cx="164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kumimoji="1" lang="ru-RU" altLang="ko-KR" sz="1200">
                <a:solidFill>
                  <a:schemeClr val="tx1"/>
                </a:solidFill>
              </a:rPr>
              <a:t>Управление</a:t>
            </a:r>
            <a:r>
              <a:rPr kumimoji="1" lang="en-US" altLang="ko-KR" sz="120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8144" name="Picture 16" descr="en-중앙제어기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2890838"/>
            <a:ext cx="927100" cy="1008062"/>
          </a:xfrm>
          <a:prstGeom prst="rect">
            <a:avLst/>
          </a:prstGeom>
          <a:noFill/>
        </p:spPr>
      </p:pic>
      <p:pic>
        <p:nvPicPr>
          <p:cNvPr id="48145" name="Picture 17" descr="PLUS2중계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3106738"/>
            <a:ext cx="2089150" cy="722312"/>
          </a:xfrm>
          <a:prstGeom prst="rect">
            <a:avLst/>
          </a:prstGeom>
          <a:noFill/>
        </p:spPr>
      </p:pic>
      <p:pic>
        <p:nvPicPr>
          <p:cNvPr id="48147" name="Picture 19" descr="DM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7625" y="2890838"/>
            <a:ext cx="1079500" cy="952500"/>
          </a:xfrm>
          <a:prstGeom prst="rect">
            <a:avLst/>
          </a:prstGeom>
          <a:noFill/>
        </p:spPr>
      </p:pic>
      <p:pic>
        <p:nvPicPr>
          <p:cNvPr id="48148" name="Picture 20" descr="PLUS2실외기그림자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85913" y="2709863"/>
            <a:ext cx="773112" cy="1235075"/>
          </a:xfrm>
          <a:prstGeom prst="rect">
            <a:avLst/>
          </a:prstGeom>
          <a:noFill/>
        </p:spPr>
      </p:pic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395288" y="1593850"/>
            <a:ext cx="82804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en-US" altLang="ko-KR">
                <a:solidFill>
                  <a:schemeClr val="tx2"/>
                </a:solidFill>
              </a:rPr>
              <a:t> </a:t>
            </a:r>
            <a:r>
              <a:rPr lang="ru-RU" altLang="ko-KR">
                <a:solidFill>
                  <a:schemeClr val="tx2"/>
                </a:solidFill>
              </a:rPr>
              <a:t>Обеспечение связи с внешней системой </a:t>
            </a:r>
            <a:r>
              <a:rPr lang="ru-RU" altLang="ko-KR">
                <a:solidFill>
                  <a:schemeClr val="tx2"/>
                </a:solidFill>
                <a:latin typeface="Arial" pitchFamily="34" charset="0"/>
              </a:rPr>
              <a:t>управления</a:t>
            </a:r>
            <a:endParaRPr lang="ru-RU" altLang="ko-KR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altLang="ko-KR">
                <a:solidFill>
                  <a:schemeClr val="tx2"/>
                </a:solidFill>
              </a:rPr>
              <a:t> 1 модуль интерфейса для одной ситемы</a:t>
            </a:r>
            <a:r>
              <a:rPr lang="en-US" altLang="ko-KR">
                <a:solidFill>
                  <a:schemeClr val="tx2"/>
                </a:solidFill>
              </a:rPr>
              <a:t> </a:t>
            </a:r>
            <a:r>
              <a:rPr lang="ru-RU" altLang="ko-KR">
                <a:solidFill>
                  <a:schemeClr val="tx2"/>
                </a:solidFill>
              </a:rPr>
              <a:t>кондиционирования </a:t>
            </a:r>
            <a:r>
              <a:rPr lang="en-US" altLang="ko-KR">
                <a:solidFill>
                  <a:schemeClr val="tx2"/>
                </a:solidFill>
              </a:rPr>
              <a:t>DVM</a:t>
            </a:r>
            <a:r>
              <a:rPr lang="ru-RU" altLang="ko-KR">
                <a:solidFill>
                  <a:schemeClr val="tx2"/>
                </a:solidFill>
              </a:rPr>
              <a:t> </a:t>
            </a:r>
            <a:endParaRPr lang="en-US" altLang="ko-KR">
              <a:solidFill>
                <a:schemeClr val="tx2"/>
              </a:solidFill>
            </a:endParaRPr>
          </a:p>
        </p:txBody>
      </p:sp>
      <p:graphicFrame>
        <p:nvGraphicFramePr>
          <p:cNvPr id="48175" name="Group 47"/>
          <p:cNvGraphicFramePr>
            <a:graphicFrameLocks noGrp="1"/>
          </p:cNvGraphicFramePr>
          <p:nvPr>
            <p:ph idx="1"/>
          </p:nvPr>
        </p:nvGraphicFramePr>
        <p:xfrm>
          <a:off x="457200" y="4868863"/>
          <a:ext cx="8229600" cy="1534800"/>
        </p:xfrm>
        <a:graphic>
          <a:graphicData uri="http://schemas.openxmlformats.org/drawingml/2006/table">
            <a:tbl>
              <a:tblPr/>
              <a:tblGrid>
                <a:gridCol w="3332163"/>
                <a:gridCol w="4897437"/>
              </a:tblGrid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Питание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DC </a:t>
                      </a:r>
                      <a:r>
                        <a:rPr kumimoji="1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12V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5V </a:t>
                      </a:r>
                      <a:r>
                        <a:rPr kumimoji="1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/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22</a:t>
                      </a:r>
                      <a:r>
                        <a:rPr kumimoji="1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0mA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Габариты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мм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50(W) x 80(H)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Сигнальная линия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F1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/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F2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Кол-во управляемых блоков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До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48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групп внутренних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блоков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Применение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DVM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DVM 3, DVM HR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3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8171" name="Text Box 43"/>
          <p:cNvSpPr txBox="1">
            <a:spLocks noChangeArrowheads="1"/>
          </p:cNvSpPr>
          <p:nvPr/>
        </p:nvSpPr>
        <p:spPr bwMode="auto">
          <a:xfrm>
            <a:off x="682625" y="4338638"/>
            <a:ext cx="4392613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  <a:latin typeface="Arial" pitchFamily="34" charset="0"/>
              </a:rPr>
              <a:t>Спецификация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pic>
        <p:nvPicPr>
          <p:cNvPr id="48172" name="Picture 44" descr="ico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6725" y="4435475"/>
            <a:ext cx="279400" cy="254000"/>
          </a:xfrm>
          <a:prstGeom prst="rect">
            <a:avLst/>
          </a:prstGeom>
          <a:noFill/>
        </p:spPr>
      </p:pic>
      <p:sp>
        <p:nvSpPr>
          <p:cNvPr id="48176" name="Text Box 48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  <a:latin typeface="Arial" pitchFamily="34" charset="0"/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48177" name="Text Box 49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Модуль интерфейса</a:t>
            </a:r>
            <a:r>
              <a:rPr kumimoji="1" lang="en-US" altLang="ko-KR" sz="3200">
                <a:solidFill>
                  <a:schemeClr val="bg1"/>
                </a:solidFill>
              </a:rPr>
              <a:t> (MIM-B13A)</a:t>
            </a:r>
          </a:p>
        </p:txBody>
      </p:sp>
      <p:sp>
        <p:nvSpPr>
          <p:cNvPr id="48178" name="Text Box 50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04.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DVM+II_8~14_fr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2368550"/>
            <a:ext cx="2232025" cy="1871663"/>
          </a:xfrm>
          <a:prstGeom prst="rect">
            <a:avLst/>
          </a:prstGeom>
          <a:noFill/>
        </p:spPr>
      </p:pic>
      <p:pic>
        <p:nvPicPr>
          <p:cNvPr id="52230" name="Picture 6" descr="DVMPLUS2중계기(보정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2668588"/>
            <a:ext cx="503238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8" descr="slim duc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30" b="18401"/>
          <a:stretch>
            <a:fillRect/>
          </a:stretch>
        </p:blipFill>
        <p:spPr bwMode="auto">
          <a:xfrm>
            <a:off x="6461125" y="3300413"/>
            <a:ext cx="8778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34" name="Freeform 10"/>
          <p:cNvSpPr>
            <a:spLocks/>
          </p:cNvSpPr>
          <p:nvPr/>
        </p:nvSpPr>
        <p:spPr bwMode="auto">
          <a:xfrm>
            <a:off x="1412875" y="3055938"/>
            <a:ext cx="6637338" cy="328612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2108" y="5"/>
              </a:cxn>
              <a:cxn ang="0">
                <a:pos x="2228" y="207"/>
              </a:cxn>
              <a:cxn ang="0">
                <a:pos x="2232" y="0"/>
              </a:cxn>
              <a:cxn ang="0">
                <a:pos x="2742" y="0"/>
              </a:cxn>
              <a:cxn ang="0">
                <a:pos x="2833" y="180"/>
              </a:cxn>
              <a:cxn ang="0">
                <a:pos x="2833" y="0"/>
              </a:cxn>
              <a:cxn ang="0">
                <a:pos x="3355" y="0"/>
              </a:cxn>
              <a:cxn ang="0">
                <a:pos x="3462" y="186"/>
              </a:cxn>
              <a:cxn ang="0">
                <a:pos x="3462" y="0"/>
              </a:cxn>
              <a:cxn ang="0">
                <a:pos x="4072" y="2"/>
              </a:cxn>
              <a:cxn ang="0">
                <a:pos x="4181" y="188"/>
              </a:cxn>
            </a:cxnLst>
            <a:rect l="0" t="0" r="r" b="b"/>
            <a:pathLst>
              <a:path w="4181" h="207">
                <a:moveTo>
                  <a:pt x="0" y="10"/>
                </a:moveTo>
                <a:lnTo>
                  <a:pt x="2108" y="5"/>
                </a:lnTo>
                <a:lnTo>
                  <a:pt x="2228" y="207"/>
                </a:lnTo>
                <a:lnTo>
                  <a:pt x="2232" y="0"/>
                </a:lnTo>
                <a:lnTo>
                  <a:pt x="2742" y="0"/>
                </a:lnTo>
                <a:lnTo>
                  <a:pt x="2833" y="180"/>
                </a:lnTo>
                <a:lnTo>
                  <a:pt x="2833" y="0"/>
                </a:lnTo>
                <a:lnTo>
                  <a:pt x="3355" y="0"/>
                </a:lnTo>
                <a:lnTo>
                  <a:pt x="3462" y="186"/>
                </a:lnTo>
                <a:lnTo>
                  <a:pt x="3462" y="0"/>
                </a:lnTo>
                <a:lnTo>
                  <a:pt x="4072" y="2"/>
                </a:lnTo>
                <a:lnTo>
                  <a:pt x="4181" y="188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 flipH="1">
            <a:off x="4368800" y="2992438"/>
            <a:ext cx="125413" cy="1285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 flipH="1">
            <a:off x="4440238" y="2994025"/>
            <a:ext cx="128587" cy="128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 flipH="1">
            <a:off x="5240338" y="2994025"/>
            <a:ext cx="127000" cy="128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2238" name="Line 14"/>
          <p:cNvSpPr>
            <a:spLocks noChangeShapeType="1"/>
          </p:cNvSpPr>
          <p:nvPr/>
        </p:nvSpPr>
        <p:spPr bwMode="auto">
          <a:xfrm flipH="1">
            <a:off x="5311775" y="2994025"/>
            <a:ext cx="127000" cy="128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2239" name="Line 15"/>
          <p:cNvSpPr>
            <a:spLocks noChangeShapeType="1"/>
          </p:cNvSpPr>
          <p:nvPr/>
        </p:nvSpPr>
        <p:spPr bwMode="auto">
          <a:xfrm flipH="1">
            <a:off x="6246813" y="2992438"/>
            <a:ext cx="128587" cy="1285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2240" name="Line 16"/>
          <p:cNvSpPr>
            <a:spLocks noChangeShapeType="1"/>
          </p:cNvSpPr>
          <p:nvPr/>
        </p:nvSpPr>
        <p:spPr bwMode="auto">
          <a:xfrm flipH="1">
            <a:off x="6319838" y="2994025"/>
            <a:ext cx="125412" cy="128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2241" name="Line 17"/>
          <p:cNvSpPr>
            <a:spLocks noChangeShapeType="1"/>
          </p:cNvSpPr>
          <p:nvPr/>
        </p:nvSpPr>
        <p:spPr bwMode="auto">
          <a:xfrm flipH="1">
            <a:off x="7318375" y="2994025"/>
            <a:ext cx="123825" cy="128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2242" name="Line 18"/>
          <p:cNvSpPr>
            <a:spLocks noChangeShapeType="1"/>
          </p:cNvSpPr>
          <p:nvPr/>
        </p:nvSpPr>
        <p:spPr bwMode="auto">
          <a:xfrm flipH="1">
            <a:off x="7389813" y="2994025"/>
            <a:ext cx="125412" cy="128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52243" name="Picture 19" descr="slim duc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30" b="18401"/>
          <a:stretch>
            <a:fillRect/>
          </a:stretch>
        </p:blipFill>
        <p:spPr bwMode="auto">
          <a:xfrm>
            <a:off x="7653338" y="3279775"/>
            <a:ext cx="8778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755650" y="2060575"/>
            <a:ext cx="10810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chemeClr val="tx2"/>
                </a:solidFill>
              </a:rPr>
              <a:t>&lt;MIM-B13A&gt;</a:t>
            </a:r>
          </a:p>
        </p:txBody>
      </p:sp>
      <p:sp>
        <p:nvSpPr>
          <p:cNvPr id="52245" name="Text Box 21"/>
          <p:cNvSpPr txBox="1">
            <a:spLocks noChangeArrowheads="1"/>
          </p:cNvSpPr>
          <p:nvPr/>
        </p:nvSpPr>
        <p:spPr bwMode="auto">
          <a:xfrm>
            <a:off x="1501775" y="2728913"/>
            <a:ext cx="647700" cy="284162"/>
          </a:xfrm>
          <a:prstGeom prst="rect">
            <a:avLst/>
          </a:prstGeom>
          <a:solidFill>
            <a:srgbClr val="FFFFCC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ko-KR" sz="1200">
                <a:solidFill>
                  <a:schemeClr val="tx2"/>
                </a:solidFill>
              </a:rPr>
              <a:t>F1/F2</a:t>
            </a:r>
          </a:p>
        </p:txBody>
      </p:sp>
      <p:sp>
        <p:nvSpPr>
          <p:cNvPr id="52247" name="AutoShape 23"/>
          <p:cNvSpPr>
            <a:spLocks noChangeArrowheads="1"/>
          </p:cNvSpPr>
          <p:nvPr/>
        </p:nvSpPr>
        <p:spPr bwMode="auto">
          <a:xfrm>
            <a:off x="649288" y="1844675"/>
            <a:ext cx="8045450" cy="4321175"/>
          </a:xfrm>
          <a:prstGeom prst="roundRect">
            <a:avLst>
              <a:gd name="adj" fmla="val 4574"/>
            </a:avLst>
          </a:prstGeom>
          <a:noFill/>
          <a:ln w="28575" algn="ctr">
            <a:solidFill>
              <a:srgbClr val="5F5F5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2268" name="Text Box 44"/>
          <p:cNvSpPr txBox="1">
            <a:spLocks noChangeArrowheads="1"/>
          </p:cNvSpPr>
          <p:nvPr/>
        </p:nvSpPr>
        <p:spPr bwMode="auto">
          <a:xfrm>
            <a:off x="3348038" y="4776788"/>
            <a:ext cx="513238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b="0">
                <a:solidFill>
                  <a:schemeClr val="tx2"/>
                </a:solidFill>
              </a:rPr>
              <a:t>※ </a:t>
            </a:r>
            <a:r>
              <a:rPr lang="ru-RU" altLang="ko-KR" b="0">
                <a:solidFill>
                  <a:schemeClr val="tx2"/>
                </a:solidFill>
              </a:rPr>
              <a:t>Для одного наружного блока необходим </a:t>
            </a:r>
            <a:r>
              <a:rPr lang="en-US" altLang="ko-KR" b="0">
                <a:solidFill>
                  <a:schemeClr val="tx2"/>
                </a:solidFill>
              </a:rPr>
              <a:t> </a:t>
            </a:r>
            <a:r>
              <a:rPr lang="ru-RU" altLang="ko-KR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один</a:t>
            </a:r>
            <a:r>
              <a:rPr lang="en-US" altLang="ko-KR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MIM-B13A</a:t>
            </a:r>
          </a:p>
          <a:p>
            <a:r>
              <a:rPr lang="en-US" altLang="ko-KR" b="0">
                <a:solidFill>
                  <a:schemeClr val="tx2"/>
                </a:solidFill>
              </a:rPr>
              <a:t>※ </a:t>
            </a:r>
            <a:r>
              <a:rPr lang="en-US" altLang="ko-KR" b="0"/>
              <a:t>MIM-B13A </a:t>
            </a:r>
            <a:r>
              <a:rPr lang="ru-RU" altLang="ko-KR" b="0"/>
              <a:t>не может быть использован для управления </a:t>
            </a:r>
          </a:p>
          <a:p>
            <a:r>
              <a:rPr lang="ru-RU" altLang="ko-KR" b="0"/>
              <a:t>    двух и более гидравлических систем.</a:t>
            </a:r>
            <a:endParaRPr lang="en-US" altLang="ko-KR" b="0"/>
          </a:p>
        </p:txBody>
      </p:sp>
      <p:sp>
        <p:nvSpPr>
          <p:cNvPr id="52271" name="Text Box 47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Конфигурация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52273" name="Text Box 49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04.</a:t>
            </a:r>
          </a:p>
        </p:txBody>
      </p:sp>
      <p:pic>
        <p:nvPicPr>
          <p:cNvPr id="52275" name="Picture 51" descr="4웨이실내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3213100"/>
            <a:ext cx="935037" cy="654050"/>
          </a:xfrm>
          <a:prstGeom prst="rect">
            <a:avLst/>
          </a:prstGeom>
          <a:noFill/>
        </p:spPr>
      </p:pic>
      <p:pic>
        <p:nvPicPr>
          <p:cNvPr id="52276" name="Picture 52" descr="4웨이실내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3213100"/>
            <a:ext cx="935038" cy="654050"/>
          </a:xfrm>
          <a:prstGeom prst="rect">
            <a:avLst/>
          </a:prstGeom>
          <a:noFill/>
        </p:spPr>
      </p:pic>
      <p:sp>
        <p:nvSpPr>
          <p:cNvPr id="52277" name="Text Box 53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Модуль интерфейса</a:t>
            </a:r>
            <a:r>
              <a:rPr kumimoji="1" lang="en-US" altLang="ko-KR" sz="3200">
                <a:solidFill>
                  <a:schemeClr val="bg1"/>
                </a:solidFill>
              </a:rPr>
              <a:t> (MIM-B13A)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95288" y="1557338"/>
            <a:ext cx="5543550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>
                <a:solidFill>
                  <a:srgbClr val="0000FF"/>
                </a:solidFill>
              </a:rPr>
              <a:t> </a:t>
            </a:r>
            <a:r>
              <a:rPr lang="en-US" altLang="ko-KR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16 </a:t>
            </a:r>
            <a:r>
              <a:rPr lang="ru-RU" altLang="ko-KR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групп</a:t>
            </a:r>
            <a:r>
              <a:rPr lang="en-US" altLang="ko-KR">
                <a:solidFill>
                  <a:schemeClr val="tx2"/>
                </a:solidFill>
              </a:rPr>
              <a:t> </a:t>
            </a:r>
            <a:r>
              <a:rPr lang="ru-RU" altLang="ko-KR">
                <a:solidFill>
                  <a:schemeClr val="tx2"/>
                </a:solidFill>
              </a:rPr>
              <a:t>внутренних блоков</a:t>
            </a:r>
            <a:r>
              <a:rPr lang="en-US" altLang="ko-KR">
                <a:solidFill>
                  <a:schemeClr val="tx2"/>
                </a:solidFill>
              </a:rPr>
              <a:t> (</a:t>
            </a:r>
            <a:r>
              <a:rPr lang="ru-RU" altLang="ko-KR">
                <a:solidFill>
                  <a:schemeClr val="tx2"/>
                </a:solidFill>
              </a:rPr>
              <a:t>только</a:t>
            </a:r>
            <a:r>
              <a:rPr lang="en-US" altLang="ko-KR">
                <a:solidFill>
                  <a:schemeClr val="tx2"/>
                </a:solidFill>
              </a:rPr>
              <a:t> </a:t>
            </a:r>
            <a:r>
              <a:rPr lang="ru-RU" altLang="ko-KR">
                <a:solidFill>
                  <a:schemeClr val="tx2"/>
                </a:solidFill>
              </a:rPr>
              <a:t>ВКЛ</a:t>
            </a:r>
            <a:r>
              <a:rPr lang="en-US" altLang="ko-KR">
                <a:solidFill>
                  <a:schemeClr val="tx2"/>
                </a:solidFill>
              </a:rPr>
              <a:t>/</a:t>
            </a:r>
            <a:r>
              <a:rPr lang="ru-RU" altLang="ko-KR">
                <a:solidFill>
                  <a:schemeClr val="tx2"/>
                </a:solidFill>
              </a:rPr>
              <a:t>ВЫКЛ</a:t>
            </a:r>
            <a:r>
              <a:rPr lang="en-US" altLang="ko-KR">
                <a:solidFill>
                  <a:schemeClr val="tx2"/>
                </a:solidFill>
              </a:rPr>
              <a:t>).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>
                <a:solidFill>
                  <a:schemeClr val="tx2"/>
                </a:solidFill>
              </a:rPr>
              <a:t> </a:t>
            </a:r>
            <a:r>
              <a:rPr lang="ru-RU" altLang="ko-KR">
                <a:solidFill>
                  <a:schemeClr val="tx2"/>
                </a:solidFill>
              </a:rPr>
              <a:t>Совместное управление с недельным таймером</a:t>
            </a:r>
            <a:r>
              <a:rPr lang="en-US" altLang="ko-KR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>
                <a:solidFill>
                  <a:schemeClr val="tx2"/>
                </a:solidFill>
              </a:rPr>
              <a:t>※ </a:t>
            </a:r>
            <a:r>
              <a:rPr lang="ru-RU" altLang="ko-KR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Управление только по адресу группы</a:t>
            </a:r>
            <a:r>
              <a:rPr lang="en-US" altLang="ko-KR">
                <a:solidFill>
                  <a:schemeClr val="tx2"/>
                </a:solidFill>
              </a:rPr>
              <a:t>.</a:t>
            </a:r>
          </a:p>
        </p:txBody>
      </p:sp>
      <p:graphicFrame>
        <p:nvGraphicFramePr>
          <p:cNvPr id="53292" name="Group 44"/>
          <p:cNvGraphicFramePr>
            <a:graphicFrameLocks noGrp="1"/>
          </p:cNvGraphicFramePr>
          <p:nvPr>
            <p:ph idx="1"/>
          </p:nvPr>
        </p:nvGraphicFramePr>
        <p:xfrm>
          <a:off x="395288" y="3297238"/>
          <a:ext cx="7964487" cy="2460057"/>
        </p:xfrm>
        <a:graphic>
          <a:graphicData uri="http://schemas.openxmlformats.org/drawingml/2006/table">
            <a:tbl>
              <a:tblPr/>
              <a:tblGrid>
                <a:gridCol w="1782762"/>
                <a:gridCol w="1385888"/>
                <a:gridCol w="4795837"/>
              </a:tblGrid>
              <a:tr h="34925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Питание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AC 220V, 50/60Hz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Длина сигнальной линии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1000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Сигнальная линия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R1/R2 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интерфейс – наружный блок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C1/C2 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интерфейс – центральный пульт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Модуль интерфейса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MIM-B04A  : DVM, DVM Plus, CAC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MIM-B13A : DVM+3, HR3, DVM+2, DVM+2 HR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Кол-во управляемых блоков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До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групп.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Наружный блок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MCM-A202A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Все наружные блоки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3281" name="Picture 33" descr="en-중앙제어기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2950" y="1484313"/>
            <a:ext cx="1323975" cy="1439862"/>
          </a:xfrm>
          <a:prstGeom prst="rect">
            <a:avLst/>
          </a:prstGeom>
          <a:noFill/>
        </p:spPr>
      </p:pic>
      <p:sp>
        <p:nvSpPr>
          <p:cNvPr id="53283" name="Text Box 35"/>
          <p:cNvSpPr txBox="1">
            <a:spLocks noChangeArrowheads="1"/>
          </p:cNvSpPr>
          <p:nvPr/>
        </p:nvSpPr>
        <p:spPr bwMode="auto">
          <a:xfrm>
            <a:off x="682625" y="2852738"/>
            <a:ext cx="4392613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Спецификация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pic>
        <p:nvPicPr>
          <p:cNvPr id="53284" name="Picture 36" descr="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" y="2949575"/>
            <a:ext cx="279400" cy="254000"/>
          </a:xfrm>
          <a:prstGeom prst="rect">
            <a:avLst/>
          </a:prstGeom>
          <a:noFill/>
        </p:spPr>
      </p:pic>
      <p:sp>
        <p:nvSpPr>
          <p:cNvPr id="53285" name="Text Box 37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53286" name="Text Box 38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Центральный пульт</a:t>
            </a:r>
            <a:r>
              <a:rPr kumimoji="1" lang="en-US" altLang="ko-KR" sz="3200">
                <a:solidFill>
                  <a:schemeClr val="bg1"/>
                </a:solidFill>
              </a:rPr>
              <a:t> (MCM-A202A)</a:t>
            </a:r>
          </a:p>
        </p:txBody>
      </p:sp>
      <p:sp>
        <p:nvSpPr>
          <p:cNvPr id="53287" name="Text Box 39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05.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coo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848100"/>
            <a:ext cx="7019925" cy="2173288"/>
          </a:xfrm>
          <a:prstGeom prst="rect">
            <a:avLst/>
          </a:prstGeom>
          <a:noFill/>
        </p:spPr>
      </p:pic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317500" y="1779588"/>
            <a:ext cx="24098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ko-KR">
                <a:solidFill>
                  <a:schemeClr val="tx2"/>
                </a:solidFill>
              </a:rPr>
              <a:t> </a:t>
            </a:r>
            <a:r>
              <a:rPr lang="ru-RU" altLang="ko-KR">
                <a:solidFill>
                  <a:schemeClr val="tx2"/>
                </a:solidFill>
              </a:rPr>
              <a:t>ВКЛ / ВЫКЛ блока</a:t>
            </a:r>
            <a:endParaRPr lang="en-US" altLang="ko-KR">
              <a:solidFill>
                <a:schemeClr val="tx2"/>
              </a:solidFill>
            </a:endParaRPr>
          </a:p>
          <a:p>
            <a:r>
              <a:rPr lang="en-US" altLang="ko-KR">
                <a:solidFill>
                  <a:schemeClr val="tx1"/>
                </a:solidFill>
              </a:rPr>
              <a:t> </a:t>
            </a:r>
            <a:r>
              <a:rPr lang="en-US" altLang="ko-KR" b="0">
                <a:solidFill>
                  <a:schemeClr val="tx2"/>
                </a:solidFill>
              </a:rPr>
              <a:t>   </a:t>
            </a:r>
          </a:p>
          <a:p>
            <a:pPr>
              <a:buFont typeface="Wingdings" pitchFamily="2" charset="2"/>
              <a:buChar char="l"/>
            </a:pPr>
            <a:r>
              <a:rPr lang="en-US" altLang="ko-KR">
                <a:solidFill>
                  <a:schemeClr val="tx2"/>
                </a:solidFill>
              </a:rPr>
              <a:t> </a:t>
            </a:r>
            <a:r>
              <a:rPr lang="ru-RU" altLang="ko-KR">
                <a:solidFill>
                  <a:schemeClr val="tx2"/>
                </a:solidFill>
              </a:rPr>
              <a:t>ВКЛ / ВЫКЛ всех блоков</a:t>
            </a:r>
            <a:endParaRPr lang="en-US" altLang="ko-KR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l"/>
            </a:pPr>
            <a:endParaRPr lang="en-US" altLang="ko-KR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l"/>
            </a:pPr>
            <a:r>
              <a:rPr lang="en-US" altLang="ko-KR">
                <a:solidFill>
                  <a:schemeClr val="tx2"/>
                </a:solidFill>
              </a:rPr>
              <a:t> </a:t>
            </a:r>
            <a:r>
              <a:rPr lang="ru-RU" altLang="ko-KR">
                <a:solidFill>
                  <a:schemeClr val="tx2"/>
                </a:solidFill>
              </a:rPr>
              <a:t>Индикация работы</a:t>
            </a:r>
            <a:endParaRPr lang="en-US" altLang="ko-KR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endParaRPr lang="en-US" altLang="ko-KR">
              <a:solidFill>
                <a:schemeClr val="tx2"/>
              </a:solidFill>
            </a:endParaRPr>
          </a:p>
        </p:txBody>
      </p:sp>
      <p:sp>
        <p:nvSpPr>
          <p:cNvPr id="54278" name="AutoShape 6"/>
          <p:cNvSpPr>
            <a:spLocks noChangeArrowheads="1"/>
          </p:cNvSpPr>
          <p:nvPr/>
        </p:nvSpPr>
        <p:spPr bwMode="auto">
          <a:xfrm>
            <a:off x="539750" y="3429000"/>
            <a:ext cx="2176463" cy="4111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1"/>
            <a:r>
              <a:rPr kumimoji="1" lang="ru-RU" altLang="ko-KR" sz="1200">
                <a:solidFill>
                  <a:srgbClr val="000099"/>
                </a:solidFill>
              </a:rPr>
              <a:t>Пример:</a:t>
            </a:r>
            <a:endParaRPr kumimoji="1" lang="en-US" altLang="ko-KR" sz="1200">
              <a:solidFill>
                <a:srgbClr val="000099"/>
              </a:solidFill>
            </a:endParaRPr>
          </a:p>
        </p:txBody>
      </p:sp>
      <p:pic>
        <p:nvPicPr>
          <p:cNvPr id="54279" name="Picture 7" descr="학교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0925" y="5081588"/>
            <a:ext cx="1930400" cy="1157287"/>
          </a:xfrm>
          <a:prstGeom prst="rect">
            <a:avLst/>
          </a:prstGeom>
          <a:noFill/>
        </p:spPr>
      </p:pic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3738563" y="1779588"/>
            <a:ext cx="5154612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ko-KR">
                <a:solidFill>
                  <a:schemeClr val="tx2"/>
                </a:solidFill>
              </a:rPr>
              <a:t> </a:t>
            </a:r>
            <a:r>
              <a:rPr lang="ru-RU" altLang="ko-KR">
                <a:solidFill>
                  <a:schemeClr val="tx2"/>
                </a:solidFill>
              </a:rPr>
              <a:t>Индикация ошибки</a:t>
            </a:r>
            <a:r>
              <a:rPr lang="en-US" altLang="ko-KR">
                <a:solidFill>
                  <a:schemeClr val="tx2"/>
                </a:solidFill>
              </a:rPr>
              <a:t> (</a:t>
            </a:r>
            <a:r>
              <a:rPr lang="ru-RU" altLang="ko-KR">
                <a:solidFill>
                  <a:schemeClr val="tx2"/>
                </a:solidFill>
              </a:rPr>
              <a:t>мигание </a:t>
            </a:r>
            <a:r>
              <a:rPr lang="en-US" altLang="ko-KR">
                <a:solidFill>
                  <a:schemeClr val="tx2"/>
                </a:solidFill>
              </a:rPr>
              <a:t>LED</a:t>
            </a:r>
            <a:r>
              <a:rPr lang="ru-RU" altLang="ko-KR">
                <a:solidFill>
                  <a:schemeClr val="tx2"/>
                </a:solidFill>
              </a:rPr>
              <a:t> диодов</a:t>
            </a:r>
            <a:r>
              <a:rPr lang="en-US" altLang="ko-KR">
                <a:solidFill>
                  <a:schemeClr val="tx2"/>
                </a:solidFill>
              </a:rPr>
              <a:t>) </a:t>
            </a:r>
          </a:p>
          <a:p>
            <a:pPr>
              <a:buFont typeface="Wingdings" pitchFamily="2" charset="2"/>
              <a:buNone/>
            </a:pPr>
            <a:endParaRPr lang="en-US" altLang="ko-KR" b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l"/>
            </a:pPr>
            <a:r>
              <a:rPr lang="en-US" altLang="ko-KR">
                <a:solidFill>
                  <a:schemeClr val="tx2"/>
                </a:solidFill>
              </a:rPr>
              <a:t> </a:t>
            </a:r>
            <a:r>
              <a:rPr lang="ru-RU" altLang="ko-KR">
                <a:solidFill>
                  <a:schemeClr val="tx2"/>
                </a:solidFill>
              </a:rPr>
              <a:t>Установка режима работы</a:t>
            </a:r>
            <a:r>
              <a:rPr lang="en-US" altLang="ko-KR">
                <a:solidFill>
                  <a:schemeClr val="tx2"/>
                </a:solidFill>
              </a:rPr>
              <a:t> (</a:t>
            </a:r>
            <a:r>
              <a:rPr lang="ru-RU" altLang="ko-KR">
                <a:solidFill>
                  <a:schemeClr val="tx2"/>
                </a:solidFill>
              </a:rPr>
              <a:t>Охлаждение</a:t>
            </a:r>
            <a:r>
              <a:rPr lang="en-US" altLang="ko-KR">
                <a:solidFill>
                  <a:schemeClr val="tx2"/>
                </a:solidFill>
              </a:rPr>
              <a:t> / </a:t>
            </a:r>
            <a:r>
              <a:rPr lang="ru-RU" altLang="ko-KR">
                <a:solidFill>
                  <a:schemeClr val="tx2"/>
                </a:solidFill>
              </a:rPr>
              <a:t>Обогрев</a:t>
            </a:r>
            <a:r>
              <a:rPr lang="en-US" altLang="ko-KR">
                <a:solidFill>
                  <a:schemeClr val="tx2"/>
                </a:solidFill>
              </a:rPr>
              <a:t> / </a:t>
            </a:r>
            <a:r>
              <a:rPr lang="ru-RU" altLang="ko-KR">
                <a:solidFill>
                  <a:schemeClr val="tx2"/>
                </a:solidFill>
              </a:rPr>
              <a:t>Авто</a:t>
            </a:r>
            <a:r>
              <a:rPr lang="en-US" altLang="ko-KR">
                <a:solidFill>
                  <a:schemeClr val="tx2"/>
                </a:solidFill>
              </a:rPr>
              <a:t>)</a:t>
            </a:r>
          </a:p>
          <a:p>
            <a:pPr>
              <a:buFont typeface="Wingdings" pitchFamily="2" charset="2"/>
              <a:buNone/>
            </a:pPr>
            <a:r>
              <a:rPr lang="en-US" altLang="ko-KR" b="0">
                <a:solidFill>
                  <a:schemeClr val="tx2"/>
                </a:solidFill>
              </a:rPr>
              <a:t>    (</a:t>
            </a:r>
            <a:r>
              <a:rPr lang="ru-RU" altLang="ko-KR" b="0">
                <a:solidFill>
                  <a:schemeClr val="tx2"/>
                </a:solidFill>
              </a:rPr>
              <a:t>Нажать</a:t>
            </a:r>
            <a:r>
              <a:rPr lang="en-US" altLang="ko-KR" b="0">
                <a:solidFill>
                  <a:schemeClr val="tx2"/>
                </a:solidFill>
              </a:rPr>
              <a:t> </a:t>
            </a:r>
            <a:r>
              <a:rPr lang="ru-RU" altLang="ko-KR" b="0">
                <a:solidFill>
                  <a:schemeClr val="tx2"/>
                </a:solidFill>
              </a:rPr>
              <a:t>кнопку «</a:t>
            </a:r>
            <a:r>
              <a:rPr lang="en-US" altLang="ko-KR" b="0">
                <a:solidFill>
                  <a:schemeClr val="tx2"/>
                </a:solidFill>
              </a:rPr>
              <a:t>All ON</a:t>
            </a:r>
            <a:r>
              <a:rPr lang="ru-RU" altLang="ko-KR" b="0">
                <a:solidFill>
                  <a:schemeClr val="tx2"/>
                </a:solidFill>
              </a:rPr>
              <a:t>»</a:t>
            </a:r>
            <a:r>
              <a:rPr lang="en-US" altLang="ko-KR" b="0">
                <a:solidFill>
                  <a:schemeClr val="tx2"/>
                </a:solidFill>
              </a:rPr>
              <a:t> </a:t>
            </a:r>
            <a:r>
              <a:rPr lang="ru-RU" altLang="ko-KR" b="0">
                <a:solidFill>
                  <a:schemeClr val="tx2"/>
                </a:solidFill>
              </a:rPr>
              <a:t>после установки</a:t>
            </a:r>
            <a:r>
              <a:rPr lang="en-US" altLang="ko-KR" b="0">
                <a:solidFill>
                  <a:schemeClr val="tx2"/>
                </a:solidFill>
              </a:rPr>
              <a:t>)</a:t>
            </a:r>
          </a:p>
          <a:p>
            <a:pPr>
              <a:buFont typeface="Wingdings" pitchFamily="2" charset="2"/>
              <a:buNone/>
            </a:pPr>
            <a:endParaRPr lang="en-US" altLang="ko-KR" b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l"/>
            </a:pPr>
            <a:r>
              <a:rPr lang="en-US" altLang="ko-KR">
                <a:solidFill>
                  <a:schemeClr val="tx2"/>
                </a:solidFill>
              </a:rPr>
              <a:t> </a:t>
            </a:r>
            <a:r>
              <a:rPr lang="ru-RU" altLang="ko-KR">
                <a:solidFill>
                  <a:schemeClr val="tx2"/>
                </a:solidFill>
              </a:rPr>
              <a:t>Ограничение индивидуального управления</a:t>
            </a:r>
            <a:endParaRPr lang="en-US" altLang="ko-KR" b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altLang="ko-KR" b="0">
                <a:solidFill>
                  <a:schemeClr val="tx2"/>
                </a:solidFill>
              </a:rPr>
              <a:t>   </a:t>
            </a:r>
            <a:r>
              <a:rPr lang="ru-RU" altLang="ko-KR" b="0">
                <a:solidFill>
                  <a:schemeClr val="tx2"/>
                </a:solidFill>
              </a:rPr>
              <a:t> </a:t>
            </a:r>
            <a:r>
              <a:rPr lang="en-US" altLang="ko-KR" b="0">
                <a:solidFill>
                  <a:schemeClr val="tx2"/>
                </a:solidFill>
              </a:rPr>
              <a:t>(</a:t>
            </a:r>
            <a:r>
              <a:rPr lang="ru-RU" altLang="ko-KR" b="0">
                <a:solidFill>
                  <a:schemeClr val="tx2"/>
                </a:solidFill>
              </a:rPr>
              <a:t>переключателями на плате</a:t>
            </a:r>
            <a:r>
              <a:rPr lang="en-US" altLang="ko-KR" b="0">
                <a:solidFill>
                  <a:schemeClr val="tx2"/>
                </a:solidFill>
              </a:rPr>
              <a:t>)</a:t>
            </a:r>
          </a:p>
          <a:p>
            <a:pPr>
              <a:buFont typeface="Wingdings" pitchFamily="2" charset="2"/>
              <a:buNone/>
            </a:pPr>
            <a:r>
              <a:rPr lang="en-US" altLang="ko-KR" b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7451725" y="4294188"/>
            <a:ext cx="1368425" cy="1511300"/>
          </a:xfrm>
          <a:prstGeom prst="rect">
            <a:avLst/>
          </a:prstGeom>
          <a:solidFill>
            <a:srgbClr val="808080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4282" name="Picture 10" descr="en-중앙제어기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2988" y="4246563"/>
            <a:ext cx="1390650" cy="1512887"/>
          </a:xfrm>
          <a:prstGeom prst="rect">
            <a:avLst/>
          </a:prstGeom>
          <a:noFill/>
        </p:spPr>
      </p:pic>
      <p:sp>
        <p:nvSpPr>
          <p:cNvPr id="54283" name="Line 11"/>
          <p:cNvSpPr>
            <a:spLocks noChangeShapeType="1"/>
          </p:cNvSpPr>
          <p:nvPr/>
        </p:nvSpPr>
        <p:spPr bwMode="auto">
          <a:xfrm flipV="1">
            <a:off x="7702550" y="4076700"/>
            <a:ext cx="0" cy="504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4284" name="Line 12"/>
          <p:cNvSpPr>
            <a:spLocks noChangeShapeType="1"/>
          </p:cNvSpPr>
          <p:nvPr/>
        </p:nvSpPr>
        <p:spPr bwMode="auto">
          <a:xfrm flipV="1">
            <a:off x="7956550" y="4076700"/>
            <a:ext cx="215900" cy="5762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4285" name="Line 13"/>
          <p:cNvSpPr>
            <a:spLocks noChangeShapeType="1"/>
          </p:cNvSpPr>
          <p:nvPr/>
        </p:nvSpPr>
        <p:spPr bwMode="auto">
          <a:xfrm>
            <a:off x="8388350" y="5589588"/>
            <a:ext cx="144463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4286" name="AutoShape 14"/>
          <p:cNvSpPr>
            <a:spLocks noChangeArrowheads="1"/>
          </p:cNvSpPr>
          <p:nvPr/>
        </p:nvSpPr>
        <p:spPr bwMode="auto">
          <a:xfrm>
            <a:off x="7451725" y="3860800"/>
            <a:ext cx="504825" cy="215900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1200">
                <a:solidFill>
                  <a:schemeClr val="tx2"/>
                </a:solidFill>
              </a:rPr>
              <a:t>1-A</a:t>
            </a:r>
          </a:p>
        </p:txBody>
      </p:sp>
      <p:sp>
        <p:nvSpPr>
          <p:cNvPr id="54287" name="Oval 15"/>
          <p:cNvSpPr>
            <a:spLocks noChangeArrowheads="1"/>
          </p:cNvSpPr>
          <p:nvPr/>
        </p:nvSpPr>
        <p:spPr bwMode="auto">
          <a:xfrm>
            <a:off x="7596188" y="4581525"/>
            <a:ext cx="217487" cy="2159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88" name="AutoShape 16"/>
          <p:cNvSpPr>
            <a:spLocks noChangeArrowheads="1"/>
          </p:cNvSpPr>
          <p:nvPr/>
        </p:nvSpPr>
        <p:spPr bwMode="auto">
          <a:xfrm>
            <a:off x="8124825" y="3860800"/>
            <a:ext cx="504825" cy="215900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1200">
                <a:solidFill>
                  <a:schemeClr val="tx2"/>
                </a:solidFill>
              </a:rPr>
              <a:t>1-B</a:t>
            </a:r>
          </a:p>
        </p:txBody>
      </p:sp>
      <p:sp>
        <p:nvSpPr>
          <p:cNvPr id="54289" name="Oval 17"/>
          <p:cNvSpPr>
            <a:spLocks noChangeArrowheads="1"/>
          </p:cNvSpPr>
          <p:nvPr/>
        </p:nvSpPr>
        <p:spPr bwMode="auto">
          <a:xfrm>
            <a:off x="7885113" y="4581525"/>
            <a:ext cx="217487" cy="2159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90" name="Oval 18"/>
          <p:cNvSpPr>
            <a:spLocks noChangeArrowheads="1"/>
          </p:cNvSpPr>
          <p:nvPr/>
        </p:nvSpPr>
        <p:spPr bwMode="auto">
          <a:xfrm>
            <a:off x="8316913" y="5373688"/>
            <a:ext cx="217487" cy="2159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91" name="AutoShape 19"/>
          <p:cNvSpPr>
            <a:spLocks noChangeArrowheads="1"/>
          </p:cNvSpPr>
          <p:nvPr/>
        </p:nvSpPr>
        <p:spPr bwMode="auto">
          <a:xfrm>
            <a:off x="8316913" y="5805488"/>
            <a:ext cx="504825" cy="215900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1200">
                <a:solidFill>
                  <a:schemeClr val="tx2"/>
                </a:solidFill>
              </a:rPr>
              <a:t>3-A</a:t>
            </a:r>
          </a:p>
        </p:txBody>
      </p:sp>
      <p:sp>
        <p:nvSpPr>
          <p:cNvPr id="54294" name="Text Box 22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54296" name="Text Box 24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05.</a:t>
            </a:r>
          </a:p>
        </p:txBody>
      </p:sp>
      <p:sp>
        <p:nvSpPr>
          <p:cNvPr id="54297" name="Text Box 25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Центральное управление</a:t>
            </a:r>
            <a:r>
              <a:rPr kumimoji="1" lang="en-US" altLang="ko-KR" sz="3200">
                <a:solidFill>
                  <a:schemeClr val="bg1"/>
                </a:solidFill>
              </a:rPr>
              <a:t> (MCM-A202A)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05.</a:t>
            </a:r>
          </a:p>
        </p:txBody>
      </p:sp>
      <p:sp>
        <p:nvSpPr>
          <p:cNvPr id="56341" name="Line 21"/>
          <p:cNvSpPr>
            <a:spLocks noChangeShapeType="1"/>
          </p:cNvSpPr>
          <p:nvPr/>
        </p:nvSpPr>
        <p:spPr bwMode="auto">
          <a:xfrm>
            <a:off x="2173288" y="3644900"/>
            <a:ext cx="93503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56342" name="Line 22"/>
          <p:cNvSpPr>
            <a:spLocks noChangeShapeType="1"/>
          </p:cNvSpPr>
          <p:nvPr/>
        </p:nvSpPr>
        <p:spPr bwMode="auto">
          <a:xfrm flipV="1">
            <a:off x="1165225" y="3644900"/>
            <a:ext cx="71438" cy="2159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56343" name="Line 23"/>
          <p:cNvSpPr>
            <a:spLocks noChangeShapeType="1"/>
          </p:cNvSpPr>
          <p:nvPr/>
        </p:nvSpPr>
        <p:spPr bwMode="auto">
          <a:xfrm>
            <a:off x="1236663" y="3644900"/>
            <a:ext cx="792162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56344" name="Line 24"/>
          <p:cNvSpPr>
            <a:spLocks noChangeShapeType="1"/>
          </p:cNvSpPr>
          <p:nvPr/>
        </p:nvSpPr>
        <p:spPr bwMode="auto">
          <a:xfrm>
            <a:off x="2027238" y="3644900"/>
            <a:ext cx="73025" cy="2159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56345" name="Picture 25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3789363"/>
            <a:ext cx="938213" cy="712787"/>
          </a:xfrm>
          <a:prstGeom prst="rect">
            <a:avLst/>
          </a:prstGeom>
          <a:noFill/>
        </p:spPr>
      </p:pic>
      <p:pic>
        <p:nvPicPr>
          <p:cNvPr id="56346" name="Picture 26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7025" y="3789363"/>
            <a:ext cx="936625" cy="712787"/>
          </a:xfrm>
          <a:prstGeom prst="rect">
            <a:avLst/>
          </a:prstGeom>
          <a:noFill/>
        </p:spPr>
      </p:pic>
      <p:sp>
        <p:nvSpPr>
          <p:cNvPr id="56347" name="Line 27"/>
          <p:cNvSpPr>
            <a:spLocks noChangeShapeType="1"/>
          </p:cNvSpPr>
          <p:nvPr/>
        </p:nvSpPr>
        <p:spPr bwMode="auto">
          <a:xfrm>
            <a:off x="3900488" y="3646488"/>
            <a:ext cx="503237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56348" name="Line 28"/>
          <p:cNvSpPr>
            <a:spLocks noChangeShapeType="1"/>
          </p:cNvSpPr>
          <p:nvPr/>
        </p:nvSpPr>
        <p:spPr bwMode="auto">
          <a:xfrm>
            <a:off x="5916613" y="3646488"/>
            <a:ext cx="1439862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56349" name="Line 29"/>
          <p:cNvSpPr>
            <a:spLocks noChangeShapeType="1"/>
          </p:cNvSpPr>
          <p:nvPr/>
        </p:nvSpPr>
        <p:spPr bwMode="auto">
          <a:xfrm flipV="1">
            <a:off x="2101850" y="3644900"/>
            <a:ext cx="71438" cy="2159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56350" name="Picture 30" descr="PLUS2실외기그림자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2425" y="2781300"/>
            <a:ext cx="1265238" cy="2016125"/>
          </a:xfrm>
          <a:prstGeom prst="rect">
            <a:avLst/>
          </a:prstGeom>
          <a:noFill/>
        </p:spPr>
      </p:pic>
      <p:pic>
        <p:nvPicPr>
          <p:cNvPr id="56351" name="Picture 31" descr="DVMP2중계기_최종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3725" y="3429000"/>
            <a:ext cx="1543050" cy="481013"/>
          </a:xfrm>
          <a:prstGeom prst="rect">
            <a:avLst/>
          </a:prstGeom>
          <a:noFill/>
        </p:spPr>
      </p:pic>
      <p:pic>
        <p:nvPicPr>
          <p:cNvPr id="56354" name="Picture 34" descr="en-중앙제어기 cop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69138" y="2852738"/>
            <a:ext cx="1390650" cy="1512887"/>
          </a:xfrm>
          <a:prstGeom prst="rect">
            <a:avLst/>
          </a:prstGeom>
          <a:noFill/>
        </p:spPr>
      </p:pic>
      <p:sp>
        <p:nvSpPr>
          <p:cNvPr id="56355" name="Text Box 35"/>
          <p:cNvSpPr txBox="1">
            <a:spLocks noChangeArrowheads="1"/>
          </p:cNvSpPr>
          <p:nvPr/>
        </p:nvSpPr>
        <p:spPr bwMode="auto">
          <a:xfrm>
            <a:off x="1381125" y="3213100"/>
            <a:ext cx="647700" cy="284163"/>
          </a:xfrm>
          <a:prstGeom prst="rect">
            <a:avLst/>
          </a:prstGeom>
          <a:solidFill>
            <a:srgbClr val="FFFFCC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ko-KR" sz="1200">
                <a:solidFill>
                  <a:schemeClr val="tx2"/>
                </a:solidFill>
              </a:rPr>
              <a:t>F1/F2</a:t>
            </a:r>
          </a:p>
        </p:txBody>
      </p:sp>
      <p:sp>
        <p:nvSpPr>
          <p:cNvPr id="56356" name="Text Box 36"/>
          <p:cNvSpPr txBox="1">
            <a:spLocks noChangeArrowheads="1"/>
          </p:cNvSpPr>
          <p:nvPr/>
        </p:nvSpPr>
        <p:spPr bwMode="auto">
          <a:xfrm>
            <a:off x="6132513" y="3213100"/>
            <a:ext cx="647700" cy="284163"/>
          </a:xfrm>
          <a:prstGeom prst="rect">
            <a:avLst/>
          </a:prstGeom>
          <a:solidFill>
            <a:srgbClr val="FFFFCC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ko-KR" sz="1200">
                <a:solidFill>
                  <a:schemeClr val="tx2"/>
                </a:solidFill>
              </a:rPr>
              <a:t>R1/R2</a:t>
            </a:r>
          </a:p>
        </p:txBody>
      </p:sp>
      <p:sp>
        <p:nvSpPr>
          <p:cNvPr id="56357" name="AutoShape 37"/>
          <p:cNvSpPr>
            <a:spLocks noChangeArrowheads="1"/>
          </p:cNvSpPr>
          <p:nvPr/>
        </p:nvSpPr>
        <p:spPr bwMode="auto">
          <a:xfrm>
            <a:off x="539750" y="1844675"/>
            <a:ext cx="8045450" cy="4321175"/>
          </a:xfrm>
          <a:prstGeom prst="roundRect">
            <a:avLst>
              <a:gd name="adj" fmla="val 4574"/>
            </a:avLst>
          </a:prstGeom>
          <a:noFill/>
          <a:ln w="28575" algn="ctr">
            <a:solidFill>
              <a:srgbClr val="5F5F5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359" name="Text Box 39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Конфигурация (нижний уровень)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56360" name="Text Box 40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Центральное управление</a:t>
            </a:r>
            <a:r>
              <a:rPr kumimoji="1" lang="en-US" altLang="ko-KR" sz="3200">
                <a:solidFill>
                  <a:schemeClr val="bg1"/>
                </a:solidFill>
              </a:rPr>
              <a:t> (MCM-A202A)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36588" y="993775"/>
            <a:ext cx="4392612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Конфигурация (верхний уровень)</a:t>
            </a:r>
            <a:endParaRPr kumimoji="1" lang="en-US" altLang="ko-KR" sz="1800">
              <a:solidFill>
                <a:schemeClr val="tx2"/>
              </a:solidFill>
            </a:endParaRPr>
          </a:p>
          <a:p>
            <a:pPr defTabSz="1103313" latinLnBrk="1">
              <a:spcBef>
                <a:spcPct val="50000"/>
              </a:spcBef>
            </a:pP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05.</a:t>
            </a:r>
          </a:p>
        </p:txBody>
      </p:sp>
      <p:sp>
        <p:nvSpPr>
          <p:cNvPr id="58387" name="AutoShape 19"/>
          <p:cNvSpPr>
            <a:spLocks noChangeArrowheads="1"/>
          </p:cNvSpPr>
          <p:nvPr/>
        </p:nvSpPr>
        <p:spPr bwMode="auto">
          <a:xfrm>
            <a:off x="539750" y="1844675"/>
            <a:ext cx="8045450" cy="4464050"/>
          </a:xfrm>
          <a:prstGeom prst="roundRect">
            <a:avLst>
              <a:gd name="adj" fmla="val 4574"/>
            </a:avLst>
          </a:prstGeom>
          <a:noFill/>
          <a:ln w="28575" algn="ctr">
            <a:solidFill>
              <a:srgbClr val="5F5F5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8389" name="Freeform 21"/>
          <p:cNvSpPr>
            <a:spLocks/>
          </p:cNvSpPr>
          <p:nvPr/>
        </p:nvSpPr>
        <p:spPr bwMode="auto">
          <a:xfrm>
            <a:off x="2613025" y="4600575"/>
            <a:ext cx="2220913" cy="7889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70" y="0"/>
              </a:cxn>
              <a:cxn ang="0">
                <a:pos x="970" y="497"/>
              </a:cxn>
              <a:cxn ang="0">
                <a:pos x="1399" y="497"/>
              </a:cxn>
            </a:cxnLst>
            <a:rect l="0" t="0" r="r" b="b"/>
            <a:pathLst>
              <a:path w="1399" h="497">
                <a:moveTo>
                  <a:pt x="0" y="0"/>
                </a:moveTo>
                <a:lnTo>
                  <a:pt x="970" y="0"/>
                </a:lnTo>
                <a:lnTo>
                  <a:pt x="970" y="497"/>
                </a:lnTo>
                <a:lnTo>
                  <a:pt x="1399" y="497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8391" name="Line 23"/>
          <p:cNvSpPr>
            <a:spLocks noChangeShapeType="1"/>
          </p:cNvSpPr>
          <p:nvPr/>
        </p:nvSpPr>
        <p:spPr bwMode="auto">
          <a:xfrm>
            <a:off x="2700338" y="4119563"/>
            <a:ext cx="2303462" cy="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8393" name="Freeform 25"/>
          <p:cNvSpPr>
            <a:spLocks/>
          </p:cNvSpPr>
          <p:nvPr/>
        </p:nvSpPr>
        <p:spPr bwMode="auto">
          <a:xfrm flipV="1">
            <a:off x="2641600" y="2709863"/>
            <a:ext cx="2220913" cy="8683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70" y="0"/>
              </a:cxn>
              <a:cxn ang="0">
                <a:pos x="970" y="497"/>
              </a:cxn>
              <a:cxn ang="0">
                <a:pos x="1399" y="497"/>
              </a:cxn>
            </a:cxnLst>
            <a:rect l="0" t="0" r="r" b="b"/>
            <a:pathLst>
              <a:path w="1399" h="497">
                <a:moveTo>
                  <a:pt x="0" y="0"/>
                </a:moveTo>
                <a:lnTo>
                  <a:pt x="970" y="0"/>
                </a:lnTo>
                <a:lnTo>
                  <a:pt x="970" y="497"/>
                </a:lnTo>
                <a:lnTo>
                  <a:pt x="1399" y="497"/>
                </a:ln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8397" name="Freeform 29"/>
          <p:cNvSpPr>
            <a:spLocks/>
          </p:cNvSpPr>
          <p:nvPr/>
        </p:nvSpPr>
        <p:spPr bwMode="auto">
          <a:xfrm flipV="1">
            <a:off x="2686050" y="2752725"/>
            <a:ext cx="2220913" cy="8683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70" y="0"/>
              </a:cxn>
              <a:cxn ang="0">
                <a:pos x="970" y="497"/>
              </a:cxn>
              <a:cxn ang="0">
                <a:pos x="1399" y="497"/>
              </a:cxn>
            </a:cxnLst>
            <a:rect l="0" t="0" r="r" b="b"/>
            <a:pathLst>
              <a:path w="1399" h="497">
                <a:moveTo>
                  <a:pt x="0" y="0"/>
                </a:moveTo>
                <a:lnTo>
                  <a:pt x="970" y="0"/>
                </a:lnTo>
                <a:lnTo>
                  <a:pt x="970" y="497"/>
                </a:lnTo>
                <a:lnTo>
                  <a:pt x="1399" y="497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58400" name="Picture 32" descr="기능제어기 삼성수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2060575"/>
            <a:ext cx="1119188" cy="1152525"/>
          </a:xfrm>
          <a:prstGeom prst="rect">
            <a:avLst/>
          </a:prstGeom>
          <a:noFill/>
        </p:spPr>
      </p:pic>
      <p:sp>
        <p:nvSpPr>
          <p:cNvPr id="58401" name="Freeform 33"/>
          <p:cNvSpPr>
            <a:spLocks/>
          </p:cNvSpPr>
          <p:nvPr/>
        </p:nvSpPr>
        <p:spPr bwMode="auto">
          <a:xfrm>
            <a:off x="2570163" y="4638675"/>
            <a:ext cx="2220912" cy="7889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70" y="0"/>
              </a:cxn>
              <a:cxn ang="0">
                <a:pos x="970" y="497"/>
              </a:cxn>
              <a:cxn ang="0">
                <a:pos x="1399" y="497"/>
              </a:cxn>
            </a:cxnLst>
            <a:rect l="0" t="0" r="r" b="b"/>
            <a:pathLst>
              <a:path w="1399" h="497">
                <a:moveTo>
                  <a:pt x="0" y="0"/>
                </a:moveTo>
                <a:lnTo>
                  <a:pt x="970" y="0"/>
                </a:lnTo>
                <a:lnTo>
                  <a:pt x="970" y="497"/>
                </a:lnTo>
                <a:lnTo>
                  <a:pt x="1399" y="497"/>
                </a:ln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58402" name="Picture 34" descr="en-중앙제어기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3355975"/>
            <a:ext cx="1390650" cy="1512888"/>
          </a:xfrm>
          <a:prstGeom prst="rect">
            <a:avLst/>
          </a:prstGeom>
          <a:noFill/>
        </p:spPr>
      </p:pic>
      <p:sp>
        <p:nvSpPr>
          <p:cNvPr id="58403" name="Line 35"/>
          <p:cNvSpPr>
            <a:spLocks noChangeShapeType="1"/>
          </p:cNvSpPr>
          <p:nvPr/>
        </p:nvSpPr>
        <p:spPr bwMode="auto">
          <a:xfrm>
            <a:off x="2686050" y="4178300"/>
            <a:ext cx="230346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58404" name="Picture 36" descr="그림자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3463"/>
            <a:ext cx="1420812" cy="1146175"/>
          </a:xfrm>
          <a:prstGeom prst="rect">
            <a:avLst/>
          </a:prstGeom>
          <a:noFill/>
        </p:spPr>
      </p:pic>
      <p:pic>
        <p:nvPicPr>
          <p:cNvPr id="58405" name="Picture 37" descr="SNETm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4941888"/>
            <a:ext cx="1325562" cy="782637"/>
          </a:xfrm>
          <a:prstGeom prst="rect">
            <a:avLst/>
          </a:prstGeom>
          <a:noFill/>
        </p:spPr>
      </p:pic>
      <p:sp>
        <p:nvSpPr>
          <p:cNvPr id="58406" name="Text Box 38"/>
          <p:cNvSpPr txBox="1">
            <a:spLocks noChangeArrowheads="1"/>
          </p:cNvSpPr>
          <p:nvPr/>
        </p:nvSpPr>
        <p:spPr bwMode="auto">
          <a:xfrm>
            <a:off x="2843213" y="3141663"/>
            <a:ext cx="647700" cy="284162"/>
          </a:xfrm>
          <a:prstGeom prst="rect">
            <a:avLst/>
          </a:prstGeom>
          <a:solidFill>
            <a:srgbClr val="FFFFCC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ko-KR" sz="1200">
                <a:solidFill>
                  <a:schemeClr val="tx2"/>
                </a:solidFill>
              </a:rPr>
              <a:t>C1/C2</a:t>
            </a:r>
          </a:p>
        </p:txBody>
      </p:sp>
      <p:sp>
        <p:nvSpPr>
          <p:cNvPr id="58407" name="Text Box 39"/>
          <p:cNvSpPr txBox="1">
            <a:spLocks noChangeArrowheads="1"/>
          </p:cNvSpPr>
          <p:nvPr/>
        </p:nvSpPr>
        <p:spPr bwMode="auto">
          <a:xfrm>
            <a:off x="6173788" y="5160963"/>
            <a:ext cx="1092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>
                <a:solidFill>
                  <a:schemeClr val="tx1"/>
                </a:solidFill>
              </a:rPr>
              <a:t>S-NET mini</a:t>
            </a:r>
          </a:p>
        </p:txBody>
      </p:sp>
      <p:sp>
        <p:nvSpPr>
          <p:cNvPr id="58408" name="Text Box 40"/>
          <p:cNvSpPr txBox="1">
            <a:spLocks noChangeArrowheads="1"/>
          </p:cNvSpPr>
          <p:nvPr/>
        </p:nvSpPr>
        <p:spPr bwMode="auto">
          <a:xfrm>
            <a:off x="6173788" y="3937000"/>
            <a:ext cx="579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>
                <a:solidFill>
                  <a:schemeClr val="tx1"/>
                </a:solidFill>
              </a:rPr>
              <a:t>DMS</a:t>
            </a:r>
          </a:p>
        </p:txBody>
      </p:sp>
      <p:sp>
        <p:nvSpPr>
          <p:cNvPr id="58409" name="Text Box 41"/>
          <p:cNvSpPr txBox="1">
            <a:spLocks noChangeArrowheads="1"/>
          </p:cNvSpPr>
          <p:nvPr/>
        </p:nvSpPr>
        <p:spPr bwMode="auto">
          <a:xfrm>
            <a:off x="6170613" y="2497138"/>
            <a:ext cx="2111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>
                <a:solidFill>
                  <a:schemeClr val="tx1"/>
                </a:solidFill>
              </a:rPr>
              <a:t>Функциональный </a:t>
            </a:r>
            <a:r>
              <a:rPr kumimoji="1" lang="ru-RU" altLang="ko-KR">
                <a:solidFill>
                  <a:schemeClr val="tx1"/>
                </a:solidFill>
                <a:latin typeface="Arial" pitchFamily="34" charset="0"/>
              </a:rPr>
              <a:t>пульт</a:t>
            </a:r>
            <a:endParaRPr kumimoji="1" lang="en-US" altLang="ko-KR">
              <a:solidFill>
                <a:schemeClr val="tx1"/>
              </a:solidFill>
            </a:endParaRPr>
          </a:p>
        </p:txBody>
      </p:sp>
      <p:sp>
        <p:nvSpPr>
          <p:cNvPr id="58411" name="Text Box 43"/>
          <p:cNvSpPr txBox="1">
            <a:spLocks noChangeArrowheads="1"/>
          </p:cNvSpPr>
          <p:nvPr/>
        </p:nvSpPr>
        <p:spPr bwMode="auto">
          <a:xfrm>
            <a:off x="2051050" y="5876925"/>
            <a:ext cx="5535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/>
              <a:t>※ </a:t>
            </a:r>
            <a:r>
              <a:rPr kumimoji="1" lang="ru-RU" altLang="ko-KR"/>
              <a:t>Может использоваться только </a:t>
            </a:r>
            <a:r>
              <a:rPr kumimoji="1" lang="en-US" altLang="ko-KR"/>
              <a:t> 1 </a:t>
            </a:r>
            <a:r>
              <a:rPr kumimoji="1" lang="ru-RU" altLang="ko-KR"/>
              <a:t>контроллер верхнего уровня</a:t>
            </a:r>
            <a:endParaRPr kumimoji="1" lang="en-US" altLang="ko-KR"/>
          </a:p>
        </p:txBody>
      </p:sp>
      <p:sp>
        <p:nvSpPr>
          <p:cNvPr id="58412" name="Text Box 44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Центральное управление</a:t>
            </a:r>
            <a:r>
              <a:rPr kumimoji="1" lang="en-US" altLang="ko-KR" sz="3200">
                <a:solidFill>
                  <a:schemeClr val="bg1"/>
                </a:solidFill>
              </a:rPr>
              <a:t> (MCM-A202A)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323850" y="1647825"/>
            <a:ext cx="4713288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 sz="1500">
                <a:solidFill>
                  <a:schemeClr val="tx2"/>
                </a:solidFill>
              </a:rPr>
              <a:t> </a:t>
            </a:r>
            <a:r>
              <a:rPr lang="ru-RU" altLang="ko-KR" sz="1500">
                <a:solidFill>
                  <a:schemeClr val="tx2"/>
                </a:solidFill>
              </a:rPr>
              <a:t>Тип: настенный</a:t>
            </a:r>
            <a:endParaRPr lang="en-US" altLang="ko-KR" sz="150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 sz="1500">
                <a:solidFill>
                  <a:schemeClr val="tx2"/>
                </a:solidFill>
              </a:rPr>
              <a:t> </a:t>
            </a:r>
            <a:r>
              <a:rPr lang="ru-RU" altLang="ko-KR" sz="1500">
                <a:solidFill>
                  <a:schemeClr val="tx2"/>
                </a:solidFill>
              </a:rPr>
              <a:t>Управление: до</a:t>
            </a:r>
            <a:r>
              <a:rPr lang="en-US" altLang="ko-KR" sz="1500">
                <a:solidFill>
                  <a:schemeClr val="tx2"/>
                </a:solidFill>
              </a:rPr>
              <a:t>16 </a:t>
            </a:r>
            <a:r>
              <a:rPr lang="ru-RU" altLang="ko-KR" sz="1500">
                <a:solidFill>
                  <a:schemeClr val="tx2"/>
                </a:solidFill>
              </a:rPr>
              <a:t>групп внутренних блоков</a:t>
            </a:r>
            <a:r>
              <a:rPr lang="en-US" altLang="ko-KR" sz="150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sz="1500">
                <a:solidFill>
                  <a:srgbClr val="0000FF"/>
                </a:solidFill>
              </a:rPr>
              <a:t>   (</a:t>
            </a:r>
            <a:r>
              <a:rPr lang="ru-RU" altLang="ko-KR" sz="1500">
                <a:solidFill>
                  <a:srgbClr val="0000FF"/>
                </a:solidFill>
              </a:rPr>
              <a:t>ВКЛ/ВЫКЛ</a:t>
            </a:r>
            <a:r>
              <a:rPr lang="en-US" altLang="ko-KR" sz="1500">
                <a:solidFill>
                  <a:srgbClr val="0000FF"/>
                </a:solidFill>
              </a:rPr>
              <a:t>, </a:t>
            </a:r>
            <a:r>
              <a:rPr lang="ru-RU" altLang="ko-KR" sz="1500">
                <a:solidFill>
                  <a:srgbClr val="0000FF"/>
                </a:solidFill>
              </a:rPr>
              <a:t>режим</a:t>
            </a:r>
            <a:r>
              <a:rPr lang="en-US" altLang="ko-KR" sz="1500">
                <a:solidFill>
                  <a:srgbClr val="0000FF"/>
                </a:solidFill>
              </a:rPr>
              <a:t>, </a:t>
            </a:r>
            <a:r>
              <a:rPr lang="ru-RU" altLang="ko-KR" sz="1500">
                <a:solidFill>
                  <a:srgbClr val="0000FF"/>
                </a:solidFill>
              </a:rPr>
              <a:t>скорость</a:t>
            </a:r>
            <a:r>
              <a:rPr lang="en-US" altLang="ko-KR" sz="1500">
                <a:solidFill>
                  <a:srgbClr val="0000FF"/>
                </a:solidFill>
              </a:rPr>
              <a:t>, </a:t>
            </a:r>
            <a:r>
              <a:rPr lang="ru-RU" altLang="ko-KR" sz="1500">
                <a:solidFill>
                  <a:srgbClr val="0000FF"/>
                </a:solidFill>
              </a:rPr>
              <a:t>жалюзи</a:t>
            </a:r>
            <a:r>
              <a:rPr lang="en-US" altLang="ko-KR" sz="1500">
                <a:solidFill>
                  <a:srgbClr val="0000FF"/>
                </a:solidFill>
              </a:rPr>
              <a:t>, </a:t>
            </a:r>
            <a:r>
              <a:rPr lang="ru-RU" altLang="ko-KR" sz="1500">
                <a:solidFill>
                  <a:srgbClr val="0000FF"/>
                </a:solidFill>
              </a:rPr>
              <a:t>фильтр</a:t>
            </a:r>
            <a:r>
              <a:rPr lang="en-US" altLang="ko-KR" sz="1500">
                <a:solidFill>
                  <a:srgbClr val="0000FF"/>
                </a:solidFill>
              </a:rPr>
              <a:t>)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 sz="1500">
                <a:solidFill>
                  <a:schemeClr val="tx2"/>
                </a:solidFill>
              </a:rPr>
              <a:t> </a:t>
            </a:r>
            <a:r>
              <a:rPr lang="ru-RU" altLang="ko-KR" sz="1500">
                <a:solidFill>
                  <a:schemeClr val="tx2"/>
                </a:solidFill>
              </a:rPr>
              <a:t>Выбор группы, кнопки</a:t>
            </a:r>
            <a:r>
              <a:rPr lang="en-US" altLang="ko-KR" sz="1500">
                <a:solidFill>
                  <a:schemeClr val="tx2"/>
                </a:solidFill>
              </a:rPr>
              <a:t> UP</a:t>
            </a:r>
            <a:r>
              <a:rPr lang="ru-RU" altLang="ko-KR" sz="1500">
                <a:solidFill>
                  <a:schemeClr val="tx2"/>
                </a:solidFill>
              </a:rPr>
              <a:t> </a:t>
            </a:r>
            <a:r>
              <a:rPr lang="en-US" altLang="ko-KR" sz="1500">
                <a:solidFill>
                  <a:schemeClr val="tx2"/>
                </a:solidFill>
              </a:rPr>
              <a:t>/</a:t>
            </a:r>
            <a:r>
              <a:rPr lang="ru-RU" altLang="ko-KR" sz="1500">
                <a:solidFill>
                  <a:schemeClr val="tx2"/>
                </a:solidFill>
              </a:rPr>
              <a:t> </a:t>
            </a:r>
            <a:r>
              <a:rPr lang="en-US" altLang="ko-KR" sz="1500">
                <a:solidFill>
                  <a:schemeClr val="tx2"/>
                </a:solidFill>
              </a:rPr>
              <a:t>DOWN </a:t>
            </a:r>
            <a:endParaRPr lang="ru-RU" altLang="ko-KR" sz="150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 sz="1500">
                <a:solidFill>
                  <a:schemeClr val="tx2"/>
                </a:solidFill>
              </a:rPr>
              <a:t>※</a:t>
            </a:r>
            <a:r>
              <a:rPr lang="ru-RU" altLang="ko-KR" sz="1500">
                <a:solidFill>
                  <a:schemeClr val="tx2"/>
                </a:solidFill>
              </a:rPr>
              <a:t> Подключение только через центральный пульт</a:t>
            </a:r>
            <a:endParaRPr lang="en-US" altLang="ko-KR" sz="1500">
              <a:solidFill>
                <a:schemeClr val="tx2"/>
              </a:solidFill>
            </a:endParaRPr>
          </a:p>
        </p:txBody>
      </p:sp>
      <p:graphicFrame>
        <p:nvGraphicFramePr>
          <p:cNvPr id="57380" name="Group 36"/>
          <p:cNvGraphicFramePr>
            <a:graphicFrameLocks noGrp="1"/>
          </p:cNvGraphicFramePr>
          <p:nvPr/>
        </p:nvGraphicFramePr>
        <p:xfrm>
          <a:off x="698500" y="4351338"/>
          <a:ext cx="6913563" cy="2023492"/>
        </p:xfrm>
        <a:graphic>
          <a:graphicData uri="http://schemas.openxmlformats.org/drawingml/2006/table">
            <a:tbl>
              <a:tblPr/>
              <a:tblGrid>
                <a:gridCol w="4032250"/>
                <a:gridCol w="2881313"/>
              </a:tblGrid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Питание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DC 12V/50mA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Габариты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мм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110(W) x 120(L) x 17(H)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Сигнальная линия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 Центральным пультом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C1 / C2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Кол-во управляемых блоков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До 16 групп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Кол-во подключаемых центральных пультов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шт.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7372" name="Picture 28" descr="기능제어기 삼성수정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1557338"/>
            <a:ext cx="2166937" cy="2232025"/>
          </a:xfrm>
          <a:prstGeom prst="rect">
            <a:avLst/>
          </a:prstGeom>
          <a:noFill/>
        </p:spPr>
      </p:pic>
      <p:sp>
        <p:nvSpPr>
          <p:cNvPr id="57374" name="Text Box 30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57375" name="Text Box 31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Функциональный пульт</a:t>
            </a:r>
            <a:r>
              <a:rPr kumimoji="1" lang="en-US" altLang="ko-KR" sz="3200">
                <a:solidFill>
                  <a:schemeClr val="bg1"/>
                </a:solidFill>
              </a:rPr>
              <a:t> (MCM-A100)</a:t>
            </a:r>
          </a:p>
        </p:txBody>
      </p:sp>
      <p:sp>
        <p:nvSpPr>
          <p:cNvPr id="57376" name="Text Box 32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06.</a:t>
            </a:r>
          </a:p>
        </p:txBody>
      </p:sp>
      <p:sp>
        <p:nvSpPr>
          <p:cNvPr id="57377" name="Text Box 33"/>
          <p:cNvSpPr txBox="1">
            <a:spLocks noChangeArrowheads="1"/>
          </p:cNvSpPr>
          <p:nvPr/>
        </p:nvSpPr>
        <p:spPr bwMode="auto">
          <a:xfrm>
            <a:off x="682625" y="3835400"/>
            <a:ext cx="4392613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Спецификация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pic>
        <p:nvPicPr>
          <p:cNvPr id="57378" name="Picture 34" descr="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" y="3932238"/>
            <a:ext cx="279400" cy="254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Конфигурация</a:t>
            </a:r>
            <a:r>
              <a:rPr kumimoji="1" lang="en-US" altLang="ko-KR" sz="18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0421" name="AutoShape 5"/>
          <p:cNvSpPr>
            <a:spLocks noChangeArrowheads="1"/>
          </p:cNvSpPr>
          <p:nvPr/>
        </p:nvSpPr>
        <p:spPr bwMode="auto">
          <a:xfrm>
            <a:off x="539750" y="1844675"/>
            <a:ext cx="8045450" cy="4464050"/>
          </a:xfrm>
          <a:prstGeom prst="roundRect">
            <a:avLst>
              <a:gd name="adj" fmla="val 4574"/>
            </a:avLst>
          </a:prstGeom>
          <a:noFill/>
          <a:ln w="28575" algn="ctr">
            <a:solidFill>
              <a:srgbClr val="5F5F5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0432" name="Text Box 16"/>
          <p:cNvSpPr txBox="1">
            <a:spLocks noChangeArrowheads="1"/>
          </p:cNvSpPr>
          <p:nvPr/>
        </p:nvSpPr>
        <p:spPr bwMode="auto">
          <a:xfrm>
            <a:off x="7091363" y="2565400"/>
            <a:ext cx="647700" cy="284163"/>
          </a:xfrm>
          <a:prstGeom prst="rect">
            <a:avLst/>
          </a:prstGeom>
          <a:solidFill>
            <a:srgbClr val="FFFFCC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ko-KR" sz="1200">
                <a:solidFill>
                  <a:schemeClr val="tx2"/>
                </a:solidFill>
              </a:rPr>
              <a:t>C1/C2</a:t>
            </a:r>
          </a:p>
        </p:txBody>
      </p:sp>
      <p:sp>
        <p:nvSpPr>
          <p:cNvPr id="60436" name="Text Box 20"/>
          <p:cNvSpPr txBox="1">
            <a:spLocks noChangeArrowheads="1"/>
          </p:cNvSpPr>
          <p:nvPr/>
        </p:nvSpPr>
        <p:spPr bwMode="auto">
          <a:xfrm>
            <a:off x="2843213" y="3789363"/>
            <a:ext cx="374491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/>
            <a:r>
              <a:rPr kumimoji="1" lang="en-US" altLang="ko-KR">
                <a:solidFill>
                  <a:srgbClr val="0000FF"/>
                </a:solidFill>
              </a:rPr>
              <a:t>※ </a:t>
            </a:r>
            <a:r>
              <a:rPr kumimoji="1" lang="ru-RU" altLang="ko-KR">
                <a:solidFill>
                  <a:srgbClr val="0000FF"/>
                </a:solidFill>
              </a:rPr>
              <a:t>Функциональный пульт </a:t>
            </a:r>
          </a:p>
          <a:p>
            <a:pPr latinLnBrk="1"/>
            <a:r>
              <a:rPr kumimoji="1" lang="ru-RU" altLang="ko-KR">
                <a:solidFill>
                  <a:srgbClr val="0000FF"/>
                </a:solidFill>
              </a:rPr>
              <a:t>     может быть подключен только </a:t>
            </a:r>
          </a:p>
          <a:p>
            <a:pPr latinLnBrk="1"/>
            <a:r>
              <a:rPr kumimoji="1" lang="ru-RU" altLang="ko-KR">
                <a:solidFill>
                  <a:srgbClr val="0000FF"/>
                </a:solidFill>
              </a:rPr>
              <a:t>     к одному центральному пульту.</a:t>
            </a:r>
            <a:endParaRPr kumimoji="1" lang="en-US" altLang="ko-KR">
              <a:solidFill>
                <a:srgbClr val="0000FF"/>
              </a:solidFill>
            </a:endParaRPr>
          </a:p>
        </p:txBody>
      </p:sp>
      <p:sp>
        <p:nvSpPr>
          <p:cNvPr id="60438" name="Text Box 22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06.</a:t>
            </a:r>
          </a:p>
        </p:txBody>
      </p:sp>
      <p:sp>
        <p:nvSpPr>
          <p:cNvPr id="60441" name="Line 25"/>
          <p:cNvSpPr>
            <a:spLocks noChangeShapeType="1"/>
          </p:cNvSpPr>
          <p:nvPr/>
        </p:nvSpPr>
        <p:spPr bwMode="auto">
          <a:xfrm>
            <a:off x="2022475" y="2925763"/>
            <a:ext cx="93503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60442" name="Line 26"/>
          <p:cNvSpPr>
            <a:spLocks noChangeShapeType="1"/>
          </p:cNvSpPr>
          <p:nvPr/>
        </p:nvSpPr>
        <p:spPr bwMode="auto">
          <a:xfrm flipV="1">
            <a:off x="1014413" y="2925763"/>
            <a:ext cx="71437" cy="2159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60443" name="Line 27"/>
          <p:cNvSpPr>
            <a:spLocks noChangeShapeType="1"/>
          </p:cNvSpPr>
          <p:nvPr/>
        </p:nvSpPr>
        <p:spPr bwMode="auto">
          <a:xfrm>
            <a:off x="1085850" y="2925763"/>
            <a:ext cx="7921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60444" name="Line 28"/>
          <p:cNvSpPr>
            <a:spLocks noChangeShapeType="1"/>
          </p:cNvSpPr>
          <p:nvPr/>
        </p:nvSpPr>
        <p:spPr bwMode="auto">
          <a:xfrm>
            <a:off x="1876425" y="2925763"/>
            <a:ext cx="73025" cy="2159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60445" name="Picture 29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588" y="3070225"/>
            <a:ext cx="938212" cy="712788"/>
          </a:xfrm>
          <a:prstGeom prst="rect">
            <a:avLst/>
          </a:prstGeom>
          <a:noFill/>
        </p:spPr>
      </p:pic>
      <p:pic>
        <p:nvPicPr>
          <p:cNvPr id="60446" name="Picture 30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6213" y="3070225"/>
            <a:ext cx="936625" cy="712788"/>
          </a:xfrm>
          <a:prstGeom prst="rect">
            <a:avLst/>
          </a:prstGeom>
          <a:noFill/>
        </p:spPr>
      </p:pic>
      <p:sp>
        <p:nvSpPr>
          <p:cNvPr id="60447" name="Line 31"/>
          <p:cNvSpPr>
            <a:spLocks noChangeShapeType="1"/>
          </p:cNvSpPr>
          <p:nvPr/>
        </p:nvSpPr>
        <p:spPr bwMode="auto">
          <a:xfrm>
            <a:off x="3059113" y="2927350"/>
            <a:ext cx="503237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60448" name="Line 32"/>
          <p:cNvSpPr>
            <a:spLocks noChangeShapeType="1"/>
          </p:cNvSpPr>
          <p:nvPr/>
        </p:nvSpPr>
        <p:spPr bwMode="auto">
          <a:xfrm flipV="1">
            <a:off x="1951038" y="2925763"/>
            <a:ext cx="71437" cy="2159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60449" name="Picture 33" descr="PLUS2실외기그림자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2850" y="2349500"/>
            <a:ext cx="814388" cy="1296988"/>
          </a:xfrm>
          <a:prstGeom prst="rect">
            <a:avLst/>
          </a:prstGeom>
          <a:noFill/>
        </p:spPr>
      </p:pic>
      <p:pic>
        <p:nvPicPr>
          <p:cNvPr id="60450" name="Picture 34" descr="DVMP2중계기_최종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2350" y="2709863"/>
            <a:ext cx="1543050" cy="481012"/>
          </a:xfrm>
          <a:prstGeom prst="rect">
            <a:avLst/>
          </a:prstGeom>
          <a:noFill/>
        </p:spPr>
      </p:pic>
      <p:sp>
        <p:nvSpPr>
          <p:cNvPr id="60451" name="Text Box 35"/>
          <p:cNvSpPr txBox="1">
            <a:spLocks noChangeArrowheads="1"/>
          </p:cNvSpPr>
          <p:nvPr/>
        </p:nvSpPr>
        <p:spPr bwMode="auto">
          <a:xfrm>
            <a:off x="1230313" y="2493963"/>
            <a:ext cx="647700" cy="284162"/>
          </a:xfrm>
          <a:prstGeom prst="rect">
            <a:avLst/>
          </a:prstGeom>
          <a:solidFill>
            <a:srgbClr val="FFFFCC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ko-KR" sz="1200">
                <a:solidFill>
                  <a:schemeClr val="tx2"/>
                </a:solidFill>
              </a:rPr>
              <a:t>F1/F2</a:t>
            </a:r>
          </a:p>
        </p:txBody>
      </p:sp>
      <p:sp>
        <p:nvSpPr>
          <p:cNvPr id="60452" name="Line 36"/>
          <p:cNvSpPr>
            <a:spLocks noChangeShapeType="1"/>
          </p:cNvSpPr>
          <p:nvPr/>
        </p:nvSpPr>
        <p:spPr bwMode="auto">
          <a:xfrm>
            <a:off x="5103813" y="2955925"/>
            <a:ext cx="979487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60453" name="Text Box 37"/>
          <p:cNvSpPr txBox="1">
            <a:spLocks noChangeArrowheads="1"/>
          </p:cNvSpPr>
          <p:nvPr/>
        </p:nvSpPr>
        <p:spPr bwMode="auto">
          <a:xfrm>
            <a:off x="5219700" y="2565400"/>
            <a:ext cx="647700" cy="284163"/>
          </a:xfrm>
          <a:prstGeom prst="rect">
            <a:avLst/>
          </a:prstGeom>
          <a:solidFill>
            <a:srgbClr val="FFFFCC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ko-KR" sz="1200">
                <a:solidFill>
                  <a:schemeClr val="tx2"/>
                </a:solidFill>
              </a:rPr>
              <a:t>R1/R2</a:t>
            </a:r>
          </a:p>
        </p:txBody>
      </p:sp>
      <p:sp>
        <p:nvSpPr>
          <p:cNvPr id="60455" name="Freeform 39"/>
          <p:cNvSpPr>
            <a:spLocks/>
          </p:cNvSpPr>
          <p:nvPr/>
        </p:nvSpPr>
        <p:spPr bwMode="auto">
          <a:xfrm>
            <a:off x="6659563" y="2997200"/>
            <a:ext cx="1727200" cy="1152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70" y="0"/>
              </a:cxn>
              <a:cxn ang="0">
                <a:pos x="970" y="497"/>
              </a:cxn>
              <a:cxn ang="0">
                <a:pos x="1399" y="497"/>
              </a:cxn>
            </a:cxnLst>
            <a:rect l="0" t="0" r="r" b="b"/>
            <a:pathLst>
              <a:path w="1399" h="497">
                <a:moveTo>
                  <a:pt x="0" y="0"/>
                </a:moveTo>
                <a:lnTo>
                  <a:pt x="970" y="0"/>
                </a:lnTo>
                <a:lnTo>
                  <a:pt x="970" y="497"/>
                </a:lnTo>
                <a:lnTo>
                  <a:pt x="1399" y="497"/>
                </a:ln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0458" name="Freeform 42"/>
          <p:cNvSpPr>
            <a:spLocks/>
          </p:cNvSpPr>
          <p:nvPr/>
        </p:nvSpPr>
        <p:spPr bwMode="auto">
          <a:xfrm>
            <a:off x="6761163" y="3040063"/>
            <a:ext cx="1511300" cy="1152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70" y="0"/>
              </a:cxn>
              <a:cxn ang="0">
                <a:pos x="970" y="497"/>
              </a:cxn>
              <a:cxn ang="0">
                <a:pos x="1399" y="497"/>
              </a:cxn>
            </a:cxnLst>
            <a:rect l="0" t="0" r="r" b="b"/>
            <a:pathLst>
              <a:path w="1399" h="497">
                <a:moveTo>
                  <a:pt x="0" y="0"/>
                </a:moveTo>
                <a:lnTo>
                  <a:pt x="970" y="0"/>
                </a:lnTo>
                <a:lnTo>
                  <a:pt x="970" y="497"/>
                </a:lnTo>
                <a:lnTo>
                  <a:pt x="1399" y="497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60460" name="Picture 44" descr="기능제어기 삼성수정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1500" y="3862388"/>
            <a:ext cx="1538288" cy="1584325"/>
          </a:xfrm>
          <a:prstGeom prst="rect">
            <a:avLst/>
          </a:prstGeom>
          <a:noFill/>
        </p:spPr>
      </p:pic>
      <p:pic>
        <p:nvPicPr>
          <p:cNvPr id="60461" name="Picture 45" descr="en-중앙제어기 cop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1863" y="2493963"/>
            <a:ext cx="928687" cy="1009650"/>
          </a:xfrm>
          <a:prstGeom prst="rect">
            <a:avLst/>
          </a:prstGeom>
          <a:noFill/>
        </p:spPr>
      </p:pic>
      <p:sp>
        <p:nvSpPr>
          <p:cNvPr id="60462" name="Text Box 46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Центральное управление</a:t>
            </a:r>
            <a:r>
              <a:rPr kumimoji="1" lang="en-US" altLang="ko-KR" sz="3200">
                <a:solidFill>
                  <a:schemeClr val="bg1"/>
                </a:solidFill>
              </a:rPr>
              <a:t> (MCM-A100)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4" name="Text Box 24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61465" name="Text Box 25"/>
          <p:cNvSpPr txBox="1">
            <a:spLocks noChangeArrowheads="1"/>
          </p:cNvSpPr>
          <p:nvPr/>
        </p:nvSpPr>
        <p:spPr bwMode="auto">
          <a:xfrm>
            <a:off x="682625" y="304800"/>
            <a:ext cx="84613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Сервер управления данными</a:t>
            </a:r>
            <a:r>
              <a:rPr kumimoji="1" lang="en-US" altLang="ko-KR" sz="3200">
                <a:solidFill>
                  <a:schemeClr val="bg1"/>
                </a:solidFill>
              </a:rPr>
              <a:t> (MIM-D00)</a:t>
            </a:r>
          </a:p>
        </p:txBody>
      </p:sp>
      <p:sp>
        <p:nvSpPr>
          <p:cNvPr id="61466" name="Text Box 26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07.</a:t>
            </a:r>
          </a:p>
        </p:txBody>
      </p:sp>
      <p:pic>
        <p:nvPicPr>
          <p:cNvPr id="61468" name="Picture 28" descr="그림자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7050" y="1989138"/>
            <a:ext cx="1944688" cy="1568450"/>
          </a:xfrm>
          <a:prstGeom prst="rect">
            <a:avLst/>
          </a:prstGeom>
          <a:noFill/>
        </p:spPr>
      </p:pic>
      <p:graphicFrame>
        <p:nvGraphicFramePr>
          <p:cNvPr id="61505" name="Group 65"/>
          <p:cNvGraphicFramePr>
            <a:graphicFrameLocks noGrp="1"/>
          </p:cNvGraphicFramePr>
          <p:nvPr/>
        </p:nvGraphicFramePr>
        <p:xfrm>
          <a:off x="611188" y="4613275"/>
          <a:ext cx="7848600" cy="1775146"/>
        </p:xfrm>
        <a:graphic>
          <a:graphicData uri="http://schemas.openxmlformats.org/drawingml/2006/table">
            <a:tbl>
              <a:tblPr/>
              <a:tblGrid>
                <a:gridCol w="1952625"/>
                <a:gridCol w="5895975"/>
              </a:tblGrid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Питание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100~240VAC (±10%), 50/60Hz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Сигнальная линия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Нижний уровень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: RS485 (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 центральному пульту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Верхний уровень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: </a:t>
                      </a: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Ethernet 10Base-T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(S-NET3, S-NET mini, Web Browser)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Длина сигнальной линии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Нижний уровень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: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до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1000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(RS485)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Верхний уровень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: 100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без повторителя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Подключение пультов управления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Нижний уровень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: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до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Центральных пультов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Верхний уровень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: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 ограничено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500" name="Text Box 60"/>
          <p:cNvSpPr txBox="1">
            <a:spLocks noChangeArrowheads="1"/>
          </p:cNvSpPr>
          <p:nvPr/>
        </p:nvSpPr>
        <p:spPr bwMode="auto">
          <a:xfrm>
            <a:off x="682625" y="4122738"/>
            <a:ext cx="4392613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Спецификация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pic>
        <p:nvPicPr>
          <p:cNvPr id="61501" name="Picture 61" descr="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" y="4219575"/>
            <a:ext cx="279400" cy="254000"/>
          </a:xfrm>
          <a:prstGeom prst="rect">
            <a:avLst/>
          </a:prstGeom>
          <a:noFill/>
        </p:spPr>
      </p:pic>
      <p:sp>
        <p:nvSpPr>
          <p:cNvPr id="62" name="Text Box 25"/>
          <p:cNvSpPr txBox="1">
            <a:spLocks noChangeArrowheads="1"/>
          </p:cNvSpPr>
          <p:nvPr/>
        </p:nvSpPr>
        <p:spPr bwMode="auto">
          <a:xfrm>
            <a:off x="468313" y="1700213"/>
            <a:ext cx="7129462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4625" latinLnBrk="1">
              <a:buFont typeface="Arial" pitchFamily="34" charset="0"/>
              <a:buChar char="•"/>
            </a:pPr>
            <a:r>
              <a:rPr kumimoji="1" lang="ru-RU" altLang="ko-KR" sz="1500">
                <a:solidFill>
                  <a:schemeClr val="tx1"/>
                </a:solidFill>
              </a:rPr>
              <a:t>Встроенный Веб-сервер</a:t>
            </a:r>
            <a:r>
              <a:rPr kumimoji="1" lang="en-US" altLang="ko-KR" sz="1500">
                <a:solidFill>
                  <a:schemeClr val="tx1"/>
                </a:solidFill>
              </a:rPr>
              <a:t> </a:t>
            </a:r>
            <a:r>
              <a:rPr kumimoji="1" lang="ru-RU" altLang="ko-KR" sz="1500">
                <a:solidFill>
                  <a:schemeClr val="tx1"/>
                </a:solidFill>
              </a:rPr>
              <a:t>для независимого доступа и удаленного управления.</a:t>
            </a:r>
            <a:endParaRPr kumimoji="1" lang="en-US" altLang="ko-KR" sz="1500">
              <a:solidFill>
                <a:schemeClr val="tx1"/>
              </a:solidFill>
            </a:endParaRPr>
          </a:p>
          <a:p>
            <a:pPr indent="174625" latinLnBrk="1">
              <a:buFont typeface="Arial" pitchFamily="34" charset="0"/>
              <a:buChar char="•"/>
            </a:pPr>
            <a:r>
              <a:rPr kumimoji="1" lang="ru-RU" altLang="ko-KR" sz="1500">
                <a:solidFill>
                  <a:schemeClr val="tx1"/>
                </a:solidFill>
              </a:rPr>
              <a:t>Работа с управлением верхнего уровня</a:t>
            </a:r>
            <a:r>
              <a:rPr kumimoji="1" lang="en-US" altLang="ko-KR" sz="1500">
                <a:solidFill>
                  <a:schemeClr val="tx1"/>
                </a:solidFill>
              </a:rPr>
              <a:t> </a:t>
            </a:r>
            <a:r>
              <a:rPr kumimoji="1" lang="ru-RU" altLang="ko-KR" sz="1500">
                <a:solidFill>
                  <a:schemeClr val="tx1"/>
                </a:solidFill>
              </a:rPr>
              <a:t>				</a:t>
            </a:r>
            <a:r>
              <a:rPr kumimoji="1" lang="en-US" altLang="ko-KR" sz="1500">
                <a:solidFill>
                  <a:schemeClr val="tx1"/>
                </a:solidFill>
              </a:rPr>
              <a:t>(S-NET 3, S-NET Mini, Web-client)</a:t>
            </a:r>
          </a:p>
          <a:p>
            <a:pPr indent="174625" latinLnBrk="1">
              <a:buFont typeface="Arial" pitchFamily="34" charset="0"/>
              <a:buChar char="•"/>
            </a:pPr>
            <a:r>
              <a:rPr kumimoji="1" lang="en-US" altLang="ko-KR" sz="1500">
                <a:solidFill>
                  <a:schemeClr val="tx1"/>
                </a:solidFill>
              </a:rPr>
              <a:t>2 </a:t>
            </a:r>
            <a:r>
              <a:rPr kumimoji="1" lang="ru-RU" altLang="ko-KR" sz="1500">
                <a:solidFill>
                  <a:schemeClr val="tx1"/>
                </a:solidFill>
              </a:rPr>
              <a:t>цифровых входа</a:t>
            </a:r>
            <a:r>
              <a:rPr kumimoji="1" lang="en-US" altLang="ko-KR" sz="1500">
                <a:solidFill>
                  <a:schemeClr val="tx1"/>
                </a:solidFill>
              </a:rPr>
              <a:t>, 2 </a:t>
            </a:r>
            <a:r>
              <a:rPr kumimoji="1" lang="ru-RU" altLang="ko-KR" sz="1200">
                <a:solidFill>
                  <a:schemeClr val="tx1"/>
                </a:solidFill>
              </a:rPr>
              <a:t>цифровых выхода</a:t>
            </a:r>
            <a:endParaRPr kumimoji="1" lang="en-US" altLang="ko-KR" sz="1500">
              <a:solidFill>
                <a:schemeClr val="tx1"/>
              </a:solidFill>
            </a:endParaRPr>
          </a:p>
          <a:p>
            <a:pPr indent="174625" latinLnBrk="1">
              <a:buFont typeface="Arial" pitchFamily="34" charset="0"/>
              <a:buChar char="•"/>
            </a:pPr>
            <a:r>
              <a:rPr kumimoji="1" lang="ru-RU" altLang="ko-KR" sz="1500">
                <a:solidFill>
                  <a:schemeClr val="tx1"/>
                </a:solidFill>
              </a:rPr>
              <a:t>Сохранение временных параметров при перебоях питания</a:t>
            </a:r>
            <a:r>
              <a:rPr kumimoji="1" lang="en-US" altLang="ko-KR" sz="1500">
                <a:solidFill>
                  <a:schemeClr val="tx1"/>
                </a:solidFill>
              </a:rPr>
              <a:t> </a:t>
            </a:r>
            <a:endParaRPr kumimoji="1" lang="ru-RU" altLang="ko-KR" sz="1500">
              <a:solidFill>
                <a:schemeClr val="tx1"/>
              </a:solidFill>
            </a:endParaRPr>
          </a:p>
          <a:p>
            <a:pPr indent="174625" latinLnBrk="1">
              <a:buFont typeface="Arial" pitchFamily="34" charset="0"/>
              <a:buNone/>
            </a:pPr>
            <a:r>
              <a:rPr kumimoji="1" lang="en-US" altLang="ko-KR" sz="1500">
                <a:solidFill>
                  <a:schemeClr val="tx1"/>
                </a:solidFill>
              </a:rPr>
              <a:t>(</a:t>
            </a:r>
            <a:r>
              <a:rPr kumimoji="1" lang="ru-RU" altLang="ko-KR" sz="1500">
                <a:solidFill>
                  <a:schemeClr val="tx1"/>
                </a:solidFill>
              </a:rPr>
              <a:t>до</a:t>
            </a:r>
            <a:r>
              <a:rPr kumimoji="1" lang="en-US" altLang="ko-KR" sz="1500">
                <a:solidFill>
                  <a:schemeClr val="tx1"/>
                </a:solidFill>
              </a:rPr>
              <a:t> 24 </a:t>
            </a:r>
            <a:r>
              <a:rPr kumimoji="1" lang="ru-RU" altLang="ko-KR" sz="1500">
                <a:solidFill>
                  <a:schemeClr val="tx1"/>
                </a:solidFill>
              </a:rPr>
              <a:t>часов</a:t>
            </a:r>
            <a:r>
              <a:rPr kumimoji="1" lang="en-US" altLang="ko-KR" sz="1500">
                <a:solidFill>
                  <a:schemeClr val="tx1"/>
                </a:solidFill>
              </a:rPr>
              <a:t>)</a:t>
            </a:r>
          </a:p>
          <a:p>
            <a:pPr indent="174625" latinLnBrk="1">
              <a:buFont typeface="Arial" pitchFamily="34" charset="0"/>
              <a:buChar char="•"/>
            </a:pPr>
            <a:r>
              <a:rPr kumimoji="1" lang="ru-RU" altLang="ko-KR" sz="1500">
                <a:solidFill>
                  <a:schemeClr val="tx1"/>
                </a:solidFill>
              </a:rPr>
              <a:t>Энергонезависимая память</a:t>
            </a:r>
            <a:endParaRPr kumimoji="1" lang="en-US" altLang="ko-KR" sz="1500">
              <a:solidFill>
                <a:schemeClr val="tx1"/>
              </a:solidFill>
            </a:endParaRPr>
          </a:p>
          <a:p>
            <a:pPr indent="174625" latinLnBrk="1">
              <a:buFont typeface="Arial" pitchFamily="34" charset="0"/>
              <a:buChar char="•"/>
            </a:pPr>
            <a:r>
              <a:rPr kumimoji="1" lang="ru-RU" altLang="ko-KR" sz="1500">
                <a:solidFill>
                  <a:schemeClr val="tx1"/>
                </a:solidFill>
              </a:rPr>
              <a:t>Аварийный останов по внешнему сигналу</a:t>
            </a:r>
            <a:endParaRPr kumimoji="1" lang="en-US" altLang="ko-KR" sz="15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59" name="Text Box 59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Функции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76861" name="Text Box 61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07.</a:t>
            </a:r>
          </a:p>
        </p:txBody>
      </p:sp>
      <p:pic>
        <p:nvPicPr>
          <p:cNvPr id="76862" name="Picture 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352550"/>
            <a:ext cx="8620125" cy="502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6863" name="Text Box 63"/>
          <p:cNvSpPr txBox="1">
            <a:spLocks noChangeArrowheads="1"/>
          </p:cNvSpPr>
          <p:nvPr/>
        </p:nvSpPr>
        <p:spPr bwMode="auto">
          <a:xfrm>
            <a:off x="682625" y="304800"/>
            <a:ext cx="84613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Сервер управления данными</a:t>
            </a:r>
            <a:r>
              <a:rPr kumimoji="1" lang="en-US" altLang="ko-KR" sz="3200">
                <a:solidFill>
                  <a:schemeClr val="bg1"/>
                </a:solidFill>
              </a:rPr>
              <a:t> (MIM-D00)</a:t>
            </a:r>
          </a:p>
        </p:txBody>
      </p:sp>
      <p:sp>
        <p:nvSpPr>
          <p:cNvPr id="76865" name="Text Box 65"/>
          <p:cNvSpPr txBox="1">
            <a:spLocks noChangeArrowheads="1"/>
          </p:cNvSpPr>
          <p:nvPr/>
        </p:nvSpPr>
        <p:spPr bwMode="auto">
          <a:xfrm>
            <a:off x="292100" y="1362075"/>
            <a:ext cx="8645525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lnSpc>
                <a:spcPct val="120000"/>
              </a:lnSpc>
              <a:buFontTx/>
              <a:buBlip>
                <a:blip r:embed="rId3"/>
              </a:buBlip>
            </a:pPr>
            <a:r>
              <a:rPr kumimoji="1" lang="en-US" altLang="ko-KR" sz="1600">
                <a:solidFill>
                  <a:schemeClr val="tx2"/>
                </a:solidFill>
              </a:rPr>
              <a:t> </a:t>
            </a:r>
            <a:r>
              <a:rPr kumimoji="1" lang="ru-RU" altLang="ko-KR" sz="2000">
                <a:solidFill>
                  <a:srgbClr val="0000FF"/>
                </a:solidFill>
              </a:rPr>
              <a:t>Управление  и мониторинг</a:t>
            </a:r>
          </a:p>
          <a:p>
            <a:pPr>
              <a:buFontTx/>
              <a:buChar char="•"/>
            </a:pPr>
            <a:r>
              <a:rPr kumimoji="1" lang="en-US" altLang="ko-KR" sz="1500" b="0">
                <a:solidFill>
                  <a:schemeClr val="tx1"/>
                </a:solidFill>
              </a:rPr>
              <a:t> </a:t>
            </a:r>
            <a:r>
              <a:rPr kumimoji="1" lang="ru-RU" altLang="ko-KR" sz="1500" b="0">
                <a:solidFill>
                  <a:schemeClr val="tx1"/>
                </a:solidFill>
              </a:rPr>
              <a:t>Управление до 256 внутренних блоков</a:t>
            </a:r>
            <a:endParaRPr kumimoji="1" lang="en-US" altLang="ko-KR" sz="15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kumimoji="1" lang="en-US" altLang="ko-KR" sz="1500" b="0">
                <a:solidFill>
                  <a:schemeClr val="tx1"/>
                </a:solidFill>
              </a:rPr>
              <a:t> </a:t>
            </a:r>
            <a:r>
              <a:rPr kumimoji="1" lang="ru-RU" altLang="ko-KR" sz="1500" b="0">
                <a:solidFill>
                  <a:schemeClr val="tx1"/>
                </a:solidFill>
              </a:rPr>
              <a:t>Контроль режима работы, скорости вентилятора, жалюзи, температуры</a:t>
            </a:r>
            <a:endParaRPr kumimoji="1" lang="en-US" altLang="ko-KR" sz="15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kumimoji="1" lang="en-US" altLang="ko-KR" sz="1500" b="0">
                <a:solidFill>
                  <a:schemeClr val="tx1"/>
                </a:solidFill>
              </a:rPr>
              <a:t> </a:t>
            </a:r>
            <a:r>
              <a:rPr kumimoji="1" lang="ru-RU" altLang="ko-KR" sz="1500" b="0">
                <a:solidFill>
                  <a:schemeClr val="tx1"/>
                </a:solidFill>
              </a:rPr>
              <a:t>Ограничение функций индивидуального управления</a:t>
            </a:r>
            <a:endParaRPr kumimoji="1" lang="en-US" altLang="ko-KR" sz="15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kumimoji="1" lang="en-US" altLang="ko-KR" sz="1500" b="0">
                <a:solidFill>
                  <a:schemeClr val="tx1"/>
                </a:solidFill>
              </a:rPr>
              <a:t> </a:t>
            </a:r>
            <a:r>
              <a:rPr kumimoji="1" lang="ru-RU" altLang="ko-KR" sz="1500" b="0">
                <a:solidFill>
                  <a:schemeClr val="tx1"/>
                </a:solidFill>
              </a:rPr>
              <a:t>История ошибок</a:t>
            </a:r>
            <a:endParaRPr kumimoji="1" lang="en-US" altLang="ko-KR" sz="15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82" name="Group 122"/>
          <p:cNvGrpSpPr>
            <a:grpSpLocks/>
          </p:cNvGrpSpPr>
          <p:nvPr/>
        </p:nvGrpSpPr>
        <p:grpSpPr bwMode="auto">
          <a:xfrm>
            <a:off x="0" y="1993900"/>
            <a:ext cx="9144000" cy="1689100"/>
            <a:chOff x="0" y="1256"/>
            <a:chExt cx="5760" cy="1064"/>
          </a:xfrm>
        </p:grpSpPr>
        <p:sp>
          <p:nvSpPr>
            <p:cNvPr id="143480" name="Rectangle 120"/>
            <p:cNvSpPr>
              <a:spLocks noChangeArrowheads="1"/>
            </p:cNvSpPr>
            <p:nvPr/>
          </p:nvSpPr>
          <p:spPr bwMode="auto">
            <a:xfrm>
              <a:off x="0" y="1256"/>
              <a:ext cx="5760" cy="1064"/>
            </a:xfrm>
            <a:prstGeom prst="rect">
              <a:avLst/>
            </a:prstGeom>
            <a:solidFill>
              <a:srgbClr val="0033CC">
                <a:alpha val="3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481" name="Rectangle 121"/>
            <p:cNvSpPr>
              <a:spLocks noChangeArrowheads="1"/>
            </p:cNvSpPr>
            <p:nvPr/>
          </p:nvSpPr>
          <p:spPr bwMode="auto">
            <a:xfrm>
              <a:off x="432" y="1424"/>
              <a:ext cx="4992" cy="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latinLnBrk="1"/>
              <a:r>
                <a:rPr kumimoji="1" lang="ru-RU" altLang="ko-KR" sz="3600">
                  <a:solidFill>
                    <a:srgbClr val="000099"/>
                  </a:solidFill>
                  <a:latin typeface="Arial" pitchFamily="34" charset="0"/>
                </a:rPr>
                <a:t>Индивидуальное</a:t>
              </a:r>
              <a:r>
                <a:rPr kumimoji="1" lang="ru-RU" altLang="ko-KR" sz="3600">
                  <a:solidFill>
                    <a:srgbClr val="000099"/>
                  </a:solidFill>
                </a:rPr>
                <a:t> управлени</a:t>
              </a:r>
              <a:r>
                <a:rPr kumimoji="1" lang="ru-RU" altLang="ko-KR" sz="3600">
                  <a:solidFill>
                    <a:srgbClr val="000099"/>
                  </a:solidFill>
                  <a:latin typeface="Arial" pitchFamily="34" charset="0"/>
                </a:rPr>
                <a:t>е</a:t>
              </a:r>
              <a:endParaRPr kumimoji="1" lang="en-US" altLang="ko-KR" sz="3200">
                <a:solidFill>
                  <a:srgbClr val="000099"/>
                </a:solidFill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08" name="Text Box 84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07.</a:t>
            </a:r>
          </a:p>
        </p:txBody>
      </p:sp>
      <p:pic>
        <p:nvPicPr>
          <p:cNvPr id="77909" name="Picture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376363"/>
            <a:ext cx="8648700" cy="5076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7910" name="Text Box 86"/>
          <p:cNvSpPr txBox="1">
            <a:spLocks noChangeArrowheads="1"/>
          </p:cNvSpPr>
          <p:nvPr/>
        </p:nvSpPr>
        <p:spPr bwMode="auto">
          <a:xfrm>
            <a:off x="682625" y="304800"/>
            <a:ext cx="84613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Сервер управления данными</a:t>
            </a:r>
            <a:r>
              <a:rPr kumimoji="1" lang="en-US" altLang="ko-KR" sz="3200">
                <a:solidFill>
                  <a:schemeClr val="bg1"/>
                </a:solidFill>
              </a:rPr>
              <a:t> (MIM-D00)</a:t>
            </a:r>
          </a:p>
        </p:txBody>
      </p:sp>
      <p:sp>
        <p:nvSpPr>
          <p:cNvPr id="77911" name="Text Box 87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Функции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77916" name="Text Box 92"/>
          <p:cNvSpPr txBox="1">
            <a:spLocks noChangeArrowheads="1"/>
          </p:cNvSpPr>
          <p:nvPr/>
        </p:nvSpPr>
        <p:spPr bwMode="auto">
          <a:xfrm>
            <a:off x="292100" y="1362075"/>
            <a:ext cx="3768725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lnSpc>
                <a:spcPct val="120000"/>
              </a:lnSpc>
              <a:buFontTx/>
              <a:buBlip>
                <a:blip r:embed="rId3"/>
              </a:buBlip>
            </a:pPr>
            <a:r>
              <a:rPr kumimoji="1" lang="en-US" altLang="ko-KR" sz="1600">
                <a:solidFill>
                  <a:schemeClr val="tx2"/>
                </a:solidFill>
              </a:rPr>
              <a:t> </a:t>
            </a:r>
            <a:r>
              <a:rPr kumimoji="1" lang="ru-RU" altLang="ko-KR" sz="2000">
                <a:solidFill>
                  <a:srgbClr val="0000FF"/>
                </a:solidFill>
              </a:rPr>
              <a:t>Работа по графику</a:t>
            </a:r>
          </a:p>
          <a:p>
            <a:pPr>
              <a:buFontTx/>
              <a:buChar char="•"/>
            </a:pPr>
            <a:r>
              <a:rPr kumimoji="1" lang="en-US" altLang="ko-KR" sz="1500" b="0">
                <a:solidFill>
                  <a:schemeClr val="tx1"/>
                </a:solidFill>
              </a:rPr>
              <a:t> </a:t>
            </a:r>
            <a:r>
              <a:rPr kumimoji="1" lang="ru-RU" altLang="ko-KR" sz="1500" b="0">
                <a:solidFill>
                  <a:schemeClr val="tx1"/>
                </a:solidFill>
              </a:rPr>
              <a:t>До 256 графиков работы</a:t>
            </a:r>
            <a:endParaRPr kumimoji="1" lang="en-US" altLang="ko-KR" sz="15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kumimoji="1" lang="en-US" altLang="ko-KR" sz="1500" b="0">
                <a:solidFill>
                  <a:schemeClr val="tx1"/>
                </a:solidFill>
              </a:rPr>
              <a:t> </a:t>
            </a:r>
            <a:r>
              <a:rPr kumimoji="1" lang="ru-RU" altLang="ko-KR" sz="1500" b="0">
                <a:solidFill>
                  <a:schemeClr val="tx1"/>
                </a:solidFill>
              </a:rPr>
              <a:t>График: ежедневный, </a:t>
            </a:r>
          </a:p>
          <a:p>
            <a:r>
              <a:rPr kumimoji="1" lang="en-US" altLang="ko-KR" sz="1500" b="0">
                <a:solidFill>
                  <a:schemeClr val="tx1"/>
                </a:solidFill>
              </a:rPr>
              <a:t>  </a:t>
            </a:r>
            <a:r>
              <a:rPr kumimoji="1" lang="ru-RU" altLang="ko-KR" sz="1500" b="0">
                <a:solidFill>
                  <a:schemeClr val="tx1"/>
                </a:solidFill>
              </a:rPr>
              <a:t>недельный, по дате</a:t>
            </a:r>
            <a:endParaRPr kumimoji="1" lang="en-US" altLang="ko-KR" sz="15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kumimoji="1" lang="en-US" altLang="ko-KR" sz="1500" b="0">
                <a:solidFill>
                  <a:schemeClr val="tx1"/>
                </a:solidFill>
              </a:rPr>
              <a:t> </a:t>
            </a:r>
            <a:r>
              <a:rPr kumimoji="1" lang="ru-RU" altLang="ko-KR" sz="1500" b="0">
                <a:solidFill>
                  <a:schemeClr val="tx1"/>
                </a:solidFill>
              </a:rPr>
              <a:t>Исключительные дни</a:t>
            </a:r>
            <a:endParaRPr kumimoji="1" lang="en-US" altLang="ko-KR" sz="15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83" name="Text Box 35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07.</a:t>
            </a:r>
          </a:p>
        </p:txBody>
      </p:sp>
      <p:pic>
        <p:nvPicPr>
          <p:cNvPr id="78884" name="Picture 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12875"/>
            <a:ext cx="8639175" cy="5048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8885" name="Text Box 37"/>
          <p:cNvSpPr txBox="1">
            <a:spLocks noChangeArrowheads="1"/>
          </p:cNvSpPr>
          <p:nvPr/>
        </p:nvSpPr>
        <p:spPr bwMode="auto">
          <a:xfrm>
            <a:off x="682625" y="304800"/>
            <a:ext cx="84613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Сервер управления данными</a:t>
            </a:r>
            <a:r>
              <a:rPr kumimoji="1" lang="en-US" altLang="ko-KR" sz="3200">
                <a:solidFill>
                  <a:schemeClr val="bg1"/>
                </a:solidFill>
              </a:rPr>
              <a:t> (MIM-D00)</a:t>
            </a:r>
          </a:p>
        </p:txBody>
      </p:sp>
      <p:sp>
        <p:nvSpPr>
          <p:cNvPr id="78886" name="Text Box 38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Функции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78889" name="Text Box 41"/>
          <p:cNvSpPr txBox="1">
            <a:spLocks noChangeArrowheads="1"/>
          </p:cNvSpPr>
          <p:nvPr/>
        </p:nvSpPr>
        <p:spPr bwMode="auto">
          <a:xfrm>
            <a:off x="279400" y="1412875"/>
            <a:ext cx="5546725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lnSpc>
                <a:spcPct val="120000"/>
              </a:lnSpc>
              <a:buFontTx/>
              <a:buBlip>
                <a:blip r:embed="rId3"/>
              </a:buBlip>
            </a:pPr>
            <a:r>
              <a:rPr kumimoji="1" lang="en-US" altLang="ko-KR" sz="1600">
                <a:solidFill>
                  <a:schemeClr val="tx2"/>
                </a:solidFill>
              </a:rPr>
              <a:t> </a:t>
            </a:r>
            <a:r>
              <a:rPr kumimoji="1" lang="ru-RU" altLang="ko-KR" sz="2000">
                <a:solidFill>
                  <a:srgbClr val="0000FF"/>
                </a:solidFill>
              </a:rPr>
              <a:t>История ошибок</a:t>
            </a:r>
          </a:p>
          <a:p>
            <a:pPr>
              <a:buFontTx/>
              <a:buChar char="•"/>
            </a:pPr>
            <a:r>
              <a:rPr kumimoji="1" lang="en-US" altLang="ko-KR" sz="1500">
                <a:solidFill>
                  <a:schemeClr val="tx1"/>
                </a:solidFill>
              </a:rPr>
              <a:t> </a:t>
            </a:r>
            <a:r>
              <a:rPr kumimoji="1" lang="ru-RU" altLang="ko-KR" sz="1500" b="0">
                <a:solidFill>
                  <a:schemeClr val="tx1"/>
                </a:solidFill>
              </a:rPr>
              <a:t>Удобное техническое </a:t>
            </a:r>
            <a:r>
              <a:rPr kumimoji="1" lang="ru-RU" altLang="ko-KR" sz="1500" b="0">
                <a:solidFill>
                  <a:schemeClr val="tx1"/>
                </a:solidFill>
                <a:latin typeface="Arial" pitchFamily="34" charset="0"/>
              </a:rPr>
              <a:t>обслуживание</a:t>
            </a:r>
            <a:endParaRPr kumimoji="1" lang="en-US" altLang="ko-KR" sz="15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kumimoji="1" lang="en-US" altLang="ko-KR" sz="1500" b="0">
                <a:solidFill>
                  <a:schemeClr val="tx1"/>
                </a:solidFill>
              </a:rPr>
              <a:t> </a:t>
            </a:r>
            <a:r>
              <a:rPr kumimoji="1" lang="ru-RU" altLang="ko-KR" sz="1500" b="0">
                <a:solidFill>
                  <a:schemeClr val="tx1"/>
                </a:solidFill>
              </a:rPr>
              <a:t>Своевременное получение </a:t>
            </a:r>
            <a:r>
              <a:rPr kumimoji="1" lang="ru-RU" altLang="ko-KR" sz="1500" b="0">
                <a:solidFill>
                  <a:schemeClr val="tx1"/>
                </a:solidFill>
                <a:latin typeface="Arial" pitchFamily="34" charset="0"/>
              </a:rPr>
              <a:t>информации</a:t>
            </a:r>
            <a:endParaRPr kumimoji="1" lang="en-US" altLang="ko-KR" sz="15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288925" y="1463675"/>
            <a:ext cx="8543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8288" latinLnBrk="1">
              <a:buFontTx/>
              <a:buBlip>
                <a:blip r:embed="rId2"/>
              </a:buBlip>
            </a:pPr>
            <a:r>
              <a:rPr kumimoji="1" lang="en-US" altLang="ko-KR" sz="1800">
                <a:solidFill>
                  <a:schemeClr val="tx1"/>
                </a:solidFill>
              </a:rPr>
              <a:t>Power Distribution System</a:t>
            </a:r>
          </a:p>
        </p:txBody>
      </p:sp>
      <p:sp>
        <p:nvSpPr>
          <p:cNvPr id="62" name="Text Box 25"/>
          <p:cNvSpPr txBox="1">
            <a:spLocks noChangeArrowheads="1"/>
          </p:cNvSpPr>
          <p:nvPr/>
        </p:nvSpPr>
        <p:spPr bwMode="auto">
          <a:xfrm>
            <a:off x="563563" y="1787525"/>
            <a:ext cx="85439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4625" latinLnBrk="1">
              <a:buFont typeface="Arial" pitchFamily="34" charset="0"/>
              <a:buChar char="•"/>
            </a:pPr>
            <a:r>
              <a:rPr kumimoji="1" lang="en-US" altLang="ko-KR" b="0">
                <a:solidFill>
                  <a:schemeClr val="tx1"/>
                </a:solidFill>
              </a:rPr>
              <a:t>Power distribution to up to 256 indoor units.</a:t>
            </a:r>
          </a:p>
          <a:p>
            <a:pPr indent="174625" latinLnBrk="1">
              <a:buFont typeface="Arial" pitchFamily="34" charset="0"/>
              <a:buChar char="•"/>
            </a:pPr>
            <a:r>
              <a:rPr kumimoji="1" lang="en-US" altLang="ko-KR" b="0">
                <a:solidFill>
                  <a:schemeClr val="tx1"/>
                </a:solidFill>
              </a:rPr>
              <a:t>Data query for watt-hour, use time and use ratio.</a:t>
            </a:r>
          </a:p>
          <a:p>
            <a:pPr indent="174625" latinLnBrk="1">
              <a:buFont typeface="Arial" pitchFamily="34" charset="0"/>
              <a:buChar char="•"/>
            </a:pPr>
            <a:r>
              <a:rPr kumimoji="1" lang="en-US" altLang="ko-KR" b="0">
                <a:solidFill>
                  <a:schemeClr val="tx1"/>
                </a:solidFill>
              </a:rPr>
              <a:t>File save in Microsoft Excel format.</a:t>
            </a:r>
          </a:p>
          <a:p>
            <a:pPr indent="174625" latinLnBrk="1">
              <a:buFont typeface="Arial" pitchFamily="34" charset="0"/>
              <a:buChar char="•"/>
            </a:pPr>
            <a:r>
              <a:rPr kumimoji="1" lang="en-US" altLang="ko-KR" b="0">
                <a:solidFill>
                  <a:schemeClr val="tx1"/>
                </a:solidFill>
              </a:rPr>
              <a:t>93 days worth of power distribution data storage.</a:t>
            </a:r>
          </a:p>
        </p:txBody>
      </p:sp>
      <p:cxnSp>
        <p:nvCxnSpPr>
          <p:cNvPr id="54" name="Shape 53"/>
          <p:cNvCxnSpPr/>
          <p:nvPr/>
        </p:nvCxnSpPr>
        <p:spPr>
          <a:xfrm rot="10800000" flipV="1">
            <a:off x="1894536" y="3030532"/>
            <a:ext cx="3355332" cy="1622594"/>
          </a:xfrm>
          <a:prstGeom prst="bentConnector3">
            <a:avLst>
              <a:gd name="adj1" fmla="val 100068"/>
            </a:avLst>
          </a:prstGeom>
          <a:ln w="19050">
            <a:solidFill>
              <a:schemeClr val="bg1"/>
            </a:solidFill>
            <a:headEnd type="oval" w="sm" len="sm"/>
            <a:tailEnd type="oval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그림 50" descr="삼성전자(CSG)내지_00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2663" y="4737100"/>
            <a:ext cx="2058987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그룹 56"/>
          <p:cNvGrpSpPr>
            <a:grpSpLocks/>
          </p:cNvGrpSpPr>
          <p:nvPr/>
        </p:nvGrpSpPr>
        <p:grpSpPr bwMode="auto">
          <a:xfrm>
            <a:off x="6519863" y="3094038"/>
            <a:ext cx="2222500" cy="658812"/>
            <a:chOff x="2918293" y="4126388"/>
            <a:chExt cx="2221914" cy="658274"/>
          </a:xfrm>
        </p:grpSpPr>
        <p:grpSp>
          <p:nvGrpSpPr>
            <p:cNvPr id="79885" name="전력사용량-4"/>
            <p:cNvGrpSpPr>
              <a:grpSpLocks/>
            </p:cNvGrpSpPr>
            <p:nvPr/>
          </p:nvGrpSpPr>
          <p:grpSpPr bwMode="auto">
            <a:xfrm>
              <a:off x="3579597" y="4126388"/>
              <a:ext cx="1560610" cy="658274"/>
              <a:chOff x="3579597" y="4037436"/>
              <a:chExt cx="1560610" cy="658274"/>
            </a:xfrm>
          </p:grpSpPr>
          <p:grpSp>
            <p:nvGrpSpPr>
              <p:cNvPr id="79886" name="그룹 107"/>
              <p:cNvGrpSpPr>
                <a:grpSpLocks/>
              </p:cNvGrpSpPr>
              <p:nvPr/>
            </p:nvGrpSpPr>
            <p:grpSpPr bwMode="auto">
              <a:xfrm>
                <a:off x="3579597" y="4037436"/>
                <a:ext cx="1560610" cy="658274"/>
                <a:chOff x="3579597" y="4037436"/>
                <a:chExt cx="1560610" cy="658274"/>
              </a:xfrm>
            </p:grpSpPr>
            <p:sp>
              <p:nvSpPr>
                <p:cNvPr id="69" name="모서리가 둥근 직사각형 68"/>
                <p:cNvSpPr/>
                <p:nvPr/>
              </p:nvSpPr>
              <p:spPr>
                <a:xfrm>
                  <a:off x="3643306" y="4071942"/>
                  <a:ext cx="1440000" cy="540000"/>
                </a:xfrm>
                <a:prstGeom prst="roundRect">
                  <a:avLst>
                    <a:gd name="adj" fmla="val 9225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38100" h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70" name="양쪽 모서리가 둥근 사각형 69"/>
                <p:cNvSpPr/>
                <p:nvPr/>
              </p:nvSpPr>
              <p:spPr>
                <a:xfrm>
                  <a:off x="3643589" y="4072332"/>
                  <a:ext cx="1439483" cy="250620"/>
                </a:xfrm>
                <a:prstGeom prst="round2SameRect">
                  <a:avLst/>
                </a:prstGeom>
                <a:solidFill>
                  <a:srgbClr val="00487E">
                    <a:alpha val="6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72" name="모서리가 둥근 직사각형 71"/>
                <p:cNvSpPr/>
                <p:nvPr/>
              </p:nvSpPr>
              <p:spPr>
                <a:xfrm>
                  <a:off x="3643589" y="4072332"/>
                  <a:ext cx="1439483" cy="539309"/>
                </a:xfrm>
                <a:prstGeom prst="roundRect">
                  <a:avLst>
                    <a:gd name="adj" fmla="val 9225"/>
                  </a:avLst>
                </a:prstGeom>
                <a:noFill/>
                <a:ln w="12700">
                  <a:solidFill>
                    <a:srgbClr val="00487E"/>
                  </a:solidFill>
                </a:ln>
                <a:effectLst>
                  <a:outerShdw blurRad="44450" dist="27940" dir="5400000" algn="ctr">
                    <a:srgbClr val="000000">
                      <a:alpha val="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79892" name="직사각형 5"/>
                <p:cNvSpPr>
                  <a:spLocks noChangeArrowheads="1"/>
                </p:cNvSpPr>
                <p:nvPr/>
              </p:nvSpPr>
              <p:spPr bwMode="auto">
                <a:xfrm>
                  <a:off x="3643101" y="4061229"/>
                  <a:ext cx="1439952" cy="274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latinLnBrk="1"/>
                  <a:r>
                    <a:rPr kumimoji="1" lang="en-US" altLang="ko-KR" sz="1200" b="0">
                      <a:solidFill>
                        <a:schemeClr val="bg1"/>
                      </a:solidFill>
                      <a:cs typeface="Arial" pitchFamily="34" charset="0"/>
                    </a:rPr>
                    <a:t>5 </a:t>
                  </a:r>
                  <a:r>
                    <a:rPr kumimoji="1" lang="ru-RU" altLang="ko-KR" sz="1200" b="0">
                      <a:solidFill>
                        <a:schemeClr val="bg1"/>
                      </a:solidFill>
                      <a:cs typeface="Arial" pitchFamily="34" charset="0"/>
                    </a:rPr>
                    <a:t>Этаж</a:t>
                  </a:r>
                  <a:endParaRPr kumimoji="1" lang="ko-KR" altLang="ko-KR" sz="1200" b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9893" name="직사각형 5"/>
                <p:cNvSpPr>
                  <a:spLocks noChangeArrowheads="1"/>
                </p:cNvSpPr>
                <p:nvPr/>
              </p:nvSpPr>
              <p:spPr bwMode="auto">
                <a:xfrm>
                  <a:off x="4525806" y="4307090"/>
                  <a:ext cx="571536" cy="274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latinLnBrk="1"/>
                  <a:r>
                    <a:rPr kumimoji="1" lang="ru-RU" altLang="ko-KR" sz="1200" b="0">
                      <a:solidFill>
                        <a:srgbClr val="00487E"/>
                      </a:solidFill>
                      <a:cs typeface="Arial" pitchFamily="34" charset="0"/>
                    </a:rPr>
                    <a:t>кВт/ч</a:t>
                  </a:r>
                  <a:endParaRPr kumimoji="1" lang="en-US" altLang="ko-KR" sz="1200" b="0">
                    <a:solidFill>
                      <a:srgbClr val="00487E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67" name="직사각형 66"/>
              <p:cNvSpPr/>
              <p:nvPr/>
            </p:nvSpPr>
            <p:spPr>
              <a:xfrm>
                <a:off x="3837213" y="4357849"/>
                <a:ext cx="712600" cy="21413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2500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75000">
                    <a:schemeClr val="bg1">
                      <a:lumMod val="7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6200000" scaled="1"/>
                <a:tileRect/>
              </a:gra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/>
                <a:endParaRPr kumimoji="1" lang="ru-RU" sz="1800" b="0">
                  <a:solidFill>
                    <a:srgbClr val="FFFF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cxnSp>
          <p:nvCxnSpPr>
            <p:cNvPr id="61" name="직선 연결선 60"/>
            <p:cNvCxnSpPr/>
            <p:nvPr/>
          </p:nvCxnSpPr>
          <p:spPr>
            <a:xfrm>
              <a:off x="2918293" y="4407146"/>
              <a:ext cx="720535" cy="1587"/>
            </a:xfrm>
            <a:prstGeom prst="line">
              <a:avLst/>
            </a:prstGeom>
            <a:ln w="12700">
              <a:solidFill>
                <a:srgbClr val="00487E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137"/>
          <p:cNvSpPr txBox="1">
            <a:spLocks noChangeArrowheads="1"/>
          </p:cNvSpPr>
          <p:nvPr/>
        </p:nvSpPr>
        <p:spPr bwMode="auto">
          <a:xfrm>
            <a:off x="7491413" y="3373438"/>
            <a:ext cx="6143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/>
            <a:r>
              <a:rPr kumimoji="1" lang="en-US" altLang="ko-KR">
                <a:solidFill>
                  <a:schemeClr val="tx1"/>
                </a:solidFill>
              </a:rPr>
              <a:t>1 4 0</a:t>
            </a:r>
          </a:p>
        </p:txBody>
      </p:sp>
      <p:pic>
        <p:nvPicPr>
          <p:cNvPr id="56" name="그림 55" descr="LG-2008-DA(내지03)_02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3475" y="2744788"/>
            <a:ext cx="6635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그룹 78"/>
          <p:cNvGrpSpPr>
            <a:grpSpLocks/>
          </p:cNvGrpSpPr>
          <p:nvPr/>
        </p:nvGrpSpPr>
        <p:grpSpPr bwMode="auto">
          <a:xfrm>
            <a:off x="6519863" y="3684588"/>
            <a:ext cx="2222500" cy="665162"/>
            <a:chOff x="2918293" y="4122388"/>
            <a:chExt cx="2221914" cy="664375"/>
          </a:xfrm>
        </p:grpSpPr>
        <p:grpSp>
          <p:nvGrpSpPr>
            <p:cNvPr id="79899" name="전력사용량-4"/>
            <p:cNvGrpSpPr>
              <a:grpSpLocks/>
            </p:cNvGrpSpPr>
            <p:nvPr/>
          </p:nvGrpSpPr>
          <p:grpSpPr bwMode="auto">
            <a:xfrm>
              <a:off x="3579597" y="4122388"/>
              <a:ext cx="1560610" cy="664375"/>
              <a:chOff x="3579597" y="4033436"/>
              <a:chExt cx="1560610" cy="664375"/>
            </a:xfrm>
          </p:grpSpPr>
          <p:grpSp>
            <p:nvGrpSpPr>
              <p:cNvPr id="79900" name="그룹 107"/>
              <p:cNvGrpSpPr>
                <a:grpSpLocks/>
              </p:cNvGrpSpPr>
              <p:nvPr/>
            </p:nvGrpSpPr>
            <p:grpSpPr bwMode="auto">
              <a:xfrm>
                <a:off x="3579597" y="4033436"/>
                <a:ext cx="1560610" cy="664375"/>
                <a:chOff x="3579597" y="4033436"/>
                <a:chExt cx="1560610" cy="664375"/>
              </a:xfrm>
            </p:grpSpPr>
            <p:sp>
              <p:nvSpPr>
                <p:cNvPr id="92" name="모서리가 둥근 직사각형 91"/>
                <p:cNvSpPr/>
                <p:nvPr/>
              </p:nvSpPr>
              <p:spPr>
                <a:xfrm>
                  <a:off x="3643306" y="4071942"/>
                  <a:ext cx="1440000" cy="540000"/>
                </a:xfrm>
                <a:prstGeom prst="roundRect">
                  <a:avLst>
                    <a:gd name="adj" fmla="val 9225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38100" h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93" name="양쪽 모서리가 둥근 사각형 92"/>
                <p:cNvSpPr/>
                <p:nvPr/>
              </p:nvSpPr>
              <p:spPr>
                <a:xfrm>
                  <a:off x="3643589" y="4073076"/>
                  <a:ext cx="1439483" cy="250528"/>
                </a:xfrm>
                <a:prstGeom prst="round2SameRect">
                  <a:avLst/>
                </a:prstGeom>
                <a:solidFill>
                  <a:srgbClr val="00487E">
                    <a:alpha val="6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98" name="모서리가 둥근 직사각형 97"/>
                <p:cNvSpPr/>
                <p:nvPr/>
              </p:nvSpPr>
              <p:spPr>
                <a:xfrm>
                  <a:off x="3643589" y="4073076"/>
                  <a:ext cx="1439483" cy="539111"/>
                </a:xfrm>
                <a:prstGeom prst="roundRect">
                  <a:avLst>
                    <a:gd name="adj" fmla="val 9225"/>
                  </a:avLst>
                </a:prstGeom>
                <a:noFill/>
                <a:ln w="12700">
                  <a:solidFill>
                    <a:srgbClr val="00487E"/>
                  </a:solidFill>
                </a:ln>
                <a:effectLst>
                  <a:outerShdw blurRad="44450" dist="27940" dir="5400000" algn="ctr">
                    <a:srgbClr val="000000">
                      <a:alpha val="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79906" name="직사각형 5"/>
                <p:cNvSpPr>
                  <a:spLocks noChangeArrowheads="1"/>
                </p:cNvSpPr>
                <p:nvPr/>
              </p:nvSpPr>
              <p:spPr bwMode="auto">
                <a:xfrm>
                  <a:off x="3643306" y="4061309"/>
                  <a:ext cx="1440000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latinLnBrk="1"/>
                  <a:r>
                    <a:rPr kumimoji="1" lang="en-US" altLang="ko-KR" sz="1200" b="0">
                      <a:solidFill>
                        <a:schemeClr val="bg1"/>
                      </a:solidFill>
                      <a:cs typeface="Arial" pitchFamily="34" charset="0"/>
                    </a:rPr>
                    <a:t>4 </a:t>
                  </a:r>
                  <a:r>
                    <a:rPr kumimoji="1" lang="ru-RU" altLang="ko-KR" sz="1200" b="0">
                      <a:solidFill>
                        <a:schemeClr val="bg1"/>
                      </a:solidFill>
                      <a:cs typeface="Arial" pitchFamily="34" charset="0"/>
                    </a:rPr>
                    <a:t>Этаж</a:t>
                  </a:r>
                  <a:endParaRPr kumimoji="1" lang="ko-KR" altLang="ko-KR" sz="1200" b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9907" name="직사각형 5"/>
                <p:cNvSpPr>
                  <a:spLocks noChangeArrowheads="1"/>
                </p:cNvSpPr>
                <p:nvPr/>
              </p:nvSpPr>
              <p:spPr bwMode="auto">
                <a:xfrm>
                  <a:off x="4525806" y="4307748"/>
                  <a:ext cx="571536" cy="2743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latinLnBrk="1"/>
                  <a:r>
                    <a:rPr kumimoji="1" lang="ru-RU" altLang="ko-KR" sz="1200" b="0">
                      <a:solidFill>
                        <a:srgbClr val="00487E"/>
                      </a:solidFill>
                    </a:rPr>
                    <a:t>кВт/ч</a:t>
                  </a:r>
                  <a:endParaRPr kumimoji="1" lang="en-US" altLang="ko-KR" sz="1200" b="0">
                    <a:solidFill>
                      <a:srgbClr val="00487E"/>
                    </a:solidFill>
                  </a:endParaRPr>
                </a:p>
              </p:txBody>
            </p:sp>
          </p:grpSp>
          <p:sp>
            <p:nvSpPr>
              <p:cNvPr id="87" name="직사각형 86"/>
              <p:cNvSpPr/>
              <p:nvPr/>
            </p:nvSpPr>
            <p:spPr>
              <a:xfrm>
                <a:off x="3837213" y="4358488"/>
                <a:ext cx="712600" cy="214059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2500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75000">
                    <a:schemeClr val="bg1">
                      <a:lumMod val="7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6200000" scaled="1"/>
                <a:tileRect/>
              </a:gra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/>
                <a:endParaRPr kumimoji="1" lang="ru-RU" sz="1800" b="0">
                  <a:solidFill>
                    <a:srgbClr val="FFFF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cxnSp>
          <p:nvCxnSpPr>
            <p:cNvPr id="81" name="직선 연결선 80"/>
            <p:cNvCxnSpPr/>
            <p:nvPr/>
          </p:nvCxnSpPr>
          <p:spPr>
            <a:xfrm>
              <a:off x="2918293" y="4407800"/>
              <a:ext cx="720535" cy="1585"/>
            </a:xfrm>
            <a:prstGeom prst="line">
              <a:avLst/>
            </a:prstGeom>
            <a:ln w="12700">
              <a:solidFill>
                <a:srgbClr val="00487E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137"/>
          <p:cNvSpPr txBox="1">
            <a:spLocks noChangeArrowheads="1"/>
          </p:cNvSpPr>
          <p:nvPr/>
        </p:nvSpPr>
        <p:spPr bwMode="auto">
          <a:xfrm>
            <a:off x="7491413" y="3970338"/>
            <a:ext cx="6143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/>
            <a:r>
              <a:rPr kumimoji="1" lang="en-US" altLang="ko-KR">
                <a:solidFill>
                  <a:schemeClr val="tx1"/>
                </a:solidFill>
              </a:rPr>
              <a:t>6 1 0</a:t>
            </a:r>
          </a:p>
        </p:txBody>
      </p:sp>
      <p:grpSp>
        <p:nvGrpSpPr>
          <p:cNvPr id="12" name="그룹 104"/>
          <p:cNvGrpSpPr>
            <a:grpSpLocks/>
          </p:cNvGrpSpPr>
          <p:nvPr/>
        </p:nvGrpSpPr>
        <p:grpSpPr bwMode="auto">
          <a:xfrm>
            <a:off x="6519863" y="4283075"/>
            <a:ext cx="2222500" cy="663575"/>
            <a:chOff x="2918293" y="4122896"/>
            <a:chExt cx="2221914" cy="664375"/>
          </a:xfrm>
        </p:grpSpPr>
        <p:grpSp>
          <p:nvGrpSpPr>
            <p:cNvPr id="79912" name="전력사용량-4"/>
            <p:cNvGrpSpPr>
              <a:grpSpLocks/>
            </p:cNvGrpSpPr>
            <p:nvPr/>
          </p:nvGrpSpPr>
          <p:grpSpPr bwMode="auto">
            <a:xfrm>
              <a:off x="3579597" y="4122896"/>
              <a:ext cx="1560610" cy="664375"/>
              <a:chOff x="3579597" y="4033944"/>
              <a:chExt cx="1560610" cy="664375"/>
            </a:xfrm>
          </p:grpSpPr>
          <p:grpSp>
            <p:nvGrpSpPr>
              <p:cNvPr id="79913" name="그룹 107"/>
              <p:cNvGrpSpPr>
                <a:grpSpLocks/>
              </p:cNvGrpSpPr>
              <p:nvPr/>
            </p:nvGrpSpPr>
            <p:grpSpPr bwMode="auto">
              <a:xfrm>
                <a:off x="3579597" y="4033944"/>
                <a:ext cx="1560610" cy="664375"/>
                <a:chOff x="3579597" y="4033944"/>
                <a:chExt cx="1560610" cy="664375"/>
              </a:xfrm>
            </p:grpSpPr>
            <p:sp>
              <p:nvSpPr>
                <p:cNvPr id="111" name="모서리가 둥근 직사각형 110"/>
                <p:cNvSpPr/>
                <p:nvPr/>
              </p:nvSpPr>
              <p:spPr>
                <a:xfrm>
                  <a:off x="3643306" y="4071942"/>
                  <a:ext cx="1440000" cy="540000"/>
                </a:xfrm>
                <a:prstGeom prst="roundRect">
                  <a:avLst>
                    <a:gd name="adj" fmla="val 9225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38100" h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112" name="양쪽 모서리가 둥근 사각형 111"/>
                <p:cNvSpPr/>
                <p:nvPr/>
              </p:nvSpPr>
              <p:spPr>
                <a:xfrm>
                  <a:off x="3643589" y="4072090"/>
                  <a:ext cx="1439483" cy="251127"/>
                </a:xfrm>
                <a:prstGeom prst="round2SameRect">
                  <a:avLst/>
                </a:prstGeom>
                <a:solidFill>
                  <a:srgbClr val="00487E">
                    <a:alpha val="6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113" name="모서리가 둥근 직사각형 112"/>
                <p:cNvSpPr/>
                <p:nvPr/>
              </p:nvSpPr>
              <p:spPr>
                <a:xfrm>
                  <a:off x="3643589" y="4072090"/>
                  <a:ext cx="1439483" cy="540401"/>
                </a:xfrm>
                <a:prstGeom prst="roundRect">
                  <a:avLst>
                    <a:gd name="adj" fmla="val 9225"/>
                  </a:avLst>
                </a:prstGeom>
                <a:noFill/>
                <a:ln w="12700">
                  <a:solidFill>
                    <a:srgbClr val="00487E"/>
                  </a:solidFill>
                </a:ln>
                <a:effectLst>
                  <a:outerShdw blurRad="44450" dist="27940" dir="5400000" algn="ctr">
                    <a:srgbClr val="000000">
                      <a:alpha val="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79919" name="직사각형 5"/>
                <p:cNvSpPr>
                  <a:spLocks noChangeArrowheads="1"/>
                </p:cNvSpPr>
                <p:nvPr/>
              </p:nvSpPr>
              <p:spPr bwMode="auto">
                <a:xfrm>
                  <a:off x="3643306" y="4061309"/>
                  <a:ext cx="1440000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latinLnBrk="1"/>
                  <a:r>
                    <a:rPr kumimoji="1" lang="en-US" altLang="ko-KR" sz="1200" b="0">
                      <a:solidFill>
                        <a:schemeClr val="bg1"/>
                      </a:solidFill>
                      <a:cs typeface="Arial" pitchFamily="34" charset="0"/>
                    </a:rPr>
                    <a:t>3 </a:t>
                  </a:r>
                  <a:r>
                    <a:rPr kumimoji="1" lang="ru-RU" altLang="ko-KR" sz="1200" b="0">
                      <a:solidFill>
                        <a:schemeClr val="bg1"/>
                      </a:solidFill>
                      <a:cs typeface="Arial" pitchFamily="34" charset="0"/>
                    </a:rPr>
                    <a:t>Этаж</a:t>
                  </a:r>
                  <a:endParaRPr kumimoji="1" lang="ko-KR" altLang="ko-KR" sz="1200" b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9920" name="직사각형 5"/>
                <p:cNvSpPr>
                  <a:spLocks noChangeArrowheads="1"/>
                </p:cNvSpPr>
                <p:nvPr/>
              </p:nvSpPr>
              <p:spPr bwMode="auto">
                <a:xfrm>
                  <a:off x="4525806" y="4307323"/>
                  <a:ext cx="571536" cy="2749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latinLnBrk="1"/>
                  <a:r>
                    <a:rPr kumimoji="1" lang="ru-RU" altLang="ko-KR" sz="1200" b="0">
                      <a:solidFill>
                        <a:srgbClr val="00487E"/>
                      </a:solidFill>
                    </a:rPr>
                    <a:t>кВт/ч</a:t>
                  </a:r>
                  <a:endParaRPr kumimoji="1" lang="en-US" altLang="ko-KR" sz="1200" b="0">
                    <a:solidFill>
                      <a:srgbClr val="00487E"/>
                    </a:solidFill>
                  </a:endParaRPr>
                </a:p>
              </p:txBody>
            </p:sp>
          </p:grpSp>
          <p:sp>
            <p:nvSpPr>
              <p:cNvPr id="110" name="직사각형 109"/>
              <p:cNvSpPr/>
              <p:nvPr/>
            </p:nvSpPr>
            <p:spPr>
              <a:xfrm>
                <a:off x="3837213" y="4358184"/>
                <a:ext cx="712600" cy="214571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2500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75000">
                    <a:schemeClr val="bg1">
                      <a:lumMod val="7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6200000" scaled="1"/>
                <a:tileRect/>
              </a:gra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/>
                <a:endParaRPr kumimoji="1" lang="ru-RU" sz="1800" b="0">
                  <a:solidFill>
                    <a:srgbClr val="FFFF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cxnSp>
          <p:nvCxnSpPr>
            <p:cNvPr id="107" name="직선 연결선 106"/>
            <p:cNvCxnSpPr/>
            <p:nvPr/>
          </p:nvCxnSpPr>
          <p:spPr>
            <a:xfrm>
              <a:off x="2918293" y="4407402"/>
              <a:ext cx="720535" cy="1589"/>
            </a:xfrm>
            <a:prstGeom prst="line">
              <a:avLst/>
            </a:prstGeom>
            <a:ln w="12700">
              <a:solidFill>
                <a:srgbClr val="00487E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137"/>
          <p:cNvSpPr txBox="1">
            <a:spLocks noChangeArrowheads="1"/>
          </p:cNvSpPr>
          <p:nvPr/>
        </p:nvSpPr>
        <p:spPr bwMode="auto">
          <a:xfrm>
            <a:off x="7491413" y="4567238"/>
            <a:ext cx="61436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/>
            <a:r>
              <a:rPr kumimoji="1" lang="en-US" altLang="ko-KR">
                <a:solidFill>
                  <a:schemeClr val="tx1"/>
                </a:solidFill>
              </a:rPr>
              <a:t>4 6 0</a:t>
            </a:r>
          </a:p>
        </p:txBody>
      </p:sp>
      <p:grpSp>
        <p:nvGrpSpPr>
          <p:cNvPr id="15" name="그룹 116"/>
          <p:cNvGrpSpPr>
            <a:grpSpLocks/>
          </p:cNvGrpSpPr>
          <p:nvPr/>
        </p:nvGrpSpPr>
        <p:grpSpPr bwMode="auto">
          <a:xfrm>
            <a:off x="6519863" y="4879975"/>
            <a:ext cx="2222500" cy="658813"/>
            <a:chOff x="2918293" y="4124992"/>
            <a:chExt cx="2221914" cy="658274"/>
          </a:xfrm>
        </p:grpSpPr>
        <p:grpSp>
          <p:nvGrpSpPr>
            <p:cNvPr id="79925" name="전력사용량-4"/>
            <p:cNvGrpSpPr>
              <a:grpSpLocks/>
            </p:cNvGrpSpPr>
            <p:nvPr/>
          </p:nvGrpSpPr>
          <p:grpSpPr bwMode="auto">
            <a:xfrm>
              <a:off x="3579597" y="4124992"/>
              <a:ext cx="1560610" cy="658274"/>
              <a:chOff x="3579597" y="4036040"/>
              <a:chExt cx="1560610" cy="658274"/>
            </a:xfrm>
          </p:grpSpPr>
          <p:grpSp>
            <p:nvGrpSpPr>
              <p:cNvPr id="79926" name="그룹 107"/>
              <p:cNvGrpSpPr>
                <a:grpSpLocks/>
              </p:cNvGrpSpPr>
              <p:nvPr/>
            </p:nvGrpSpPr>
            <p:grpSpPr bwMode="auto">
              <a:xfrm>
                <a:off x="3579597" y="4036040"/>
                <a:ext cx="1560610" cy="658274"/>
                <a:chOff x="3579597" y="4036040"/>
                <a:chExt cx="1560610" cy="658274"/>
              </a:xfrm>
            </p:grpSpPr>
            <p:sp>
              <p:nvSpPr>
                <p:cNvPr id="122" name="모서리가 둥근 직사각형 121"/>
                <p:cNvSpPr/>
                <p:nvPr/>
              </p:nvSpPr>
              <p:spPr>
                <a:xfrm>
                  <a:off x="3643306" y="4071942"/>
                  <a:ext cx="1440000" cy="540000"/>
                </a:xfrm>
                <a:prstGeom prst="roundRect">
                  <a:avLst>
                    <a:gd name="adj" fmla="val 9225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38100" h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123" name="양쪽 모서리가 둥근 사각형 122"/>
                <p:cNvSpPr/>
                <p:nvPr/>
              </p:nvSpPr>
              <p:spPr>
                <a:xfrm>
                  <a:off x="3643589" y="4072523"/>
                  <a:ext cx="1439483" cy="250620"/>
                </a:xfrm>
                <a:prstGeom prst="round2SameRect">
                  <a:avLst/>
                </a:prstGeom>
                <a:solidFill>
                  <a:srgbClr val="00487E">
                    <a:alpha val="6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124" name="모서리가 둥근 직사각형 123"/>
                <p:cNvSpPr/>
                <p:nvPr/>
              </p:nvSpPr>
              <p:spPr>
                <a:xfrm>
                  <a:off x="3643589" y="4072523"/>
                  <a:ext cx="1439483" cy="539308"/>
                </a:xfrm>
                <a:prstGeom prst="roundRect">
                  <a:avLst>
                    <a:gd name="adj" fmla="val 9225"/>
                  </a:avLst>
                </a:prstGeom>
                <a:noFill/>
                <a:ln w="12700">
                  <a:solidFill>
                    <a:srgbClr val="00487E"/>
                  </a:solidFill>
                </a:ln>
                <a:effectLst>
                  <a:outerShdw blurRad="44450" dist="27940" dir="5400000" algn="ctr">
                    <a:srgbClr val="000000">
                      <a:alpha val="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79932" name="직사각형 5"/>
                <p:cNvSpPr>
                  <a:spLocks noChangeArrowheads="1"/>
                </p:cNvSpPr>
                <p:nvPr/>
              </p:nvSpPr>
              <p:spPr bwMode="auto">
                <a:xfrm>
                  <a:off x="3643101" y="4061419"/>
                  <a:ext cx="1439952" cy="274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latinLnBrk="1"/>
                  <a:r>
                    <a:rPr kumimoji="1" lang="en-US" altLang="ko-KR" sz="1200" b="0">
                      <a:solidFill>
                        <a:schemeClr val="bg1"/>
                      </a:solidFill>
                      <a:cs typeface="Arial" pitchFamily="34" charset="0"/>
                    </a:rPr>
                    <a:t>2 </a:t>
                  </a:r>
                  <a:r>
                    <a:rPr kumimoji="1" lang="ru-RU" altLang="ko-KR" sz="1200" b="0">
                      <a:solidFill>
                        <a:schemeClr val="bg1"/>
                      </a:solidFill>
                      <a:cs typeface="Arial" pitchFamily="34" charset="0"/>
                    </a:rPr>
                    <a:t>Этаж</a:t>
                  </a:r>
                  <a:endParaRPr kumimoji="1" lang="ko-KR" altLang="ko-KR" sz="1200" b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9933" name="직사각형 5"/>
                <p:cNvSpPr>
                  <a:spLocks noChangeArrowheads="1"/>
                </p:cNvSpPr>
                <p:nvPr/>
              </p:nvSpPr>
              <p:spPr bwMode="auto">
                <a:xfrm>
                  <a:off x="4525806" y="4307281"/>
                  <a:ext cx="571536" cy="274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latinLnBrk="1"/>
                  <a:r>
                    <a:rPr kumimoji="1" lang="ru-RU" altLang="ko-KR" sz="1200" b="0">
                      <a:solidFill>
                        <a:srgbClr val="00487E"/>
                      </a:solidFill>
                    </a:rPr>
                    <a:t>кВт/ч</a:t>
                  </a:r>
                  <a:endParaRPr kumimoji="1" lang="en-US" altLang="ko-KR" sz="1200" b="0">
                    <a:solidFill>
                      <a:srgbClr val="00487E"/>
                    </a:solidFill>
                  </a:endParaRPr>
                </a:p>
              </p:txBody>
            </p:sp>
          </p:grpSp>
          <p:sp>
            <p:nvSpPr>
              <p:cNvPr id="121" name="직사각형 120"/>
              <p:cNvSpPr/>
              <p:nvPr/>
            </p:nvSpPr>
            <p:spPr>
              <a:xfrm>
                <a:off x="3837213" y="4358039"/>
                <a:ext cx="712600" cy="21413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2500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75000">
                    <a:schemeClr val="bg1">
                      <a:lumMod val="7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6200000" scaled="1"/>
                <a:tileRect/>
              </a:gra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/>
                <a:endParaRPr kumimoji="1" lang="ru-RU" sz="1800" b="0">
                  <a:solidFill>
                    <a:srgbClr val="FFFF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cxnSp>
          <p:nvCxnSpPr>
            <p:cNvPr id="119" name="직선 연결선 118"/>
            <p:cNvCxnSpPr/>
            <p:nvPr/>
          </p:nvCxnSpPr>
          <p:spPr>
            <a:xfrm>
              <a:off x="2918293" y="4407336"/>
              <a:ext cx="720535" cy="1587"/>
            </a:xfrm>
            <a:prstGeom prst="line">
              <a:avLst/>
            </a:prstGeom>
            <a:ln w="12700">
              <a:solidFill>
                <a:srgbClr val="00487E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137"/>
          <p:cNvSpPr txBox="1">
            <a:spLocks noChangeArrowheads="1"/>
          </p:cNvSpPr>
          <p:nvPr/>
        </p:nvSpPr>
        <p:spPr bwMode="auto">
          <a:xfrm>
            <a:off x="7491413" y="5162550"/>
            <a:ext cx="6143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/>
            <a:r>
              <a:rPr kumimoji="1" lang="en-US" altLang="ko-KR">
                <a:solidFill>
                  <a:schemeClr val="tx1"/>
                </a:solidFill>
              </a:rPr>
              <a:t>3 6 0</a:t>
            </a:r>
          </a:p>
        </p:txBody>
      </p:sp>
      <p:grpSp>
        <p:nvGrpSpPr>
          <p:cNvPr id="18" name="그룹 127"/>
          <p:cNvGrpSpPr>
            <a:grpSpLocks/>
          </p:cNvGrpSpPr>
          <p:nvPr/>
        </p:nvGrpSpPr>
        <p:grpSpPr bwMode="auto">
          <a:xfrm>
            <a:off x="6519863" y="5476875"/>
            <a:ext cx="2222500" cy="658813"/>
            <a:chOff x="2918293" y="4125500"/>
            <a:chExt cx="2221914" cy="658274"/>
          </a:xfrm>
        </p:grpSpPr>
        <p:grpSp>
          <p:nvGrpSpPr>
            <p:cNvPr id="79938" name="전력사용량-4"/>
            <p:cNvGrpSpPr>
              <a:grpSpLocks/>
            </p:cNvGrpSpPr>
            <p:nvPr/>
          </p:nvGrpSpPr>
          <p:grpSpPr bwMode="auto">
            <a:xfrm>
              <a:off x="3579597" y="4125500"/>
              <a:ext cx="1560610" cy="658274"/>
              <a:chOff x="3579597" y="4036548"/>
              <a:chExt cx="1560610" cy="658274"/>
            </a:xfrm>
          </p:grpSpPr>
          <p:grpSp>
            <p:nvGrpSpPr>
              <p:cNvPr id="79939" name="그룹 107"/>
              <p:cNvGrpSpPr>
                <a:grpSpLocks/>
              </p:cNvGrpSpPr>
              <p:nvPr/>
            </p:nvGrpSpPr>
            <p:grpSpPr bwMode="auto">
              <a:xfrm>
                <a:off x="3579597" y="4036548"/>
                <a:ext cx="1560610" cy="658274"/>
                <a:chOff x="3579597" y="4036548"/>
                <a:chExt cx="1560610" cy="658274"/>
              </a:xfrm>
            </p:grpSpPr>
            <p:sp>
              <p:nvSpPr>
                <p:cNvPr id="133" name="모서리가 둥근 직사각형 132"/>
                <p:cNvSpPr/>
                <p:nvPr/>
              </p:nvSpPr>
              <p:spPr>
                <a:xfrm>
                  <a:off x="3643306" y="4071942"/>
                  <a:ext cx="1440000" cy="540000"/>
                </a:xfrm>
                <a:prstGeom prst="roundRect">
                  <a:avLst>
                    <a:gd name="adj" fmla="val 9225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38100" h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134" name="양쪽 모서리가 둥근 사각형 133"/>
                <p:cNvSpPr/>
                <p:nvPr/>
              </p:nvSpPr>
              <p:spPr>
                <a:xfrm>
                  <a:off x="3643589" y="4073031"/>
                  <a:ext cx="1439483" cy="250620"/>
                </a:xfrm>
                <a:prstGeom prst="round2SameRect">
                  <a:avLst/>
                </a:prstGeom>
                <a:solidFill>
                  <a:srgbClr val="00487E">
                    <a:alpha val="6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135" name="모서리가 둥근 직사각형 134"/>
                <p:cNvSpPr/>
                <p:nvPr/>
              </p:nvSpPr>
              <p:spPr>
                <a:xfrm>
                  <a:off x="3643589" y="4073031"/>
                  <a:ext cx="1439483" cy="539308"/>
                </a:xfrm>
                <a:prstGeom prst="roundRect">
                  <a:avLst>
                    <a:gd name="adj" fmla="val 9225"/>
                  </a:avLst>
                </a:prstGeom>
                <a:noFill/>
                <a:ln w="12700">
                  <a:solidFill>
                    <a:srgbClr val="00487E"/>
                  </a:solidFill>
                </a:ln>
                <a:effectLst>
                  <a:outerShdw blurRad="44450" dist="27940" dir="5400000" algn="ctr">
                    <a:srgbClr val="000000">
                      <a:alpha val="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79945" name="직사각형 5"/>
                <p:cNvSpPr>
                  <a:spLocks noChangeArrowheads="1"/>
                </p:cNvSpPr>
                <p:nvPr/>
              </p:nvSpPr>
              <p:spPr bwMode="auto">
                <a:xfrm>
                  <a:off x="3643306" y="4061309"/>
                  <a:ext cx="1440000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latinLnBrk="1"/>
                  <a:r>
                    <a:rPr kumimoji="1" lang="en-US" altLang="ko-KR" sz="1200" b="0">
                      <a:solidFill>
                        <a:schemeClr val="bg1"/>
                      </a:solidFill>
                      <a:cs typeface="Arial" pitchFamily="34" charset="0"/>
                    </a:rPr>
                    <a:t>1 </a:t>
                  </a:r>
                  <a:r>
                    <a:rPr kumimoji="1" lang="ru-RU" altLang="ko-KR" sz="1200" b="0">
                      <a:solidFill>
                        <a:schemeClr val="bg1"/>
                      </a:solidFill>
                      <a:cs typeface="Arial" pitchFamily="34" charset="0"/>
                    </a:rPr>
                    <a:t>Этаж</a:t>
                  </a:r>
                  <a:endParaRPr kumimoji="1" lang="ko-KR" altLang="ko-KR" sz="1200" b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9946" name="직사각형 5"/>
                <p:cNvSpPr>
                  <a:spLocks noChangeArrowheads="1"/>
                </p:cNvSpPr>
                <p:nvPr/>
              </p:nvSpPr>
              <p:spPr bwMode="auto">
                <a:xfrm>
                  <a:off x="4525806" y="4307789"/>
                  <a:ext cx="571536" cy="274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latinLnBrk="1"/>
                  <a:r>
                    <a:rPr kumimoji="1" lang="ru-RU" altLang="ko-KR" sz="1200" b="0">
                      <a:solidFill>
                        <a:srgbClr val="00487E"/>
                      </a:solidFill>
                    </a:rPr>
                    <a:t>кВт/ч</a:t>
                  </a:r>
                  <a:endParaRPr kumimoji="1" lang="en-US" altLang="ko-KR" sz="1200" b="0">
                    <a:solidFill>
                      <a:srgbClr val="00487E"/>
                    </a:solidFill>
                  </a:endParaRPr>
                </a:p>
              </p:txBody>
            </p:sp>
          </p:grpSp>
          <p:sp>
            <p:nvSpPr>
              <p:cNvPr id="132" name="직사각형 131"/>
              <p:cNvSpPr/>
              <p:nvPr/>
            </p:nvSpPr>
            <p:spPr>
              <a:xfrm>
                <a:off x="3837213" y="4358547"/>
                <a:ext cx="712600" cy="21413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2500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75000">
                    <a:schemeClr val="bg1">
                      <a:lumMod val="7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6200000" scaled="1"/>
                <a:tileRect/>
              </a:gra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/>
                <a:endParaRPr kumimoji="1" lang="ru-RU" sz="1800" b="0">
                  <a:solidFill>
                    <a:srgbClr val="FFFF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cxnSp>
          <p:nvCxnSpPr>
            <p:cNvPr id="130" name="직선 연결선 129"/>
            <p:cNvCxnSpPr/>
            <p:nvPr/>
          </p:nvCxnSpPr>
          <p:spPr>
            <a:xfrm>
              <a:off x="2918293" y="4407844"/>
              <a:ext cx="720535" cy="1587"/>
            </a:xfrm>
            <a:prstGeom prst="line">
              <a:avLst/>
            </a:prstGeom>
            <a:ln w="12700">
              <a:solidFill>
                <a:srgbClr val="00487E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137"/>
          <p:cNvSpPr txBox="1">
            <a:spLocks noChangeArrowheads="1"/>
          </p:cNvSpPr>
          <p:nvPr/>
        </p:nvSpPr>
        <p:spPr bwMode="auto">
          <a:xfrm>
            <a:off x="7491413" y="5759450"/>
            <a:ext cx="614362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/>
            <a:r>
              <a:rPr kumimoji="1" lang="en-US" altLang="ko-KR">
                <a:solidFill>
                  <a:schemeClr val="tx1"/>
                </a:solidFill>
              </a:rPr>
              <a:t>1 8 0</a:t>
            </a:r>
          </a:p>
        </p:txBody>
      </p:sp>
      <p:pic>
        <p:nvPicPr>
          <p:cNvPr id="15457" name="엑셀아이콘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3475" y="5734050"/>
            <a:ext cx="6477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Text Box 25"/>
          <p:cNvSpPr txBox="1">
            <a:spLocks noChangeArrowheads="1"/>
          </p:cNvSpPr>
          <p:nvPr/>
        </p:nvSpPr>
        <p:spPr bwMode="auto">
          <a:xfrm>
            <a:off x="1987550" y="3216275"/>
            <a:ext cx="3186113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latinLnBrk="1"/>
            <a:r>
              <a:rPr kumimoji="1" lang="ru-RU" altLang="ko-KR" sz="1100" b="0">
                <a:solidFill>
                  <a:schemeClr val="tx1"/>
                </a:solidFill>
              </a:rPr>
              <a:t>1. Данные о работе: </a:t>
            </a:r>
          </a:p>
          <a:p>
            <a:pPr marL="342900" indent="-342900" latinLnBrk="1"/>
            <a:r>
              <a:rPr kumimoji="1" lang="ru-RU" altLang="ko-KR" sz="1100" b="0">
                <a:solidFill>
                  <a:schemeClr val="tx1"/>
                </a:solidFill>
              </a:rPr>
              <a:t> - Наружного блока</a:t>
            </a:r>
            <a:endParaRPr kumimoji="1" lang="en-US" altLang="ko-KR" sz="1100" b="0">
              <a:solidFill>
                <a:schemeClr val="tx1"/>
              </a:solidFill>
            </a:endParaRPr>
          </a:p>
          <a:p>
            <a:pPr marL="342900" indent="-342900" latinLnBrk="1"/>
            <a:r>
              <a:rPr kumimoji="1" lang="ru-RU" altLang="ko-KR" sz="1100" b="0">
                <a:solidFill>
                  <a:schemeClr val="tx1"/>
                </a:solidFill>
              </a:rPr>
              <a:t> - Внутреннего блока</a:t>
            </a:r>
            <a:endParaRPr kumimoji="1" lang="en-US" altLang="ko-KR" sz="1100" b="0">
              <a:solidFill>
                <a:schemeClr val="tx1"/>
              </a:solidFill>
            </a:endParaRPr>
          </a:p>
          <a:p>
            <a:pPr marL="342900" indent="-342900" latinLnBrk="1"/>
            <a:r>
              <a:rPr kumimoji="1" lang="ru-RU" altLang="ko-KR" sz="1100" b="0">
                <a:solidFill>
                  <a:schemeClr val="tx1"/>
                </a:solidFill>
              </a:rPr>
              <a:t>2</a:t>
            </a:r>
            <a:r>
              <a:rPr kumimoji="1" lang="en-US" altLang="ko-KR" sz="1100" b="0">
                <a:solidFill>
                  <a:schemeClr val="tx1"/>
                </a:solidFill>
              </a:rPr>
              <a:t>. </a:t>
            </a:r>
            <a:r>
              <a:rPr kumimoji="1" lang="ru-RU" altLang="ko-KR" sz="1100" b="0">
                <a:solidFill>
                  <a:schemeClr val="tx1"/>
                </a:solidFill>
              </a:rPr>
              <a:t>Режим останова</a:t>
            </a:r>
            <a:endParaRPr kumimoji="1" lang="en-US" altLang="ko-KR" sz="1100" b="0">
              <a:solidFill>
                <a:schemeClr val="tx1"/>
              </a:solidFill>
            </a:endParaRPr>
          </a:p>
        </p:txBody>
      </p:sp>
      <p:pic>
        <p:nvPicPr>
          <p:cNvPr id="85" name="강조" descr="음파"/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649288" y="517366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Text Box 25"/>
          <p:cNvSpPr txBox="1">
            <a:spLocks noChangeArrowheads="1"/>
          </p:cNvSpPr>
          <p:nvPr/>
        </p:nvSpPr>
        <p:spPr bwMode="auto">
          <a:xfrm>
            <a:off x="76200" y="4386263"/>
            <a:ext cx="17145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latinLnBrk="1"/>
            <a:r>
              <a:rPr kumimoji="1" lang="ru-RU" altLang="ko-KR" sz="1100" b="0">
                <a:solidFill>
                  <a:schemeClr val="tx1"/>
                </a:solidFill>
              </a:rPr>
              <a:t>Сбор информации и расчет электропотребления</a:t>
            </a:r>
            <a:endParaRPr kumimoji="1" lang="en-US" altLang="ko-KR" sz="1100" b="0">
              <a:solidFill>
                <a:schemeClr val="tx1"/>
              </a:solidFill>
            </a:endParaRPr>
          </a:p>
        </p:txBody>
      </p:sp>
      <p:pic>
        <p:nvPicPr>
          <p:cNvPr id="88" name="화살표" descr="정림건축(내지도식)_023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21175" y="2787650"/>
            <a:ext cx="8985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963" name="Text Box 91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07.</a:t>
            </a:r>
          </a:p>
        </p:txBody>
      </p:sp>
      <p:sp>
        <p:nvSpPr>
          <p:cNvPr id="79964" name="Text Box 92"/>
          <p:cNvSpPr txBox="1">
            <a:spLocks noChangeArrowheads="1"/>
          </p:cNvSpPr>
          <p:nvPr/>
        </p:nvSpPr>
        <p:spPr bwMode="auto">
          <a:xfrm>
            <a:off x="682625" y="304800"/>
            <a:ext cx="84613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Сервер управления данными</a:t>
            </a:r>
            <a:r>
              <a:rPr kumimoji="1" lang="en-US" altLang="ko-KR" sz="3200">
                <a:solidFill>
                  <a:schemeClr val="bg1"/>
                </a:solidFill>
              </a:rPr>
              <a:t> (MIM-D00)</a:t>
            </a:r>
          </a:p>
        </p:txBody>
      </p:sp>
      <p:sp>
        <p:nvSpPr>
          <p:cNvPr id="79965" name="Text Box 93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Функции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79967" name="Text Box 95"/>
          <p:cNvSpPr txBox="1">
            <a:spLocks noChangeArrowheads="1"/>
          </p:cNvSpPr>
          <p:nvPr/>
        </p:nvSpPr>
        <p:spPr bwMode="auto">
          <a:xfrm>
            <a:off x="292100" y="1412875"/>
            <a:ext cx="8569325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lnSpc>
                <a:spcPct val="120000"/>
              </a:lnSpc>
              <a:buFontTx/>
              <a:buBlip>
                <a:blip r:embed="rId8"/>
              </a:buBlip>
            </a:pPr>
            <a:r>
              <a:rPr kumimoji="1" lang="en-US" altLang="ko-KR" sz="1600">
                <a:solidFill>
                  <a:schemeClr val="tx2"/>
                </a:solidFill>
              </a:rPr>
              <a:t> </a:t>
            </a:r>
            <a:r>
              <a:rPr kumimoji="1" lang="ru-RU" altLang="ko-KR" sz="2000">
                <a:solidFill>
                  <a:srgbClr val="0000FF"/>
                </a:solidFill>
              </a:rPr>
              <a:t>Учет </a:t>
            </a:r>
            <a:r>
              <a:rPr kumimoji="1" lang="ru-RU" altLang="ko-KR" sz="2000">
                <a:solidFill>
                  <a:srgbClr val="0000FF"/>
                </a:solidFill>
                <a:latin typeface="Arial" pitchFamily="34" charset="0"/>
              </a:rPr>
              <a:t>электропотребления</a:t>
            </a:r>
            <a:endParaRPr kumimoji="1" lang="ru-RU" altLang="ko-KR" sz="2000">
              <a:solidFill>
                <a:srgbClr val="0000FF"/>
              </a:solidFill>
            </a:endParaRPr>
          </a:p>
          <a:p>
            <a:pPr>
              <a:buFontTx/>
              <a:buChar char="•"/>
            </a:pPr>
            <a:r>
              <a:rPr kumimoji="1" lang="ru-RU" altLang="ko-KR" sz="1500" b="0">
                <a:solidFill>
                  <a:schemeClr val="tx1"/>
                </a:solidFill>
              </a:rPr>
              <a:t> Мониторинг до 256 внутренних </a:t>
            </a:r>
            <a:r>
              <a:rPr kumimoji="1" lang="ru-RU" altLang="ko-KR" sz="1500" b="0">
                <a:solidFill>
                  <a:schemeClr val="tx1"/>
                </a:solidFill>
                <a:latin typeface="Arial" pitchFamily="34" charset="0"/>
              </a:rPr>
              <a:t>блоков</a:t>
            </a:r>
            <a:endParaRPr kumimoji="1" lang="en-US" altLang="ko-KR" sz="15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kumimoji="1" lang="ru-RU" altLang="ko-KR" sz="1500" b="0">
                <a:solidFill>
                  <a:schemeClr val="tx1"/>
                </a:solidFill>
              </a:rPr>
              <a:t> Данные по электропотреблению и продолжительности работы</a:t>
            </a:r>
          </a:p>
          <a:p>
            <a:pPr>
              <a:buFontTx/>
              <a:buChar char="•"/>
            </a:pPr>
            <a:r>
              <a:rPr kumimoji="1" lang="ru-RU" altLang="ko-KR" sz="1500" b="0">
                <a:solidFill>
                  <a:schemeClr val="tx1"/>
                </a:solidFill>
              </a:rPr>
              <a:t> Сохранение данных в формате </a:t>
            </a:r>
            <a:r>
              <a:rPr kumimoji="1" lang="en-US" altLang="ko-KR" sz="1500" b="0">
                <a:solidFill>
                  <a:schemeClr val="tx1"/>
                </a:solidFill>
              </a:rPr>
              <a:t>Microsoft Excel</a:t>
            </a:r>
          </a:p>
          <a:p>
            <a:pPr>
              <a:buFontTx/>
              <a:buChar char="•"/>
            </a:pPr>
            <a:r>
              <a:rPr kumimoji="1" lang="ru-RU" altLang="ko-KR" sz="1500" b="0">
                <a:solidFill>
                  <a:schemeClr val="tx1"/>
                </a:solidFill>
              </a:rPr>
              <a:t> Хранение данных об электропотреблении за 93 дня</a:t>
            </a:r>
            <a:endParaRPr kumimoji="1" lang="en-US" altLang="ko-KR" sz="1500" b="0">
              <a:solidFill>
                <a:schemeClr val="tx2"/>
              </a:solidFill>
            </a:endParaRPr>
          </a:p>
        </p:txBody>
      </p:sp>
      <p:pic>
        <p:nvPicPr>
          <p:cNvPr id="50" name="건물" descr="삼성전자(CSG)내지_012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92538" y="2724150"/>
            <a:ext cx="3314700" cy="433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그룹 89"/>
          <p:cNvGrpSpPr>
            <a:grpSpLocks/>
          </p:cNvGrpSpPr>
          <p:nvPr/>
        </p:nvGrpSpPr>
        <p:grpSpPr bwMode="auto">
          <a:xfrm>
            <a:off x="2446338" y="4886325"/>
            <a:ext cx="6264275" cy="1497013"/>
            <a:chOff x="2568743" y="2686679"/>
            <a:chExt cx="6264000" cy="1497478"/>
          </a:xfrm>
        </p:grpSpPr>
        <p:sp>
          <p:nvSpPr>
            <p:cNvPr id="141" name="직사각형 140"/>
            <p:cNvSpPr/>
            <p:nvPr/>
          </p:nvSpPr>
          <p:spPr bwMode="auto">
            <a:xfrm>
              <a:off x="2568743" y="2686679"/>
              <a:ext cx="6264000" cy="149747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/>
              <a:endParaRPr kumimoji="1" lang="ru-RU" sz="1800" b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79958" name="Picture 9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786208" y="2840715"/>
              <a:ext cx="5857659" cy="1143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" name="직사각형 88"/>
            <p:cNvSpPr/>
            <p:nvPr/>
          </p:nvSpPr>
          <p:spPr>
            <a:xfrm>
              <a:off x="2684625" y="2786723"/>
              <a:ext cx="6032235" cy="1297390"/>
            </a:xfrm>
            <a:prstGeom prst="rect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/>
              <a:endParaRPr kumimoji="1" lang="ru-RU" sz="1800" b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53 4.62642E-7 L -4.44444E-6 4.62642E-7 " pathEditMode="relative" rAng="0" ptsTypes="AA">
                                      <p:cBhvr>
                                        <p:cTn id="25" dur="7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L -0.36927 -0.0007 L -0.36927 0.23333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" y="11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2" presetClass="entr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8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8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2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0" presetClass="entr" presetSubtype="0" decel="10000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8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8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0" presetClass="entr" presetSubtype="0" de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0" presetClass="entr" presetSubtype="0" decel="10000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8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0" presetClass="entr" presetSubtype="0" decel="10000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700"/>
                            </p:stCondLst>
                            <p:childTnLst>
                              <p:par>
                                <p:cTn id="10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00" fill="hold"/>
                                        <p:tgtEl>
                                          <p:spTgt spid="15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400"/>
                            </p:stCondLst>
                            <p:childTnLst>
                              <p:par>
                                <p:cTn id="1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2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1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7" dur="indefinite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3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6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9" dur="indefinite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1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2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5" dur="indefinite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2.59259E-6 L -0.32031 0.21805 " pathEditMode="relative" rAng="0" ptsTypes="AA">
                                      <p:cBhvr>
                                        <p:cTn id="152" dur="7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" y="1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2" grpId="0"/>
      <p:bldP spid="76" grpId="0"/>
      <p:bldP spid="103" grpId="0"/>
      <p:bldP spid="116" grpId="0"/>
      <p:bldP spid="127" grpId="0"/>
      <p:bldP spid="138" grpId="0"/>
      <p:bldP spid="84" grpId="0"/>
      <p:bldP spid="8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682625" y="1414463"/>
            <a:ext cx="7705725" cy="3744912"/>
          </a:xfrm>
          <a:prstGeom prst="rect">
            <a:avLst/>
          </a:prstGeom>
          <a:solidFill>
            <a:srgbClr val="EAEAEA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1476375" y="5232400"/>
            <a:ext cx="7405688" cy="1190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ru-RU" altLang="ko-KR" sz="1800" b="0">
                <a:solidFill>
                  <a:schemeClr val="tx1"/>
                </a:solidFill>
              </a:rPr>
              <a:t>Электропотребление включает</a:t>
            </a:r>
            <a:r>
              <a:rPr kumimoji="1" lang="en-US" altLang="ko-KR" sz="1800" b="0">
                <a:solidFill>
                  <a:schemeClr val="tx1"/>
                </a:solidFill>
              </a:rPr>
              <a:t> : </a:t>
            </a:r>
          </a:p>
          <a:p>
            <a:pPr latinLnBrk="1"/>
            <a:r>
              <a:rPr kumimoji="1" lang="en-US" altLang="ko-KR" sz="1800" b="0">
                <a:solidFill>
                  <a:schemeClr val="tx1"/>
                </a:solidFill>
              </a:rPr>
              <a:t>     1. </a:t>
            </a:r>
            <a:r>
              <a:rPr kumimoji="1" lang="ru-RU" altLang="ko-KR" sz="1800" b="0">
                <a:solidFill>
                  <a:schemeClr val="tx1"/>
                </a:solidFill>
              </a:rPr>
              <a:t>Работа компрессора</a:t>
            </a:r>
            <a:endParaRPr kumimoji="1" lang="en-US" altLang="ko-KR" sz="1800" b="0">
              <a:solidFill>
                <a:schemeClr val="tx1"/>
              </a:solidFill>
            </a:endParaRPr>
          </a:p>
          <a:p>
            <a:pPr latinLnBrk="1"/>
            <a:r>
              <a:rPr kumimoji="1" lang="en-US" altLang="ko-KR" sz="1800" b="0">
                <a:solidFill>
                  <a:schemeClr val="tx1"/>
                </a:solidFill>
              </a:rPr>
              <a:t>     2. </a:t>
            </a:r>
            <a:r>
              <a:rPr kumimoji="1" lang="ru-RU" altLang="ko-KR" sz="1800" b="0">
                <a:solidFill>
                  <a:schemeClr val="tx1"/>
                </a:solidFill>
              </a:rPr>
              <a:t>Работа вентиляторов</a:t>
            </a:r>
            <a:endParaRPr kumimoji="1" lang="en-US" altLang="ko-KR" sz="1800" b="0">
              <a:solidFill>
                <a:schemeClr val="tx1"/>
              </a:solidFill>
            </a:endParaRPr>
          </a:p>
          <a:p>
            <a:pPr latinLnBrk="1"/>
            <a:r>
              <a:rPr kumimoji="1" lang="en-US" altLang="ko-KR" sz="1800" b="0">
                <a:solidFill>
                  <a:schemeClr val="tx1"/>
                </a:solidFill>
              </a:rPr>
              <a:t>     3. </a:t>
            </a:r>
            <a:r>
              <a:rPr kumimoji="1" lang="ru-RU" altLang="ko-KR" sz="1800" b="0">
                <a:solidFill>
                  <a:schemeClr val="tx1"/>
                </a:solidFill>
              </a:rPr>
              <a:t>Потребление в режиме останова (плата управления, клапана)</a:t>
            </a:r>
            <a:endParaRPr kumimoji="1" lang="en-US" altLang="ko-KR" sz="1800" b="0">
              <a:solidFill>
                <a:schemeClr val="tx1"/>
              </a:solidFill>
            </a:endParaRPr>
          </a:p>
        </p:txBody>
      </p:sp>
      <p:pic>
        <p:nvPicPr>
          <p:cNvPr id="111620" name="Picture 4" descr="DVM+2 4way PC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265488"/>
            <a:ext cx="865187" cy="655637"/>
          </a:xfrm>
          <a:prstGeom prst="rect">
            <a:avLst/>
          </a:prstGeom>
          <a:noFill/>
        </p:spPr>
      </p:pic>
      <p:pic>
        <p:nvPicPr>
          <p:cNvPr id="111621" name="Picture 5" descr="DVM+2 실외기 PC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3025" y="4189413"/>
            <a:ext cx="1568450" cy="477837"/>
          </a:xfrm>
          <a:prstGeom prst="rect">
            <a:avLst/>
          </a:prstGeom>
          <a:noFill/>
        </p:spPr>
      </p:pic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6227763" y="3900488"/>
            <a:ext cx="1511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 sz="1200">
                <a:solidFill>
                  <a:schemeClr val="tx1"/>
                </a:solidFill>
              </a:rPr>
              <a:t>Вентилятор </a:t>
            </a:r>
          </a:p>
          <a:p>
            <a:pPr algn="ctr" latinLnBrk="1"/>
            <a:r>
              <a:rPr kumimoji="1" lang="ru-RU" altLang="ko-KR" sz="1200">
                <a:solidFill>
                  <a:schemeClr val="tx1"/>
                </a:solidFill>
              </a:rPr>
              <a:t>внутреннего блока</a:t>
            </a:r>
            <a:endParaRPr kumimoji="1" lang="en-US" altLang="ko-KR" sz="1200">
              <a:solidFill>
                <a:schemeClr val="tx1"/>
              </a:solidFill>
            </a:endParaRPr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4494213" y="3903663"/>
            <a:ext cx="1536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 sz="1200">
                <a:solidFill>
                  <a:schemeClr val="tx1"/>
                </a:solidFill>
              </a:rPr>
              <a:t>Плата управления </a:t>
            </a:r>
          </a:p>
          <a:p>
            <a:pPr algn="ctr" latinLnBrk="1"/>
            <a:r>
              <a:rPr kumimoji="1" lang="ru-RU" altLang="ko-KR" sz="1200">
                <a:solidFill>
                  <a:schemeClr val="tx1"/>
                </a:solidFill>
              </a:rPr>
              <a:t>внутреннего блока</a:t>
            </a:r>
            <a:endParaRPr kumimoji="1" lang="en-US" altLang="ko-KR" sz="1200">
              <a:solidFill>
                <a:schemeClr val="tx1"/>
              </a:solidFill>
            </a:endParaRP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3387725" y="2460625"/>
            <a:ext cx="38481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11626" name="Picture 10" descr="4w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8150" y="1985963"/>
            <a:ext cx="1189038" cy="898525"/>
          </a:xfrm>
          <a:prstGeom prst="rect">
            <a:avLst/>
          </a:prstGeom>
          <a:noFill/>
        </p:spPr>
      </p:pic>
      <p:pic>
        <p:nvPicPr>
          <p:cNvPr id="111627" name="Picture 11" descr="4wa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063" y="1985963"/>
            <a:ext cx="1182687" cy="898525"/>
          </a:xfrm>
          <a:prstGeom prst="rect">
            <a:avLst/>
          </a:prstGeom>
          <a:noFill/>
        </p:spPr>
      </p:pic>
      <p:pic>
        <p:nvPicPr>
          <p:cNvPr id="111628" name="Picture 12" descr="4w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3413" y="1985963"/>
            <a:ext cx="1189037" cy="898525"/>
          </a:xfrm>
          <a:prstGeom prst="rect">
            <a:avLst/>
          </a:prstGeom>
          <a:noFill/>
        </p:spPr>
      </p:pic>
      <p:pic>
        <p:nvPicPr>
          <p:cNvPr id="111629" name="Picture 13" descr="Compressor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87450" y="2951163"/>
            <a:ext cx="790575" cy="1117600"/>
          </a:xfrm>
          <a:prstGeom prst="rect">
            <a:avLst/>
          </a:prstGeom>
          <a:noFill/>
        </p:spPr>
      </p:pic>
      <p:pic>
        <p:nvPicPr>
          <p:cNvPr id="111630" name="Picture 14" descr="실외기팬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450" y="1620838"/>
            <a:ext cx="752475" cy="738187"/>
          </a:xfrm>
          <a:prstGeom prst="rect">
            <a:avLst/>
          </a:prstGeom>
          <a:noFill/>
        </p:spPr>
      </p:pic>
      <p:pic>
        <p:nvPicPr>
          <p:cNvPr id="111631" name="Picture 15" descr="실외기팬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4763" y="3294063"/>
            <a:ext cx="617537" cy="606425"/>
          </a:xfrm>
          <a:prstGeom prst="rect">
            <a:avLst/>
          </a:prstGeom>
          <a:noFill/>
        </p:spPr>
      </p:pic>
      <p:sp>
        <p:nvSpPr>
          <p:cNvPr id="111634" name="Text Box 18"/>
          <p:cNvSpPr txBox="1">
            <a:spLocks noChangeArrowheads="1"/>
          </p:cNvSpPr>
          <p:nvPr/>
        </p:nvSpPr>
        <p:spPr bwMode="auto">
          <a:xfrm>
            <a:off x="4203700" y="1525588"/>
            <a:ext cx="330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ru-RU" altLang="ko-KR" sz="1800">
                <a:solidFill>
                  <a:schemeClr val="tx1"/>
                </a:solidFill>
              </a:rPr>
              <a:t>Система кондиционирования</a:t>
            </a:r>
            <a:endParaRPr kumimoji="1" lang="en-US" altLang="ko-KR" sz="1800">
              <a:solidFill>
                <a:schemeClr val="tx1"/>
              </a:solidFill>
            </a:endParaRPr>
          </a:p>
        </p:txBody>
      </p:sp>
      <p:sp>
        <p:nvSpPr>
          <p:cNvPr id="111635" name="Line 19"/>
          <p:cNvSpPr>
            <a:spLocks noChangeShapeType="1"/>
          </p:cNvSpPr>
          <p:nvPr/>
        </p:nvSpPr>
        <p:spPr bwMode="auto">
          <a:xfrm>
            <a:off x="3081338" y="2224088"/>
            <a:ext cx="504825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1636" name="Line 20"/>
          <p:cNvSpPr>
            <a:spLocks noChangeShapeType="1"/>
          </p:cNvSpPr>
          <p:nvPr/>
        </p:nvSpPr>
        <p:spPr bwMode="auto">
          <a:xfrm>
            <a:off x="4595813" y="2586038"/>
            <a:ext cx="284162" cy="652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1637" name="Line 21"/>
          <p:cNvSpPr>
            <a:spLocks noChangeShapeType="1"/>
          </p:cNvSpPr>
          <p:nvPr/>
        </p:nvSpPr>
        <p:spPr bwMode="auto">
          <a:xfrm>
            <a:off x="5002213" y="2600325"/>
            <a:ext cx="1296987" cy="796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11640" name="Picture 24" descr="DVMP2실외기_3"/>
          <p:cNvPicPr>
            <a:picLocks noChangeAspect="1" noChangeArrowheads="1"/>
          </p:cNvPicPr>
          <p:nvPr/>
        </p:nvPicPr>
        <p:blipFill>
          <a:blip r:embed="rId9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771775" y="1884363"/>
            <a:ext cx="998538" cy="1655762"/>
          </a:xfrm>
          <a:prstGeom prst="rect">
            <a:avLst/>
          </a:prstGeom>
          <a:noFill/>
        </p:spPr>
      </p:pic>
      <p:sp>
        <p:nvSpPr>
          <p:cNvPr id="111641" name="Line 25"/>
          <p:cNvSpPr>
            <a:spLocks noChangeShapeType="1"/>
          </p:cNvSpPr>
          <p:nvPr/>
        </p:nvSpPr>
        <p:spPr bwMode="auto">
          <a:xfrm flipH="1">
            <a:off x="1979613" y="2995613"/>
            <a:ext cx="1154112" cy="231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1642" name="Line 26"/>
          <p:cNvSpPr>
            <a:spLocks noChangeShapeType="1"/>
          </p:cNvSpPr>
          <p:nvPr/>
        </p:nvSpPr>
        <p:spPr bwMode="auto">
          <a:xfrm>
            <a:off x="3319463" y="2792413"/>
            <a:ext cx="100012" cy="1323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3203575" y="1812925"/>
            <a:ext cx="142875" cy="1428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1644" name="Line 28"/>
          <p:cNvSpPr>
            <a:spLocks noChangeShapeType="1"/>
          </p:cNvSpPr>
          <p:nvPr/>
        </p:nvSpPr>
        <p:spPr bwMode="auto">
          <a:xfrm flipH="1">
            <a:off x="1979613" y="1887538"/>
            <a:ext cx="1225550" cy="1412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3249613" y="2690813"/>
            <a:ext cx="142875" cy="1428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3059113" y="2932113"/>
            <a:ext cx="142875" cy="1428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1647" name="Oval 31"/>
          <p:cNvSpPr>
            <a:spLocks noChangeArrowheads="1"/>
          </p:cNvSpPr>
          <p:nvPr/>
        </p:nvSpPr>
        <p:spPr bwMode="auto">
          <a:xfrm>
            <a:off x="4500563" y="2460625"/>
            <a:ext cx="142875" cy="1428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1648" name="Oval 32"/>
          <p:cNvSpPr>
            <a:spLocks noChangeArrowheads="1"/>
          </p:cNvSpPr>
          <p:nvPr/>
        </p:nvSpPr>
        <p:spPr bwMode="auto">
          <a:xfrm>
            <a:off x="4941888" y="2532063"/>
            <a:ext cx="142875" cy="1428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1649" name="Text Box 33"/>
          <p:cNvSpPr txBox="1">
            <a:spLocks noChangeArrowheads="1"/>
          </p:cNvSpPr>
          <p:nvPr/>
        </p:nvSpPr>
        <p:spPr bwMode="auto">
          <a:xfrm>
            <a:off x="611188" y="1001713"/>
            <a:ext cx="3184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800">
                <a:solidFill>
                  <a:schemeClr val="tx1"/>
                </a:solidFill>
              </a:rPr>
              <a:t>※</a:t>
            </a:r>
            <a:r>
              <a:rPr kumimoji="1" lang="ru-RU" altLang="ko-KR" sz="1800">
                <a:solidFill>
                  <a:schemeClr val="tx1"/>
                </a:solidFill>
              </a:rPr>
              <a:t>Учет электропотребления</a:t>
            </a:r>
            <a:endParaRPr kumimoji="1" lang="en-US" altLang="ko-KR" sz="1800">
              <a:solidFill>
                <a:schemeClr val="tx1"/>
              </a:solidFill>
            </a:endParaRPr>
          </a:p>
        </p:txBody>
      </p:sp>
      <p:sp>
        <p:nvSpPr>
          <p:cNvPr id="111651" name="Text Box 35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07.</a:t>
            </a:r>
          </a:p>
        </p:txBody>
      </p:sp>
      <p:sp>
        <p:nvSpPr>
          <p:cNvPr id="111652" name="Text Box 36"/>
          <p:cNvSpPr txBox="1">
            <a:spLocks noChangeArrowheads="1"/>
          </p:cNvSpPr>
          <p:nvPr/>
        </p:nvSpPr>
        <p:spPr bwMode="auto">
          <a:xfrm>
            <a:off x="682625" y="304800"/>
            <a:ext cx="84613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Сервер управления данными</a:t>
            </a:r>
            <a:r>
              <a:rPr kumimoji="1" lang="en-US" altLang="ko-KR" sz="3200">
                <a:solidFill>
                  <a:schemeClr val="bg1"/>
                </a:solidFill>
              </a:rPr>
              <a:t> (MIM-D00)</a:t>
            </a:r>
          </a:p>
        </p:txBody>
      </p:sp>
      <p:sp>
        <p:nvSpPr>
          <p:cNvPr id="111653" name="Text Box 37"/>
          <p:cNvSpPr txBox="1">
            <a:spLocks noChangeArrowheads="1"/>
          </p:cNvSpPr>
          <p:nvPr/>
        </p:nvSpPr>
        <p:spPr bwMode="auto">
          <a:xfrm>
            <a:off x="2625725" y="4691063"/>
            <a:ext cx="1536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 sz="1200">
                <a:solidFill>
                  <a:schemeClr val="tx1"/>
                </a:solidFill>
              </a:rPr>
              <a:t>Плата управления </a:t>
            </a:r>
          </a:p>
          <a:p>
            <a:pPr algn="ctr" latinLnBrk="1"/>
            <a:r>
              <a:rPr kumimoji="1" lang="ru-RU" altLang="ko-KR" sz="1200">
                <a:solidFill>
                  <a:schemeClr val="tx1"/>
                </a:solidFill>
              </a:rPr>
              <a:t>наружного блока</a:t>
            </a:r>
            <a:endParaRPr kumimoji="1" lang="en-US" altLang="ko-KR" sz="1200">
              <a:solidFill>
                <a:schemeClr val="tx1"/>
              </a:solidFill>
            </a:endParaRPr>
          </a:p>
        </p:txBody>
      </p:sp>
      <p:sp>
        <p:nvSpPr>
          <p:cNvPr id="111654" name="Text Box 38"/>
          <p:cNvSpPr txBox="1">
            <a:spLocks noChangeArrowheads="1"/>
          </p:cNvSpPr>
          <p:nvPr/>
        </p:nvSpPr>
        <p:spPr bwMode="auto">
          <a:xfrm>
            <a:off x="1093788" y="4151313"/>
            <a:ext cx="10334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 sz="1200">
                <a:solidFill>
                  <a:schemeClr val="tx1"/>
                </a:solidFill>
              </a:rPr>
              <a:t>Компрессор</a:t>
            </a:r>
            <a:endParaRPr kumimoji="1" lang="en-US" altLang="ko-KR" sz="1200">
              <a:solidFill>
                <a:schemeClr val="tx1"/>
              </a:solidFill>
            </a:endParaRPr>
          </a:p>
        </p:txBody>
      </p:sp>
      <p:sp>
        <p:nvSpPr>
          <p:cNvPr id="111655" name="Text Box 39"/>
          <p:cNvSpPr txBox="1">
            <a:spLocks noChangeArrowheads="1"/>
          </p:cNvSpPr>
          <p:nvPr/>
        </p:nvSpPr>
        <p:spPr bwMode="auto">
          <a:xfrm>
            <a:off x="923925" y="2414588"/>
            <a:ext cx="1377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 sz="1200">
                <a:solidFill>
                  <a:schemeClr val="tx1"/>
                </a:solidFill>
              </a:rPr>
              <a:t>Вентилятор </a:t>
            </a:r>
          </a:p>
          <a:p>
            <a:pPr algn="ctr" latinLnBrk="1"/>
            <a:r>
              <a:rPr kumimoji="1" lang="ru-RU" altLang="ko-KR" sz="1200">
                <a:solidFill>
                  <a:schemeClr val="tx1"/>
                </a:solidFill>
              </a:rPr>
              <a:t>наружного блока</a:t>
            </a:r>
            <a:endParaRPr kumimoji="1" lang="en-US" altLang="ko-KR" sz="12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612775" y="1989138"/>
            <a:ext cx="7920038" cy="316706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757238" y="3392488"/>
            <a:ext cx="2303462" cy="1655762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757238" y="2133600"/>
            <a:ext cx="2303462" cy="1150938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12646" name="Picture 6" descr="옴니전력량계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0838" y="2686050"/>
            <a:ext cx="574675" cy="527050"/>
          </a:xfrm>
          <a:prstGeom prst="rect">
            <a:avLst/>
          </a:prstGeom>
          <a:noFill/>
        </p:spPr>
      </p:pic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779463" y="2141538"/>
            <a:ext cx="2209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>
                <a:solidFill>
                  <a:schemeClr val="tx1"/>
                </a:solidFill>
              </a:rPr>
              <a:t>Счетчик электроэнергии</a:t>
            </a:r>
            <a:endParaRPr kumimoji="1" lang="en-US" altLang="ko-KR">
              <a:solidFill>
                <a:schemeClr val="tx1"/>
              </a:solidFill>
            </a:endParaRPr>
          </a:p>
        </p:txBody>
      </p:sp>
      <p:pic>
        <p:nvPicPr>
          <p:cNvPr id="112651" name="Picture 11" descr="DMS외곽라인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9400" y="2638425"/>
            <a:ext cx="966788" cy="1438275"/>
          </a:xfrm>
          <a:prstGeom prst="rect">
            <a:avLst/>
          </a:prstGeom>
          <a:noFill/>
        </p:spPr>
      </p:pic>
      <p:pic>
        <p:nvPicPr>
          <p:cNvPr id="112652" name="Picture 12" descr="Pie그림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96063" y="2949575"/>
            <a:ext cx="1079500" cy="795338"/>
          </a:xfrm>
          <a:prstGeom prst="rect">
            <a:avLst/>
          </a:prstGeom>
          <a:noFill/>
        </p:spPr>
      </p:pic>
      <p:sp>
        <p:nvSpPr>
          <p:cNvPr id="112653" name="AutoShape 13"/>
          <p:cNvSpPr>
            <a:spLocks noChangeArrowheads="1"/>
          </p:cNvSpPr>
          <p:nvPr/>
        </p:nvSpPr>
        <p:spPr bwMode="auto">
          <a:xfrm>
            <a:off x="6037263" y="2781300"/>
            <a:ext cx="487362" cy="2159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1"/>
            <a:r>
              <a:rPr kumimoji="1" lang="ru-RU" altLang="ko-KR" sz="1000">
                <a:solidFill>
                  <a:schemeClr val="tx1"/>
                </a:solidFill>
              </a:rPr>
              <a:t>Блок</a:t>
            </a:r>
            <a:r>
              <a:rPr kumimoji="1" lang="en-US" altLang="ko-KR" sz="1000">
                <a:solidFill>
                  <a:schemeClr val="tx1"/>
                </a:solidFill>
              </a:rPr>
              <a:t> A</a:t>
            </a:r>
          </a:p>
        </p:txBody>
      </p:sp>
      <p:sp>
        <p:nvSpPr>
          <p:cNvPr id="112654" name="Line 14"/>
          <p:cNvSpPr>
            <a:spLocks noChangeShapeType="1"/>
          </p:cNvSpPr>
          <p:nvPr/>
        </p:nvSpPr>
        <p:spPr bwMode="auto">
          <a:xfrm>
            <a:off x="6667500" y="3741738"/>
            <a:ext cx="1444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55" name="Line 15"/>
          <p:cNvSpPr>
            <a:spLocks noChangeShapeType="1"/>
          </p:cNvSpPr>
          <p:nvPr/>
        </p:nvSpPr>
        <p:spPr bwMode="auto">
          <a:xfrm flipV="1">
            <a:off x="6811963" y="3452813"/>
            <a:ext cx="288925" cy="2889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56" name="Oval 16"/>
          <p:cNvSpPr>
            <a:spLocks noChangeArrowheads="1"/>
          </p:cNvSpPr>
          <p:nvPr/>
        </p:nvSpPr>
        <p:spPr bwMode="auto">
          <a:xfrm>
            <a:off x="7100888" y="3413125"/>
            <a:ext cx="36512" cy="36513"/>
          </a:xfrm>
          <a:prstGeom prst="ellipse">
            <a:avLst/>
          </a:prstGeom>
          <a:solidFill>
            <a:schemeClr val="tx1"/>
          </a:solidFill>
          <a:ln w="28575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6524625" y="2876550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6667500" y="2878138"/>
            <a:ext cx="217488" cy="2159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59" name="Oval 19"/>
          <p:cNvSpPr>
            <a:spLocks noChangeArrowheads="1"/>
          </p:cNvSpPr>
          <p:nvPr/>
        </p:nvSpPr>
        <p:spPr bwMode="auto">
          <a:xfrm>
            <a:off x="6869113" y="3070225"/>
            <a:ext cx="36512" cy="36513"/>
          </a:xfrm>
          <a:prstGeom prst="ellipse">
            <a:avLst/>
          </a:prstGeom>
          <a:solidFill>
            <a:schemeClr val="tx1"/>
          </a:solidFill>
          <a:ln w="28575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660" name="Line 20"/>
          <p:cNvSpPr>
            <a:spLocks noChangeShapeType="1"/>
          </p:cNvSpPr>
          <p:nvPr/>
        </p:nvSpPr>
        <p:spPr bwMode="auto">
          <a:xfrm>
            <a:off x="7532688" y="2854325"/>
            <a:ext cx="2159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 flipV="1">
            <a:off x="7316788" y="2854325"/>
            <a:ext cx="215900" cy="2159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62" name="Oval 22"/>
          <p:cNvSpPr>
            <a:spLocks noChangeArrowheads="1"/>
          </p:cNvSpPr>
          <p:nvPr/>
        </p:nvSpPr>
        <p:spPr bwMode="auto">
          <a:xfrm>
            <a:off x="7316788" y="3030538"/>
            <a:ext cx="36512" cy="36512"/>
          </a:xfrm>
          <a:prstGeom prst="ellipse">
            <a:avLst/>
          </a:prstGeom>
          <a:solidFill>
            <a:schemeClr val="tx1"/>
          </a:solidFill>
          <a:ln w="28575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663" name="Line 23"/>
          <p:cNvSpPr>
            <a:spLocks noChangeShapeType="1"/>
          </p:cNvSpPr>
          <p:nvPr/>
        </p:nvSpPr>
        <p:spPr bwMode="auto">
          <a:xfrm flipH="1" flipV="1">
            <a:off x="7675563" y="3381375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64" name="Oval 24"/>
          <p:cNvSpPr>
            <a:spLocks noChangeArrowheads="1"/>
          </p:cNvSpPr>
          <p:nvPr/>
        </p:nvSpPr>
        <p:spPr bwMode="auto">
          <a:xfrm>
            <a:off x="7504113" y="3205163"/>
            <a:ext cx="36512" cy="36512"/>
          </a:xfrm>
          <a:prstGeom prst="ellipse">
            <a:avLst/>
          </a:prstGeom>
          <a:solidFill>
            <a:schemeClr val="tx1"/>
          </a:solidFill>
          <a:ln w="28575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665" name="Line 25"/>
          <p:cNvSpPr>
            <a:spLocks noChangeShapeType="1"/>
          </p:cNvSpPr>
          <p:nvPr/>
        </p:nvSpPr>
        <p:spPr bwMode="auto">
          <a:xfrm>
            <a:off x="7531100" y="3236913"/>
            <a:ext cx="144463" cy="1444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67" name="AutoShape 27"/>
          <p:cNvSpPr>
            <a:spLocks noChangeArrowheads="1"/>
          </p:cNvSpPr>
          <p:nvPr/>
        </p:nvSpPr>
        <p:spPr bwMode="auto">
          <a:xfrm>
            <a:off x="7693025" y="2709863"/>
            <a:ext cx="487363" cy="2159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1"/>
            <a:r>
              <a:rPr kumimoji="1" lang="ru-RU" altLang="ko-KR" sz="1000">
                <a:solidFill>
                  <a:schemeClr val="tx1"/>
                </a:solidFill>
              </a:rPr>
              <a:t>Блок</a:t>
            </a:r>
            <a:r>
              <a:rPr kumimoji="1" lang="en-US" altLang="ko-KR" sz="1000">
                <a:solidFill>
                  <a:schemeClr val="tx1"/>
                </a:solidFill>
              </a:rPr>
              <a:t> B</a:t>
            </a:r>
          </a:p>
        </p:txBody>
      </p:sp>
      <p:sp>
        <p:nvSpPr>
          <p:cNvPr id="112668" name="AutoShape 28"/>
          <p:cNvSpPr>
            <a:spLocks noChangeArrowheads="1"/>
          </p:cNvSpPr>
          <p:nvPr/>
        </p:nvSpPr>
        <p:spPr bwMode="auto">
          <a:xfrm>
            <a:off x="7837488" y="3286125"/>
            <a:ext cx="487362" cy="2159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1"/>
            <a:r>
              <a:rPr kumimoji="1" lang="ru-RU" altLang="ko-KR" sz="1000">
                <a:solidFill>
                  <a:schemeClr val="tx1"/>
                </a:solidFill>
              </a:rPr>
              <a:t>Блок</a:t>
            </a:r>
            <a:r>
              <a:rPr kumimoji="1" lang="en-US" altLang="ko-KR" sz="1000">
                <a:solidFill>
                  <a:schemeClr val="tx1"/>
                </a:solidFill>
              </a:rPr>
              <a:t> C</a:t>
            </a:r>
          </a:p>
        </p:txBody>
      </p:sp>
      <p:sp>
        <p:nvSpPr>
          <p:cNvPr id="112669" name="AutoShape 29"/>
          <p:cNvSpPr>
            <a:spLocks noChangeArrowheads="1"/>
          </p:cNvSpPr>
          <p:nvPr/>
        </p:nvSpPr>
        <p:spPr bwMode="auto">
          <a:xfrm>
            <a:off x="6181725" y="3646488"/>
            <a:ext cx="487363" cy="2159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1"/>
            <a:r>
              <a:rPr kumimoji="1" lang="ru-RU" altLang="ko-KR" sz="1000">
                <a:solidFill>
                  <a:schemeClr val="tx1"/>
                </a:solidFill>
              </a:rPr>
              <a:t>Блок</a:t>
            </a:r>
            <a:r>
              <a:rPr kumimoji="1" lang="en-US" altLang="ko-KR" sz="1000">
                <a:solidFill>
                  <a:schemeClr val="tx1"/>
                </a:solidFill>
              </a:rPr>
              <a:t> D</a:t>
            </a:r>
          </a:p>
        </p:txBody>
      </p:sp>
      <p:sp>
        <p:nvSpPr>
          <p:cNvPr id="112670" name="Text Box 30"/>
          <p:cNvSpPr txBox="1">
            <a:spLocks noChangeArrowheads="1"/>
          </p:cNvSpPr>
          <p:nvPr/>
        </p:nvSpPr>
        <p:spPr bwMode="auto">
          <a:xfrm>
            <a:off x="6162675" y="2278063"/>
            <a:ext cx="1909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 sz="1600">
                <a:solidFill>
                  <a:schemeClr val="tx1"/>
                </a:solidFill>
              </a:rPr>
              <a:t>Внутренние блоки</a:t>
            </a:r>
            <a:endParaRPr kumimoji="1" lang="en-US" altLang="ko-KR" sz="1600">
              <a:solidFill>
                <a:schemeClr val="tx1"/>
              </a:solidFill>
            </a:endParaRPr>
          </a:p>
        </p:txBody>
      </p:sp>
      <p:sp>
        <p:nvSpPr>
          <p:cNvPr id="112671" name="Rectangle 31"/>
          <p:cNvSpPr>
            <a:spLocks noChangeArrowheads="1"/>
          </p:cNvSpPr>
          <p:nvPr/>
        </p:nvSpPr>
        <p:spPr bwMode="auto">
          <a:xfrm>
            <a:off x="611188" y="5300663"/>
            <a:ext cx="7920037" cy="11525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672" name="Rectangle 32"/>
          <p:cNvSpPr>
            <a:spLocks noChangeArrowheads="1"/>
          </p:cNvSpPr>
          <p:nvPr/>
        </p:nvSpPr>
        <p:spPr bwMode="auto">
          <a:xfrm>
            <a:off x="5413375" y="5618163"/>
            <a:ext cx="25558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 sz="1600">
                <a:solidFill>
                  <a:schemeClr val="tx1"/>
                </a:solidFill>
              </a:rPr>
              <a:t>Суммарная потребление</a:t>
            </a:r>
          </a:p>
          <a:p>
            <a:pPr algn="ctr" latinLnBrk="1"/>
            <a:r>
              <a:rPr kumimoji="1" lang="ru-RU" altLang="ko-KR" sz="1600">
                <a:solidFill>
                  <a:schemeClr val="tx1"/>
                </a:solidFill>
              </a:rPr>
              <a:t>внутренних блоков</a:t>
            </a:r>
            <a:endParaRPr kumimoji="1" lang="en-US" altLang="ko-KR" sz="1600">
              <a:solidFill>
                <a:schemeClr val="tx1"/>
              </a:solidFill>
            </a:endParaRPr>
          </a:p>
        </p:txBody>
      </p:sp>
      <p:sp>
        <p:nvSpPr>
          <p:cNvPr id="112673" name="Text Box 33"/>
          <p:cNvSpPr txBox="1">
            <a:spLocks noChangeArrowheads="1"/>
          </p:cNvSpPr>
          <p:nvPr/>
        </p:nvSpPr>
        <p:spPr bwMode="auto">
          <a:xfrm>
            <a:off x="4600575" y="5459413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60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112674" name="Line 34"/>
          <p:cNvSpPr>
            <a:spLocks noChangeShapeType="1"/>
          </p:cNvSpPr>
          <p:nvPr/>
        </p:nvSpPr>
        <p:spPr bwMode="auto">
          <a:xfrm>
            <a:off x="4957763" y="5648325"/>
            <a:ext cx="309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75" name="Rectangle 35"/>
          <p:cNvSpPr>
            <a:spLocks noChangeArrowheads="1"/>
          </p:cNvSpPr>
          <p:nvPr/>
        </p:nvSpPr>
        <p:spPr bwMode="auto">
          <a:xfrm>
            <a:off x="5175250" y="5318125"/>
            <a:ext cx="2416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 sz="1600">
                <a:solidFill>
                  <a:schemeClr val="tx1"/>
                </a:solidFill>
              </a:rPr>
              <a:t>Потребноление ВБ «А»</a:t>
            </a:r>
            <a:endParaRPr kumimoji="1" lang="en-US" altLang="ko-KR" sz="1600">
              <a:solidFill>
                <a:schemeClr val="tx1"/>
              </a:solidFill>
            </a:endParaRPr>
          </a:p>
        </p:txBody>
      </p:sp>
      <p:sp>
        <p:nvSpPr>
          <p:cNvPr id="112676" name="Text Box 36"/>
          <p:cNvSpPr txBox="1">
            <a:spLocks noChangeArrowheads="1"/>
          </p:cNvSpPr>
          <p:nvPr/>
        </p:nvSpPr>
        <p:spPr bwMode="auto">
          <a:xfrm>
            <a:off x="1154113" y="5362575"/>
            <a:ext cx="1987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>
                <a:solidFill>
                  <a:schemeClr val="tx1"/>
                </a:solidFill>
              </a:rPr>
              <a:t>Электропотребление </a:t>
            </a:r>
          </a:p>
          <a:p>
            <a:pPr algn="ctr" latinLnBrk="1"/>
            <a:r>
              <a:rPr kumimoji="1" lang="ru-RU" altLang="ko-KR">
                <a:solidFill>
                  <a:schemeClr val="tx1"/>
                </a:solidFill>
              </a:rPr>
              <a:t>Внутреннего блока</a:t>
            </a:r>
            <a:endParaRPr kumimoji="1" lang="en-US" altLang="ko-KR">
              <a:solidFill>
                <a:schemeClr val="tx1"/>
              </a:solidFill>
            </a:endParaRPr>
          </a:p>
        </p:txBody>
      </p:sp>
      <p:sp>
        <p:nvSpPr>
          <p:cNvPr id="112677" name="Text Box 37"/>
          <p:cNvSpPr txBox="1">
            <a:spLocks noChangeArrowheads="1"/>
          </p:cNvSpPr>
          <p:nvPr/>
        </p:nvSpPr>
        <p:spPr bwMode="auto">
          <a:xfrm>
            <a:off x="3157538" y="5461000"/>
            <a:ext cx="303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60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112678" name="Text Box 38"/>
          <p:cNvSpPr txBox="1">
            <a:spLocks noChangeArrowheads="1"/>
          </p:cNvSpPr>
          <p:nvPr/>
        </p:nvSpPr>
        <p:spPr bwMode="auto">
          <a:xfrm>
            <a:off x="3279775" y="5362575"/>
            <a:ext cx="1409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 sz="1600">
                <a:solidFill>
                  <a:schemeClr val="tx1"/>
                </a:solidFill>
              </a:rPr>
              <a:t>Общее </a:t>
            </a:r>
          </a:p>
          <a:p>
            <a:pPr algn="ctr" latinLnBrk="1"/>
            <a:r>
              <a:rPr kumimoji="1" lang="ru-RU" altLang="ko-KR" sz="1600">
                <a:solidFill>
                  <a:schemeClr val="tx1"/>
                </a:solidFill>
              </a:rPr>
              <a:t>потребление</a:t>
            </a:r>
            <a:endParaRPr kumimoji="1" lang="en-US" altLang="ko-KR" sz="1600">
              <a:solidFill>
                <a:schemeClr val="tx1"/>
              </a:solidFill>
            </a:endParaRPr>
          </a:p>
        </p:txBody>
      </p:sp>
      <p:sp>
        <p:nvSpPr>
          <p:cNvPr id="112679" name="Text Box 39"/>
          <p:cNvSpPr txBox="1">
            <a:spLocks noChangeArrowheads="1"/>
          </p:cNvSpPr>
          <p:nvPr/>
        </p:nvSpPr>
        <p:spPr bwMode="auto">
          <a:xfrm>
            <a:off x="1006475" y="6108700"/>
            <a:ext cx="6054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 sz="1200" b="0">
                <a:solidFill>
                  <a:schemeClr val="tx1"/>
                </a:solidFill>
              </a:rPr>
              <a:t>Потребление</a:t>
            </a:r>
            <a:r>
              <a:rPr kumimoji="1" lang="en-US" altLang="ko-KR" sz="1200" b="0">
                <a:solidFill>
                  <a:schemeClr val="tx1"/>
                </a:solidFill>
              </a:rPr>
              <a:t> = </a:t>
            </a:r>
            <a:r>
              <a:rPr kumimoji="1" lang="ru-RU" altLang="ko-KR" sz="1200" b="0">
                <a:solidFill>
                  <a:schemeClr val="tx1"/>
                </a:solidFill>
              </a:rPr>
              <a:t>Фактическая производительность</a:t>
            </a:r>
            <a:r>
              <a:rPr kumimoji="1" lang="en-US" altLang="ko-KR" sz="1200" b="0">
                <a:solidFill>
                  <a:schemeClr val="tx1"/>
                </a:solidFill>
              </a:rPr>
              <a:t> + </a:t>
            </a:r>
            <a:r>
              <a:rPr kumimoji="1" lang="ru-RU" altLang="ko-KR" sz="1200" b="0">
                <a:solidFill>
                  <a:schemeClr val="tx1"/>
                </a:solidFill>
              </a:rPr>
              <a:t>Вентилятор</a:t>
            </a:r>
            <a:r>
              <a:rPr kumimoji="1" lang="en-US" altLang="ko-KR" sz="1200" b="0">
                <a:solidFill>
                  <a:schemeClr val="tx1"/>
                </a:solidFill>
              </a:rPr>
              <a:t> + </a:t>
            </a:r>
            <a:r>
              <a:rPr kumimoji="1" lang="ru-RU" altLang="ko-KR" sz="1200" b="0">
                <a:solidFill>
                  <a:schemeClr val="tx1"/>
                </a:solidFill>
              </a:rPr>
              <a:t>Режим останова</a:t>
            </a:r>
            <a:endParaRPr kumimoji="1" lang="en-US" altLang="ko-KR" sz="1200" b="0">
              <a:solidFill>
                <a:schemeClr val="tx1"/>
              </a:solidFill>
            </a:endParaRPr>
          </a:p>
        </p:txBody>
      </p:sp>
      <p:sp>
        <p:nvSpPr>
          <p:cNvPr id="112680" name="Text Box 40"/>
          <p:cNvSpPr txBox="1">
            <a:spLocks noChangeArrowheads="1"/>
          </p:cNvSpPr>
          <p:nvPr/>
        </p:nvSpPr>
        <p:spPr bwMode="auto">
          <a:xfrm>
            <a:off x="3484563" y="2038350"/>
            <a:ext cx="1695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>
                <a:solidFill>
                  <a:schemeClr val="tx1"/>
                </a:solidFill>
              </a:rPr>
              <a:t>Через модуль</a:t>
            </a:r>
            <a:r>
              <a:rPr kumimoji="1" lang="en-US" altLang="ko-KR">
                <a:solidFill>
                  <a:schemeClr val="tx1"/>
                </a:solidFill>
              </a:rPr>
              <a:t> SiM</a:t>
            </a:r>
          </a:p>
        </p:txBody>
      </p:sp>
      <p:sp>
        <p:nvSpPr>
          <p:cNvPr id="112681" name="Text Box 41"/>
          <p:cNvSpPr txBox="1">
            <a:spLocks noChangeArrowheads="1"/>
          </p:cNvSpPr>
          <p:nvPr/>
        </p:nvSpPr>
        <p:spPr bwMode="auto">
          <a:xfrm>
            <a:off x="3270250" y="4314825"/>
            <a:ext cx="2387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ru-RU" altLang="ko-KR">
                <a:solidFill>
                  <a:schemeClr val="tx1"/>
                </a:solidFill>
              </a:rPr>
              <a:t>Через центральный пульт </a:t>
            </a:r>
          </a:p>
          <a:p>
            <a:pPr latinLnBrk="1"/>
            <a:r>
              <a:rPr kumimoji="1" lang="ru-RU" altLang="ko-KR">
                <a:solidFill>
                  <a:schemeClr val="tx1"/>
                </a:solidFill>
              </a:rPr>
              <a:t>и модуль интерфейса</a:t>
            </a:r>
            <a:endParaRPr kumimoji="1" lang="en-US" altLang="ko-KR">
              <a:solidFill>
                <a:schemeClr val="tx1"/>
              </a:solidFill>
            </a:endParaRPr>
          </a:p>
        </p:txBody>
      </p:sp>
      <p:sp>
        <p:nvSpPr>
          <p:cNvPr id="112682" name="Text Box 42"/>
          <p:cNvSpPr txBox="1">
            <a:spLocks noChangeArrowheads="1"/>
          </p:cNvSpPr>
          <p:nvPr/>
        </p:nvSpPr>
        <p:spPr bwMode="auto">
          <a:xfrm>
            <a:off x="539750" y="1487488"/>
            <a:ext cx="8394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/>
            <a:r>
              <a:rPr kumimoji="1" lang="ru-RU" altLang="ko-KR" sz="1600" b="0">
                <a:solidFill>
                  <a:schemeClr val="tx1"/>
                </a:solidFill>
              </a:rPr>
              <a:t>Данные о</a:t>
            </a:r>
            <a:r>
              <a:rPr kumimoji="1" lang="en-US" altLang="ko-KR" sz="1600" b="0">
                <a:solidFill>
                  <a:schemeClr val="tx1"/>
                </a:solidFill>
              </a:rPr>
              <a:t> </a:t>
            </a:r>
            <a:r>
              <a:rPr kumimoji="1" lang="ru-RU" altLang="ko-KR" sz="1600" b="0">
                <a:solidFill>
                  <a:schemeClr val="tx1"/>
                </a:solidFill>
              </a:rPr>
              <a:t>работе системы аккумулируются в </a:t>
            </a:r>
            <a:r>
              <a:rPr kumimoji="1" lang="en-US" altLang="ko-KR" sz="1600" b="0">
                <a:solidFill>
                  <a:schemeClr val="tx1"/>
                </a:solidFill>
              </a:rPr>
              <a:t>DMS </a:t>
            </a:r>
            <a:r>
              <a:rPr kumimoji="1" lang="ru-RU" altLang="ko-KR" sz="1600" b="0">
                <a:solidFill>
                  <a:schemeClr val="tx1"/>
                </a:solidFill>
              </a:rPr>
              <a:t>для расчета электропотребления</a:t>
            </a:r>
            <a:r>
              <a:rPr kumimoji="1" lang="en-US" altLang="ko-KR" sz="1600" b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2683" name="Freeform 43"/>
          <p:cNvSpPr>
            <a:spLocks/>
          </p:cNvSpPr>
          <p:nvPr/>
        </p:nvSpPr>
        <p:spPr bwMode="auto">
          <a:xfrm>
            <a:off x="3349625" y="2278063"/>
            <a:ext cx="360363" cy="431800"/>
          </a:xfrm>
          <a:custGeom>
            <a:avLst/>
            <a:gdLst/>
            <a:ahLst/>
            <a:cxnLst>
              <a:cxn ang="0">
                <a:pos x="0" y="272"/>
              </a:cxn>
              <a:cxn ang="0">
                <a:pos x="45" y="136"/>
              </a:cxn>
              <a:cxn ang="0">
                <a:pos x="181" y="136"/>
              </a:cxn>
              <a:cxn ang="0">
                <a:pos x="227" y="0"/>
              </a:cxn>
            </a:cxnLst>
            <a:rect l="0" t="0" r="r" b="b"/>
            <a:pathLst>
              <a:path w="227" h="272">
                <a:moveTo>
                  <a:pt x="0" y="272"/>
                </a:moveTo>
                <a:cubicBezTo>
                  <a:pt x="7" y="215"/>
                  <a:pt x="15" y="159"/>
                  <a:pt x="45" y="136"/>
                </a:cubicBezTo>
                <a:cubicBezTo>
                  <a:pt x="75" y="113"/>
                  <a:pt x="151" y="159"/>
                  <a:pt x="181" y="136"/>
                </a:cubicBezTo>
                <a:cubicBezTo>
                  <a:pt x="211" y="113"/>
                  <a:pt x="219" y="56"/>
                  <a:pt x="227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84" name="Freeform 44"/>
          <p:cNvSpPr>
            <a:spLocks/>
          </p:cNvSpPr>
          <p:nvPr/>
        </p:nvSpPr>
        <p:spPr bwMode="auto">
          <a:xfrm rot="17458640" flipH="1">
            <a:off x="3348831" y="3931444"/>
            <a:ext cx="287338" cy="431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6" y="45"/>
              </a:cxn>
              <a:cxn ang="0">
                <a:pos x="136" y="181"/>
              </a:cxn>
              <a:cxn ang="0">
                <a:pos x="227" y="272"/>
              </a:cxn>
            </a:cxnLst>
            <a:rect l="0" t="0" r="r" b="b"/>
            <a:pathLst>
              <a:path w="227" h="272">
                <a:moveTo>
                  <a:pt x="0" y="0"/>
                </a:moveTo>
                <a:cubicBezTo>
                  <a:pt x="56" y="7"/>
                  <a:pt x="113" y="15"/>
                  <a:pt x="136" y="45"/>
                </a:cubicBezTo>
                <a:cubicBezTo>
                  <a:pt x="159" y="75"/>
                  <a:pt x="121" y="143"/>
                  <a:pt x="136" y="181"/>
                </a:cubicBezTo>
                <a:cubicBezTo>
                  <a:pt x="151" y="219"/>
                  <a:pt x="189" y="245"/>
                  <a:pt x="227" y="272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85" name="Line 45"/>
          <p:cNvSpPr>
            <a:spLocks noChangeShapeType="1"/>
          </p:cNvSpPr>
          <p:nvPr/>
        </p:nvSpPr>
        <p:spPr bwMode="auto">
          <a:xfrm>
            <a:off x="3638550" y="3213100"/>
            <a:ext cx="358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86" name="Line 46"/>
          <p:cNvSpPr>
            <a:spLocks noChangeShapeType="1"/>
          </p:cNvSpPr>
          <p:nvPr/>
        </p:nvSpPr>
        <p:spPr bwMode="auto">
          <a:xfrm flipV="1">
            <a:off x="3636963" y="2709863"/>
            <a:ext cx="1587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87" name="Line 47"/>
          <p:cNvSpPr>
            <a:spLocks noChangeShapeType="1"/>
          </p:cNvSpPr>
          <p:nvPr/>
        </p:nvSpPr>
        <p:spPr bwMode="auto">
          <a:xfrm flipH="1" flipV="1">
            <a:off x="3060700" y="2708275"/>
            <a:ext cx="57785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88" name="Line 48"/>
          <p:cNvSpPr>
            <a:spLocks noChangeShapeType="1"/>
          </p:cNvSpPr>
          <p:nvPr/>
        </p:nvSpPr>
        <p:spPr bwMode="auto">
          <a:xfrm>
            <a:off x="3638550" y="3500438"/>
            <a:ext cx="358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89" name="Line 49"/>
          <p:cNvSpPr>
            <a:spLocks noChangeShapeType="1"/>
          </p:cNvSpPr>
          <p:nvPr/>
        </p:nvSpPr>
        <p:spPr bwMode="auto">
          <a:xfrm flipH="1" flipV="1">
            <a:off x="3636963" y="3500438"/>
            <a:ext cx="1587" cy="4333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90" name="Line 50"/>
          <p:cNvSpPr>
            <a:spLocks noChangeShapeType="1"/>
          </p:cNvSpPr>
          <p:nvPr/>
        </p:nvSpPr>
        <p:spPr bwMode="auto">
          <a:xfrm flipH="1" flipV="1">
            <a:off x="3060700" y="3932238"/>
            <a:ext cx="57785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91" name="Line 51"/>
          <p:cNvSpPr>
            <a:spLocks noChangeShapeType="1"/>
          </p:cNvSpPr>
          <p:nvPr/>
        </p:nvSpPr>
        <p:spPr bwMode="auto">
          <a:xfrm>
            <a:off x="5076825" y="3355975"/>
            <a:ext cx="143986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95" name="Text Box 55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07.</a:t>
            </a:r>
          </a:p>
        </p:txBody>
      </p:sp>
      <p:sp>
        <p:nvSpPr>
          <p:cNvPr id="112696" name="Text Box 56"/>
          <p:cNvSpPr txBox="1">
            <a:spLocks noChangeArrowheads="1"/>
          </p:cNvSpPr>
          <p:nvPr/>
        </p:nvSpPr>
        <p:spPr bwMode="auto">
          <a:xfrm>
            <a:off x="682625" y="304800"/>
            <a:ext cx="84613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Сервер управления данными</a:t>
            </a:r>
            <a:r>
              <a:rPr kumimoji="1" lang="en-US" altLang="ko-KR" sz="3200">
                <a:solidFill>
                  <a:schemeClr val="bg1"/>
                </a:solidFill>
              </a:rPr>
              <a:t> (MIM-D00)</a:t>
            </a:r>
          </a:p>
        </p:txBody>
      </p:sp>
      <p:sp>
        <p:nvSpPr>
          <p:cNvPr id="112697" name="Text Box 57"/>
          <p:cNvSpPr txBox="1">
            <a:spLocks noChangeArrowheads="1"/>
          </p:cNvSpPr>
          <p:nvPr/>
        </p:nvSpPr>
        <p:spPr bwMode="auto">
          <a:xfrm>
            <a:off x="611188" y="1001713"/>
            <a:ext cx="3184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800">
                <a:solidFill>
                  <a:schemeClr val="tx1"/>
                </a:solidFill>
              </a:rPr>
              <a:t>※</a:t>
            </a:r>
            <a:r>
              <a:rPr kumimoji="1" lang="ru-RU" altLang="ko-KR" sz="1800">
                <a:solidFill>
                  <a:schemeClr val="tx1"/>
                </a:solidFill>
              </a:rPr>
              <a:t>Учет электропотребления</a:t>
            </a:r>
            <a:endParaRPr kumimoji="1" lang="en-US" altLang="ko-KR" sz="1800">
              <a:solidFill>
                <a:schemeClr val="tx1"/>
              </a:solidFill>
            </a:endParaRPr>
          </a:p>
        </p:txBody>
      </p:sp>
      <p:sp>
        <p:nvSpPr>
          <p:cNvPr id="112698" name="Rectangle 58"/>
          <p:cNvSpPr>
            <a:spLocks noChangeArrowheads="1"/>
          </p:cNvSpPr>
          <p:nvPr/>
        </p:nvSpPr>
        <p:spPr bwMode="auto">
          <a:xfrm>
            <a:off x="812800" y="3702050"/>
            <a:ext cx="2222500" cy="942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kumimoji="1" lang="ru-RU" altLang="ko-KR">
                <a:solidFill>
                  <a:schemeClr val="tx1"/>
                </a:solidFill>
              </a:rPr>
              <a:t>Информация о системе:</a:t>
            </a:r>
            <a:r>
              <a:rPr kumimoji="1" lang="en-US" altLang="ko-KR">
                <a:solidFill>
                  <a:schemeClr val="tx1"/>
                </a:solidFill>
              </a:rPr>
              <a:t> </a:t>
            </a:r>
          </a:p>
          <a:p>
            <a:r>
              <a:rPr kumimoji="1" lang="en-US" altLang="ko-KR">
                <a:solidFill>
                  <a:schemeClr val="tx1"/>
                </a:solidFill>
              </a:rPr>
              <a:t>1. </a:t>
            </a:r>
            <a:r>
              <a:rPr kumimoji="1" lang="ru-RU" altLang="ko-KR">
                <a:solidFill>
                  <a:schemeClr val="tx1"/>
                </a:solidFill>
              </a:rPr>
              <a:t>Работа компрессора</a:t>
            </a:r>
            <a:endParaRPr kumimoji="1" lang="en-US" altLang="ko-KR">
              <a:solidFill>
                <a:schemeClr val="tx1"/>
              </a:solidFill>
            </a:endParaRPr>
          </a:p>
          <a:p>
            <a:r>
              <a:rPr kumimoji="1" lang="en-US" altLang="ko-KR">
                <a:solidFill>
                  <a:schemeClr val="tx1"/>
                </a:solidFill>
              </a:rPr>
              <a:t>2. </a:t>
            </a:r>
            <a:r>
              <a:rPr kumimoji="1" lang="ru-RU" altLang="ko-KR">
                <a:solidFill>
                  <a:schemeClr val="tx1"/>
                </a:solidFill>
              </a:rPr>
              <a:t>Работа вентиляторов</a:t>
            </a:r>
          </a:p>
          <a:p>
            <a:r>
              <a:rPr kumimoji="1" lang="en-US" altLang="ko-KR">
                <a:solidFill>
                  <a:schemeClr val="tx1"/>
                </a:solidFill>
              </a:rPr>
              <a:t>3. </a:t>
            </a:r>
            <a:r>
              <a:rPr kumimoji="1" lang="ru-RU" altLang="ko-KR">
                <a:solidFill>
                  <a:schemeClr val="tx1"/>
                </a:solidFill>
              </a:rPr>
              <a:t>Режим останова</a:t>
            </a:r>
            <a:endParaRPr kumimoji="1"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AutoShape 2"/>
          <p:cNvSpPr>
            <a:spLocks noChangeArrowheads="1"/>
          </p:cNvSpPr>
          <p:nvPr/>
        </p:nvSpPr>
        <p:spPr bwMode="auto">
          <a:xfrm>
            <a:off x="469900" y="2435225"/>
            <a:ext cx="6329363" cy="7000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latinLnBrk="1"/>
            <a:r>
              <a:rPr kumimoji="1" lang="en-US" altLang="ko-KR" sz="2000">
                <a:solidFill>
                  <a:schemeClr val="tx1"/>
                </a:solidFill>
              </a:rPr>
              <a:t>Fan capacity</a:t>
            </a:r>
          </a:p>
          <a:p>
            <a:pPr latinLnBrk="1"/>
            <a:r>
              <a:rPr kumimoji="1" lang="en-US" altLang="ko-KR" sz="1600" b="0">
                <a:solidFill>
                  <a:schemeClr val="tx1"/>
                </a:solidFill>
              </a:rPr>
              <a:t>Fan operation power. It differs from the indoor unit type.</a:t>
            </a:r>
          </a:p>
        </p:txBody>
      </p:sp>
      <p:sp>
        <p:nvSpPr>
          <p:cNvPr id="113667" name="AutoShape 3"/>
          <p:cNvSpPr>
            <a:spLocks noChangeArrowheads="1"/>
          </p:cNvSpPr>
          <p:nvPr/>
        </p:nvSpPr>
        <p:spPr bwMode="auto">
          <a:xfrm>
            <a:off x="457200" y="1258888"/>
            <a:ext cx="8359775" cy="124301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latinLnBrk="1"/>
            <a:r>
              <a:rPr kumimoji="1" lang="en-US" altLang="ko-KR" sz="2000">
                <a:solidFill>
                  <a:schemeClr val="tx1"/>
                </a:solidFill>
              </a:rPr>
              <a:t>Main capacity</a:t>
            </a:r>
          </a:p>
          <a:p>
            <a:pPr latinLnBrk="1"/>
            <a:r>
              <a:rPr kumimoji="1" lang="en-US" altLang="ko-KR" sz="1600" b="0">
                <a:solidFill>
                  <a:schemeClr val="tx1"/>
                </a:solidFill>
              </a:rPr>
              <a:t>Expressed as compressor operation power. It varies depending on the difference between the set  </a:t>
            </a:r>
          </a:p>
          <a:p>
            <a:pPr latinLnBrk="1"/>
            <a:r>
              <a:rPr kumimoji="1" lang="en-US" altLang="ko-KR" sz="1600" b="0">
                <a:solidFill>
                  <a:schemeClr val="tx1"/>
                </a:solidFill>
              </a:rPr>
              <a:t>temperature and room temperature.</a:t>
            </a:r>
          </a:p>
        </p:txBody>
      </p:sp>
      <p:sp>
        <p:nvSpPr>
          <p:cNvPr id="113668" name="AutoShape 4"/>
          <p:cNvSpPr>
            <a:spLocks noChangeArrowheads="1"/>
          </p:cNvSpPr>
          <p:nvPr/>
        </p:nvSpPr>
        <p:spPr bwMode="auto">
          <a:xfrm>
            <a:off x="471488" y="3203575"/>
            <a:ext cx="7878762" cy="97155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latinLnBrk="1"/>
            <a:r>
              <a:rPr kumimoji="1" lang="en-US" altLang="ko-KR" sz="2000">
                <a:solidFill>
                  <a:schemeClr val="tx1"/>
                </a:solidFill>
              </a:rPr>
              <a:t>Stand-by capacity</a:t>
            </a:r>
          </a:p>
          <a:p>
            <a:pPr latinLnBrk="1"/>
            <a:r>
              <a:rPr kumimoji="1" lang="en-US" altLang="ko-KR" sz="1600" b="0">
                <a:solidFill>
                  <a:schemeClr val="tx1"/>
                </a:solidFill>
              </a:rPr>
              <a:t>Power consumption when the system is in the Stop mode.</a:t>
            </a:r>
          </a:p>
          <a:p>
            <a:pPr latinLnBrk="1"/>
            <a:r>
              <a:rPr kumimoji="1" lang="en-US" altLang="ko-KR" sz="1600" b="0">
                <a:solidFill>
                  <a:schemeClr val="tx1"/>
                </a:solidFill>
              </a:rPr>
              <a:t>Indoor/Outdioor unit PCBs and pre-heating coil surrounding the compressor</a:t>
            </a:r>
          </a:p>
        </p:txBody>
      </p:sp>
      <p:sp>
        <p:nvSpPr>
          <p:cNvPr id="113669" name="AutoShape 5"/>
          <p:cNvSpPr>
            <a:spLocks noChangeArrowheads="1"/>
          </p:cNvSpPr>
          <p:nvPr/>
        </p:nvSpPr>
        <p:spPr bwMode="auto">
          <a:xfrm>
            <a:off x="388938" y="4205288"/>
            <a:ext cx="8443912" cy="239236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latinLnBrk="1"/>
            <a:r>
              <a:rPr kumimoji="1" lang="en-US" altLang="ko-KR" sz="2000">
                <a:solidFill>
                  <a:schemeClr val="tx1"/>
                </a:solidFill>
              </a:rPr>
              <a:t>What if the room temperature begins to reach the set temperature ?</a:t>
            </a:r>
          </a:p>
          <a:p>
            <a:pPr latinLnBrk="1"/>
            <a:r>
              <a:rPr kumimoji="1" lang="en-US" altLang="ko-KR" sz="1600" b="0">
                <a:solidFill>
                  <a:schemeClr val="tx1"/>
                </a:solidFill>
              </a:rPr>
              <a:t>The indoor unit needs less refrigerant and also sends less Main capacity. </a:t>
            </a:r>
          </a:p>
          <a:p>
            <a:pPr latinLnBrk="1"/>
            <a:r>
              <a:rPr kumimoji="1" lang="en-US" altLang="ko-KR" sz="1600" b="0">
                <a:solidFill>
                  <a:schemeClr val="tx1"/>
                </a:solidFill>
              </a:rPr>
              <a:t>The smaller temperature difference changes, the smaller capacity and power is required.</a:t>
            </a:r>
          </a:p>
          <a:p>
            <a:pPr latinLnBrk="1"/>
            <a:endParaRPr kumimoji="1" lang="en-US" altLang="ko-KR" sz="1600" b="0">
              <a:solidFill>
                <a:schemeClr val="tx1"/>
              </a:solidFill>
            </a:endParaRPr>
          </a:p>
          <a:p>
            <a:pPr latinLnBrk="1"/>
            <a:r>
              <a:rPr kumimoji="1" lang="en-US" altLang="ko-KR" sz="2000">
                <a:solidFill>
                  <a:schemeClr val="tx1"/>
                </a:solidFill>
              </a:rPr>
              <a:t>When the room temperature has reached the set temperature,</a:t>
            </a:r>
            <a:r>
              <a:rPr kumimoji="1" lang="en-US" altLang="ko-KR" sz="1200" b="0">
                <a:solidFill>
                  <a:schemeClr val="tx1"/>
                </a:solidFill>
              </a:rPr>
              <a:t> </a:t>
            </a:r>
          </a:p>
          <a:p>
            <a:pPr latinLnBrk="1"/>
            <a:r>
              <a:rPr kumimoji="1" lang="en-US" altLang="ko-KR" sz="1600" b="0">
                <a:solidFill>
                  <a:schemeClr val="tx1"/>
                </a:solidFill>
              </a:rPr>
              <a:t>there is no need to pump the refrigerant into the indoor  unit.</a:t>
            </a:r>
          </a:p>
          <a:p>
            <a:pPr latinLnBrk="1"/>
            <a:r>
              <a:rPr kumimoji="1" lang="en-US" altLang="ko-KR" sz="1600" b="0">
                <a:solidFill>
                  <a:schemeClr val="tx1"/>
                </a:solidFill>
              </a:rPr>
              <a:t>Indoor unit goes into the thermally OFF state and sends capacity of zero value, which results in fan or stand-by power distribution only.</a:t>
            </a:r>
          </a:p>
        </p:txBody>
      </p:sp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611188" y="1000125"/>
            <a:ext cx="36147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800">
                <a:solidFill>
                  <a:schemeClr val="tx1"/>
                </a:solidFill>
              </a:rPr>
              <a:t>※DMS Power Distribution Theory</a:t>
            </a:r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07.</a:t>
            </a:r>
          </a:p>
        </p:txBody>
      </p:sp>
      <p:sp>
        <p:nvSpPr>
          <p:cNvPr id="113673" name="Text Box 9"/>
          <p:cNvSpPr txBox="1">
            <a:spLocks noChangeArrowheads="1"/>
          </p:cNvSpPr>
          <p:nvPr/>
        </p:nvSpPr>
        <p:spPr bwMode="auto">
          <a:xfrm>
            <a:off x="682625" y="304800"/>
            <a:ext cx="84613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Сервер управления данными</a:t>
            </a:r>
            <a:r>
              <a:rPr kumimoji="1" lang="en-US" altLang="ko-KR" sz="3200">
                <a:solidFill>
                  <a:schemeClr val="bg1"/>
                </a:solidFill>
              </a:rPr>
              <a:t> (MIM-D00)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Line 2"/>
          <p:cNvSpPr>
            <a:spLocks noChangeShapeType="1"/>
          </p:cNvSpPr>
          <p:nvPr/>
        </p:nvSpPr>
        <p:spPr bwMode="auto">
          <a:xfrm>
            <a:off x="1670050" y="3889375"/>
            <a:ext cx="59102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14691" name="Line 3"/>
          <p:cNvSpPr>
            <a:spLocks noChangeShapeType="1"/>
          </p:cNvSpPr>
          <p:nvPr/>
        </p:nvSpPr>
        <p:spPr bwMode="auto">
          <a:xfrm flipH="1">
            <a:off x="1668463" y="3097213"/>
            <a:ext cx="1587" cy="936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14692" name="Line 4"/>
          <p:cNvSpPr>
            <a:spLocks noChangeShapeType="1"/>
          </p:cNvSpPr>
          <p:nvPr/>
        </p:nvSpPr>
        <p:spPr bwMode="auto">
          <a:xfrm>
            <a:off x="7580313" y="3097213"/>
            <a:ext cx="0" cy="936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14693" name="Line 5"/>
          <p:cNvSpPr>
            <a:spLocks noChangeShapeType="1"/>
          </p:cNvSpPr>
          <p:nvPr/>
        </p:nvSpPr>
        <p:spPr bwMode="auto">
          <a:xfrm flipH="1">
            <a:off x="2100263" y="3529013"/>
            <a:ext cx="1587" cy="5048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14694" name="Line 6"/>
          <p:cNvSpPr>
            <a:spLocks noChangeShapeType="1"/>
          </p:cNvSpPr>
          <p:nvPr/>
        </p:nvSpPr>
        <p:spPr bwMode="auto">
          <a:xfrm>
            <a:off x="2533650" y="3529013"/>
            <a:ext cx="0" cy="5048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14695" name="Line 7"/>
          <p:cNvSpPr>
            <a:spLocks noChangeShapeType="1"/>
          </p:cNvSpPr>
          <p:nvPr/>
        </p:nvSpPr>
        <p:spPr bwMode="auto">
          <a:xfrm>
            <a:off x="1670050" y="2954338"/>
            <a:ext cx="5910263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14696" name="AutoShape 8"/>
          <p:cNvSpPr>
            <a:spLocks noChangeArrowheads="1"/>
          </p:cNvSpPr>
          <p:nvPr/>
        </p:nvSpPr>
        <p:spPr bwMode="auto">
          <a:xfrm>
            <a:off x="3108325" y="2565400"/>
            <a:ext cx="1022350" cy="3968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latinLnBrk="1"/>
            <a:r>
              <a:rPr kumimoji="1" lang="en-US" altLang="ko-KR" sz="1800">
                <a:solidFill>
                  <a:schemeClr val="tx1"/>
                </a:solidFill>
              </a:rPr>
              <a:t>24 </a:t>
            </a:r>
            <a:r>
              <a:rPr kumimoji="1" lang="ru-RU" altLang="ko-KR" sz="1800">
                <a:solidFill>
                  <a:schemeClr val="tx1"/>
                </a:solidFill>
              </a:rPr>
              <a:t>часа</a:t>
            </a:r>
            <a:endParaRPr kumimoji="1" lang="en-US" altLang="ko-KR" sz="1800">
              <a:solidFill>
                <a:schemeClr val="tx1"/>
              </a:solidFill>
            </a:endParaRPr>
          </a:p>
        </p:txBody>
      </p:sp>
      <p:sp>
        <p:nvSpPr>
          <p:cNvPr id="114697" name="Line 9"/>
          <p:cNvSpPr>
            <a:spLocks noChangeShapeType="1"/>
          </p:cNvSpPr>
          <p:nvPr/>
        </p:nvSpPr>
        <p:spPr bwMode="auto">
          <a:xfrm flipV="1">
            <a:off x="7580313" y="4075113"/>
            <a:ext cx="0" cy="938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14698" name="AutoShape 10"/>
          <p:cNvSpPr>
            <a:spLocks noChangeArrowheads="1"/>
          </p:cNvSpPr>
          <p:nvPr/>
        </p:nvSpPr>
        <p:spPr bwMode="auto">
          <a:xfrm>
            <a:off x="4940300" y="5013325"/>
            <a:ext cx="3935413" cy="1187450"/>
          </a:xfrm>
          <a:prstGeom prst="roundRect">
            <a:avLst>
              <a:gd name="adj" fmla="val 16667"/>
            </a:avLst>
          </a:prstGeom>
          <a:solidFill>
            <a:schemeClr val="bg1">
              <a:alpha val="8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latinLnBrk="1"/>
            <a:r>
              <a:rPr kumimoji="1" lang="ru-RU" altLang="ko-KR" sz="1600" b="0">
                <a:solidFill>
                  <a:schemeClr val="tx1"/>
                </a:solidFill>
              </a:rPr>
              <a:t>1. Подсчет аккумулированного </a:t>
            </a:r>
          </a:p>
          <a:p>
            <a:pPr marL="457200" indent="-457200" latinLnBrk="1"/>
            <a:r>
              <a:rPr kumimoji="1" lang="ru-RU" altLang="ko-KR" sz="1600" b="0">
                <a:solidFill>
                  <a:schemeClr val="tx1"/>
                </a:solidFill>
              </a:rPr>
              <a:t>    значения производительности.</a:t>
            </a:r>
            <a:endParaRPr kumimoji="1" lang="en-US" altLang="ko-KR" sz="1600" b="0">
              <a:solidFill>
                <a:schemeClr val="tx1"/>
              </a:solidFill>
            </a:endParaRPr>
          </a:p>
          <a:p>
            <a:pPr marL="457200" indent="-457200" latinLnBrk="1"/>
            <a:r>
              <a:rPr kumimoji="1" lang="en-US" altLang="ko-KR" sz="1600" b="0">
                <a:solidFill>
                  <a:schemeClr val="tx1"/>
                </a:solidFill>
              </a:rPr>
              <a:t>2. </a:t>
            </a:r>
            <a:r>
              <a:rPr kumimoji="1" lang="ru-RU" altLang="ko-KR" sz="1600" b="0">
                <a:solidFill>
                  <a:schemeClr val="tx1"/>
                </a:solidFill>
              </a:rPr>
              <a:t>Создание отчета за сутки</a:t>
            </a:r>
            <a:r>
              <a:rPr kumimoji="1" lang="en-US" altLang="ko-KR" sz="1600" b="0">
                <a:solidFill>
                  <a:schemeClr val="tx1"/>
                </a:solidFill>
              </a:rPr>
              <a:t>.</a:t>
            </a:r>
          </a:p>
          <a:p>
            <a:pPr marL="457200" indent="-457200" latinLnBrk="1"/>
            <a:r>
              <a:rPr kumimoji="1" lang="en-US" altLang="ko-KR" sz="1600" b="0">
                <a:solidFill>
                  <a:schemeClr val="tx1"/>
                </a:solidFill>
              </a:rPr>
              <a:t>4. </a:t>
            </a:r>
            <a:r>
              <a:rPr kumimoji="1" lang="ru-RU" altLang="ko-KR" sz="1600" b="0">
                <a:solidFill>
                  <a:schemeClr val="tx1"/>
                </a:solidFill>
              </a:rPr>
              <a:t>Обнуление собранной информации</a:t>
            </a:r>
            <a:r>
              <a:rPr kumimoji="1" lang="en-US" altLang="ko-KR" sz="1600" b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4699" name="AutoShape 11"/>
          <p:cNvSpPr>
            <a:spLocks noChangeArrowheads="1"/>
          </p:cNvSpPr>
          <p:nvPr/>
        </p:nvSpPr>
        <p:spPr bwMode="auto">
          <a:xfrm>
            <a:off x="7237413" y="2565400"/>
            <a:ext cx="719137" cy="36353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latinLnBrk="1"/>
            <a:r>
              <a:rPr kumimoji="1" lang="en-US" altLang="ko-KR" sz="1600">
                <a:solidFill>
                  <a:srgbClr val="CC0000"/>
                </a:solidFill>
              </a:rPr>
              <a:t>24:00</a:t>
            </a:r>
          </a:p>
        </p:txBody>
      </p:sp>
      <p:sp>
        <p:nvSpPr>
          <p:cNvPr id="114700" name="AutoShape 12"/>
          <p:cNvSpPr>
            <a:spLocks noChangeArrowheads="1"/>
          </p:cNvSpPr>
          <p:nvPr/>
        </p:nvSpPr>
        <p:spPr bwMode="auto">
          <a:xfrm>
            <a:off x="1331913" y="2565400"/>
            <a:ext cx="719137" cy="36353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latinLnBrk="1"/>
            <a:r>
              <a:rPr kumimoji="1" lang="en-US" altLang="ko-KR" sz="1600">
                <a:solidFill>
                  <a:srgbClr val="CC0000"/>
                </a:solidFill>
              </a:rPr>
              <a:t>00:00</a:t>
            </a:r>
          </a:p>
        </p:txBody>
      </p:sp>
      <p:sp>
        <p:nvSpPr>
          <p:cNvPr id="114701" name="Line 13"/>
          <p:cNvSpPr>
            <a:spLocks noChangeShapeType="1"/>
          </p:cNvSpPr>
          <p:nvPr/>
        </p:nvSpPr>
        <p:spPr bwMode="auto">
          <a:xfrm>
            <a:off x="2971800" y="3529013"/>
            <a:ext cx="0" cy="5048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14702" name="Line 14"/>
          <p:cNvSpPr>
            <a:spLocks noChangeShapeType="1"/>
          </p:cNvSpPr>
          <p:nvPr/>
        </p:nvSpPr>
        <p:spPr bwMode="auto">
          <a:xfrm>
            <a:off x="3403600" y="3529013"/>
            <a:ext cx="0" cy="5048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14703" name="Oval 15"/>
          <p:cNvSpPr>
            <a:spLocks noChangeArrowheads="1"/>
          </p:cNvSpPr>
          <p:nvPr/>
        </p:nvSpPr>
        <p:spPr bwMode="auto">
          <a:xfrm>
            <a:off x="4643438" y="3605213"/>
            <a:ext cx="36512" cy="36512"/>
          </a:xfrm>
          <a:prstGeom prst="ellipse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4704" name="Oval 16"/>
          <p:cNvSpPr>
            <a:spLocks noChangeArrowheads="1"/>
          </p:cNvSpPr>
          <p:nvPr/>
        </p:nvSpPr>
        <p:spPr bwMode="auto">
          <a:xfrm>
            <a:off x="4786313" y="3608388"/>
            <a:ext cx="36512" cy="36512"/>
          </a:xfrm>
          <a:prstGeom prst="ellipse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4705" name="Oval 17"/>
          <p:cNvSpPr>
            <a:spLocks noChangeArrowheads="1"/>
          </p:cNvSpPr>
          <p:nvPr/>
        </p:nvSpPr>
        <p:spPr bwMode="auto">
          <a:xfrm>
            <a:off x="4930775" y="3605213"/>
            <a:ext cx="36513" cy="36512"/>
          </a:xfrm>
          <a:prstGeom prst="ellipse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4706" name="Oval 18"/>
          <p:cNvSpPr>
            <a:spLocks noChangeArrowheads="1"/>
          </p:cNvSpPr>
          <p:nvPr/>
        </p:nvSpPr>
        <p:spPr bwMode="auto">
          <a:xfrm>
            <a:off x="5075238" y="3602038"/>
            <a:ext cx="36512" cy="36512"/>
          </a:xfrm>
          <a:prstGeom prst="ellipse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4707" name="Oval 19"/>
          <p:cNvSpPr>
            <a:spLocks noChangeArrowheads="1"/>
          </p:cNvSpPr>
          <p:nvPr/>
        </p:nvSpPr>
        <p:spPr bwMode="auto">
          <a:xfrm>
            <a:off x="5218113" y="3605213"/>
            <a:ext cx="36512" cy="36512"/>
          </a:xfrm>
          <a:prstGeom prst="ellipse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4708" name="Oval 20"/>
          <p:cNvSpPr>
            <a:spLocks noChangeArrowheads="1"/>
          </p:cNvSpPr>
          <p:nvPr/>
        </p:nvSpPr>
        <p:spPr bwMode="auto">
          <a:xfrm>
            <a:off x="5362575" y="3602038"/>
            <a:ext cx="36513" cy="36512"/>
          </a:xfrm>
          <a:prstGeom prst="ellipse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4709" name="Oval 21"/>
          <p:cNvSpPr>
            <a:spLocks noChangeArrowheads="1"/>
          </p:cNvSpPr>
          <p:nvPr/>
        </p:nvSpPr>
        <p:spPr bwMode="auto">
          <a:xfrm>
            <a:off x="5507038" y="3602038"/>
            <a:ext cx="36512" cy="36512"/>
          </a:xfrm>
          <a:prstGeom prst="ellipse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4710" name="Oval 22"/>
          <p:cNvSpPr>
            <a:spLocks noChangeArrowheads="1"/>
          </p:cNvSpPr>
          <p:nvPr/>
        </p:nvSpPr>
        <p:spPr bwMode="auto">
          <a:xfrm>
            <a:off x="5649913" y="3605213"/>
            <a:ext cx="36512" cy="36512"/>
          </a:xfrm>
          <a:prstGeom prst="ellipse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4711" name="Oval 23"/>
          <p:cNvSpPr>
            <a:spLocks noChangeArrowheads="1"/>
          </p:cNvSpPr>
          <p:nvPr/>
        </p:nvSpPr>
        <p:spPr bwMode="auto">
          <a:xfrm>
            <a:off x="5794375" y="3602038"/>
            <a:ext cx="36513" cy="36512"/>
          </a:xfrm>
          <a:prstGeom prst="ellipse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4712" name="Oval 24"/>
          <p:cNvSpPr>
            <a:spLocks noChangeArrowheads="1"/>
          </p:cNvSpPr>
          <p:nvPr/>
        </p:nvSpPr>
        <p:spPr bwMode="auto">
          <a:xfrm>
            <a:off x="5938838" y="3598863"/>
            <a:ext cx="36512" cy="36512"/>
          </a:xfrm>
          <a:prstGeom prst="ellipse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6081713" y="3602038"/>
            <a:ext cx="36512" cy="36512"/>
          </a:xfrm>
          <a:prstGeom prst="ellipse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4714" name="Oval 26"/>
          <p:cNvSpPr>
            <a:spLocks noChangeArrowheads="1"/>
          </p:cNvSpPr>
          <p:nvPr/>
        </p:nvSpPr>
        <p:spPr bwMode="auto">
          <a:xfrm>
            <a:off x="6226175" y="3598863"/>
            <a:ext cx="36513" cy="36512"/>
          </a:xfrm>
          <a:prstGeom prst="ellipse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4716" name="Line 28"/>
          <p:cNvSpPr>
            <a:spLocks noChangeShapeType="1"/>
          </p:cNvSpPr>
          <p:nvPr/>
        </p:nvSpPr>
        <p:spPr bwMode="auto">
          <a:xfrm flipH="1" flipV="1">
            <a:off x="2108200" y="4105275"/>
            <a:ext cx="0" cy="9794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14718" name="Line 30"/>
          <p:cNvSpPr>
            <a:spLocks noChangeShapeType="1"/>
          </p:cNvSpPr>
          <p:nvPr/>
        </p:nvSpPr>
        <p:spPr bwMode="auto">
          <a:xfrm flipV="1">
            <a:off x="2108200" y="4537075"/>
            <a:ext cx="431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14719" name="Line 31"/>
          <p:cNvSpPr>
            <a:spLocks noChangeShapeType="1"/>
          </p:cNvSpPr>
          <p:nvPr/>
        </p:nvSpPr>
        <p:spPr bwMode="auto">
          <a:xfrm flipH="1" flipV="1">
            <a:off x="2540000" y="4105275"/>
            <a:ext cx="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14720" name="Line 32"/>
          <p:cNvSpPr>
            <a:spLocks noChangeShapeType="1"/>
          </p:cNvSpPr>
          <p:nvPr/>
        </p:nvSpPr>
        <p:spPr bwMode="auto">
          <a:xfrm flipV="1">
            <a:off x="2540000" y="4537075"/>
            <a:ext cx="863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14721" name="Line 33"/>
          <p:cNvSpPr>
            <a:spLocks noChangeShapeType="1"/>
          </p:cNvSpPr>
          <p:nvPr/>
        </p:nvSpPr>
        <p:spPr bwMode="auto">
          <a:xfrm flipH="1" flipV="1">
            <a:off x="2971800" y="4105275"/>
            <a:ext cx="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14722" name="Line 34"/>
          <p:cNvSpPr>
            <a:spLocks noChangeShapeType="1"/>
          </p:cNvSpPr>
          <p:nvPr/>
        </p:nvSpPr>
        <p:spPr bwMode="auto">
          <a:xfrm flipH="1" flipV="1">
            <a:off x="3403600" y="4105275"/>
            <a:ext cx="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14723" name="Text Box 35"/>
          <p:cNvSpPr txBox="1">
            <a:spLocks noChangeArrowheads="1"/>
          </p:cNvSpPr>
          <p:nvPr/>
        </p:nvSpPr>
        <p:spPr bwMode="auto">
          <a:xfrm>
            <a:off x="711200" y="1412875"/>
            <a:ext cx="7964488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/>
            <a:r>
              <a:rPr kumimoji="1" lang="en-US" altLang="ko-KR" sz="1600" b="0">
                <a:solidFill>
                  <a:schemeClr val="tx1"/>
                </a:solidFill>
              </a:rPr>
              <a:t>DMS </a:t>
            </a:r>
            <a:r>
              <a:rPr kumimoji="1" lang="ru-RU" altLang="ko-KR" sz="1600" b="0">
                <a:solidFill>
                  <a:schemeClr val="tx1"/>
                </a:solidFill>
              </a:rPr>
              <a:t>собирает информацию о производительности</a:t>
            </a:r>
            <a:r>
              <a:rPr kumimoji="1" lang="en-US" altLang="ko-KR" sz="1600" b="0">
                <a:solidFill>
                  <a:schemeClr val="tx1"/>
                </a:solidFill>
              </a:rPr>
              <a:t> </a:t>
            </a:r>
            <a:r>
              <a:rPr kumimoji="1" lang="ru-RU" altLang="ko-KR" sz="1600" b="0">
                <a:solidFill>
                  <a:schemeClr val="tx1"/>
                </a:solidFill>
              </a:rPr>
              <a:t>внутреннего блока и потреблении электроэнергии </a:t>
            </a:r>
            <a:r>
              <a:rPr kumimoji="1" lang="ru-RU" altLang="ko-KR" sz="1600" b="0">
                <a:solidFill>
                  <a:srgbClr val="0000FF"/>
                </a:solidFill>
              </a:rPr>
              <a:t>ежеминутно</a:t>
            </a:r>
            <a:r>
              <a:rPr kumimoji="1" lang="en-US" altLang="ko-KR" sz="1600" b="0">
                <a:solidFill>
                  <a:schemeClr val="tx1"/>
                </a:solidFill>
              </a:rPr>
              <a:t>. </a:t>
            </a:r>
            <a:r>
              <a:rPr kumimoji="1" lang="ru-RU" altLang="ko-KR" sz="1600" b="0">
                <a:solidFill>
                  <a:schemeClr val="tx1"/>
                </a:solidFill>
              </a:rPr>
              <a:t>В полночь</a:t>
            </a:r>
            <a:r>
              <a:rPr kumimoji="1" lang="en-US" altLang="ko-KR" sz="1600" b="0">
                <a:solidFill>
                  <a:schemeClr val="tx1"/>
                </a:solidFill>
              </a:rPr>
              <a:t>, </a:t>
            </a:r>
            <a:r>
              <a:rPr kumimoji="1" lang="ru-RU" altLang="ko-KR" sz="1600" b="0">
                <a:solidFill>
                  <a:schemeClr val="tx1"/>
                </a:solidFill>
              </a:rPr>
              <a:t>происходит обработка и вывод информации о потреблении электроэнергии по внутренним блокам за сутки</a:t>
            </a:r>
            <a:r>
              <a:rPr kumimoji="1" lang="en-US" altLang="ko-KR" sz="1600" b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4727" name="AutoShape 39"/>
          <p:cNvSpPr>
            <a:spLocks noChangeArrowheads="1"/>
          </p:cNvSpPr>
          <p:nvPr/>
        </p:nvSpPr>
        <p:spPr bwMode="auto">
          <a:xfrm rot="-2301081">
            <a:off x="1865313" y="3125788"/>
            <a:ext cx="719137" cy="36353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latinLnBrk="1"/>
            <a:r>
              <a:rPr kumimoji="1" lang="en-US" altLang="ko-KR" sz="1600">
                <a:solidFill>
                  <a:srgbClr val="CC0000"/>
                </a:solidFill>
              </a:rPr>
              <a:t>00:01</a:t>
            </a:r>
          </a:p>
        </p:txBody>
      </p:sp>
      <p:sp>
        <p:nvSpPr>
          <p:cNvPr id="114728" name="AutoShape 40"/>
          <p:cNvSpPr>
            <a:spLocks noChangeArrowheads="1"/>
          </p:cNvSpPr>
          <p:nvPr/>
        </p:nvSpPr>
        <p:spPr bwMode="auto">
          <a:xfrm rot="-2301081">
            <a:off x="2297113" y="3130550"/>
            <a:ext cx="719137" cy="36353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latinLnBrk="1"/>
            <a:r>
              <a:rPr kumimoji="1" lang="en-US" altLang="ko-KR" sz="1600">
                <a:solidFill>
                  <a:srgbClr val="CC0000"/>
                </a:solidFill>
              </a:rPr>
              <a:t>00:02</a:t>
            </a:r>
          </a:p>
        </p:txBody>
      </p:sp>
      <p:sp>
        <p:nvSpPr>
          <p:cNvPr id="114729" name="AutoShape 41"/>
          <p:cNvSpPr>
            <a:spLocks noChangeArrowheads="1"/>
          </p:cNvSpPr>
          <p:nvPr/>
        </p:nvSpPr>
        <p:spPr bwMode="auto">
          <a:xfrm rot="-2301081">
            <a:off x="2728913" y="3130550"/>
            <a:ext cx="719137" cy="36353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latinLnBrk="1"/>
            <a:r>
              <a:rPr kumimoji="1" lang="en-US" altLang="ko-KR" sz="1600">
                <a:solidFill>
                  <a:srgbClr val="CC0000"/>
                </a:solidFill>
              </a:rPr>
              <a:t>00:03</a:t>
            </a:r>
          </a:p>
        </p:txBody>
      </p:sp>
      <p:sp>
        <p:nvSpPr>
          <p:cNvPr id="114730" name="AutoShape 42"/>
          <p:cNvSpPr>
            <a:spLocks noChangeArrowheads="1"/>
          </p:cNvSpPr>
          <p:nvPr/>
        </p:nvSpPr>
        <p:spPr bwMode="auto">
          <a:xfrm rot="-2301081">
            <a:off x="3160713" y="3130550"/>
            <a:ext cx="719137" cy="36353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latinLnBrk="1"/>
            <a:r>
              <a:rPr kumimoji="1" lang="en-US" altLang="ko-KR" sz="1600">
                <a:solidFill>
                  <a:srgbClr val="CC0000"/>
                </a:solidFill>
              </a:rPr>
              <a:t>00:04</a:t>
            </a:r>
          </a:p>
        </p:txBody>
      </p:sp>
      <p:sp>
        <p:nvSpPr>
          <p:cNvPr id="114731" name="AutoShape 43"/>
          <p:cNvSpPr>
            <a:spLocks noChangeArrowheads="1"/>
          </p:cNvSpPr>
          <p:nvPr/>
        </p:nvSpPr>
        <p:spPr bwMode="auto">
          <a:xfrm>
            <a:off x="900113" y="5084763"/>
            <a:ext cx="3600450" cy="935037"/>
          </a:xfrm>
          <a:prstGeom prst="roundRect">
            <a:avLst>
              <a:gd name="adj" fmla="val 16667"/>
            </a:avLst>
          </a:prstGeom>
          <a:solidFill>
            <a:schemeClr val="bg1">
              <a:alpha val="8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457200" indent="-457200" latinLnBrk="1"/>
            <a:r>
              <a:rPr kumimoji="1" lang="en-US" altLang="ko-KR" sz="1600" b="0">
                <a:solidFill>
                  <a:schemeClr val="tx1"/>
                </a:solidFill>
              </a:rPr>
              <a:t>1. </a:t>
            </a:r>
            <a:r>
              <a:rPr kumimoji="1" lang="ru-RU" altLang="ko-KR" sz="1600" b="0">
                <a:solidFill>
                  <a:schemeClr val="tx1"/>
                </a:solidFill>
              </a:rPr>
              <a:t>Данные о внутреннем блоке</a:t>
            </a:r>
            <a:r>
              <a:rPr kumimoji="1" lang="en-US" altLang="ko-KR" sz="1600" b="0">
                <a:solidFill>
                  <a:schemeClr val="tx1"/>
                </a:solidFill>
              </a:rPr>
              <a:t>.</a:t>
            </a:r>
          </a:p>
          <a:p>
            <a:pPr marL="457200" indent="-457200" latinLnBrk="1"/>
            <a:r>
              <a:rPr kumimoji="1" lang="en-US" altLang="ko-KR" sz="1600" b="0">
                <a:solidFill>
                  <a:schemeClr val="tx1"/>
                </a:solidFill>
              </a:rPr>
              <a:t>2. </a:t>
            </a:r>
            <a:r>
              <a:rPr kumimoji="1" lang="ru-RU" altLang="ko-KR" sz="1600" b="0">
                <a:solidFill>
                  <a:schemeClr val="tx1"/>
                </a:solidFill>
              </a:rPr>
              <a:t>Данные счетчика</a:t>
            </a:r>
            <a:r>
              <a:rPr kumimoji="1" lang="en-US" altLang="ko-KR" sz="1600" b="0">
                <a:solidFill>
                  <a:schemeClr val="tx1"/>
                </a:solidFill>
              </a:rPr>
              <a:t>.</a:t>
            </a:r>
          </a:p>
          <a:p>
            <a:pPr marL="457200" indent="-457200" latinLnBrk="1"/>
            <a:r>
              <a:rPr kumimoji="1" lang="en-US" altLang="ko-KR" sz="1600" b="0">
                <a:solidFill>
                  <a:schemeClr val="tx1"/>
                </a:solidFill>
              </a:rPr>
              <a:t>3. </a:t>
            </a:r>
            <a:r>
              <a:rPr kumimoji="1" lang="ru-RU" altLang="ko-KR" sz="1600" b="0">
                <a:solidFill>
                  <a:schemeClr val="tx1"/>
                </a:solidFill>
              </a:rPr>
              <a:t>Суммарная производительность.</a:t>
            </a:r>
            <a:endParaRPr kumimoji="1" lang="en-US" altLang="ko-KR" sz="1600" b="0">
              <a:solidFill>
                <a:schemeClr val="tx1"/>
              </a:solidFill>
            </a:endParaRPr>
          </a:p>
        </p:txBody>
      </p:sp>
      <p:sp>
        <p:nvSpPr>
          <p:cNvPr id="114734" name="Text Box 46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07.</a:t>
            </a:r>
          </a:p>
        </p:txBody>
      </p:sp>
      <p:sp>
        <p:nvSpPr>
          <p:cNvPr id="114735" name="Text Box 47"/>
          <p:cNvSpPr txBox="1">
            <a:spLocks noChangeArrowheads="1"/>
          </p:cNvSpPr>
          <p:nvPr/>
        </p:nvSpPr>
        <p:spPr bwMode="auto">
          <a:xfrm>
            <a:off x="682625" y="304800"/>
            <a:ext cx="84613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Сервер управления данными</a:t>
            </a:r>
            <a:r>
              <a:rPr kumimoji="1" lang="en-US" altLang="ko-KR" sz="3200">
                <a:solidFill>
                  <a:schemeClr val="bg1"/>
                </a:solidFill>
              </a:rPr>
              <a:t> (MIM-D00)</a:t>
            </a:r>
          </a:p>
        </p:txBody>
      </p:sp>
      <p:sp>
        <p:nvSpPr>
          <p:cNvPr id="114736" name="Text Box 48"/>
          <p:cNvSpPr txBox="1">
            <a:spLocks noChangeArrowheads="1"/>
          </p:cNvSpPr>
          <p:nvPr/>
        </p:nvSpPr>
        <p:spPr bwMode="auto">
          <a:xfrm>
            <a:off x="611188" y="1001713"/>
            <a:ext cx="3184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800">
                <a:solidFill>
                  <a:schemeClr val="tx1"/>
                </a:solidFill>
              </a:rPr>
              <a:t>※</a:t>
            </a:r>
            <a:r>
              <a:rPr kumimoji="1" lang="ru-RU" altLang="ko-KR" sz="1800">
                <a:solidFill>
                  <a:schemeClr val="tx1"/>
                </a:solidFill>
              </a:rPr>
              <a:t>Учет электропотребления</a:t>
            </a:r>
            <a:endParaRPr kumimoji="1" lang="en-US" altLang="ko-KR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최종사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1875" y="2205038"/>
            <a:ext cx="1546225" cy="2232025"/>
          </a:xfrm>
          <a:prstGeom prst="rect">
            <a:avLst/>
          </a:prstGeom>
          <a:noFill/>
        </p:spPr>
      </p:pic>
      <p:sp>
        <p:nvSpPr>
          <p:cNvPr id="122883" name="AutoShape 3" descr="영남대학교 기숙사1"/>
          <p:cNvSpPr>
            <a:spLocks noChangeArrowheads="1"/>
          </p:cNvSpPr>
          <p:nvPr/>
        </p:nvSpPr>
        <p:spPr bwMode="auto">
          <a:xfrm>
            <a:off x="3276600" y="2130425"/>
            <a:ext cx="5516563" cy="4394200"/>
          </a:xfrm>
          <a:prstGeom prst="roundRect">
            <a:avLst>
              <a:gd name="adj" fmla="val 4384"/>
            </a:avLst>
          </a:pr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5400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395288" y="1412875"/>
            <a:ext cx="856932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lnSpc>
                <a:spcPct val="120000"/>
              </a:lnSpc>
              <a:buFontTx/>
              <a:buBlip>
                <a:blip r:embed="rId4"/>
              </a:buBlip>
            </a:pPr>
            <a:r>
              <a:rPr kumimoji="1" lang="en-US" altLang="ko-KR">
                <a:solidFill>
                  <a:schemeClr val="tx2"/>
                </a:solidFill>
              </a:rPr>
              <a:t> MIM-B12 </a:t>
            </a:r>
            <a:r>
              <a:rPr kumimoji="1" lang="ru-RU" altLang="ko-KR">
                <a:solidFill>
                  <a:schemeClr val="tx2"/>
                </a:solidFill>
              </a:rPr>
              <a:t>применяется только с </a:t>
            </a:r>
            <a:r>
              <a:rPr kumimoji="1" lang="en-US" altLang="ko-KR">
                <a:solidFill>
                  <a:schemeClr val="tx2"/>
                </a:solidFill>
              </a:rPr>
              <a:t> DMS </a:t>
            </a:r>
            <a:r>
              <a:rPr kumimoji="1" lang="ru-RU" altLang="ko-KR">
                <a:solidFill>
                  <a:schemeClr val="tx2"/>
                </a:solidFill>
              </a:rPr>
              <a:t>для сбора и передачи информации об электропотреблении</a:t>
            </a:r>
            <a:endParaRPr kumimoji="1" lang="en-US" altLang="ko-KR">
              <a:solidFill>
                <a:schemeClr val="tx2"/>
              </a:solidFill>
            </a:endParaRP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 rot="-2245431">
            <a:off x="1106488" y="2803525"/>
            <a:ext cx="1233487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4800" b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SiM</a:t>
            </a:r>
          </a:p>
        </p:txBody>
      </p:sp>
      <p:sp>
        <p:nvSpPr>
          <p:cNvPr id="122886" name="AutoShape 6" descr="SNET2P 조작사진2"/>
          <p:cNvSpPr>
            <a:spLocks noChangeArrowheads="1"/>
          </p:cNvSpPr>
          <p:nvPr/>
        </p:nvSpPr>
        <p:spPr bwMode="auto">
          <a:xfrm>
            <a:off x="684213" y="4652963"/>
            <a:ext cx="2292350" cy="1725612"/>
          </a:xfrm>
          <a:prstGeom prst="roundRect">
            <a:avLst>
              <a:gd name="adj" fmla="val 4384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25400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887" name="AutoShape 7"/>
          <p:cNvSpPr>
            <a:spLocks noChangeArrowheads="1"/>
          </p:cNvSpPr>
          <p:nvPr/>
        </p:nvSpPr>
        <p:spPr bwMode="auto">
          <a:xfrm>
            <a:off x="3608388" y="2255838"/>
            <a:ext cx="1196975" cy="1008062"/>
          </a:xfrm>
          <a:prstGeom prst="roundRect">
            <a:avLst>
              <a:gd name="adj" fmla="val 8755"/>
            </a:avLst>
          </a:prstGeom>
          <a:solidFill>
            <a:srgbClr val="0000FF">
              <a:alpha val="20000"/>
            </a:srgbClr>
          </a:solidFill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22888" name="Picture 8" descr="그림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2425" y="2830513"/>
            <a:ext cx="576263" cy="363537"/>
          </a:xfrm>
          <a:prstGeom prst="rect">
            <a:avLst/>
          </a:prstGeom>
          <a:noFill/>
        </p:spPr>
      </p:pic>
      <p:pic>
        <p:nvPicPr>
          <p:cNvPr id="122889" name="Picture 9" descr="그림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05288" y="2398713"/>
            <a:ext cx="530225" cy="358775"/>
          </a:xfrm>
          <a:prstGeom prst="rect">
            <a:avLst/>
          </a:prstGeom>
          <a:noFill/>
        </p:spPr>
      </p:pic>
      <p:sp>
        <p:nvSpPr>
          <p:cNvPr id="122890" name="AutoShape 10"/>
          <p:cNvSpPr>
            <a:spLocks noChangeArrowheads="1"/>
          </p:cNvSpPr>
          <p:nvPr/>
        </p:nvSpPr>
        <p:spPr bwMode="auto">
          <a:xfrm rot="16200000">
            <a:off x="3956844" y="4053681"/>
            <a:ext cx="504825" cy="258763"/>
          </a:xfrm>
          <a:prstGeom prst="leftRightArrow">
            <a:avLst>
              <a:gd name="adj1" fmla="val 33991"/>
              <a:gd name="adj2" fmla="val 31224"/>
            </a:avLst>
          </a:prstGeom>
          <a:gradFill rotWithShape="1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</a:gsLst>
            <a:lin ang="0" scaled="1"/>
          </a:gradFill>
          <a:ln w="9525">
            <a:solidFill>
              <a:srgbClr val="FF6600"/>
            </a:solidFill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891" name="AutoShape 11"/>
          <p:cNvSpPr>
            <a:spLocks noChangeArrowheads="1"/>
          </p:cNvSpPr>
          <p:nvPr/>
        </p:nvSpPr>
        <p:spPr bwMode="auto">
          <a:xfrm rot="-1180886">
            <a:off x="4603750" y="3917950"/>
            <a:ext cx="1593850" cy="288925"/>
          </a:xfrm>
          <a:prstGeom prst="leftRightArrow">
            <a:avLst>
              <a:gd name="adj1" fmla="val 32278"/>
              <a:gd name="adj2" fmla="val 25641"/>
            </a:avLst>
          </a:prstGeom>
          <a:gradFill rotWithShape="1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</a:gsLst>
            <a:lin ang="0" scaled="1"/>
          </a:gradFill>
          <a:ln w="9525">
            <a:solidFill>
              <a:srgbClr val="FF6600"/>
            </a:solidFill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22892" name="Group 12"/>
          <p:cNvGrpSpPr>
            <a:grpSpLocks/>
          </p:cNvGrpSpPr>
          <p:nvPr/>
        </p:nvGrpSpPr>
        <p:grpSpPr bwMode="auto">
          <a:xfrm>
            <a:off x="896938" y="5711825"/>
            <a:ext cx="1746250" cy="812800"/>
            <a:chOff x="816" y="2304"/>
            <a:chExt cx="1440" cy="448"/>
          </a:xfrm>
        </p:grpSpPr>
        <p:sp>
          <p:nvSpPr>
            <p:cNvPr id="122893" name="Freeform 13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2894" name="Rectangle 14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FFFF00">
                    <a:gamma/>
                    <a:tint val="48627"/>
                    <a:invGamma/>
                  </a:srgbClr>
                </a:gs>
                <a:gs pos="100000">
                  <a:srgbClr val="FFFF00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altLang="ko-KR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Контроль</a:t>
              </a:r>
            </a:p>
            <a:p>
              <a:pPr algn="ctr" eaLnBrk="0" hangingPunct="0"/>
              <a:r>
                <a:rPr lang="ru-RU" altLang="ko-KR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потребления</a:t>
              </a:r>
            </a:p>
            <a:p>
              <a:pPr algn="ctr" eaLnBrk="0" hangingPunct="0"/>
              <a:r>
                <a:rPr lang="ru-RU" altLang="ko-KR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электроэнергии</a:t>
              </a:r>
              <a:endParaRPr lang="en-US" altLang="ko-KR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pic>
        <p:nvPicPr>
          <p:cNvPr id="122895" name="Picture 15" descr="DVMP2실외기_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75063" y="2398713"/>
            <a:ext cx="465137" cy="758825"/>
          </a:xfrm>
          <a:prstGeom prst="rect">
            <a:avLst/>
          </a:prstGeom>
          <a:noFill/>
        </p:spPr>
      </p:pic>
      <p:sp>
        <p:nvSpPr>
          <p:cNvPr id="122896" name="AutoShape 16"/>
          <p:cNvSpPr>
            <a:spLocks noChangeArrowheads="1"/>
          </p:cNvSpPr>
          <p:nvPr/>
        </p:nvSpPr>
        <p:spPr bwMode="auto">
          <a:xfrm>
            <a:off x="6864350" y="3140075"/>
            <a:ext cx="1196975" cy="1008063"/>
          </a:xfrm>
          <a:prstGeom prst="roundRect">
            <a:avLst>
              <a:gd name="adj" fmla="val 8755"/>
            </a:avLst>
          </a:prstGeom>
          <a:solidFill>
            <a:srgbClr val="0000FF">
              <a:alpha val="20000"/>
            </a:srgbClr>
          </a:solidFill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22897" name="Picture 17" descr="그림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8388" y="3714750"/>
            <a:ext cx="576262" cy="363538"/>
          </a:xfrm>
          <a:prstGeom prst="rect">
            <a:avLst/>
          </a:prstGeom>
          <a:noFill/>
        </p:spPr>
      </p:pic>
      <p:pic>
        <p:nvPicPr>
          <p:cNvPr id="122898" name="Picture 18" descr="그림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62838" y="3282950"/>
            <a:ext cx="528637" cy="358775"/>
          </a:xfrm>
          <a:prstGeom prst="rect">
            <a:avLst/>
          </a:prstGeom>
          <a:noFill/>
        </p:spPr>
      </p:pic>
      <p:pic>
        <p:nvPicPr>
          <p:cNvPr id="122899" name="Picture 19" descr="DVMP2실외기_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2613" y="3282950"/>
            <a:ext cx="463550" cy="758825"/>
          </a:xfrm>
          <a:prstGeom prst="rect">
            <a:avLst/>
          </a:prstGeom>
          <a:noFill/>
        </p:spPr>
      </p:pic>
      <p:sp>
        <p:nvSpPr>
          <p:cNvPr id="122900" name="AutoShape 20"/>
          <p:cNvSpPr>
            <a:spLocks noChangeArrowheads="1"/>
          </p:cNvSpPr>
          <p:nvPr/>
        </p:nvSpPr>
        <p:spPr bwMode="auto">
          <a:xfrm>
            <a:off x="6132513" y="4435475"/>
            <a:ext cx="1198562" cy="1008063"/>
          </a:xfrm>
          <a:prstGeom prst="roundRect">
            <a:avLst>
              <a:gd name="adj" fmla="val 8755"/>
            </a:avLst>
          </a:prstGeom>
          <a:solidFill>
            <a:srgbClr val="0000FF">
              <a:alpha val="20000"/>
            </a:srgbClr>
          </a:solidFill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22901" name="Picture 21" descr="그림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6550" y="5010150"/>
            <a:ext cx="576263" cy="363538"/>
          </a:xfrm>
          <a:prstGeom prst="rect">
            <a:avLst/>
          </a:prstGeom>
          <a:noFill/>
        </p:spPr>
      </p:pic>
      <p:pic>
        <p:nvPicPr>
          <p:cNvPr id="122902" name="Picture 22" descr="그림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1000" y="4578350"/>
            <a:ext cx="528638" cy="358775"/>
          </a:xfrm>
          <a:prstGeom prst="rect">
            <a:avLst/>
          </a:prstGeom>
          <a:noFill/>
        </p:spPr>
      </p:pic>
      <p:pic>
        <p:nvPicPr>
          <p:cNvPr id="122903" name="Picture 23" descr="DVMP2실외기_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00775" y="4578350"/>
            <a:ext cx="465138" cy="758825"/>
          </a:xfrm>
          <a:prstGeom prst="rect">
            <a:avLst/>
          </a:prstGeom>
          <a:noFill/>
        </p:spPr>
      </p:pic>
      <p:pic>
        <p:nvPicPr>
          <p:cNvPr id="122904" name="Picture 24" descr="DMS product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5661025"/>
            <a:ext cx="930275" cy="889000"/>
          </a:xfrm>
          <a:prstGeom prst="rect">
            <a:avLst/>
          </a:prstGeom>
          <a:noFill/>
        </p:spPr>
      </p:pic>
      <p:pic>
        <p:nvPicPr>
          <p:cNvPr id="122905" name="Picture 25" descr="최종사진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95725" y="4506913"/>
            <a:ext cx="696913" cy="1006475"/>
          </a:xfrm>
          <a:prstGeom prst="rect">
            <a:avLst/>
          </a:prstGeom>
          <a:noFill/>
          <a:ln w="28575">
            <a:solidFill>
              <a:srgbClr val="969696"/>
            </a:solidFill>
            <a:miter lim="800000"/>
            <a:headEnd/>
            <a:tailEnd/>
          </a:ln>
        </p:spPr>
      </p:pic>
      <p:pic>
        <p:nvPicPr>
          <p:cNvPr id="122906" name="Picture 26" descr="전력량계_3상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75088" y="3335338"/>
            <a:ext cx="596900" cy="595312"/>
          </a:xfrm>
          <a:prstGeom prst="rect">
            <a:avLst/>
          </a:prstGeom>
          <a:noFill/>
        </p:spPr>
      </p:pic>
      <p:pic>
        <p:nvPicPr>
          <p:cNvPr id="122907" name="Picture 27" descr="전력량계_3상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00775" y="3354388"/>
            <a:ext cx="598488" cy="595312"/>
          </a:xfrm>
          <a:prstGeom prst="rect">
            <a:avLst/>
          </a:prstGeom>
          <a:noFill/>
        </p:spPr>
      </p:pic>
      <p:pic>
        <p:nvPicPr>
          <p:cNvPr id="122908" name="Picture 28" descr="전력량계_3상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68938" y="4651375"/>
            <a:ext cx="598487" cy="595313"/>
          </a:xfrm>
          <a:prstGeom prst="rect">
            <a:avLst/>
          </a:prstGeom>
          <a:noFill/>
        </p:spPr>
      </p:pic>
      <p:sp>
        <p:nvSpPr>
          <p:cNvPr id="122909" name="AutoShape 29"/>
          <p:cNvSpPr>
            <a:spLocks noChangeArrowheads="1"/>
          </p:cNvSpPr>
          <p:nvPr/>
        </p:nvSpPr>
        <p:spPr bwMode="auto">
          <a:xfrm>
            <a:off x="4605338" y="4794250"/>
            <a:ext cx="835025" cy="320675"/>
          </a:xfrm>
          <a:prstGeom prst="leftRightArrow">
            <a:avLst>
              <a:gd name="adj1" fmla="val 33991"/>
              <a:gd name="adj2" fmla="val 41675"/>
            </a:avLst>
          </a:prstGeom>
          <a:gradFill rotWithShape="1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</a:gsLst>
            <a:lin ang="0" scaled="1"/>
          </a:gradFill>
          <a:ln w="9525">
            <a:solidFill>
              <a:srgbClr val="FF6600"/>
            </a:solidFill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10" name="Text Box 30"/>
          <p:cNvSpPr txBox="1">
            <a:spLocks noChangeArrowheads="1"/>
          </p:cNvSpPr>
          <p:nvPr/>
        </p:nvSpPr>
        <p:spPr bwMode="auto">
          <a:xfrm>
            <a:off x="4478338" y="3475038"/>
            <a:ext cx="804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1600" b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WHM1</a:t>
            </a:r>
          </a:p>
        </p:txBody>
      </p:sp>
      <p:sp>
        <p:nvSpPr>
          <p:cNvPr id="122911" name="Text Box 31"/>
          <p:cNvSpPr txBox="1">
            <a:spLocks noChangeArrowheads="1"/>
          </p:cNvSpPr>
          <p:nvPr/>
        </p:nvSpPr>
        <p:spPr bwMode="auto">
          <a:xfrm>
            <a:off x="6007100" y="3062288"/>
            <a:ext cx="804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1600" b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WHM2</a:t>
            </a:r>
          </a:p>
        </p:txBody>
      </p:sp>
      <p:sp>
        <p:nvSpPr>
          <p:cNvPr id="122912" name="Text Box 32"/>
          <p:cNvSpPr txBox="1">
            <a:spLocks noChangeArrowheads="1"/>
          </p:cNvSpPr>
          <p:nvPr/>
        </p:nvSpPr>
        <p:spPr bwMode="auto">
          <a:xfrm>
            <a:off x="5343525" y="4357688"/>
            <a:ext cx="804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1600" b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WHM3</a:t>
            </a:r>
          </a:p>
        </p:txBody>
      </p:sp>
      <p:sp>
        <p:nvSpPr>
          <p:cNvPr id="122913" name="AutoShape 33"/>
          <p:cNvSpPr>
            <a:spLocks noChangeArrowheads="1"/>
          </p:cNvSpPr>
          <p:nvPr/>
        </p:nvSpPr>
        <p:spPr bwMode="auto">
          <a:xfrm rot="16200000">
            <a:off x="3956844" y="5711031"/>
            <a:ext cx="504825" cy="258763"/>
          </a:xfrm>
          <a:prstGeom prst="leftRightArrow">
            <a:avLst>
              <a:gd name="adj1" fmla="val 33991"/>
              <a:gd name="adj2" fmla="val 31224"/>
            </a:avLst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15" name="Text Box 35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07.</a:t>
            </a:r>
          </a:p>
        </p:txBody>
      </p:sp>
      <p:sp>
        <p:nvSpPr>
          <p:cNvPr id="122916" name="Text Box 36"/>
          <p:cNvSpPr txBox="1">
            <a:spLocks noChangeArrowheads="1"/>
          </p:cNvSpPr>
          <p:nvPr/>
        </p:nvSpPr>
        <p:spPr bwMode="auto">
          <a:xfrm>
            <a:off x="636588" y="993775"/>
            <a:ext cx="85074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Модуль интерфейса </a:t>
            </a:r>
            <a:r>
              <a:rPr kumimoji="1" lang="en-US" altLang="ko-KR" sz="1800">
                <a:solidFill>
                  <a:schemeClr val="tx2"/>
                </a:solidFill>
              </a:rPr>
              <a:t> SiM </a:t>
            </a:r>
            <a:r>
              <a:rPr kumimoji="1" lang="ru-RU" altLang="ko-KR" sz="1800">
                <a:solidFill>
                  <a:schemeClr val="tx2"/>
                </a:solidFill>
              </a:rPr>
              <a:t>(</a:t>
            </a:r>
            <a:r>
              <a:rPr kumimoji="1" lang="en-US" altLang="ko-KR" sz="1800">
                <a:solidFill>
                  <a:schemeClr val="tx2"/>
                </a:solidFill>
              </a:rPr>
              <a:t>MIM-B12)</a:t>
            </a:r>
          </a:p>
        </p:txBody>
      </p:sp>
      <p:sp>
        <p:nvSpPr>
          <p:cNvPr id="122917" name="Text Box 37"/>
          <p:cNvSpPr txBox="1">
            <a:spLocks noChangeArrowheads="1"/>
          </p:cNvSpPr>
          <p:nvPr/>
        </p:nvSpPr>
        <p:spPr bwMode="auto">
          <a:xfrm>
            <a:off x="682625" y="304800"/>
            <a:ext cx="84613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Сервер управления данными</a:t>
            </a:r>
            <a:r>
              <a:rPr kumimoji="1" lang="en-US" altLang="ko-KR" sz="3200">
                <a:solidFill>
                  <a:schemeClr val="bg1"/>
                </a:solidFill>
              </a:rPr>
              <a:t> (MIM-D00)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AutoShape 3"/>
          <p:cNvSpPr>
            <a:spLocks noChangeArrowheads="1"/>
          </p:cNvSpPr>
          <p:nvPr/>
        </p:nvSpPr>
        <p:spPr bwMode="auto">
          <a:xfrm>
            <a:off x="3775075" y="1557338"/>
            <a:ext cx="5053013" cy="2087562"/>
          </a:xfrm>
          <a:prstGeom prst="roundRect">
            <a:avLst>
              <a:gd name="adj" fmla="val 4384"/>
            </a:avLst>
          </a:prstGeom>
          <a:solidFill>
            <a:schemeClr val="bg1">
              <a:alpha val="50000"/>
            </a:schemeClr>
          </a:solidFill>
          <a:ln w="25400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72709" name="Picture 5" descr="최종사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88" y="1574800"/>
            <a:ext cx="1433512" cy="2070100"/>
          </a:xfrm>
          <a:prstGeom prst="rect">
            <a:avLst/>
          </a:prstGeom>
          <a:noFill/>
        </p:spPr>
      </p:pic>
      <p:pic>
        <p:nvPicPr>
          <p:cNvPr id="72710" name="Picture 6" descr="SiM중계기_PC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2338" y="1600200"/>
            <a:ext cx="1449387" cy="2016125"/>
          </a:xfrm>
          <a:prstGeom prst="rect">
            <a:avLst/>
          </a:prstGeom>
          <a:noFill/>
        </p:spPr>
      </p:pic>
      <p:pic>
        <p:nvPicPr>
          <p:cNvPr id="72711" name="Picture 7" descr="IMG_30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850" y="3860800"/>
            <a:ext cx="3190875" cy="2590800"/>
          </a:xfrm>
          <a:prstGeom prst="rect">
            <a:avLst/>
          </a:prstGeom>
          <a:noFill/>
        </p:spPr>
      </p:pic>
      <p:pic>
        <p:nvPicPr>
          <p:cNvPr id="72712" name="Picture 8" descr="옴니전력량계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8700" y="3717925"/>
            <a:ext cx="1196975" cy="1189038"/>
          </a:xfrm>
          <a:prstGeom prst="rect">
            <a:avLst/>
          </a:prstGeom>
          <a:noFill/>
        </p:spPr>
      </p:pic>
      <p:grpSp>
        <p:nvGrpSpPr>
          <p:cNvPr id="72713" name="Group 9"/>
          <p:cNvGrpSpPr>
            <a:grpSpLocks/>
          </p:cNvGrpSpPr>
          <p:nvPr/>
        </p:nvGrpSpPr>
        <p:grpSpPr bwMode="auto">
          <a:xfrm>
            <a:off x="617538" y="5657850"/>
            <a:ext cx="2859087" cy="723900"/>
            <a:chOff x="816" y="2304"/>
            <a:chExt cx="1440" cy="448"/>
          </a:xfrm>
        </p:grpSpPr>
        <p:sp>
          <p:nvSpPr>
            <p:cNvPr id="72714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2715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FFB3D2">
                    <a:gamma/>
                    <a:tint val="48627"/>
                    <a:invGamma/>
                  </a:srgbClr>
                </a:gs>
                <a:gs pos="100000">
                  <a:srgbClr val="FFB3D2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ru-RU" altLang="ko-KR" sz="16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Клемма для</a:t>
              </a:r>
            </a:p>
            <a:p>
              <a:pPr algn="ctr" eaLnBrk="0" hangingPunct="0"/>
              <a:r>
                <a:rPr lang="ru-RU" altLang="ko-KR" sz="16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подключения счетчиков</a:t>
              </a:r>
              <a:endParaRPr lang="en-US" altLang="ko-KR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pic>
        <p:nvPicPr>
          <p:cNvPr id="72716" name="Picture 12" descr="LG전력량계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32625" y="3644900"/>
            <a:ext cx="792163" cy="1223963"/>
          </a:xfrm>
          <a:prstGeom prst="rect">
            <a:avLst/>
          </a:prstGeom>
          <a:noFill/>
        </p:spPr>
      </p:pic>
      <p:pic>
        <p:nvPicPr>
          <p:cNvPr id="72717" name="Picture 13" descr="한석전력량계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05350" y="5373688"/>
            <a:ext cx="1397000" cy="912812"/>
          </a:xfrm>
          <a:prstGeom prst="rect">
            <a:avLst/>
          </a:prstGeom>
          <a:noFill/>
        </p:spPr>
      </p:pic>
      <p:pic>
        <p:nvPicPr>
          <p:cNvPr id="72718" name="Picture 14" descr="마이크로닉 전력량계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32625" y="5229225"/>
            <a:ext cx="885825" cy="1079500"/>
          </a:xfrm>
          <a:prstGeom prst="rect">
            <a:avLst/>
          </a:prstGeom>
          <a:noFill/>
        </p:spPr>
      </p:pic>
      <p:sp>
        <p:nvSpPr>
          <p:cNvPr id="72719" name="Text Box 15"/>
          <p:cNvSpPr txBox="1">
            <a:spLocks noChangeArrowheads="1"/>
          </p:cNvSpPr>
          <p:nvPr/>
        </p:nvSpPr>
        <p:spPr bwMode="auto">
          <a:xfrm>
            <a:off x="3841750" y="1628775"/>
            <a:ext cx="4287838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>
              <a:lnSpc>
                <a:spcPct val="120000"/>
              </a:lnSpc>
              <a:buFont typeface="Wingdings" pitchFamily="2" charset="2"/>
              <a:buChar char="§"/>
            </a:pPr>
            <a:r>
              <a:rPr kumimoji="1" lang="en-US" altLang="ko-KR">
                <a:solidFill>
                  <a:schemeClr val="tx2"/>
                </a:solidFill>
              </a:rPr>
              <a:t> </a:t>
            </a:r>
            <a:r>
              <a:rPr kumimoji="1" lang="ru-RU" altLang="ko-KR">
                <a:solidFill>
                  <a:schemeClr val="tx2"/>
                </a:solidFill>
              </a:rPr>
              <a:t>До</a:t>
            </a:r>
            <a:r>
              <a:rPr kumimoji="1" lang="en-US" altLang="ko-KR">
                <a:solidFill>
                  <a:schemeClr val="tx2"/>
                </a:solidFill>
              </a:rPr>
              <a:t> 8 </a:t>
            </a:r>
            <a:r>
              <a:rPr kumimoji="1" lang="ru-RU" altLang="ko-KR">
                <a:solidFill>
                  <a:schemeClr val="tx2"/>
                </a:solidFill>
              </a:rPr>
              <a:t>счетчиков электроэнергии.</a:t>
            </a:r>
            <a:endParaRPr kumimoji="1" lang="en-US" altLang="ko-KR">
              <a:solidFill>
                <a:schemeClr val="tx2"/>
              </a:solidFill>
            </a:endParaRPr>
          </a:p>
          <a:p>
            <a:pPr latinLnBrk="1">
              <a:lnSpc>
                <a:spcPct val="120000"/>
              </a:lnSpc>
              <a:buFont typeface="Wingdings" pitchFamily="2" charset="2"/>
              <a:buChar char="§"/>
            </a:pPr>
            <a:r>
              <a:rPr kumimoji="1" lang="en-US" altLang="ko-KR" b="0">
                <a:solidFill>
                  <a:schemeClr val="tx2"/>
                </a:solidFill>
              </a:rPr>
              <a:t> </a:t>
            </a:r>
            <a:r>
              <a:rPr kumimoji="1" lang="ru-RU" altLang="ko-KR">
                <a:solidFill>
                  <a:schemeClr val="tx2"/>
                </a:solidFill>
              </a:rPr>
              <a:t>Индикация текущего потребления.</a:t>
            </a:r>
            <a:endParaRPr kumimoji="1" lang="en-US" altLang="ko-KR">
              <a:solidFill>
                <a:schemeClr val="tx2"/>
              </a:solidFill>
            </a:endParaRPr>
          </a:p>
          <a:p>
            <a:pPr latinLnBrk="1">
              <a:lnSpc>
                <a:spcPct val="120000"/>
              </a:lnSpc>
              <a:buFont typeface="Wingdings" pitchFamily="2" charset="2"/>
              <a:buChar char="§"/>
            </a:pPr>
            <a:r>
              <a:rPr kumimoji="1" lang="en-US" altLang="ko-KR">
                <a:solidFill>
                  <a:schemeClr val="tx2"/>
                </a:solidFill>
              </a:rPr>
              <a:t> </a:t>
            </a:r>
            <a:r>
              <a:rPr kumimoji="1" lang="ru-RU" altLang="ko-KR">
                <a:solidFill>
                  <a:schemeClr val="tx2"/>
                </a:solidFill>
              </a:rPr>
              <a:t>Сигнальная линия для подключения </a:t>
            </a:r>
          </a:p>
          <a:p>
            <a:pPr latinLnBrk="1">
              <a:lnSpc>
                <a:spcPct val="120000"/>
              </a:lnSpc>
              <a:buFont typeface="Wingdings" pitchFamily="2" charset="2"/>
              <a:buNone/>
            </a:pPr>
            <a:r>
              <a:rPr kumimoji="1" lang="ru-RU" altLang="ko-KR">
                <a:solidFill>
                  <a:schemeClr val="tx2"/>
                </a:solidFill>
              </a:rPr>
              <a:t>   счетчиков электроэнергии: </a:t>
            </a:r>
            <a:r>
              <a:rPr kumimoji="1" lang="en-US" altLang="ko-KR">
                <a:solidFill>
                  <a:schemeClr val="tx2"/>
                </a:solidFill>
              </a:rPr>
              <a:t>RS-485</a:t>
            </a:r>
            <a:r>
              <a:rPr kumimoji="1" lang="ru-RU" altLang="ko-KR">
                <a:solidFill>
                  <a:schemeClr val="tx2"/>
                </a:solidFill>
              </a:rPr>
              <a:t>.</a:t>
            </a:r>
            <a:endParaRPr kumimoji="1" lang="en-US" altLang="ko-KR">
              <a:solidFill>
                <a:schemeClr val="tx2"/>
              </a:solidFill>
            </a:endParaRPr>
          </a:p>
          <a:p>
            <a:pPr latinLnBrk="1">
              <a:lnSpc>
                <a:spcPct val="120000"/>
              </a:lnSpc>
              <a:buFont typeface="Wingdings" pitchFamily="2" charset="2"/>
              <a:buChar char="§"/>
            </a:pPr>
            <a:r>
              <a:rPr kumimoji="1" lang="en-US" altLang="ko-KR">
                <a:solidFill>
                  <a:schemeClr val="tx2"/>
                </a:solidFill>
              </a:rPr>
              <a:t> </a:t>
            </a:r>
            <a:r>
              <a:rPr kumimoji="1" lang="ru-RU" altLang="ko-KR">
                <a:solidFill>
                  <a:schemeClr val="tx2"/>
                </a:solidFill>
              </a:rPr>
              <a:t>Автоматическое определение типа счетчика.</a:t>
            </a:r>
            <a:endParaRPr kumimoji="1" lang="en-US" altLang="ko-KR">
              <a:solidFill>
                <a:schemeClr val="tx2"/>
              </a:solidFill>
            </a:endParaRPr>
          </a:p>
          <a:p>
            <a:pPr latinLnBrk="1">
              <a:lnSpc>
                <a:spcPct val="120000"/>
              </a:lnSpc>
              <a:buFont typeface="Wingdings" pitchFamily="2" charset="2"/>
              <a:buChar char="§"/>
            </a:pPr>
            <a:r>
              <a:rPr kumimoji="1" lang="en-US" altLang="ko-KR">
                <a:solidFill>
                  <a:schemeClr val="tx2"/>
                </a:solidFill>
              </a:rPr>
              <a:t> </a:t>
            </a:r>
            <a:r>
              <a:rPr kumimoji="1" lang="ru-RU" altLang="ko-KR">
                <a:solidFill>
                  <a:schemeClr val="tx2"/>
                </a:solidFill>
              </a:rPr>
              <a:t>Возможно использование только счетчиков с </a:t>
            </a:r>
          </a:p>
          <a:p>
            <a:pPr latinLnBrk="1">
              <a:lnSpc>
                <a:spcPct val="120000"/>
              </a:lnSpc>
              <a:buFont typeface="Wingdings" pitchFamily="2" charset="2"/>
              <a:buNone/>
            </a:pPr>
            <a:r>
              <a:rPr kumimoji="1" lang="ru-RU" altLang="ko-KR">
                <a:solidFill>
                  <a:schemeClr val="tx2"/>
                </a:solidFill>
              </a:rPr>
              <a:t>   протоколом </a:t>
            </a:r>
            <a:r>
              <a:rPr kumimoji="1" lang="en-US" altLang="ko-KR">
                <a:solidFill>
                  <a:schemeClr val="tx2"/>
                </a:solidFill>
              </a:rPr>
              <a:t>(DLT634)</a:t>
            </a:r>
            <a:r>
              <a:rPr kumimoji="1" lang="ru-RU" altLang="ko-KR">
                <a:solidFill>
                  <a:schemeClr val="tx2"/>
                </a:solidFill>
              </a:rPr>
              <a:t> корейского производства.</a:t>
            </a:r>
            <a:endParaRPr kumimoji="1" lang="en-US" altLang="ko-KR">
              <a:solidFill>
                <a:schemeClr val="tx2"/>
              </a:solidFill>
            </a:endParaRPr>
          </a:p>
        </p:txBody>
      </p:sp>
      <p:sp>
        <p:nvSpPr>
          <p:cNvPr id="72720" name="Text Box 16"/>
          <p:cNvSpPr txBox="1">
            <a:spLocks noChangeArrowheads="1"/>
          </p:cNvSpPr>
          <p:nvPr/>
        </p:nvSpPr>
        <p:spPr bwMode="auto">
          <a:xfrm>
            <a:off x="4772025" y="4772025"/>
            <a:ext cx="14065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>
              <a:lnSpc>
                <a:spcPct val="120000"/>
              </a:lnSpc>
            </a:pPr>
            <a:r>
              <a:rPr kumimoji="1" lang="en-US" altLang="ko-KR" sz="1600">
                <a:solidFill>
                  <a:schemeClr val="tx2"/>
                </a:solidFill>
              </a:rPr>
              <a:t>Omni System</a:t>
            </a:r>
          </a:p>
        </p:txBody>
      </p:sp>
      <p:sp>
        <p:nvSpPr>
          <p:cNvPr id="72721" name="Text Box 17"/>
          <p:cNvSpPr txBox="1">
            <a:spLocks noChangeArrowheads="1"/>
          </p:cNvSpPr>
          <p:nvPr/>
        </p:nvSpPr>
        <p:spPr bwMode="auto">
          <a:xfrm>
            <a:off x="6700838" y="6165850"/>
            <a:ext cx="15414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>
              <a:lnSpc>
                <a:spcPct val="120000"/>
              </a:lnSpc>
            </a:pPr>
            <a:r>
              <a:rPr kumimoji="1" lang="en-US" altLang="ko-KR" sz="1600">
                <a:solidFill>
                  <a:schemeClr val="tx2"/>
                </a:solidFill>
              </a:rPr>
              <a:t>Micronic Korea</a:t>
            </a:r>
          </a:p>
        </p:txBody>
      </p:sp>
      <p:sp>
        <p:nvSpPr>
          <p:cNvPr id="72722" name="Text Box 18"/>
          <p:cNvSpPr txBox="1">
            <a:spLocks noChangeArrowheads="1"/>
          </p:cNvSpPr>
          <p:nvPr/>
        </p:nvSpPr>
        <p:spPr bwMode="auto">
          <a:xfrm>
            <a:off x="4772025" y="6138863"/>
            <a:ext cx="1381125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>
              <a:lnSpc>
                <a:spcPct val="120000"/>
              </a:lnSpc>
            </a:pPr>
            <a:r>
              <a:rPr kumimoji="1" lang="en-US" altLang="ko-KR" sz="1600">
                <a:solidFill>
                  <a:schemeClr val="tx2"/>
                </a:solidFill>
              </a:rPr>
              <a:t>Hansuk Tech</a:t>
            </a:r>
          </a:p>
        </p:txBody>
      </p:sp>
      <p:sp>
        <p:nvSpPr>
          <p:cNvPr id="72723" name="Text Box 19"/>
          <p:cNvSpPr txBox="1">
            <a:spLocks noChangeArrowheads="1"/>
          </p:cNvSpPr>
          <p:nvPr/>
        </p:nvSpPr>
        <p:spPr bwMode="auto">
          <a:xfrm>
            <a:off x="6500813" y="4772025"/>
            <a:ext cx="215265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>
              <a:lnSpc>
                <a:spcPct val="120000"/>
              </a:lnSpc>
            </a:pPr>
            <a:r>
              <a:rPr kumimoji="1" lang="en-US" altLang="ko-KR" sz="1600">
                <a:solidFill>
                  <a:schemeClr val="tx2"/>
                </a:solidFill>
              </a:rPr>
              <a:t>LS Industrial Systems</a:t>
            </a:r>
          </a:p>
        </p:txBody>
      </p:sp>
      <p:sp>
        <p:nvSpPr>
          <p:cNvPr id="72726" name="Text Box 22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07.</a:t>
            </a:r>
          </a:p>
        </p:txBody>
      </p:sp>
      <p:sp>
        <p:nvSpPr>
          <p:cNvPr id="72728" name="Text Box 24"/>
          <p:cNvSpPr txBox="1">
            <a:spLocks noChangeArrowheads="1"/>
          </p:cNvSpPr>
          <p:nvPr/>
        </p:nvSpPr>
        <p:spPr bwMode="auto">
          <a:xfrm>
            <a:off x="682625" y="304800"/>
            <a:ext cx="84613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Сервер управления данными</a:t>
            </a:r>
            <a:r>
              <a:rPr kumimoji="1" lang="en-US" altLang="ko-KR" sz="3200">
                <a:solidFill>
                  <a:schemeClr val="bg1"/>
                </a:solidFill>
              </a:rPr>
              <a:t> (MIM-D00)</a:t>
            </a:r>
          </a:p>
        </p:txBody>
      </p:sp>
      <p:sp>
        <p:nvSpPr>
          <p:cNvPr id="72729" name="Text Box 25"/>
          <p:cNvSpPr txBox="1">
            <a:spLocks noChangeArrowheads="1"/>
          </p:cNvSpPr>
          <p:nvPr/>
        </p:nvSpPr>
        <p:spPr bwMode="auto">
          <a:xfrm>
            <a:off x="636588" y="993775"/>
            <a:ext cx="85074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Модуль интерфейса </a:t>
            </a:r>
            <a:r>
              <a:rPr kumimoji="1" lang="en-US" altLang="ko-KR" sz="1800">
                <a:solidFill>
                  <a:schemeClr val="tx2"/>
                </a:solidFill>
              </a:rPr>
              <a:t> SiM </a:t>
            </a:r>
            <a:r>
              <a:rPr kumimoji="1" lang="ru-RU" altLang="ko-KR" sz="1800">
                <a:solidFill>
                  <a:schemeClr val="tx2"/>
                </a:solidFill>
              </a:rPr>
              <a:t>(</a:t>
            </a:r>
            <a:r>
              <a:rPr kumimoji="1" lang="en-US" altLang="ko-KR" sz="1800">
                <a:solidFill>
                  <a:schemeClr val="tx2"/>
                </a:solidFill>
              </a:rPr>
              <a:t>MIM-B12)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80" name="Text Box 84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Конфигурация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80982" name="Text Box 86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07.</a:t>
            </a:r>
          </a:p>
        </p:txBody>
      </p:sp>
      <p:pic>
        <p:nvPicPr>
          <p:cNvPr id="80983" name="Picture 87" descr="건물제어사진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0788" y="3983038"/>
            <a:ext cx="3975100" cy="2490787"/>
          </a:xfrm>
          <a:prstGeom prst="rect">
            <a:avLst/>
          </a:prstGeom>
          <a:noFill/>
          <a:effectLst/>
        </p:spPr>
      </p:pic>
      <p:grpSp>
        <p:nvGrpSpPr>
          <p:cNvPr id="80984" name="Group 88"/>
          <p:cNvGrpSpPr>
            <a:grpSpLocks noChangeAspect="1"/>
          </p:cNvGrpSpPr>
          <p:nvPr/>
        </p:nvGrpSpPr>
        <p:grpSpPr bwMode="auto">
          <a:xfrm>
            <a:off x="5030788" y="2951163"/>
            <a:ext cx="3975100" cy="3087687"/>
            <a:chOff x="1253" y="204"/>
            <a:chExt cx="3067" cy="2581"/>
          </a:xfrm>
        </p:grpSpPr>
        <p:pic>
          <p:nvPicPr>
            <p:cNvPr id="80985" name="Picture 89" descr="건물제어사진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53" y="703"/>
              <a:ext cx="3067" cy="2082"/>
            </a:xfrm>
            <a:prstGeom prst="rect">
              <a:avLst/>
            </a:prstGeom>
            <a:noFill/>
            <a:effectLst/>
          </p:spPr>
        </p:pic>
        <p:pic>
          <p:nvPicPr>
            <p:cNvPr id="80986" name="Picture 90" descr="건물제어사진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53" y="204"/>
              <a:ext cx="3067" cy="2082"/>
            </a:xfrm>
            <a:prstGeom prst="rect">
              <a:avLst/>
            </a:prstGeom>
            <a:noFill/>
            <a:effectLst/>
          </p:spPr>
        </p:pic>
      </p:grpSp>
      <p:sp>
        <p:nvSpPr>
          <p:cNvPr id="80987" name="Text Box 91"/>
          <p:cNvSpPr txBox="1">
            <a:spLocks noChangeArrowheads="1"/>
          </p:cNvSpPr>
          <p:nvPr/>
        </p:nvSpPr>
        <p:spPr bwMode="auto">
          <a:xfrm>
            <a:off x="5597525" y="2005013"/>
            <a:ext cx="771525" cy="581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1600">
                <a:solidFill>
                  <a:schemeClr val="tx1"/>
                </a:solidFill>
              </a:rPr>
              <a:t>Power</a:t>
            </a:r>
          </a:p>
          <a:p>
            <a:pPr algn="ctr" latinLnBrk="1"/>
            <a:r>
              <a:rPr kumimoji="1" lang="en-US" altLang="ko-KR" sz="1600">
                <a:solidFill>
                  <a:schemeClr val="tx1"/>
                </a:solidFill>
              </a:rPr>
              <a:t>supply</a:t>
            </a:r>
          </a:p>
        </p:txBody>
      </p:sp>
      <p:sp>
        <p:nvSpPr>
          <p:cNvPr id="80988" name="Text Box 92"/>
          <p:cNvSpPr txBox="1">
            <a:spLocks noChangeArrowheads="1"/>
          </p:cNvSpPr>
          <p:nvPr/>
        </p:nvSpPr>
        <p:spPr bwMode="auto">
          <a:xfrm>
            <a:off x="4129088" y="5729288"/>
            <a:ext cx="987425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 sz="1200">
                <a:solidFill>
                  <a:schemeClr val="tx1"/>
                </a:solidFill>
              </a:rPr>
              <a:t>Интерфейс</a:t>
            </a:r>
            <a:endParaRPr kumimoji="1" lang="en-US" altLang="ko-KR" sz="1200">
              <a:solidFill>
                <a:schemeClr val="tx1"/>
              </a:solidFill>
            </a:endParaRPr>
          </a:p>
        </p:txBody>
      </p:sp>
      <p:sp>
        <p:nvSpPr>
          <p:cNvPr id="80989" name="Text Box 93"/>
          <p:cNvSpPr txBox="1">
            <a:spLocks noChangeArrowheads="1"/>
          </p:cNvSpPr>
          <p:nvPr/>
        </p:nvSpPr>
        <p:spPr bwMode="auto">
          <a:xfrm>
            <a:off x="1565275" y="5856288"/>
            <a:ext cx="1203325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latinLnBrk="1"/>
            <a:r>
              <a:rPr kumimoji="1" lang="en-US" altLang="ko-KR" sz="1200">
                <a:solidFill>
                  <a:schemeClr val="tx1"/>
                </a:solidFill>
              </a:rPr>
              <a:t>SiM</a:t>
            </a:r>
          </a:p>
        </p:txBody>
      </p:sp>
      <p:sp>
        <p:nvSpPr>
          <p:cNvPr id="80990" name="Text Box 94"/>
          <p:cNvSpPr txBox="1">
            <a:spLocks noChangeArrowheads="1"/>
          </p:cNvSpPr>
          <p:nvPr/>
        </p:nvSpPr>
        <p:spPr bwMode="auto">
          <a:xfrm rot="21600000">
            <a:off x="2292350" y="2957513"/>
            <a:ext cx="579438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1600" i="1">
                <a:solidFill>
                  <a:schemeClr val="tx1"/>
                </a:solidFill>
              </a:rPr>
              <a:t>LAN</a:t>
            </a:r>
          </a:p>
        </p:txBody>
      </p:sp>
      <p:sp>
        <p:nvSpPr>
          <p:cNvPr id="80991" name="Text Box 95"/>
          <p:cNvSpPr txBox="1">
            <a:spLocks noChangeArrowheads="1"/>
          </p:cNvSpPr>
          <p:nvPr/>
        </p:nvSpPr>
        <p:spPr bwMode="auto">
          <a:xfrm>
            <a:off x="2641600" y="3209925"/>
            <a:ext cx="1587500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 sz="1200">
                <a:solidFill>
                  <a:schemeClr val="tx1"/>
                </a:solidFill>
              </a:rPr>
              <a:t>Центральный пульт</a:t>
            </a:r>
            <a:endParaRPr kumimoji="1" lang="en-US" altLang="ko-KR" sz="1200">
              <a:solidFill>
                <a:schemeClr val="tx1"/>
              </a:solidFill>
            </a:endParaRPr>
          </a:p>
        </p:txBody>
      </p:sp>
      <p:sp>
        <p:nvSpPr>
          <p:cNvPr id="80992" name="Line 96"/>
          <p:cNvSpPr>
            <a:spLocks noChangeAspect="1" noChangeShapeType="1"/>
          </p:cNvSpPr>
          <p:nvPr/>
        </p:nvSpPr>
        <p:spPr bwMode="auto">
          <a:xfrm flipV="1">
            <a:off x="1111250" y="2727325"/>
            <a:ext cx="0" cy="21463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0993" name="Line 97"/>
          <p:cNvSpPr>
            <a:spLocks noChangeAspect="1" noChangeShapeType="1"/>
          </p:cNvSpPr>
          <p:nvPr/>
        </p:nvSpPr>
        <p:spPr bwMode="auto">
          <a:xfrm flipV="1">
            <a:off x="1192213" y="5729288"/>
            <a:ext cx="0" cy="508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0994" name="Line 98"/>
          <p:cNvSpPr>
            <a:spLocks noChangeAspect="1" noChangeShapeType="1"/>
          </p:cNvSpPr>
          <p:nvPr/>
        </p:nvSpPr>
        <p:spPr bwMode="auto">
          <a:xfrm rot="5400000" flipV="1">
            <a:off x="4637882" y="4555331"/>
            <a:ext cx="0" cy="207803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0995" name="Line 99"/>
          <p:cNvSpPr>
            <a:spLocks noChangeAspect="1" noChangeShapeType="1"/>
          </p:cNvSpPr>
          <p:nvPr/>
        </p:nvSpPr>
        <p:spPr bwMode="auto">
          <a:xfrm rot="5400000" flipV="1">
            <a:off x="4599782" y="3985419"/>
            <a:ext cx="0" cy="200183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0996" name="Line 100"/>
          <p:cNvSpPr>
            <a:spLocks noChangeAspect="1" noChangeShapeType="1"/>
          </p:cNvSpPr>
          <p:nvPr/>
        </p:nvSpPr>
        <p:spPr bwMode="auto">
          <a:xfrm rot="5400000" flipV="1">
            <a:off x="4653757" y="3332956"/>
            <a:ext cx="0" cy="206533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0997" name="Text Box 101"/>
          <p:cNvSpPr txBox="1">
            <a:spLocks noChangeArrowheads="1"/>
          </p:cNvSpPr>
          <p:nvPr/>
        </p:nvSpPr>
        <p:spPr bwMode="auto">
          <a:xfrm>
            <a:off x="7732713" y="5895975"/>
            <a:ext cx="860425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>
                <a:solidFill>
                  <a:schemeClr val="tx1"/>
                </a:solidFill>
              </a:rPr>
              <a:t>Счетчик</a:t>
            </a:r>
            <a:endParaRPr kumimoji="1" lang="en-US" altLang="ko-KR">
              <a:solidFill>
                <a:schemeClr val="tx1"/>
              </a:solidFill>
            </a:endParaRPr>
          </a:p>
        </p:txBody>
      </p:sp>
      <p:sp>
        <p:nvSpPr>
          <p:cNvPr id="80998" name="Line 102"/>
          <p:cNvSpPr>
            <a:spLocks noChangeAspect="1" noChangeShapeType="1"/>
          </p:cNvSpPr>
          <p:nvPr/>
        </p:nvSpPr>
        <p:spPr bwMode="auto">
          <a:xfrm rot="5400000" flipV="1">
            <a:off x="4964907" y="4880768"/>
            <a:ext cx="0" cy="2792413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0999" name="Line 103"/>
          <p:cNvSpPr>
            <a:spLocks noChangeAspect="1" noChangeShapeType="1"/>
          </p:cNvSpPr>
          <p:nvPr/>
        </p:nvSpPr>
        <p:spPr bwMode="auto">
          <a:xfrm rot="5450455" flipV="1">
            <a:off x="7210426" y="5741987"/>
            <a:ext cx="0" cy="7905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1000" name="Line 104"/>
          <p:cNvSpPr>
            <a:spLocks noChangeAspect="1" noChangeShapeType="1"/>
          </p:cNvSpPr>
          <p:nvPr/>
        </p:nvSpPr>
        <p:spPr bwMode="auto">
          <a:xfrm rot="5450455" flipV="1">
            <a:off x="7210426" y="4525962"/>
            <a:ext cx="0" cy="7905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1001" name="Line 105"/>
          <p:cNvSpPr>
            <a:spLocks noChangeAspect="1" noChangeShapeType="1"/>
          </p:cNvSpPr>
          <p:nvPr/>
        </p:nvSpPr>
        <p:spPr bwMode="auto">
          <a:xfrm rot="5450455" flipV="1">
            <a:off x="7210426" y="5135562"/>
            <a:ext cx="0" cy="7905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1002" name="Line 106"/>
          <p:cNvSpPr>
            <a:spLocks noChangeAspect="1" noChangeShapeType="1"/>
          </p:cNvSpPr>
          <p:nvPr/>
        </p:nvSpPr>
        <p:spPr bwMode="auto">
          <a:xfrm rot="5400000" flipV="1">
            <a:off x="6477001" y="4683125"/>
            <a:ext cx="0" cy="51752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003" name="Line 107"/>
          <p:cNvSpPr>
            <a:spLocks noChangeAspect="1" noChangeShapeType="1"/>
          </p:cNvSpPr>
          <p:nvPr/>
        </p:nvSpPr>
        <p:spPr bwMode="auto">
          <a:xfrm rot="5400000" flipV="1">
            <a:off x="6565107" y="5314156"/>
            <a:ext cx="0" cy="407987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004" name="Line 108"/>
          <p:cNvSpPr>
            <a:spLocks noChangeShapeType="1"/>
          </p:cNvSpPr>
          <p:nvPr/>
        </p:nvSpPr>
        <p:spPr bwMode="auto">
          <a:xfrm rot="7411888">
            <a:off x="6231732" y="5301456"/>
            <a:ext cx="144462" cy="11525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1005" name="Line 109"/>
          <p:cNvSpPr>
            <a:spLocks noChangeShapeType="1"/>
          </p:cNvSpPr>
          <p:nvPr/>
        </p:nvSpPr>
        <p:spPr bwMode="auto">
          <a:xfrm rot="7411888">
            <a:off x="6204744" y="4144169"/>
            <a:ext cx="168275" cy="10366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1006" name="Line 110"/>
          <p:cNvSpPr>
            <a:spLocks noChangeShapeType="1"/>
          </p:cNvSpPr>
          <p:nvPr/>
        </p:nvSpPr>
        <p:spPr bwMode="auto">
          <a:xfrm rot="7411888">
            <a:off x="6229351" y="4794250"/>
            <a:ext cx="152400" cy="10064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81007" name="Picture 111" descr="그림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9088" y="4622800"/>
            <a:ext cx="628650" cy="576263"/>
          </a:xfrm>
          <a:prstGeom prst="rect">
            <a:avLst/>
          </a:prstGeom>
          <a:noFill/>
        </p:spPr>
      </p:pic>
      <p:pic>
        <p:nvPicPr>
          <p:cNvPr id="81008" name="Picture 112" descr="그림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9088" y="5246688"/>
            <a:ext cx="628650" cy="576262"/>
          </a:xfrm>
          <a:prstGeom prst="rect">
            <a:avLst/>
          </a:prstGeom>
          <a:noFill/>
        </p:spPr>
      </p:pic>
      <p:pic>
        <p:nvPicPr>
          <p:cNvPr id="81009" name="Picture 113" descr="그림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9088" y="5835650"/>
            <a:ext cx="628650" cy="576263"/>
          </a:xfrm>
          <a:prstGeom prst="rect">
            <a:avLst/>
          </a:prstGeom>
          <a:noFill/>
        </p:spPr>
      </p:pic>
      <p:pic>
        <p:nvPicPr>
          <p:cNvPr id="81010" name="Picture 114" descr="그림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313" y="4560888"/>
            <a:ext cx="1100137" cy="1189037"/>
          </a:xfrm>
          <a:prstGeom prst="rect">
            <a:avLst/>
          </a:prstGeom>
          <a:noFill/>
        </p:spPr>
      </p:pic>
      <p:sp>
        <p:nvSpPr>
          <p:cNvPr id="81011" name="WordArt 115"/>
          <p:cNvSpPr>
            <a:spLocks noChangeArrowheads="1" noChangeShapeType="1" noTextEdit="1"/>
          </p:cNvSpPr>
          <p:nvPr/>
        </p:nvSpPr>
        <p:spPr bwMode="auto">
          <a:xfrm>
            <a:off x="1695450" y="4946650"/>
            <a:ext cx="906463" cy="341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33"/>
                    </a:gs>
                    <a:gs pos="50000">
                      <a:srgbClr val="FFFF66"/>
                    </a:gs>
                    <a:gs pos="100000">
                      <a:srgbClr val="FF9933"/>
                    </a:gs>
                  </a:gsLst>
                  <a:lin ang="5400000" scaled="1"/>
                </a:gradFill>
                <a:effectLst>
                  <a:outerShdw dist="17961" dir="2700000" algn="ctr" rotWithShape="0">
                    <a:schemeClr val="tx1"/>
                  </a:outerShdw>
                </a:effectLst>
                <a:latin typeface="Arial Narrow"/>
              </a:rPr>
              <a:t>DMS</a:t>
            </a:r>
            <a:endParaRPr lang="ru-RU" sz="3600" i="1" kern="10">
              <a:ln w="95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9933"/>
                  </a:gs>
                  <a:gs pos="50000">
                    <a:srgbClr val="FFFF66"/>
                  </a:gs>
                  <a:gs pos="100000">
                    <a:srgbClr val="FF9933"/>
                  </a:gs>
                </a:gsLst>
                <a:lin ang="5400000" scaled="1"/>
              </a:gradFill>
              <a:effectLst>
                <a:outerShdw dist="17961" dir="2700000" algn="ctr" rotWithShape="0">
                  <a:schemeClr val="tx1"/>
                </a:outerShdw>
              </a:effectLst>
              <a:latin typeface="Arial Narrow"/>
            </a:endParaRPr>
          </a:p>
        </p:txBody>
      </p:sp>
      <p:sp>
        <p:nvSpPr>
          <p:cNvPr id="81012" name="Line 116"/>
          <p:cNvSpPr>
            <a:spLocks noChangeAspect="1" noChangeShapeType="1"/>
          </p:cNvSpPr>
          <p:nvPr/>
        </p:nvSpPr>
        <p:spPr bwMode="auto">
          <a:xfrm rot="5400000" flipV="1">
            <a:off x="2200276" y="5229225"/>
            <a:ext cx="0" cy="20161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013" name="Line 117"/>
          <p:cNvSpPr>
            <a:spLocks noChangeAspect="1" noChangeShapeType="1"/>
          </p:cNvSpPr>
          <p:nvPr/>
        </p:nvSpPr>
        <p:spPr bwMode="auto">
          <a:xfrm flipV="1">
            <a:off x="6356350" y="5518150"/>
            <a:ext cx="0" cy="76517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014" name="Line 118"/>
          <p:cNvSpPr>
            <a:spLocks noChangeAspect="1" noChangeShapeType="1"/>
          </p:cNvSpPr>
          <p:nvPr/>
        </p:nvSpPr>
        <p:spPr bwMode="auto">
          <a:xfrm rot="5400000" flipV="1">
            <a:off x="4887119" y="4853781"/>
            <a:ext cx="0" cy="2636838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015" name="Line 119"/>
          <p:cNvSpPr>
            <a:spLocks noChangeAspect="1" noChangeShapeType="1"/>
          </p:cNvSpPr>
          <p:nvPr/>
        </p:nvSpPr>
        <p:spPr bwMode="auto">
          <a:xfrm rot="5400000" flipV="1">
            <a:off x="5029200" y="4922838"/>
            <a:ext cx="0" cy="29210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016" name="Line 120"/>
          <p:cNvSpPr>
            <a:spLocks noChangeAspect="1" noChangeShapeType="1"/>
          </p:cNvSpPr>
          <p:nvPr/>
        </p:nvSpPr>
        <p:spPr bwMode="auto">
          <a:xfrm rot="5400000" flipV="1">
            <a:off x="6617494" y="6047581"/>
            <a:ext cx="0" cy="236538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017" name="Line 121"/>
          <p:cNvSpPr>
            <a:spLocks noChangeAspect="1" noChangeShapeType="1"/>
          </p:cNvSpPr>
          <p:nvPr/>
        </p:nvSpPr>
        <p:spPr bwMode="auto">
          <a:xfrm flipV="1">
            <a:off x="6500813" y="6165850"/>
            <a:ext cx="0" cy="223838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81018" name="Picture 122" descr="DVMP2중계기_최종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6400" y="4249738"/>
            <a:ext cx="889000" cy="284162"/>
          </a:xfrm>
          <a:prstGeom prst="rect">
            <a:avLst/>
          </a:prstGeom>
          <a:noFill/>
        </p:spPr>
      </p:pic>
      <p:pic>
        <p:nvPicPr>
          <p:cNvPr id="81019" name="Picture 123" descr="DVMP2중계기_최종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6400" y="4845050"/>
            <a:ext cx="889000" cy="284163"/>
          </a:xfrm>
          <a:prstGeom prst="rect">
            <a:avLst/>
          </a:prstGeom>
          <a:noFill/>
        </p:spPr>
      </p:pic>
      <p:pic>
        <p:nvPicPr>
          <p:cNvPr id="81020" name="Picture 124" descr="DVMP2중계기_최종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6400" y="5459413"/>
            <a:ext cx="889000" cy="284162"/>
          </a:xfrm>
          <a:prstGeom prst="rect">
            <a:avLst/>
          </a:prstGeom>
          <a:noFill/>
        </p:spPr>
      </p:pic>
      <p:grpSp>
        <p:nvGrpSpPr>
          <p:cNvPr id="81021" name="Group 125"/>
          <p:cNvGrpSpPr>
            <a:grpSpLocks noChangeAspect="1"/>
          </p:cNvGrpSpPr>
          <p:nvPr/>
        </p:nvGrpSpPr>
        <p:grpSpPr bwMode="auto">
          <a:xfrm>
            <a:off x="527050" y="1892300"/>
            <a:ext cx="1130300" cy="835025"/>
            <a:chOff x="4762" y="1253"/>
            <a:chExt cx="998" cy="798"/>
          </a:xfrm>
        </p:grpSpPr>
        <p:pic>
          <p:nvPicPr>
            <p:cNvPr id="81022" name="Picture 126" descr="PC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62" y="1253"/>
              <a:ext cx="998" cy="798"/>
            </a:xfrm>
            <a:prstGeom prst="rect">
              <a:avLst/>
            </a:prstGeom>
            <a:noFill/>
          </p:spPr>
        </p:pic>
        <p:pic>
          <p:nvPicPr>
            <p:cNvPr id="81023" name="Picture 127" descr="실내기모니터링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90" y="1291"/>
              <a:ext cx="651" cy="486"/>
            </a:xfrm>
            <a:prstGeom prst="rect">
              <a:avLst/>
            </a:prstGeom>
            <a:noFill/>
          </p:spPr>
        </p:pic>
      </p:grpSp>
      <p:sp>
        <p:nvSpPr>
          <p:cNvPr id="81024" name="WordArt 128"/>
          <p:cNvSpPr>
            <a:spLocks noChangeArrowheads="1" noChangeShapeType="1" noTextEdit="1"/>
          </p:cNvSpPr>
          <p:nvPr/>
        </p:nvSpPr>
        <p:spPr bwMode="auto">
          <a:xfrm>
            <a:off x="2055813" y="1574800"/>
            <a:ext cx="1143000" cy="238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333333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33"/>
                    </a:gs>
                    <a:gs pos="50000">
                      <a:srgbClr val="FFFF66"/>
                    </a:gs>
                    <a:gs pos="100000">
                      <a:srgbClr val="FF9933"/>
                    </a:gs>
                  </a:gsLst>
                  <a:lin ang="5400000" scaled="1"/>
                </a:gradFill>
                <a:effectLst>
                  <a:outerShdw dist="17961" dir="2700000" algn="ctr" rotWithShape="0">
                    <a:schemeClr val="tx1"/>
                  </a:outerShdw>
                </a:effectLst>
                <a:latin typeface="Arial Narrow"/>
              </a:rPr>
              <a:t>S-NET mini</a:t>
            </a:r>
            <a:endParaRPr lang="ru-RU" sz="3600" i="1" kern="10">
              <a:ln w="9525">
                <a:solidFill>
                  <a:srgbClr val="333333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9933"/>
                  </a:gs>
                  <a:gs pos="50000">
                    <a:srgbClr val="FFFF66"/>
                  </a:gs>
                  <a:gs pos="100000">
                    <a:srgbClr val="FF9933"/>
                  </a:gs>
                </a:gsLst>
                <a:lin ang="5400000" scaled="1"/>
              </a:gradFill>
              <a:effectLst>
                <a:outerShdw dist="17961" dir="2700000" algn="ctr" rotWithShape="0">
                  <a:schemeClr val="tx1"/>
                </a:outerShdw>
              </a:effectLst>
              <a:latin typeface="Arial Narrow"/>
            </a:endParaRPr>
          </a:p>
        </p:txBody>
      </p:sp>
      <p:sp>
        <p:nvSpPr>
          <p:cNvPr id="81025" name="WordArt 129"/>
          <p:cNvSpPr>
            <a:spLocks noChangeArrowheads="1" noChangeShapeType="1" noTextEdit="1"/>
          </p:cNvSpPr>
          <p:nvPr/>
        </p:nvSpPr>
        <p:spPr bwMode="auto">
          <a:xfrm>
            <a:off x="615950" y="1601788"/>
            <a:ext cx="950913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333333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33"/>
                    </a:gs>
                    <a:gs pos="50000">
                      <a:srgbClr val="FFFF66"/>
                    </a:gs>
                    <a:gs pos="100000">
                      <a:srgbClr val="FF9933"/>
                    </a:gs>
                  </a:gsLst>
                  <a:lin ang="5400000" scaled="1"/>
                </a:gradFill>
                <a:effectLst>
                  <a:outerShdw dist="17961" dir="2700000" algn="ctr" rotWithShape="0">
                    <a:schemeClr val="tx1"/>
                  </a:outerShdw>
                </a:effectLst>
                <a:latin typeface="Arial Narrow"/>
              </a:rPr>
              <a:t>S-NET 3</a:t>
            </a:r>
            <a:endParaRPr lang="ru-RU" sz="3600" i="1" kern="10">
              <a:ln w="9525">
                <a:solidFill>
                  <a:srgbClr val="333333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9933"/>
                  </a:gs>
                  <a:gs pos="50000">
                    <a:srgbClr val="FFFF66"/>
                  </a:gs>
                  <a:gs pos="100000">
                    <a:srgbClr val="FF9933"/>
                  </a:gs>
                </a:gsLst>
                <a:lin ang="5400000" scaled="1"/>
              </a:gradFill>
              <a:effectLst>
                <a:outerShdw dist="17961" dir="2700000" algn="ctr" rotWithShape="0">
                  <a:schemeClr val="tx1"/>
                </a:outerShdw>
              </a:effectLst>
              <a:latin typeface="Arial Narrow"/>
            </a:endParaRPr>
          </a:p>
        </p:txBody>
      </p:sp>
      <p:sp>
        <p:nvSpPr>
          <p:cNvPr id="81026" name="WordArt 130"/>
          <p:cNvSpPr>
            <a:spLocks noChangeArrowheads="1" noChangeShapeType="1" noTextEdit="1"/>
          </p:cNvSpPr>
          <p:nvPr/>
        </p:nvSpPr>
        <p:spPr bwMode="auto">
          <a:xfrm>
            <a:off x="3638550" y="1557338"/>
            <a:ext cx="1131888" cy="268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333333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33"/>
                    </a:gs>
                    <a:gs pos="50000">
                      <a:srgbClr val="FFFF66"/>
                    </a:gs>
                    <a:gs pos="100000">
                      <a:srgbClr val="FF9933"/>
                    </a:gs>
                  </a:gsLst>
                  <a:lin ang="5400000" scaled="1"/>
                </a:gradFill>
                <a:effectLst>
                  <a:outerShdw dist="17961" dir="2700000" algn="ctr" rotWithShape="0">
                    <a:schemeClr val="tx1"/>
                  </a:outerShdw>
                </a:effectLst>
                <a:latin typeface="Arial Narrow"/>
              </a:rPr>
              <a:t>Web Client</a:t>
            </a:r>
            <a:endParaRPr lang="ru-RU" sz="3600" i="1" kern="10">
              <a:ln w="9525">
                <a:solidFill>
                  <a:srgbClr val="333333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9933"/>
                  </a:gs>
                  <a:gs pos="50000">
                    <a:srgbClr val="FFFF66"/>
                  </a:gs>
                  <a:gs pos="100000">
                    <a:srgbClr val="FF9933"/>
                  </a:gs>
                </a:gsLst>
                <a:lin ang="5400000" scaled="1"/>
              </a:gradFill>
              <a:effectLst>
                <a:outerShdw dist="17961" dir="2700000" algn="ctr" rotWithShape="0">
                  <a:schemeClr val="tx1"/>
                </a:outerShdw>
              </a:effectLst>
              <a:latin typeface="Arial Narrow"/>
            </a:endParaRPr>
          </a:p>
        </p:txBody>
      </p:sp>
      <p:pic>
        <p:nvPicPr>
          <p:cNvPr id="81027" name="Picture 131" descr="SNETmini최종사진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5813" y="1897063"/>
            <a:ext cx="1204912" cy="744537"/>
          </a:xfrm>
          <a:prstGeom prst="rect">
            <a:avLst/>
          </a:prstGeom>
          <a:noFill/>
        </p:spPr>
      </p:pic>
      <p:sp>
        <p:nvSpPr>
          <p:cNvPr id="81028" name="Line 132"/>
          <p:cNvSpPr>
            <a:spLocks noChangeShapeType="1"/>
          </p:cNvSpPr>
          <p:nvPr/>
        </p:nvSpPr>
        <p:spPr bwMode="auto">
          <a:xfrm flipH="1" flipV="1">
            <a:off x="1119188" y="2943225"/>
            <a:ext cx="3097212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1029" name="Line 133"/>
          <p:cNvSpPr>
            <a:spLocks noChangeShapeType="1"/>
          </p:cNvSpPr>
          <p:nvPr/>
        </p:nvSpPr>
        <p:spPr bwMode="auto">
          <a:xfrm flipH="1">
            <a:off x="2632075" y="2627313"/>
            <a:ext cx="0" cy="315912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1030" name="Line 134"/>
          <p:cNvSpPr>
            <a:spLocks noChangeShapeType="1"/>
          </p:cNvSpPr>
          <p:nvPr/>
        </p:nvSpPr>
        <p:spPr bwMode="auto">
          <a:xfrm flipH="1">
            <a:off x="4216400" y="2727325"/>
            <a:ext cx="0" cy="2159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81031" name="Group 135"/>
          <p:cNvGrpSpPr>
            <a:grpSpLocks/>
          </p:cNvGrpSpPr>
          <p:nvPr/>
        </p:nvGrpSpPr>
        <p:grpSpPr bwMode="auto">
          <a:xfrm>
            <a:off x="454025" y="3303588"/>
            <a:ext cx="1279525" cy="1008062"/>
            <a:chOff x="214" y="1797"/>
            <a:chExt cx="919" cy="817"/>
          </a:xfrm>
        </p:grpSpPr>
        <p:pic>
          <p:nvPicPr>
            <p:cNvPr id="81032" name="Picture 136" descr="j022356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14" y="1797"/>
              <a:ext cx="557" cy="794"/>
            </a:xfrm>
            <a:prstGeom prst="rect">
              <a:avLst/>
            </a:prstGeom>
            <a:noFill/>
          </p:spPr>
        </p:pic>
        <p:pic>
          <p:nvPicPr>
            <p:cNvPr id="81033" name="Picture 137" descr="j022356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76" y="1820"/>
              <a:ext cx="557" cy="794"/>
            </a:xfrm>
            <a:prstGeom prst="rect">
              <a:avLst/>
            </a:prstGeom>
            <a:noFill/>
          </p:spPr>
        </p:pic>
      </p:grpSp>
      <p:sp>
        <p:nvSpPr>
          <p:cNvPr id="81034" name="WordArt 138"/>
          <p:cNvSpPr>
            <a:spLocks noChangeArrowheads="1" noChangeShapeType="1" noTextEdit="1"/>
          </p:cNvSpPr>
          <p:nvPr/>
        </p:nvSpPr>
        <p:spPr bwMode="auto">
          <a:xfrm>
            <a:off x="395288" y="3649663"/>
            <a:ext cx="1335087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33"/>
                    </a:gs>
                    <a:gs pos="50000">
                      <a:srgbClr val="FFFF66"/>
                    </a:gs>
                    <a:gs pos="100000">
                      <a:srgbClr val="FF9933"/>
                    </a:gs>
                  </a:gsLst>
                  <a:lin ang="5400000" scaled="1"/>
                </a:gradFill>
                <a:effectLst>
                  <a:outerShdw dist="17961" dir="2700000" algn="ctr" rotWithShape="0">
                    <a:schemeClr val="tx1"/>
                  </a:outerShdw>
                </a:effectLst>
                <a:latin typeface="HY헤드라인M"/>
              </a:rPr>
              <a:t>Network</a:t>
            </a:r>
            <a:endParaRPr lang="ru-RU" sz="3600" i="1" kern="10">
              <a:ln w="95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9933"/>
                  </a:gs>
                  <a:gs pos="50000">
                    <a:srgbClr val="FFFF66"/>
                  </a:gs>
                  <a:gs pos="100000">
                    <a:srgbClr val="FF9933"/>
                  </a:gs>
                </a:gsLst>
                <a:lin ang="5400000" scaled="1"/>
              </a:gradFill>
              <a:effectLst>
                <a:outerShdw dist="17961" dir="2700000" algn="ctr" rotWithShape="0">
                  <a:schemeClr val="tx1"/>
                </a:outerShdw>
              </a:effectLst>
              <a:latin typeface="HY헤드라인M"/>
            </a:endParaRPr>
          </a:p>
        </p:txBody>
      </p:sp>
      <p:sp>
        <p:nvSpPr>
          <p:cNvPr id="81035" name="Line 139"/>
          <p:cNvSpPr>
            <a:spLocks noChangeAspect="1" noChangeShapeType="1"/>
          </p:cNvSpPr>
          <p:nvPr/>
        </p:nvSpPr>
        <p:spPr bwMode="auto">
          <a:xfrm rot="5400000" flipV="1">
            <a:off x="3055938" y="5468938"/>
            <a:ext cx="0" cy="2730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036" name="Line 140"/>
          <p:cNvSpPr>
            <a:spLocks noChangeShapeType="1"/>
          </p:cNvSpPr>
          <p:nvPr/>
        </p:nvSpPr>
        <p:spPr bwMode="auto">
          <a:xfrm rot="5400000" flipV="1">
            <a:off x="2991645" y="6038056"/>
            <a:ext cx="144462" cy="2889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037" name="Line 141"/>
          <p:cNvSpPr>
            <a:spLocks noChangeShapeType="1"/>
          </p:cNvSpPr>
          <p:nvPr/>
        </p:nvSpPr>
        <p:spPr bwMode="auto">
          <a:xfrm rot="5400000" flipH="1">
            <a:off x="2667000" y="5857876"/>
            <a:ext cx="5048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038" name="Line 142"/>
          <p:cNvSpPr>
            <a:spLocks noChangeShapeType="1"/>
          </p:cNvSpPr>
          <p:nvPr/>
        </p:nvSpPr>
        <p:spPr bwMode="auto">
          <a:xfrm rot="5400000" flipV="1">
            <a:off x="2991645" y="5390356"/>
            <a:ext cx="144462" cy="2889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039" name="Line 143"/>
          <p:cNvSpPr>
            <a:spLocks noChangeAspect="1" noChangeShapeType="1"/>
          </p:cNvSpPr>
          <p:nvPr/>
        </p:nvSpPr>
        <p:spPr bwMode="auto">
          <a:xfrm rot="5400000" flipV="1">
            <a:off x="3055938" y="4821238"/>
            <a:ext cx="0" cy="2730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040" name="Line 144"/>
          <p:cNvSpPr>
            <a:spLocks noChangeShapeType="1"/>
          </p:cNvSpPr>
          <p:nvPr/>
        </p:nvSpPr>
        <p:spPr bwMode="auto">
          <a:xfrm rot="5400000" flipH="1">
            <a:off x="2667000" y="5210176"/>
            <a:ext cx="5048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041" name="Line 145"/>
          <p:cNvSpPr>
            <a:spLocks noChangeShapeType="1"/>
          </p:cNvSpPr>
          <p:nvPr/>
        </p:nvSpPr>
        <p:spPr bwMode="auto">
          <a:xfrm rot="5400000" flipV="1">
            <a:off x="2991645" y="4742656"/>
            <a:ext cx="144462" cy="2889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81042" name="Picture 146" descr="그림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8963" y="5302250"/>
            <a:ext cx="530225" cy="547688"/>
          </a:xfrm>
          <a:prstGeom prst="rect">
            <a:avLst/>
          </a:prstGeom>
          <a:noFill/>
        </p:spPr>
      </p:pic>
      <p:pic>
        <p:nvPicPr>
          <p:cNvPr id="81043" name="Picture 147" descr="그림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5788" y="4725988"/>
            <a:ext cx="530225" cy="547687"/>
          </a:xfrm>
          <a:prstGeom prst="rect">
            <a:avLst/>
          </a:prstGeom>
          <a:noFill/>
        </p:spPr>
      </p:pic>
      <p:sp>
        <p:nvSpPr>
          <p:cNvPr id="81044" name="Line 148"/>
          <p:cNvSpPr>
            <a:spLocks noChangeShapeType="1"/>
          </p:cNvSpPr>
          <p:nvPr/>
        </p:nvSpPr>
        <p:spPr bwMode="auto">
          <a:xfrm rot="5400000" flipH="1">
            <a:off x="2688431" y="4568032"/>
            <a:ext cx="461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81045" name="Picture 149" descr="그림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8963" y="4105275"/>
            <a:ext cx="530225" cy="547688"/>
          </a:xfrm>
          <a:prstGeom prst="rect">
            <a:avLst/>
          </a:prstGeom>
          <a:noFill/>
        </p:spPr>
      </p:pic>
      <p:pic>
        <p:nvPicPr>
          <p:cNvPr id="81046" name="Picture 150" descr="PC_DM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52838" y="1835150"/>
            <a:ext cx="1119187" cy="971550"/>
          </a:xfrm>
          <a:prstGeom prst="rect">
            <a:avLst/>
          </a:prstGeom>
          <a:noFill/>
        </p:spPr>
      </p:pic>
      <p:pic>
        <p:nvPicPr>
          <p:cNvPr id="81047" name="Picture 151" descr="건물제어사진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0950" y="2297113"/>
            <a:ext cx="3975100" cy="2490787"/>
          </a:xfrm>
          <a:prstGeom prst="rect">
            <a:avLst/>
          </a:prstGeom>
          <a:noFill/>
          <a:effectLst/>
        </p:spPr>
      </p:pic>
      <p:sp>
        <p:nvSpPr>
          <p:cNvPr id="81048" name="Line 152"/>
          <p:cNvSpPr>
            <a:spLocks noChangeShapeType="1"/>
          </p:cNvSpPr>
          <p:nvPr/>
        </p:nvSpPr>
        <p:spPr bwMode="auto">
          <a:xfrm flipH="1" flipV="1">
            <a:off x="7580313" y="2251075"/>
            <a:ext cx="15875" cy="39147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81049" name="Picture 153" descr="변전소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00813" y="1779588"/>
            <a:ext cx="1819275" cy="123348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81050" name="Picture 154" descr="DVMP2실외기_3"/>
          <p:cNvPicPr>
            <a:picLocks noChangeAspect="1" noChangeArrowheads="1"/>
          </p:cNvPicPr>
          <p:nvPr/>
        </p:nvPicPr>
        <p:blipFill>
          <a:blip r:embed="rId1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519738" y="5302250"/>
            <a:ext cx="347662" cy="577850"/>
          </a:xfrm>
          <a:prstGeom prst="rect">
            <a:avLst/>
          </a:prstGeom>
          <a:noFill/>
        </p:spPr>
      </p:pic>
      <p:pic>
        <p:nvPicPr>
          <p:cNvPr id="81051" name="Picture 155" descr="DVMP2실외기_3"/>
          <p:cNvPicPr>
            <a:picLocks noChangeAspect="1" noChangeArrowheads="1"/>
          </p:cNvPicPr>
          <p:nvPr/>
        </p:nvPicPr>
        <p:blipFill>
          <a:blip r:embed="rId1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518150" y="4695825"/>
            <a:ext cx="347663" cy="577850"/>
          </a:xfrm>
          <a:prstGeom prst="rect">
            <a:avLst/>
          </a:prstGeom>
          <a:noFill/>
        </p:spPr>
      </p:pic>
      <p:pic>
        <p:nvPicPr>
          <p:cNvPr id="81052" name="Picture 156" descr="DVMP2실외기_3"/>
          <p:cNvPicPr>
            <a:picLocks noChangeAspect="1" noChangeArrowheads="1"/>
          </p:cNvPicPr>
          <p:nvPr/>
        </p:nvPicPr>
        <p:blipFill>
          <a:blip r:embed="rId1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518150" y="4075113"/>
            <a:ext cx="347663" cy="577850"/>
          </a:xfrm>
          <a:prstGeom prst="rect">
            <a:avLst/>
          </a:prstGeom>
          <a:noFill/>
        </p:spPr>
      </p:pic>
      <p:sp>
        <p:nvSpPr>
          <p:cNvPr id="81053" name="Line 157"/>
          <p:cNvSpPr>
            <a:spLocks noChangeAspect="1" noChangeShapeType="1"/>
          </p:cNvSpPr>
          <p:nvPr/>
        </p:nvSpPr>
        <p:spPr bwMode="auto">
          <a:xfrm rot="5400000" flipV="1">
            <a:off x="4653757" y="2688431"/>
            <a:ext cx="0" cy="206533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81054" name="Picture 158" descr="DVMP2중계기_최종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6400" y="3605213"/>
            <a:ext cx="889000" cy="284162"/>
          </a:xfrm>
          <a:prstGeom prst="rect">
            <a:avLst/>
          </a:prstGeom>
          <a:noFill/>
        </p:spPr>
      </p:pic>
      <p:pic>
        <p:nvPicPr>
          <p:cNvPr id="81055" name="Picture 159" descr="그림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8963" y="3460750"/>
            <a:ext cx="530225" cy="547688"/>
          </a:xfrm>
          <a:prstGeom prst="rect">
            <a:avLst/>
          </a:prstGeom>
          <a:noFill/>
        </p:spPr>
      </p:pic>
      <p:pic>
        <p:nvPicPr>
          <p:cNvPr id="81056" name="Picture 160" descr="DVMP2실외기_3"/>
          <p:cNvPicPr>
            <a:picLocks noChangeAspect="1" noChangeArrowheads="1"/>
          </p:cNvPicPr>
          <p:nvPr/>
        </p:nvPicPr>
        <p:blipFill>
          <a:blip r:embed="rId1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518150" y="3430588"/>
            <a:ext cx="347663" cy="577850"/>
          </a:xfrm>
          <a:prstGeom prst="rect">
            <a:avLst/>
          </a:prstGeom>
          <a:noFill/>
        </p:spPr>
      </p:pic>
      <p:sp>
        <p:nvSpPr>
          <p:cNvPr id="81057" name="Line 161"/>
          <p:cNvSpPr>
            <a:spLocks noChangeAspect="1" noChangeShapeType="1"/>
          </p:cNvSpPr>
          <p:nvPr/>
        </p:nvSpPr>
        <p:spPr bwMode="auto">
          <a:xfrm rot="5400000" flipV="1">
            <a:off x="6404769" y="3925094"/>
            <a:ext cx="0" cy="681038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058" name="Line 162"/>
          <p:cNvSpPr>
            <a:spLocks noChangeShapeType="1"/>
          </p:cNvSpPr>
          <p:nvPr/>
        </p:nvSpPr>
        <p:spPr bwMode="auto">
          <a:xfrm rot="7411888">
            <a:off x="6202363" y="3475038"/>
            <a:ext cx="163512" cy="10080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1059" name="Line 163"/>
          <p:cNvSpPr>
            <a:spLocks noChangeAspect="1" noChangeShapeType="1"/>
          </p:cNvSpPr>
          <p:nvPr/>
        </p:nvSpPr>
        <p:spPr bwMode="auto">
          <a:xfrm rot="5450455" flipV="1">
            <a:off x="7398544" y="4090194"/>
            <a:ext cx="0" cy="3571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81060" name="Picture 164" descr="그림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9088" y="3978275"/>
            <a:ext cx="628650" cy="576263"/>
          </a:xfrm>
          <a:prstGeom prst="rect">
            <a:avLst/>
          </a:prstGeom>
          <a:noFill/>
        </p:spPr>
      </p:pic>
      <p:sp>
        <p:nvSpPr>
          <p:cNvPr id="81061" name="Line 165"/>
          <p:cNvSpPr>
            <a:spLocks noChangeAspect="1" noChangeShapeType="1"/>
          </p:cNvSpPr>
          <p:nvPr/>
        </p:nvSpPr>
        <p:spPr bwMode="auto">
          <a:xfrm flipV="1">
            <a:off x="6069013" y="4265613"/>
            <a:ext cx="0" cy="1804987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062" name="Line 166"/>
          <p:cNvSpPr>
            <a:spLocks noChangeAspect="1" noChangeShapeType="1"/>
          </p:cNvSpPr>
          <p:nvPr/>
        </p:nvSpPr>
        <p:spPr bwMode="auto">
          <a:xfrm rot="5400000" flipV="1">
            <a:off x="4803776" y="4810125"/>
            <a:ext cx="0" cy="251142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81063" name="Picture 167" descr="SiM중계기_최종1"/>
          <p:cNvPicPr>
            <a:picLocks noChangeAspect="1" noChangeArrowheads="1"/>
          </p:cNvPicPr>
          <p:nvPr/>
        </p:nvPicPr>
        <p:blipFill>
          <a:blip r:embed="rId1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173413" y="5888038"/>
            <a:ext cx="450850" cy="595312"/>
          </a:xfrm>
          <a:prstGeom prst="rect">
            <a:avLst/>
          </a:prstGeom>
          <a:noFill/>
        </p:spPr>
      </p:pic>
      <p:sp>
        <p:nvSpPr>
          <p:cNvPr id="81064" name="Line 168"/>
          <p:cNvSpPr>
            <a:spLocks noChangeAspect="1" noChangeShapeType="1"/>
          </p:cNvSpPr>
          <p:nvPr/>
        </p:nvSpPr>
        <p:spPr bwMode="auto">
          <a:xfrm flipV="1">
            <a:off x="6211888" y="4941888"/>
            <a:ext cx="0" cy="122872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065" name="Line 169"/>
          <p:cNvSpPr>
            <a:spLocks noChangeAspect="1" noChangeShapeType="1"/>
          </p:cNvSpPr>
          <p:nvPr/>
        </p:nvSpPr>
        <p:spPr bwMode="auto">
          <a:xfrm rot="5400000" flipV="1">
            <a:off x="3036888" y="4200525"/>
            <a:ext cx="0" cy="2730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066" name="Line 170"/>
          <p:cNvSpPr>
            <a:spLocks noChangeShapeType="1"/>
          </p:cNvSpPr>
          <p:nvPr/>
        </p:nvSpPr>
        <p:spPr bwMode="auto">
          <a:xfrm rot="5400000" flipV="1">
            <a:off x="2972594" y="4121944"/>
            <a:ext cx="144463" cy="2889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067" name="Line 171"/>
          <p:cNvSpPr>
            <a:spLocks noChangeAspect="1" noChangeShapeType="1"/>
          </p:cNvSpPr>
          <p:nvPr/>
        </p:nvSpPr>
        <p:spPr bwMode="auto">
          <a:xfrm rot="5400000" flipV="1">
            <a:off x="3036888" y="3602038"/>
            <a:ext cx="0" cy="2730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068" name="Line 172"/>
          <p:cNvSpPr>
            <a:spLocks noChangeShapeType="1"/>
          </p:cNvSpPr>
          <p:nvPr/>
        </p:nvSpPr>
        <p:spPr bwMode="auto">
          <a:xfrm rot="5400000" flipH="1">
            <a:off x="2670969" y="3950494"/>
            <a:ext cx="45878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069" name="Text Box 173"/>
          <p:cNvSpPr txBox="1">
            <a:spLocks noChangeArrowheads="1"/>
          </p:cNvSpPr>
          <p:nvPr/>
        </p:nvSpPr>
        <p:spPr bwMode="auto">
          <a:xfrm>
            <a:off x="682625" y="304800"/>
            <a:ext cx="84613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Сервер управления данными</a:t>
            </a:r>
            <a:r>
              <a:rPr kumimoji="1" lang="en-US" altLang="ko-KR" sz="3200">
                <a:solidFill>
                  <a:schemeClr val="bg1"/>
                </a:solidFill>
              </a:rPr>
              <a:t> (MIM-D00)</a:t>
            </a:r>
          </a:p>
        </p:txBody>
      </p:sp>
      <p:sp>
        <p:nvSpPr>
          <p:cNvPr id="81070" name="Text Box 174"/>
          <p:cNvSpPr txBox="1">
            <a:spLocks noChangeArrowheads="1"/>
          </p:cNvSpPr>
          <p:nvPr/>
        </p:nvSpPr>
        <p:spPr bwMode="auto">
          <a:xfrm>
            <a:off x="5368925" y="1966913"/>
            <a:ext cx="962025" cy="63976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>
                <a:solidFill>
                  <a:schemeClr val="tx1"/>
                </a:solidFill>
              </a:rPr>
              <a:t>  </a:t>
            </a:r>
          </a:p>
          <a:p>
            <a:r>
              <a:rPr lang="ru-RU" sz="1200">
                <a:solidFill>
                  <a:schemeClr val="tx1"/>
                </a:solidFill>
              </a:rPr>
              <a:t>ПИТАНИЕ </a:t>
            </a:r>
          </a:p>
          <a:p>
            <a:r>
              <a:rPr lang="ru-RU" sz="1200">
                <a:solidFill>
                  <a:schemeClr val="tx1"/>
                </a:solidFill>
              </a:rPr>
              <a:t> 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3240087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40000"/>
              </a:lnSpc>
              <a:buFont typeface="Wingdings" pitchFamily="2" charset="2"/>
              <a:buChar char="§"/>
            </a:pPr>
            <a:r>
              <a:rPr kumimoji="1" lang="en-US" altLang="ko-KR" sz="2000" b="0">
                <a:solidFill>
                  <a:schemeClr val="tx2"/>
                </a:solidFill>
              </a:rPr>
              <a:t> </a:t>
            </a:r>
            <a:r>
              <a:rPr kumimoji="1" lang="ru-RU" altLang="ko-KR" sz="2000" b="0">
                <a:solidFill>
                  <a:schemeClr val="tx2"/>
                </a:solidFill>
              </a:rPr>
              <a:t>Вкл. / Выкл.</a:t>
            </a:r>
            <a:r>
              <a:rPr kumimoji="1" lang="en-US" altLang="ko-KR" sz="2000" b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140000"/>
              </a:lnSpc>
              <a:buFont typeface="Wingdings" pitchFamily="2" charset="2"/>
              <a:buChar char="§"/>
            </a:pPr>
            <a:r>
              <a:rPr kumimoji="1" lang="en-US" altLang="ko-KR" sz="2000" b="0">
                <a:solidFill>
                  <a:schemeClr val="tx2"/>
                </a:solidFill>
              </a:rPr>
              <a:t> </a:t>
            </a:r>
            <a:r>
              <a:rPr kumimoji="1" lang="ru-RU" altLang="ko-KR" sz="2000" b="0">
                <a:solidFill>
                  <a:schemeClr val="tx2"/>
                </a:solidFill>
              </a:rPr>
              <a:t>Скорость вентилятора</a:t>
            </a:r>
            <a:endParaRPr kumimoji="1" lang="en-US" altLang="ko-KR" sz="2000" b="0">
              <a:solidFill>
                <a:schemeClr val="tx2"/>
              </a:solidFill>
            </a:endParaRPr>
          </a:p>
          <a:p>
            <a:pPr>
              <a:lnSpc>
                <a:spcPct val="140000"/>
              </a:lnSpc>
              <a:buFont typeface="Wingdings" pitchFamily="2" charset="2"/>
              <a:buChar char="§"/>
            </a:pPr>
            <a:r>
              <a:rPr kumimoji="1" lang="en-US" altLang="ko-KR" sz="2000" b="0">
                <a:solidFill>
                  <a:schemeClr val="tx2"/>
                </a:solidFill>
              </a:rPr>
              <a:t> </a:t>
            </a:r>
            <a:r>
              <a:rPr kumimoji="1" lang="ru-RU" altLang="ko-KR" sz="2000" b="0">
                <a:solidFill>
                  <a:schemeClr val="tx2"/>
                </a:solidFill>
              </a:rPr>
              <a:t>Температура</a:t>
            </a:r>
            <a:endParaRPr kumimoji="1" lang="en-US" altLang="ko-KR" sz="2000" b="0">
              <a:solidFill>
                <a:schemeClr val="tx2"/>
              </a:solidFill>
            </a:endParaRPr>
          </a:p>
          <a:p>
            <a:pPr>
              <a:lnSpc>
                <a:spcPct val="140000"/>
              </a:lnSpc>
              <a:buFont typeface="Wingdings" pitchFamily="2" charset="2"/>
              <a:buChar char="§"/>
            </a:pPr>
            <a:r>
              <a:rPr kumimoji="1" lang="en-US" altLang="ko-KR" sz="2000" b="0">
                <a:solidFill>
                  <a:schemeClr val="tx2"/>
                </a:solidFill>
              </a:rPr>
              <a:t> </a:t>
            </a:r>
            <a:r>
              <a:rPr kumimoji="1" lang="ru-RU" altLang="ko-KR" sz="2000" b="0">
                <a:solidFill>
                  <a:schemeClr val="tx2"/>
                </a:solidFill>
              </a:rPr>
              <a:t>Индикация загрязнения  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kumimoji="1" lang="ru-RU" altLang="ko-KR" sz="2000" b="0">
                <a:solidFill>
                  <a:schemeClr val="tx2"/>
                </a:solidFill>
              </a:rPr>
              <a:t>   фильтра</a:t>
            </a:r>
            <a:r>
              <a:rPr kumimoji="1" lang="en-US" altLang="ko-KR" sz="2000" b="0">
                <a:solidFill>
                  <a:schemeClr val="tx2"/>
                </a:solidFill>
              </a:rPr>
              <a:t> </a:t>
            </a:r>
            <a:r>
              <a:rPr kumimoji="1" lang="ru-RU" altLang="ko-KR" sz="2000" b="0">
                <a:solidFill>
                  <a:schemeClr val="tx2"/>
                </a:solidFill>
              </a:rPr>
              <a:t>(сброс).</a:t>
            </a:r>
            <a:r>
              <a:rPr kumimoji="1" lang="en-US" altLang="ko-KR" sz="2000" b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140000"/>
              </a:lnSpc>
              <a:buFont typeface="Wingdings" pitchFamily="2" charset="2"/>
              <a:buChar char="§"/>
            </a:pPr>
            <a:r>
              <a:rPr kumimoji="1" lang="en-US" altLang="ko-KR" sz="2000" b="0">
                <a:solidFill>
                  <a:schemeClr val="tx2"/>
                </a:solidFill>
              </a:rPr>
              <a:t> </a:t>
            </a:r>
            <a:r>
              <a:rPr kumimoji="1" lang="ru-RU" altLang="ko-KR" sz="2000" b="0">
                <a:solidFill>
                  <a:schemeClr val="tx2"/>
                </a:solidFill>
              </a:rPr>
              <a:t>Заслонки</a:t>
            </a:r>
            <a:endParaRPr kumimoji="1" lang="en-US" altLang="ko-KR" sz="2000" b="0">
              <a:solidFill>
                <a:schemeClr val="tx2"/>
              </a:solidFill>
            </a:endParaRPr>
          </a:p>
          <a:p>
            <a:pPr>
              <a:lnSpc>
                <a:spcPct val="140000"/>
              </a:lnSpc>
              <a:buFont typeface="Wingdings" pitchFamily="2" charset="2"/>
              <a:buChar char="§"/>
            </a:pPr>
            <a:r>
              <a:rPr kumimoji="1" lang="en-US" altLang="ko-KR" sz="2000" b="0">
                <a:solidFill>
                  <a:schemeClr val="tx2"/>
                </a:solidFill>
              </a:rPr>
              <a:t> </a:t>
            </a:r>
            <a:r>
              <a:rPr kumimoji="1" lang="ru-RU" altLang="ko-KR" sz="2000" b="0">
                <a:solidFill>
                  <a:schemeClr val="tx2"/>
                </a:solidFill>
              </a:rPr>
              <a:t>График работы:</a:t>
            </a:r>
            <a:r>
              <a:rPr kumimoji="1" lang="en-US" altLang="ko-KR" sz="2000" b="0">
                <a:solidFill>
                  <a:schemeClr val="tx2"/>
                </a:solidFill>
              </a:rPr>
              <a:t> </a:t>
            </a:r>
            <a:endParaRPr kumimoji="1" lang="ru-RU" altLang="ko-KR" sz="2000" b="0">
              <a:solidFill>
                <a:schemeClr val="tx2"/>
              </a:solidFill>
            </a:endParaRP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kumimoji="1" lang="ru-RU" altLang="ko-KR" sz="2000" b="0">
                <a:solidFill>
                  <a:schemeClr val="tx2"/>
                </a:solidFill>
              </a:rPr>
              <a:t>   ежедневный</a:t>
            </a:r>
            <a:endParaRPr kumimoji="1" lang="en-US" altLang="ko-KR" sz="2000" b="0">
              <a:solidFill>
                <a:schemeClr val="tx2"/>
              </a:solidFill>
            </a:endParaRPr>
          </a:p>
          <a:p>
            <a:pPr>
              <a:lnSpc>
                <a:spcPct val="140000"/>
              </a:lnSpc>
              <a:buFont typeface="Wingdings" pitchFamily="2" charset="2"/>
              <a:buChar char="§"/>
            </a:pPr>
            <a:r>
              <a:rPr kumimoji="1" lang="en-US" altLang="ko-KR" sz="2000" b="0">
                <a:solidFill>
                  <a:schemeClr val="tx2"/>
                </a:solidFill>
              </a:rPr>
              <a:t> </a:t>
            </a:r>
            <a:r>
              <a:rPr kumimoji="1" lang="ru-RU" altLang="ko-KR" sz="2000" b="0">
                <a:solidFill>
                  <a:schemeClr val="tx2"/>
                </a:solidFill>
              </a:rPr>
              <a:t>Задание кода опций</a:t>
            </a:r>
            <a:endParaRPr kumimoji="1" lang="en-US" altLang="ko-KR" sz="2000" b="0">
              <a:solidFill>
                <a:schemeClr val="tx2"/>
              </a:solidFill>
            </a:endParaRPr>
          </a:p>
        </p:txBody>
      </p:sp>
      <p:pic>
        <p:nvPicPr>
          <p:cNvPr id="16388" name="Picture 4" descr="무선리모컨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6975" y="1916113"/>
            <a:ext cx="1128713" cy="2952750"/>
          </a:xfrm>
          <a:prstGeom prst="rect">
            <a:avLst/>
          </a:prstGeom>
          <a:noFill/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708400" y="1495425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MR-AH01</a:t>
            </a:r>
          </a:p>
        </p:txBody>
      </p:sp>
      <p:pic>
        <p:nvPicPr>
          <p:cNvPr id="16392" name="Picture 8" descr="신무선리모콘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4150" y="1687513"/>
            <a:ext cx="1676400" cy="4751387"/>
          </a:xfrm>
          <a:prstGeom prst="rect">
            <a:avLst/>
          </a:prstGeom>
          <a:noFill/>
        </p:spPr>
      </p:pic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5491163" y="1481138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MR-</a:t>
            </a:r>
            <a:r>
              <a:rPr lang="en-US" altLang="ko-KR" sz="1800" b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  <a:r>
              <a:rPr lang="en-US" altLang="ko-KR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H01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Индивидуальное управление</a:t>
            </a:r>
            <a:endParaRPr kumimoji="1" lang="en-US" altLang="ko-KR" sz="3200">
              <a:solidFill>
                <a:schemeClr val="bg1"/>
              </a:solidFill>
            </a:endParaRP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01.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Беспроводные пульты управления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pic>
        <p:nvPicPr>
          <p:cNvPr id="16397" name="Picture 13" descr="CH01-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4375" y="1773238"/>
            <a:ext cx="1651000" cy="4637087"/>
          </a:xfrm>
          <a:prstGeom prst="rect">
            <a:avLst/>
          </a:prstGeom>
          <a:noFill/>
        </p:spPr>
      </p:pic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7280275" y="149225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MR-CH01</a:t>
            </a:r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684213" y="1557338"/>
            <a:ext cx="439261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2000">
                <a:solidFill>
                  <a:schemeClr val="tx2"/>
                </a:solidFill>
              </a:rPr>
              <a:t>Особенности</a:t>
            </a:r>
            <a:endParaRPr kumimoji="1" lang="en-US" altLang="ko-KR" sz="2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4716463" y="2349500"/>
            <a:ext cx="4105275" cy="2590800"/>
          </a:xfrm>
          <a:prstGeom prst="rect">
            <a:avLst/>
          </a:prstGeom>
          <a:solidFill>
            <a:schemeClr val="bg1">
              <a:alpha val="39999"/>
            </a:schemeClr>
          </a:solidFill>
          <a:ln w="1905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latinLnBrk="1"/>
            <a:endParaRPr kumimoji="1" lang="ru-RU" sz="1600">
              <a:solidFill>
                <a:schemeClr val="tx1"/>
              </a:solidFill>
            </a:endParaRPr>
          </a:p>
        </p:txBody>
      </p:sp>
      <p:sp>
        <p:nvSpPr>
          <p:cNvPr id="81925" name="WordArt 5"/>
          <p:cNvSpPr>
            <a:spLocks noChangeArrowheads="1" noChangeShapeType="1" noTextEdit="1"/>
          </p:cNvSpPr>
          <p:nvPr/>
        </p:nvSpPr>
        <p:spPr bwMode="auto">
          <a:xfrm>
            <a:off x="628650" y="3135313"/>
            <a:ext cx="906463" cy="341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33"/>
                    </a:gs>
                    <a:gs pos="50000">
                      <a:srgbClr val="FFFF66"/>
                    </a:gs>
                    <a:gs pos="100000">
                      <a:srgbClr val="FF9933"/>
                    </a:gs>
                  </a:gsLst>
                  <a:lin ang="5400000" scaled="1"/>
                </a:gradFill>
                <a:effectLst>
                  <a:outerShdw dist="17961" dir="2700000" algn="ctr" rotWithShape="0">
                    <a:schemeClr val="tx1"/>
                  </a:outerShdw>
                </a:effectLst>
                <a:latin typeface="Arial Narrow"/>
              </a:rPr>
              <a:t>DMS</a:t>
            </a:r>
            <a:endParaRPr lang="ru-RU" sz="3600" i="1" kern="10">
              <a:ln w="95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9933"/>
                  </a:gs>
                  <a:gs pos="50000">
                    <a:srgbClr val="FFFF66"/>
                  </a:gs>
                  <a:gs pos="100000">
                    <a:srgbClr val="FF9933"/>
                  </a:gs>
                </a:gsLst>
                <a:lin ang="5400000" scaled="1"/>
              </a:gradFill>
              <a:effectLst>
                <a:outerShdw dist="17961" dir="2700000" algn="ctr" rotWithShape="0">
                  <a:schemeClr val="tx1"/>
                </a:outerShdw>
              </a:effectLst>
              <a:latin typeface="Arial Narrow"/>
            </a:endParaRPr>
          </a:p>
        </p:txBody>
      </p:sp>
      <p:pic>
        <p:nvPicPr>
          <p:cNvPr id="81926" name="Picture 6" descr="DMS최종사진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8" y="1911350"/>
            <a:ext cx="735012" cy="1104900"/>
          </a:xfrm>
          <a:prstGeom prst="rect">
            <a:avLst/>
          </a:prstGeom>
          <a:noFill/>
        </p:spPr>
      </p:pic>
      <p:sp>
        <p:nvSpPr>
          <p:cNvPr id="81927" name="Line 7"/>
          <p:cNvSpPr>
            <a:spLocks noChangeShapeType="1"/>
          </p:cNvSpPr>
          <p:nvPr/>
        </p:nvSpPr>
        <p:spPr bwMode="auto">
          <a:xfrm rot="5400000" flipV="1">
            <a:off x="3402807" y="2216944"/>
            <a:ext cx="0" cy="50323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28" name="Line 8"/>
          <p:cNvSpPr>
            <a:spLocks noChangeShapeType="1"/>
          </p:cNvSpPr>
          <p:nvPr/>
        </p:nvSpPr>
        <p:spPr bwMode="auto">
          <a:xfrm rot="-5400000">
            <a:off x="3472657" y="2432844"/>
            <a:ext cx="144462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29" name="Line 9"/>
          <p:cNvSpPr>
            <a:spLocks noChangeShapeType="1"/>
          </p:cNvSpPr>
          <p:nvPr/>
        </p:nvSpPr>
        <p:spPr bwMode="auto">
          <a:xfrm rot="-5400000">
            <a:off x="3293269" y="2756694"/>
            <a:ext cx="287338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30" name="Line 10"/>
          <p:cNvSpPr>
            <a:spLocks noChangeShapeType="1"/>
          </p:cNvSpPr>
          <p:nvPr/>
        </p:nvSpPr>
        <p:spPr bwMode="auto">
          <a:xfrm rot="-5400000">
            <a:off x="3292475" y="3044826"/>
            <a:ext cx="28892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31" name="Line 11"/>
          <p:cNvSpPr>
            <a:spLocks noChangeShapeType="1"/>
          </p:cNvSpPr>
          <p:nvPr/>
        </p:nvSpPr>
        <p:spPr bwMode="auto">
          <a:xfrm rot="-5400000">
            <a:off x="3293269" y="3332957"/>
            <a:ext cx="287337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32" name="Line 12"/>
          <p:cNvSpPr>
            <a:spLocks noChangeShapeType="1"/>
          </p:cNvSpPr>
          <p:nvPr/>
        </p:nvSpPr>
        <p:spPr bwMode="auto">
          <a:xfrm rot="5400000" flipV="1">
            <a:off x="3544888" y="3368675"/>
            <a:ext cx="0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33" name="Line 13"/>
          <p:cNvSpPr>
            <a:spLocks noChangeShapeType="1"/>
          </p:cNvSpPr>
          <p:nvPr/>
        </p:nvSpPr>
        <p:spPr bwMode="auto">
          <a:xfrm rot="5400000" flipV="1">
            <a:off x="3402013" y="4016375"/>
            <a:ext cx="0" cy="6477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34" name="Line 14"/>
          <p:cNvSpPr>
            <a:spLocks noChangeShapeType="1"/>
          </p:cNvSpPr>
          <p:nvPr/>
        </p:nvSpPr>
        <p:spPr bwMode="auto">
          <a:xfrm rot="5400000" flipH="1">
            <a:off x="3294063" y="4413250"/>
            <a:ext cx="0" cy="431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35" name="Line 15"/>
          <p:cNvSpPr>
            <a:spLocks noChangeShapeType="1"/>
          </p:cNvSpPr>
          <p:nvPr/>
        </p:nvSpPr>
        <p:spPr bwMode="auto">
          <a:xfrm rot="-5400000">
            <a:off x="3113881" y="5025232"/>
            <a:ext cx="7921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 rot="5400000" flipV="1">
            <a:off x="3617913" y="5313363"/>
            <a:ext cx="0" cy="2159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 rot="5400000" flipH="1">
            <a:off x="3798094" y="4845844"/>
            <a:ext cx="287338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1938" name="Line 18"/>
          <p:cNvSpPr>
            <a:spLocks noChangeShapeType="1"/>
          </p:cNvSpPr>
          <p:nvPr/>
        </p:nvSpPr>
        <p:spPr bwMode="auto">
          <a:xfrm rot="5400000" flipH="1">
            <a:off x="3221831" y="4485482"/>
            <a:ext cx="144463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1939" name="Line 19"/>
          <p:cNvSpPr>
            <a:spLocks noChangeShapeType="1"/>
          </p:cNvSpPr>
          <p:nvPr/>
        </p:nvSpPr>
        <p:spPr bwMode="auto">
          <a:xfrm rot="5400000" flipV="1">
            <a:off x="1924844" y="1964532"/>
            <a:ext cx="0" cy="10080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40" name="Line 20"/>
          <p:cNvSpPr>
            <a:spLocks noChangeShapeType="1"/>
          </p:cNvSpPr>
          <p:nvPr/>
        </p:nvSpPr>
        <p:spPr bwMode="auto">
          <a:xfrm rot="-5400000">
            <a:off x="2358232" y="2396331"/>
            <a:ext cx="144462" cy="2889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41" name="Line 21"/>
          <p:cNvSpPr>
            <a:spLocks noChangeShapeType="1"/>
          </p:cNvSpPr>
          <p:nvPr/>
        </p:nvSpPr>
        <p:spPr bwMode="auto">
          <a:xfrm rot="-5400000">
            <a:off x="2142331" y="2756694"/>
            <a:ext cx="28733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42" name="Line 22"/>
          <p:cNvSpPr>
            <a:spLocks noChangeShapeType="1"/>
          </p:cNvSpPr>
          <p:nvPr/>
        </p:nvSpPr>
        <p:spPr bwMode="auto">
          <a:xfrm rot="-5400000">
            <a:off x="2141537" y="3044826"/>
            <a:ext cx="288925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43" name="Line 23"/>
          <p:cNvSpPr>
            <a:spLocks noChangeShapeType="1"/>
          </p:cNvSpPr>
          <p:nvPr/>
        </p:nvSpPr>
        <p:spPr bwMode="auto">
          <a:xfrm rot="-5400000">
            <a:off x="2142331" y="3332957"/>
            <a:ext cx="28733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44" name="Line 24"/>
          <p:cNvSpPr>
            <a:spLocks noChangeShapeType="1"/>
          </p:cNvSpPr>
          <p:nvPr/>
        </p:nvSpPr>
        <p:spPr bwMode="auto">
          <a:xfrm rot="5400000" flipV="1">
            <a:off x="2430463" y="3332162"/>
            <a:ext cx="0" cy="2889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45" name="Line 25"/>
          <p:cNvSpPr>
            <a:spLocks noChangeShapeType="1"/>
          </p:cNvSpPr>
          <p:nvPr/>
        </p:nvSpPr>
        <p:spPr bwMode="auto">
          <a:xfrm rot="-5400000">
            <a:off x="2358231" y="3404394"/>
            <a:ext cx="144463" cy="2889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46" name="Line 26"/>
          <p:cNvSpPr>
            <a:spLocks noChangeShapeType="1"/>
          </p:cNvSpPr>
          <p:nvPr/>
        </p:nvSpPr>
        <p:spPr bwMode="auto">
          <a:xfrm rot="5400000" flipH="1">
            <a:off x="1890713" y="4016375"/>
            <a:ext cx="792162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47" name="Line 27"/>
          <p:cNvSpPr>
            <a:spLocks noChangeShapeType="1"/>
          </p:cNvSpPr>
          <p:nvPr/>
        </p:nvSpPr>
        <p:spPr bwMode="auto">
          <a:xfrm rot="-5400000">
            <a:off x="2358231" y="4341019"/>
            <a:ext cx="144463" cy="2889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48" name="Line 28"/>
          <p:cNvSpPr>
            <a:spLocks noChangeShapeType="1"/>
          </p:cNvSpPr>
          <p:nvPr/>
        </p:nvSpPr>
        <p:spPr bwMode="auto">
          <a:xfrm rot="-5400000">
            <a:off x="2142331" y="4701382"/>
            <a:ext cx="28733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49" name="Line 29"/>
          <p:cNvSpPr>
            <a:spLocks noChangeShapeType="1"/>
          </p:cNvSpPr>
          <p:nvPr/>
        </p:nvSpPr>
        <p:spPr bwMode="auto">
          <a:xfrm rot="-5400000">
            <a:off x="2141537" y="4989513"/>
            <a:ext cx="288925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50" name="Line 30"/>
          <p:cNvSpPr>
            <a:spLocks noChangeShapeType="1"/>
          </p:cNvSpPr>
          <p:nvPr/>
        </p:nvSpPr>
        <p:spPr bwMode="auto">
          <a:xfrm rot="-5400000">
            <a:off x="2178050" y="5241925"/>
            <a:ext cx="2159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51" name="Line 31"/>
          <p:cNvSpPr>
            <a:spLocks noChangeShapeType="1"/>
          </p:cNvSpPr>
          <p:nvPr/>
        </p:nvSpPr>
        <p:spPr bwMode="auto">
          <a:xfrm rot="5400000" flipV="1">
            <a:off x="2430463" y="5205412"/>
            <a:ext cx="0" cy="2889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52" name="Line 32"/>
          <p:cNvSpPr>
            <a:spLocks noChangeShapeType="1"/>
          </p:cNvSpPr>
          <p:nvPr/>
        </p:nvSpPr>
        <p:spPr bwMode="auto">
          <a:xfrm rot="5400000" flipV="1">
            <a:off x="2430463" y="4268787"/>
            <a:ext cx="0" cy="2889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1953" name="Line 33"/>
          <p:cNvSpPr>
            <a:spLocks noChangeShapeType="1"/>
          </p:cNvSpPr>
          <p:nvPr/>
        </p:nvSpPr>
        <p:spPr bwMode="auto">
          <a:xfrm rot="-5400000">
            <a:off x="2777331" y="2985294"/>
            <a:ext cx="217488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1954" name="Text Box 34"/>
          <p:cNvSpPr txBox="1">
            <a:spLocks noChangeArrowheads="1"/>
          </p:cNvSpPr>
          <p:nvPr/>
        </p:nvSpPr>
        <p:spPr bwMode="auto">
          <a:xfrm>
            <a:off x="4787900" y="2557463"/>
            <a:ext cx="3563938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600">
                <a:solidFill>
                  <a:schemeClr val="tx1"/>
                </a:solidFill>
              </a:rPr>
              <a:t>▪ </a:t>
            </a:r>
            <a:r>
              <a:rPr kumimoji="1" lang="ru-RU" altLang="ko-KR" sz="1600">
                <a:solidFill>
                  <a:schemeClr val="tx1"/>
                </a:solidFill>
              </a:rPr>
              <a:t>Центральный пульт</a:t>
            </a:r>
            <a:r>
              <a:rPr kumimoji="1" lang="en-US" altLang="ko-KR" sz="1600">
                <a:solidFill>
                  <a:schemeClr val="tx1"/>
                </a:solidFill>
              </a:rPr>
              <a:t> : </a:t>
            </a:r>
            <a:r>
              <a:rPr kumimoji="1" lang="ru-RU" altLang="ko-KR" sz="1600">
                <a:solidFill>
                  <a:schemeClr val="tx1"/>
                </a:solidFill>
              </a:rPr>
              <a:t>макс.</a:t>
            </a:r>
            <a:r>
              <a:rPr kumimoji="1" lang="en-US" altLang="ko-KR" sz="1600">
                <a:solidFill>
                  <a:schemeClr val="tx1"/>
                </a:solidFill>
              </a:rPr>
              <a:t> 16</a:t>
            </a:r>
            <a:r>
              <a:rPr kumimoji="1" lang="ru-RU" altLang="ko-KR" sz="1600">
                <a:solidFill>
                  <a:schemeClr val="tx1"/>
                </a:solidFill>
              </a:rPr>
              <a:t> шт.</a:t>
            </a:r>
            <a:endParaRPr kumimoji="1" lang="en-US" altLang="ko-KR" sz="1600">
              <a:solidFill>
                <a:schemeClr val="tx1"/>
              </a:solidFill>
            </a:endParaRPr>
          </a:p>
        </p:txBody>
      </p:sp>
      <p:sp>
        <p:nvSpPr>
          <p:cNvPr id="81955" name="Text Box 35"/>
          <p:cNvSpPr txBox="1">
            <a:spLocks noChangeArrowheads="1"/>
          </p:cNvSpPr>
          <p:nvPr/>
        </p:nvSpPr>
        <p:spPr bwMode="auto">
          <a:xfrm>
            <a:off x="4787900" y="2963863"/>
            <a:ext cx="3683000" cy="581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600">
                <a:solidFill>
                  <a:schemeClr val="tx1"/>
                </a:solidFill>
              </a:rPr>
              <a:t>▪ </a:t>
            </a:r>
            <a:r>
              <a:rPr kumimoji="1" lang="ru-RU" altLang="ko-KR" sz="1600">
                <a:solidFill>
                  <a:schemeClr val="tx1"/>
                </a:solidFill>
              </a:rPr>
              <a:t>Модуль интерфейса</a:t>
            </a:r>
            <a:r>
              <a:rPr kumimoji="1" lang="en-US" altLang="ko-KR" sz="1600">
                <a:solidFill>
                  <a:schemeClr val="tx1"/>
                </a:solidFill>
              </a:rPr>
              <a:t> : </a:t>
            </a:r>
            <a:r>
              <a:rPr kumimoji="1" lang="ru-RU" altLang="ko-KR" sz="1600">
                <a:solidFill>
                  <a:schemeClr val="tx1"/>
                </a:solidFill>
              </a:rPr>
              <a:t>макс.</a:t>
            </a:r>
            <a:r>
              <a:rPr kumimoji="1" lang="en-US" altLang="ko-KR" sz="1600">
                <a:solidFill>
                  <a:schemeClr val="tx1"/>
                </a:solidFill>
              </a:rPr>
              <a:t> 16</a:t>
            </a:r>
            <a:r>
              <a:rPr kumimoji="1" lang="ru-RU" altLang="ko-KR" sz="1600">
                <a:solidFill>
                  <a:schemeClr val="tx1"/>
                </a:solidFill>
              </a:rPr>
              <a:t> шт.</a:t>
            </a:r>
            <a:r>
              <a:rPr kumimoji="1" lang="en-US" altLang="ko-KR" sz="1600">
                <a:solidFill>
                  <a:schemeClr val="tx1"/>
                </a:solidFill>
              </a:rPr>
              <a:t> </a:t>
            </a:r>
          </a:p>
          <a:p>
            <a:pPr latinLnBrk="1"/>
            <a:r>
              <a:rPr kumimoji="1" lang="en-US" altLang="ko-KR" sz="1600">
                <a:solidFill>
                  <a:schemeClr val="tx1"/>
                </a:solidFill>
              </a:rPr>
              <a:t>   </a:t>
            </a:r>
            <a:r>
              <a:rPr kumimoji="1" lang="ru-RU" altLang="ko-KR" sz="1600">
                <a:solidFill>
                  <a:schemeClr val="tx1"/>
                </a:solidFill>
              </a:rPr>
              <a:t>к одному центральному пульту</a:t>
            </a:r>
            <a:endParaRPr kumimoji="1" lang="en-US" altLang="ko-KR" sz="1600">
              <a:solidFill>
                <a:schemeClr val="tx1"/>
              </a:solidFill>
            </a:endParaRPr>
          </a:p>
        </p:txBody>
      </p:sp>
      <p:sp>
        <p:nvSpPr>
          <p:cNvPr id="81956" name="Text Box 36"/>
          <p:cNvSpPr txBox="1">
            <a:spLocks noChangeArrowheads="1"/>
          </p:cNvSpPr>
          <p:nvPr/>
        </p:nvSpPr>
        <p:spPr bwMode="auto">
          <a:xfrm>
            <a:off x="4787900" y="3657600"/>
            <a:ext cx="3414713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600">
                <a:solidFill>
                  <a:schemeClr val="tx1"/>
                </a:solidFill>
              </a:rPr>
              <a:t>▪ </a:t>
            </a:r>
            <a:r>
              <a:rPr kumimoji="1" lang="ru-RU" altLang="ko-KR" sz="1600">
                <a:solidFill>
                  <a:schemeClr val="tx1"/>
                </a:solidFill>
              </a:rPr>
              <a:t>Внутренний блок</a:t>
            </a:r>
            <a:r>
              <a:rPr kumimoji="1" lang="en-US" altLang="ko-KR" sz="1600">
                <a:solidFill>
                  <a:schemeClr val="tx1"/>
                </a:solidFill>
              </a:rPr>
              <a:t> : </a:t>
            </a:r>
            <a:r>
              <a:rPr kumimoji="1" lang="ru-RU" altLang="ko-KR" sz="1600">
                <a:solidFill>
                  <a:schemeClr val="tx1"/>
                </a:solidFill>
              </a:rPr>
              <a:t>макс.</a:t>
            </a:r>
            <a:r>
              <a:rPr kumimoji="1" lang="en-US" altLang="ko-KR" sz="1600">
                <a:solidFill>
                  <a:schemeClr val="tx1"/>
                </a:solidFill>
              </a:rPr>
              <a:t> 256</a:t>
            </a:r>
            <a:r>
              <a:rPr kumimoji="1" lang="ru-RU" altLang="ko-KR" sz="1600">
                <a:solidFill>
                  <a:schemeClr val="tx1"/>
                </a:solidFill>
              </a:rPr>
              <a:t> шт.</a:t>
            </a:r>
            <a:endParaRPr kumimoji="1" lang="en-US" altLang="ko-KR" sz="1600">
              <a:solidFill>
                <a:schemeClr val="tx1"/>
              </a:solidFill>
            </a:endParaRPr>
          </a:p>
        </p:txBody>
      </p:sp>
      <p:sp>
        <p:nvSpPr>
          <p:cNvPr id="81957" name="Text Box 37"/>
          <p:cNvSpPr txBox="1">
            <a:spLocks noChangeArrowheads="1"/>
          </p:cNvSpPr>
          <p:nvPr/>
        </p:nvSpPr>
        <p:spPr bwMode="auto">
          <a:xfrm>
            <a:off x="4787900" y="4054475"/>
            <a:ext cx="3602038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600">
                <a:solidFill>
                  <a:schemeClr val="tx1"/>
                </a:solidFill>
              </a:rPr>
              <a:t>▪ </a:t>
            </a:r>
            <a:r>
              <a:rPr kumimoji="1" lang="ru-RU" altLang="ko-KR" sz="1600">
                <a:solidFill>
                  <a:schemeClr val="tx1"/>
                </a:solidFill>
              </a:rPr>
              <a:t>Счетчик</a:t>
            </a:r>
            <a:r>
              <a:rPr kumimoji="1" lang="en-US" altLang="ko-KR" sz="1600">
                <a:solidFill>
                  <a:schemeClr val="tx1"/>
                </a:solidFill>
              </a:rPr>
              <a:t> : </a:t>
            </a:r>
            <a:r>
              <a:rPr kumimoji="1" lang="ru-RU" altLang="ko-KR" sz="1600">
                <a:solidFill>
                  <a:schemeClr val="tx1"/>
                </a:solidFill>
              </a:rPr>
              <a:t>макс.</a:t>
            </a:r>
            <a:r>
              <a:rPr kumimoji="1" lang="en-US" altLang="ko-KR" sz="1600">
                <a:solidFill>
                  <a:schemeClr val="tx1"/>
                </a:solidFill>
              </a:rPr>
              <a:t> 8</a:t>
            </a:r>
            <a:r>
              <a:rPr kumimoji="1" lang="ru-RU" altLang="ko-KR" sz="1600">
                <a:solidFill>
                  <a:schemeClr val="tx1"/>
                </a:solidFill>
              </a:rPr>
              <a:t>шт. к одному </a:t>
            </a:r>
            <a:r>
              <a:rPr kumimoji="1" lang="en-US" altLang="ko-KR" sz="1600">
                <a:solidFill>
                  <a:schemeClr val="tx1"/>
                </a:solidFill>
              </a:rPr>
              <a:t>SiM</a:t>
            </a:r>
          </a:p>
        </p:txBody>
      </p:sp>
      <p:sp>
        <p:nvSpPr>
          <p:cNvPr id="81958" name="Text Box 38"/>
          <p:cNvSpPr txBox="1">
            <a:spLocks noChangeArrowheads="1"/>
          </p:cNvSpPr>
          <p:nvPr/>
        </p:nvSpPr>
        <p:spPr bwMode="auto">
          <a:xfrm>
            <a:off x="4787900" y="4400550"/>
            <a:ext cx="4105275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latinLnBrk="1"/>
            <a:r>
              <a:rPr kumimoji="1" lang="en-US" altLang="ko-KR" sz="1600">
                <a:solidFill>
                  <a:schemeClr val="tx1"/>
                </a:solidFill>
              </a:rPr>
              <a:t>▪ SIM : </a:t>
            </a:r>
            <a:r>
              <a:rPr kumimoji="1" lang="ru-RU" altLang="ko-KR" sz="1600">
                <a:solidFill>
                  <a:schemeClr val="tx1"/>
                </a:solidFill>
              </a:rPr>
              <a:t>макс. 8шт.  </a:t>
            </a:r>
            <a:endParaRPr kumimoji="1" lang="en-US" altLang="ko-KR" sz="1600">
              <a:solidFill>
                <a:schemeClr val="tx1"/>
              </a:solidFill>
            </a:endParaRPr>
          </a:p>
        </p:txBody>
      </p:sp>
      <p:pic>
        <p:nvPicPr>
          <p:cNvPr id="81959" name="Picture 39" descr="그림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73475" y="4052888"/>
            <a:ext cx="628650" cy="576262"/>
          </a:xfrm>
          <a:prstGeom prst="rect">
            <a:avLst/>
          </a:prstGeom>
          <a:noFill/>
        </p:spPr>
      </p:pic>
      <p:pic>
        <p:nvPicPr>
          <p:cNvPr id="81960" name="Picture 40" descr="DVMP2중계기_최종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9025" y="2324100"/>
            <a:ext cx="889000" cy="284163"/>
          </a:xfrm>
          <a:prstGeom prst="rect">
            <a:avLst/>
          </a:prstGeom>
          <a:noFill/>
        </p:spPr>
      </p:pic>
      <p:pic>
        <p:nvPicPr>
          <p:cNvPr id="81961" name="Picture 41" descr="DVMP2중계기_최종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9025" y="3336925"/>
            <a:ext cx="889000" cy="284163"/>
          </a:xfrm>
          <a:prstGeom prst="rect">
            <a:avLst/>
          </a:prstGeom>
          <a:noFill/>
        </p:spPr>
      </p:pic>
      <p:pic>
        <p:nvPicPr>
          <p:cNvPr id="81962" name="Picture 42" descr="그림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4425" y="5060950"/>
            <a:ext cx="628650" cy="576263"/>
          </a:xfrm>
          <a:prstGeom prst="rect">
            <a:avLst/>
          </a:prstGeom>
          <a:noFill/>
        </p:spPr>
      </p:pic>
      <p:pic>
        <p:nvPicPr>
          <p:cNvPr id="81963" name="Picture 43" descr="SiM중계기_최종1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574925" y="4052888"/>
            <a:ext cx="546100" cy="720725"/>
          </a:xfrm>
          <a:prstGeom prst="rect">
            <a:avLst/>
          </a:prstGeom>
          <a:noFill/>
        </p:spPr>
      </p:pic>
      <p:pic>
        <p:nvPicPr>
          <p:cNvPr id="81964" name="Picture 44" descr="그림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25713" y="3117850"/>
            <a:ext cx="696912" cy="719138"/>
          </a:xfrm>
          <a:prstGeom prst="rect">
            <a:avLst/>
          </a:prstGeom>
          <a:noFill/>
        </p:spPr>
      </p:pic>
      <p:pic>
        <p:nvPicPr>
          <p:cNvPr id="81965" name="Picture 45" descr="SiM중계기_최종1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574925" y="4989513"/>
            <a:ext cx="546100" cy="720725"/>
          </a:xfrm>
          <a:prstGeom prst="rect">
            <a:avLst/>
          </a:prstGeom>
          <a:noFill/>
        </p:spPr>
      </p:pic>
      <p:pic>
        <p:nvPicPr>
          <p:cNvPr id="81966" name="Picture 46" descr="그림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25713" y="2151063"/>
            <a:ext cx="696912" cy="719137"/>
          </a:xfrm>
          <a:prstGeom prst="rect">
            <a:avLst/>
          </a:prstGeom>
          <a:noFill/>
        </p:spPr>
      </p:pic>
      <p:sp>
        <p:nvSpPr>
          <p:cNvPr id="81967" name="Text Box 47"/>
          <p:cNvSpPr txBox="1">
            <a:spLocks noChangeArrowheads="1"/>
          </p:cNvSpPr>
          <p:nvPr/>
        </p:nvSpPr>
        <p:spPr bwMode="auto">
          <a:xfrm>
            <a:off x="3575050" y="1938338"/>
            <a:ext cx="987425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 sz="1200">
                <a:solidFill>
                  <a:schemeClr val="tx1"/>
                </a:solidFill>
              </a:rPr>
              <a:t>Интерфейс</a:t>
            </a:r>
            <a:endParaRPr kumimoji="1" lang="en-US" altLang="ko-KR" sz="1200">
              <a:solidFill>
                <a:schemeClr val="tx1"/>
              </a:solidFill>
            </a:endParaRPr>
          </a:p>
        </p:txBody>
      </p:sp>
      <p:sp>
        <p:nvSpPr>
          <p:cNvPr id="81968" name="Text Box 48"/>
          <p:cNvSpPr txBox="1">
            <a:spLocks noChangeArrowheads="1"/>
          </p:cNvSpPr>
          <p:nvPr/>
        </p:nvSpPr>
        <p:spPr bwMode="auto">
          <a:xfrm>
            <a:off x="2646363" y="5708650"/>
            <a:ext cx="446087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1200">
                <a:solidFill>
                  <a:schemeClr val="tx1"/>
                </a:solidFill>
              </a:rPr>
              <a:t>SiM</a:t>
            </a:r>
          </a:p>
        </p:txBody>
      </p:sp>
      <p:sp>
        <p:nvSpPr>
          <p:cNvPr id="81969" name="Text Box 49"/>
          <p:cNvSpPr txBox="1">
            <a:spLocks noChangeArrowheads="1"/>
          </p:cNvSpPr>
          <p:nvPr/>
        </p:nvSpPr>
        <p:spPr bwMode="auto">
          <a:xfrm>
            <a:off x="2076450" y="1679575"/>
            <a:ext cx="1587500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 sz="1200">
                <a:solidFill>
                  <a:schemeClr val="tx1"/>
                </a:solidFill>
              </a:rPr>
              <a:t>Центральный пульт</a:t>
            </a:r>
            <a:endParaRPr kumimoji="1" lang="en-US" altLang="ko-KR" sz="1200">
              <a:solidFill>
                <a:schemeClr val="tx1"/>
              </a:solidFill>
            </a:endParaRPr>
          </a:p>
        </p:txBody>
      </p:sp>
      <p:sp>
        <p:nvSpPr>
          <p:cNvPr id="81970" name="Text Box 50"/>
          <p:cNvSpPr txBox="1">
            <a:spLocks noChangeArrowheads="1"/>
          </p:cNvSpPr>
          <p:nvPr/>
        </p:nvSpPr>
        <p:spPr bwMode="auto">
          <a:xfrm>
            <a:off x="3538538" y="5605463"/>
            <a:ext cx="860425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>
                <a:solidFill>
                  <a:schemeClr val="tx1"/>
                </a:solidFill>
              </a:rPr>
              <a:t>Счетчик</a:t>
            </a:r>
            <a:endParaRPr kumimoji="1" lang="en-US" altLang="ko-KR">
              <a:solidFill>
                <a:schemeClr val="tx1"/>
              </a:solidFill>
            </a:endParaRPr>
          </a:p>
        </p:txBody>
      </p:sp>
      <p:sp>
        <p:nvSpPr>
          <p:cNvPr id="81972" name="Text Box 52"/>
          <p:cNvSpPr txBox="1">
            <a:spLocks noChangeArrowheads="1"/>
          </p:cNvSpPr>
          <p:nvPr/>
        </p:nvSpPr>
        <p:spPr bwMode="auto">
          <a:xfrm>
            <a:off x="1285875" y="3508375"/>
            <a:ext cx="881063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>
                <a:solidFill>
                  <a:schemeClr val="tx1"/>
                </a:solidFill>
              </a:rPr>
              <a:t>до</a:t>
            </a:r>
            <a:r>
              <a:rPr kumimoji="1" lang="en-US" altLang="ko-KR">
                <a:solidFill>
                  <a:schemeClr val="tx1"/>
                </a:solidFill>
              </a:rPr>
              <a:t> </a:t>
            </a:r>
            <a:r>
              <a:rPr kumimoji="1" lang="en-US" altLang="ko-KR" sz="1200">
                <a:solidFill>
                  <a:schemeClr val="tx1"/>
                </a:solidFill>
              </a:rPr>
              <a:t>16</a:t>
            </a:r>
            <a:r>
              <a:rPr kumimoji="1" lang="ru-RU" altLang="ko-KR" sz="1200">
                <a:solidFill>
                  <a:schemeClr val="tx1"/>
                </a:solidFill>
              </a:rPr>
              <a:t> шт.</a:t>
            </a:r>
            <a:endParaRPr kumimoji="1" lang="en-US" altLang="ko-KR" sz="1200">
              <a:solidFill>
                <a:schemeClr val="tx1"/>
              </a:solidFill>
            </a:endParaRPr>
          </a:p>
        </p:txBody>
      </p:sp>
      <p:sp>
        <p:nvSpPr>
          <p:cNvPr id="81973" name="Text Box 53"/>
          <p:cNvSpPr txBox="1">
            <a:spLocks noChangeArrowheads="1"/>
          </p:cNvSpPr>
          <p:nvPr/>
        </p:nvSpPr>
        <p:spPr bwMode="auto">
          <a:xfrm>
            <a:off x="3560763" y="2830513"/>
            <a:ext cx="954087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>
                <a:solidFill>
                  <a:schemeClr val="tx1"/>
                </a:solidFill>
              </a:rPr>
              <a:t>до</a:t>
            </a:r>
            <a:r>
              <a:rPr kumimoji="1" lang="en-US" altLang="ko-KR">
                <a:solidFill>
                  <a:schemeClr val="tx1"/>
                </a:solidFill>
              </a:rPr>
              <a:t> 16</a:t>
            </a:r>
            <a:r>
              <a:rPr kumimoji="1" lang="ru-RU" altLang="ko-KR">
                <a:solidFill>
                  <a:schemeClr val="tx1"/>
                </a:solidFill>
              </a:rPr>
              <a:t> шт.</a:t>
            </a:r>
            <a:endParaRPr kumimoji="1" lang="en-US" altLang="ko-KR">
              <a:solidFill>
                <a:schemeClr val="tx1"/>
              </a:solidFill>
            </a:endParaRPr>
          </a:p>
        </p:txBody>
      </p:sp>
      <p:sp>
        <p:nvSpPr>
          <p:cNvPr id="81977" name="Text Box 57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07.</a:t>
            </a:r>
          </a:p>
        </p:txBody>
      </p:sp>
      <p:sp>
        <p:nvSpPr>
          <p:cNvPr id="81978" name="Text Box 58"/>
          <p:cNvSpPr txBox="1">
            <a:spLocks noChangeArrowheads="1"/>
          </p:cNvSpPr>
          <p:nvPr/>
        </p:nvSpPr>
        <p:spPr bwMode="auto">
          <a:xfrm>
            <a:off x="682625" y="304800"/>
            <a:ext cx="84613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Сервер управления данными</a:t>
            </a:r>
            <a:r>
              <a:rPr kumimoji="1" lang="en-US" altLang="ko-KR" sz="3200">
                <a:solidFill>
                  <a:schemeClr val="bg1"/>
                </a:solidFill>
              </a:rPr>
              <a:t> (MIM-D00)</a:t>
            </a:r>
          </a:p>
        </p:txBody>
      </p:sp>
      <p:sp>
        <p:nvSpPr>
          <p:cNvPr id="81979" name="Text Box 59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Конфигурация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81980" name="Text Box 60"/>
          <p:cNvSpPr txBox="1">
            <a:spLocks noChangeArrowheads="1"/>
          </p:cNvSpPr>
          <p:nvPr/>
        </p:nvSpPr>
        <p:spPr bwMode="auto">
          <a:xfrm>
            <a:off x="1289050" y="4841875"/>
            <a:ext cx="796925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>
                <a:solidFill>
                  <a:schemeClr val="tx1"/>
                </a:solidFill>
              </a:rPr>
              <a:t>до</a:t>
            </a:r>
            <a:r>
              <a:rPr kumimoji="1" lang="en-US" altLang="ko-KR">
                <a:solidFill>
                  <a:schemeClr val="tx1"/>
                </a:solidFill>
              </a:rPr>
              <a:t> </a:t>
            </a:r>
            <a:r>
              <a:rPr kumimoji="1" lang="ru-RU" altLang="ko-KR" sz="1200">
                <a:solidFill>
                  <a:schemeClr val="tx1"/>
                </a:solidFill>
              </a:rPr>
              <a:t>8 шт.</a:t>
            </a:r>
            <a:endParaRPr kumimoji="1" lang="en-US" altLang="ko-KR" sz="1200">
              <a:solidFill>
                <a:schemeClr val="tx1"/>
              </a:solidFill>
            </a:endParaRPr>
          </a:p>
        </p:txBody>
      </p:sp>
      <p:sp>
        <p:nvSpPr>
          <p:cNvPr id="81981" name="Text Box 61"/>
          <p:cNvSpPr txBox="1">
            <a:spLocks noChangeArrowheads="1"/>
          </p:cNvSpPr>
          <p:nvPr/>
        </p:nvSpPr>
        <p:spPr bwMode="auto">
          <a:xfrm>
            <a:off x="3740150" y="4676775"/>
            <a:ext cx="796925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>
                <a:solidFill>
                  <a:schemeClr val="tx1"/>
                </a:solidFill>
              </a:rPr>
              <a:t>до</a:t>
            </a:r>
            <a:r>
              <a:rPr kumimoji="1" lang="en-US" altLang="ko-KR">
                <a:solidFill>
                  <a:schemeClr val="tx1"/>
                </a:solidFill>
              </a:rPr>
              <a:t> </a:t>
            </a:r>
            <a:r>
              <a:rPr kumimoji="1" lang="ru-RU" altLang="ko-KR" sz="1200">
                <a:solidFill>
                  <a:schemeClr val="tx1"/>
                </a:solidFill>
              </a:rPr>
              <a:t>8 шт.</a:t>
            </a:r>
            <a:endParaRPr kumimoji="1" lang="en-US" altLang="ko-KR" sz="12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25"/>
          <p:cNvSpPr txBox="1">
            <a:spLocks noChangeArrowheads="1"/>
          </p:cNvSpPr>
          <p:nvPr/>
        </p:nvSpPr>
        <p:spPr bwMode="auto">
          <a:xfrm>
            <a:off x="2771775" y="1628775"/>
            <a:ext cx="525621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4625" latinLnBrk="1">
              <a:buFont typeface="Arial" pitchFamily="34" charset="0"/>
              <a:buChar char="•"/>
            </a:pPr>
            <a:r>
              <a:rPr kumimoji="1" lang="ru-RU" altLang="ko-KR">
                <a:solidFill>
                  <a:schemeClr val="tx1"/>
                </a:solidFill>
              </a:rPr>
              <a:t>Программное обеспечение</a:t>
            </a:r>
            <a:endParaRPr kumimoji="1" lang="en-US" altLang="ko-KR">
              <a:solidFill>
                <a:schemeClr val="tx1"/>
              </a:solidFill>
            </a:endParaRPr>
          </a:p>
          <a:p>
            <a:pPr indent="174625" latinLnBrk="1">
              <a:buFont typeface="Arial" pitchFamily="34" charset="0"/>
              <a:buChar char="•"/>
            </a:pPr>
            <a:r>
              <a:rPr kumimoji="1" lang="ru-RU" altLang="ko-KR">
                <a:solidFill>
                  <a:schemeClr val="tx1"/>
                </a:solidFill>
              </a:rPr>
              <a:t>Автоматическое обновление через интернет</a:t>
            </a:r>
            <a:endParaRPr kumimoji="1" lang="en-US" altLang="ko-KR">
              <a:solidFill>
                <a:schemeClr val="tx1"/>
              </a:solidFill>
            </a:endParaRPr>
          </a:p>
          <a:p>
            <a:pPr indent="174625" latinLnBrk="1">
              <a:buFont typeface="Arial" pitchFamily="34" charset="0"/>
              <a:buChar char="•"/>
            </a:pPr>
            <a:r>
              <a:rPr kumimoji="1" lang="ru-RU" altLang="ko-KR">
                <a:solidFill>
                  <a:schemeClr val="tx1"/>
                </a:solidFill>
              </a:rPr>
              <a:t>Централизованное управление до</a:t>
            </a:r>
            <a:r>
              <a:rPr kumimoji="1" lang="en-US" altLang="ko-KR">
                <a:solidFill>
                  <a:schemeClr val="tx1"/>
                </a:solidFill>
              </a:rPr>
              <a:t> 4096 </a:t>
            </a:r>
            <a:r>
              <a:rPr kumimoji="1" lang="ru-RU" altLang="ko-KR">
                <a:solidFill>
                  <a:schemeClr val="tx1"/>
                </a:solidFill>
              </a:rPr>
              <a:t>блоков</a:t>
            </a:r>
            <a:endParaRPr kumimoji="1" lang="en-US" altLang="ko-KR">
              <a:solidFill>
                <a:schemeClr val="tx1"/>
              </a:solidFill>
            </a:endParaRPr>
          </a:p>
          <a:p>
            <a:pPr indent="174625" latinLnBrk="1">
              <a:buFont typeface="Arial" pitchFamily="34" charset="0"/>
              <a:buChar char="•"/>
            </a:pPr>
            <a:r>
              <a:rPr kumimoji="1" lang="ru-RU" altLang="ko-KR">
                <a:solidFill>
                  <a:schemeClr val="tx1"/>
                </a:solidFill>
              </a:rPr>
              <a:t>Зональное управление и управление по графику</a:t>
            </a:r>
            <a:endParaRPr kumimoji="1" lang="en-US" altLang="ko-KR">
              <a:solidFill>
                <a:schemeClr val="tx1"/>
              </a:solidFill>
            </a:endParaRPr>
          </a:p>
          <a:p>
            <a:pPr indent="174625" latinLnBrk="1">
              <a:buFont typeface="Arial" pitchFamily="34" charset="0"/>
              <a:buChar char="•"/>
            </a:pPr>
            <a:r>
              <a:rPr kumimoji="1" lang="ru-RU" altLang="ko-KR">
                <a:solidFill>
                  <a:schemeClr val="tx1"/>
                </a:solidFill>
              </a:rPr>
              <a:t>История работы и ошибок</a:t>
            </a:r>
            <a:r>
              <a:rPr kumimoji="1" lang="en-US" altLang="ko-KR">
                <a:solidFill>
                  <a:schemeClr val="tx1"/>
                </a:solidFill>
              </a:rPr>
              <a:t> </a:t>
            </a:r>
          </a:p>
          <a:p>
            <a:pPr indent="174625" latinLnBrk="1">
              <a:buFont typeface="Arial" pitchFamily="34" charset="0"/>
              <a:buChar char="•"/>
            </a:pPr>
            <a:r>
              <a:rPr kumimoji="1" lang="ru-RU" altLang="ko-KR">
                <a:solidFill>
                  <a:schemeClr val="tx1"/>
                </a:solidFill>
              </a:rPr>
              <a:t>Анализ данных электропотребления</a:t>
            </a:r>
            <a:endParaRPr kumimoji="1" lang="en-US" altLang="ko-KR">
              <a:solidFill>
                <a:schemeClr val="tx1"/>
              </a:solidFill>
            </a:endParaRPr>
          </a:p>
        </p:txBody>
      </p:sp>
      <p:pic>
        <p:nvPicPr>
          <p:cNvPr id="33" name="노트북" descr="삼성전자(CSG)내지_01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6463" y="1628775"/>
            <a:ext cx="175736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028" name="Text Box 84"/>
          <p:cNvSpPr txBox="1">
            <a:spLocks noChangeArrowheads="1"/>
          </p:cNvSpPr>
          <p:nvPr/>
        </p:nvSpPr>
        <p:spPr bwMode="auto">
          <a:xfrm>
            <a:off x="636588" y="993775"/>
            <a:ext cx="65278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83029" name="Text Box 85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Программа </a:t>
            </a:r>
            <a:r>
              <a:rPr kumimoji="1" lang="en-US" altLang="ko-KR" sz="3200">
                <a:solidFill>
                  <a:schemeClr val="bg1"/>
                </a:solidFill>
              </a:rPr>
              <a:t>S-NET 3 (MST-P3P)</a:t>
            </a:r>
          </a:p>
        </p:txBody>
      </p:sp>
      <p:sp>
        <p:nvSpPr>
          <p:cNvPr id="83030" name="Text Box 86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08.</a:t>
            </a:r>
          </a:p>
        </p:txBody>
      </p:sp>
      <p:graphicFrame>
        <p:nvGraphicFramePr>
          <p:cNvPr id="83093" name="Group 149"/>
          <p:cNvGraphicFramePr>
            <a:graphicFrameLocks noGrp="1"/>
          </p:cNvGraphicFramePr>
          <p:nvPr/>
        </p:nvGraphicFramePr>
        <p:xfrm>
          <a:off x="611188" y="3979863"/>
          <a:ext cx="7273925" cy="2133600"/>
        </p:xfrm>
        <a:graphic>
          <a:graphicData uri="http://schemas.openxmlformats.org/drawingml/2006/table">
            <a:tbl>
              <a:tblPr/>
              <a:tblGrid>
                <a:gridCol w="1008062"/>
                <a:gridCol w="1152525"/>
                <a:gridCol w="5113338"/>
              </a:tblGrid>
              <a:tr h="147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Модель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Описание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46050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PC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CPU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Pentium 4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и выше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Memory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Не менее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512MB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HDD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Не менее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1Gb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Network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10/100M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Операционная система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Windows NT, Window2000, Windows XP, Windows VISTA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Разрешение экрана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Не менее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 1024ⅹ768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062" name="Text Box 118"/>
          <p:cNvSpPr txBox="1">
            <a:spLocks noChangeArrowheads="1"/>
          </p:cNvSpPr>
          <p:nvPr/>
        </p:nvSpPr>
        <p:spPr bwMode="auto">
          <a:xfrm>
            <a:off x="682625" y="3475038"/>
            <a:ext cx="4392613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Спецификация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pic>
        <p:nvPicPr>
          <p:cNvPr id="83063" name="Picture 119" descr="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" y="3571875"/>
            <a:ext cx="279400" cy="254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39" name="Text Box 71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08.</a:t>
            </a:r>
          </a:p>
        </p:txBody>
      </p:sp>
      <p:pic>
        <p:nvPicPr>
          <p:cNvPr id="84041" name="Picture 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628775"/>
            <a:ext cx="8382000" cy="426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84042" name="Text Box 74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Программа </a:t>
            </a:r>
            <a:r>
              <a:rPr kumimoji="1" lang="en-US" altLang="ko-KR" sz="3200">
                <a:solidFill>
                  <a:schemeClr val="bg1"/>
                </a:solidFill>
              </a:rPr>
              <a:t>S-NET 3 (MST-P3P)</a:t>
            </a:r>
          </a:p>
        </p:txBody>
      </p:sp>
      <p:sp>
        <p:nvSpPr>
          <p:cNvPr id="84043" name="Text Box 75"/>
          <p:cNvSpPr txBox="1">
            <a:spLocks noChangeArrowheads="1"/>
          </p:cNvSpPr>
          <p:nvPr/>
        </p:nvSpPr>
        <p:spPr bwMode="auto">
          <a:xfrm>
            <a:off x="344488" y="1704975"/>
            <a:ext cx="8505825" cy="385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lnSpc>
                <a:spcPct val="120000"/>
              </a:lnSpc>
              <a:buFontTx/>
              <a:buBlip>
                <a:blip r:embed="rId3"/>
              </a:buBlip>
            </a:pPr>
            <a:r>
              <a:rPr kumimoji="1" lang="en-US" altLang="ko-KR" sz="1600">
                <a:solidFill>
                  <a:schemeClr val="tx2"/>
                </a:solidFill>
              </a:rPr>
              <a:t> </a:t>
            </a:r>
            <a:r>
              <a:rPr kumimoji="1" lang="ru-RU" altLang="ko-KR" sz="1600">
                <a:solidFill>
                  <a:schemeClr val="tx2"/>
                </a:solidFill>
              </a:rPr>
              <a:t>Поддержка</a:t>
            </a:r>
            <a:r>
              <a:rPr kumimoji="1" lang="en-US" altLang="ko-KR" sz="1600">
                <a:solidFill>
                  <a:schemeClr val="tx2"/>
                </a:solidFill>
              </a:rPr>
              <a:t> DMS</a:t>
            </a:r>
          </a:p>
        </p:txBody>
      </p:sp>
      <p:sp>
        <p:nvSpPr>
          <p:cNvPr id="84044" name="Text Box 76"/>
          <p:cNvSpPr txBox="1">
            <a:spLocks noChangeArrowheads="1"/>
          </p:cNvSpPr>
          <p:nvPr/>
        </p:nvSpPr>
        <p:spPr bwMode="auto">
          <a:xfrm>
            <a:off x="636588" y="993775"/>
            <a:ext cx="65278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018" name="하단바"/>
          <p:cNvGrpSpPr>
            <a:grpSpLocks/>
          </p:cNvGrpSpPr>
          <p:nvPr/>
        </p:nvGrpSpPr>
        <p:grpSpPr bwMode="auto">
          <a:xfrm>
            <a:off x="0" y="6286500"/>
            <a:ext cx="9144000" cy="571500"/>
            <a:chOff x="0" y="6286520"/>
            <a:chExt cx="9144000" cy="571480"/>
          </a:xfrm>
        </p:grpSpPr>
        <p:pic>
          <p:nvPicPr>
            <p:cNvPr id="85019" name="그림 57" descr="삼성전자(CSG)내지_001.png"/>
            <p:cNvPicPr>
              <a:picLocks noChangeAspect="1"/>
            </p:cNvPicPr>
            <p:nvPr/>
          </p:nvPicPr>
          <p:blipFill>
            <a:blip r:embed="rId2"/>
            <a:srcRect t="91667"/>
            <a:stretch>
              <a:fillRect/>
            </a:stretch>
          </p:blipFill>
          <p:spPr bwMode="auto">
            <a:xfrm>
              <a:off x="0" y="6286520"/>
              <a:ext cx="9144000" cy="571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20" name="슬라이드 번호 개체 틀 5"/>
            <p:cNvSpPr txBox="1">
              <a:spLocks/>
            </p:cNvSpPr>
            <p:nvPr/>
          </p:nvSpPr>
          <p:spPr bwMode="auto">
            <a:xfrm>
              <a:off x="0" y="6610350"/>
              <a:ext cx="914400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latinLnBrk="1"/>
              <a:fld id="{1050392F-176D-4218-BC94-8BFF19768A7D}" type="slidenum">
                <a:rPr kumimoji="1" lang="en-US" altLang="ko-KR" sz="900" b="0">
                  <a:solidFill>
                    <a:schemeClr val="tx1"/>
                  </a:solidFill>
                </a:rPr>
                <a:pPr algn="ctr" latinLnBrk="1"/>
                <a:t>43</a:t>
              </a:fld>
              <a:endParaRPr kumimoji="1" lang="en-US" altLang="ko-KR" sz="900" b="0">
                <a:solidFill>
                  <a:schemeClr val="tx1"/>
                </a:solidFill>
              </a:endParaRPr>
            </a:p>
          </p:txBody>
        </p:sp>
      </p:grpSp>
      <p:sp>
        <p:nvSpPr>
          <p:cNvPr id="85036" name="Text Box 44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08.</a:t>
            </a:r>
          </a:p>
        </p:txBody>
      </p:sp>
      <p:pic>
        <p:nvPicPr>
          <p:cNvPr id="85037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484313"/>
            <a:ext cx="8496300" cy="495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85038" name="Text Box 46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Программа </a:t>
            </a:r>
            <a:r>
              <a:rPr kumimoji="1" lang="en-US" altLang="ko-KR" sz="3200">
                <a:solidFill>
                  <a:schemeClr val="bg1"/>
                </a:solidFill>
              </a:rPr>
              <a:t>S-NET 3 (MST-P3P)</a:t>
            </a:r>
          </a:p>
        </p:txBody>
      </p:sp>
      <p:sp>
        <p:nvSpPr>
          <p:cNvPr id="85040" name="Text Box 48"/>
          <p:cNvSpPr txBox="1">
            <a:spLocks noChangeArrowheads="1"/>
          </p:cNvSpPr>
          <p:nvPr/>
        </p:nvSpPr>
        <p:spPr bwMode="auto">
          <a:xfrm>
            <a:off x="636588" y="993775"/>
            <a:ext cx="65278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85041" name="Text Box 49"/>
          <p:cNvSpPr txBox="1">
            <a:spLocks noChangeArrowheads="1"/>
          </p:cNvSpPr>
          <p:nvPr/>
        </p:nvSpPr>
        <p:spPr bwMode="auto">
          <a:xfrm>
            <a:off x="279400" y="1412875"/>
            <a:ext cx="5140325" cy="1828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lnSpc>
                <a:spcPct val="120000"/>
              </a:lnSpc>
              <a:buFontTx/>
              <a:buBlip>
                <a:blip r:embed="rId4"/>
              </a:buBlip>
            </a:pPr>
            <a:r>
              <a:rPr kumimoji="1" lang="en-US" altLang="ko-KR" sz="1600">
                <a:solidFill>
                  <a:schemeClr val="tx2"/>
                </a:solidFill>
              </a:rPr>
              <a:t> </a:t>
            </a:r>
            <a:r>
              <a:rPr kumimoji="1" lang="ru-RU" altLang="ko-KR" sz="2000">
                <a:solidFill>
                  <a:srgbClr val="0000FF"/>
                </a:solidFill>
              </a:rPr>
              <a:t>Управление и мониторинг</a:t>
            </a:r>
          </a:p>
          <a:p>
            <a:pPr>
              <a:buFontTx/>
              <a:buChar char="•"/>
            </a:pPr>
            <a:r>
              <a:rPr kumimoji="1" lang="ru-RU" altLang="ko-KR" sz="1500" b="0">
                <a:solidFill>
                  <a:schemeClr val="tx1"/>
                </a:solidFill>
              </a:rPr>
              <a:t> Управление и мониторинг до 4096 внутренних блоков</a:t>
            </a:r>
            <a:endParaRPr kumimoji="1" lang="en-US" altLang="ko-KR" sz="15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kumimoji="1" lang="ru-RU" altLang="ko-KR" sz="1500" b="0">
                <a:solidFill>
                  <a:schemeClr val="tx1"/>
                </a:solidFill>
              </a:rPr>
              <a:t> Ограничение диапазона температур</a:t>
            </a:r>
            <a:endParaRPr kumimoji="1" lang="en-US" altLang="ko-KR" sz="15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kumimoji="1" lang="ru-RU" altLang="ko-KR" sz="1500" b="0">
                <a:solidFill>
                  <a:schemeClr val="tx1"/>
                </a:solidFill>
              </a:rPr>
              <a:t> Наглядная индикация данных</a:t>
            </a:r>
          </a:p>
          <a:p>
            <a:endParaRPr kumimoji="1" lang="ru-RU" altLang="ko-KR" sz="15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endParaRPr kumimoji="1" lang="ru-RU" altLang="ko-KR" sz="150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endParaRPr kumimoji="1" lang="en-US" altLang="ko-KR" sz="15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직사각형 63"/>
          <p:cNvSpPr/>
          <p:nvPr/>
        </p:nvSpPr>
        <p:spPr bwMode="auto">
          <a:xfrm>
            <a:off x="1666792" y="2881434"/>
            <a:ext cx="5796000" cy="345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81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/>
            <a:endParaRPr kumimoji="1" lang="ru-RU" sz="1800" b="0">
              <a:solidFill>
                <a:srgbClr val="FFFF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433388" y="1438275"/>
            <a:ext cx="8543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8288" latinLnBrk="1">
              <a:buFontTx/>
              <a:buBlip>
                <a:blip r:embed="rId2"/>
              </a:buBlip>
            </a:pPr>
            <a:r>
              <a:rPr kumimoji="1" lang="en-US" altLang="ko-KR" sz="1800">
                <a:solidFill>
                  <a:schemeClr val="tx1"/>
                </a:solidFill>
              </a:rPr>
              <a:t>Schedule Control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708025" y="1762125"/>
            <a:ext cx="85439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4625" latinLnBrk="1">
              <a:buFont typeface="Arial" pitchFamily="34" charset="0"/>
              <a:buChar char="•"/>
            </a:pPr>
            <a:r>
              <a:rPr kumimoji="1" lang="en-US" altLang="ko-KR" b="0">
                <a:solidFill>
                  <a:schemeClr val="tx1"/>
                </a:solidFill>
              </a:rPr>
              <a:t>Graphical schedule settings</a:t>
            </a:r>
          </a:p>
          <a:p>
            <a:pPr indent="174625" latinLnBrk="1">
              <a:buFont typeface="Arial" pitchFamily="34" charset="0"/>
              <a:buChar char="•"/>
            </a:pPr>
            <a:r>
              <a:rPr kumimoji="1" lang="en-US" altLang="ko-KR" b="0">
                <a:solidFill>
                  <a:schemeClr val="tx1"/>
                </a:solidFill>
              </a:rPr>
              <a:t>Weekly, Daily schedule control</a:t>
            </a:r>
          </a:p>
          <a:p>
            <a:pPr indent="174625" latinLnBrk="1">
              <a:buFont typeface="Arial" pitchFamily="34" charset="0"/>
              <a:buChar char="•"/>
            </a:pPr>
            <a:r>
              <a:rPr kumimoji="1" lang="en-US" altLang="ko-KR" b="0">
                <a:solidFill>
                  <a:schemeClr val="tx1"/>
                </a:solidFill>
              </a:rPr>
              <a:t>Exception date setting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3075" y="2954338"/>
            <a:ext cx="5643563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44663" y="2954338"/>
            <a:ext cx="5640387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직사각형 37"/>
          <p:cNvSpPr/>
          <p:nvPr/>
        </p:nvSpPr>
        <p:spPr>
          <a:xfrm>
            <a:off x="3376613" y="3571875"/>
            <a:ext cx="1357312" cy="1571625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/>
            <a:endParaRPr kumimoji="1" lang="ru-RU" sz="1800" b="0">
              <a:solidFill>
                <a:srgbClr val="FFFF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6" name="그룹 45"/>
          <p:cNvGrpSpPr>
            <a:grpSpLocks/>
          </p:cNvGrpSpPr>
          <p:nvPr/>
        </p:nvGrpSpPr>
        <p:grpSpPr bwMode="auto">
          <a:xfrm>
            <a:off x="3811588" y="2020888"/>
            <a:ext cx="4479925" cy="1190625"/>
            <a:chOff x="3264850" y="2021506"/>
            <a:chExt cx="4480563" cy="1190007"/>
          </a:xfrm>
        </p:grpSpPr>
        <p:grpSp>
          <p:nvGrpSpPr>
            <p:cNvPr id="86029" name="그룹 35"/>
            <p:cNvGrpSpPr>
              <a:grpSpLocks/>
            </p:cNvGrpSpPr>
            <p:nvPr/>
          </p:nvGrpSpPr>
          <p:grpSpPr bwMode="auto">
            <a:xfrm>
              <a:off x="3786188" y="2127250"/>
              <a:ext cx="3959225" cy="1084263"/>
              <a:chOff x="1785918" y="4079582"/>
              <a:chExt cx="4714908" cy="1085196"/>
            </a:xfrm>
          </p:grpSpPr>
          <p:grpSp>
            <p:nvGrpSpPr>
              <p:cNvPr id="86030" name="그룹 33"/>
              <p:cNvGrpSpPr>
                <a:grpSpLocks/>
              </p:cNvGrpSpPr>
              <p:nvPr/>
            </p:nvGrpSpPr>
            <p:grpSpPr bwMode="auto">
              <a:xfrm>
                <a:off x="1785918" y="4093208"/>
                <a:ext cx="4714908" cy="1071570"/>
                <a:chOff x="1664308" y="4093208"/>
                <a:chExt cx="5796000" cy="1071570"/>
              </a:xfrm>
            </p:grpSpPr>
            <p:sp>
              <p:nvSpPr>
                <p:cNvPr id="29" name="예제화면"/>
                <p:cNvSpPr/>
                <p:nvPr/>
              </p:nvSpPr>
              <p:spPr>
                <a:xfrm>
                  <a:off x="1664308" y="4093208"/>
                  <a:ext cx="5796000" cy="107157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38100" h="5715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>
                    <a:defRPr/>
                  </a:pPr>
                  <a:endParaRPr kumimoji="1" lang="ko-KR" altLang="en-US" sz="1800" b="0"/>
                </a:p>
              </p:txBody>
            </p:sp>
            <p:sp>
              <p:nvSpPr>
                <p:cNvPr id="33" name="예제화면"/>
                <p:cNvSpPr/>
                <p:nvPr/>
              </p:nvSpPr>
              <p:spPr>
                <a:xfrm>
                  <a:off x="1664308" y="4093208"/>
                  <a:ext cx="5796000" cy="360000"/>
                </a:xfrm>
                <a:prstGeom prst="rect">
                  <a:avLst/>
                </a:prstGeom>
                <a:solidFill>
                  <a:schemeClr val="tx2">
                    <a:lumMod val="75000"/>
                    <a:alpha val="69804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</p:grpSp>
          <p:sp>
            <p:nvSpPr>
              <p:cNvPr id="86035" name="TextBox 29"/>
              <p:cNvSpPr txBox="1">
                <a:spLocks noChangeArrowheads="1"/>
              </p:cNvSpPr>
              <p:nvPr/>
            </p:nvSpPr>
            <p:spPr bwMode="auto">
              <a:xfrm>
                <a:off x="2451242" y="4079582"/>
                <a:ext cx="3384261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latinLnBrk="1"/>
                <a:r>
                  <a:rPr kumimoji="1" lang="ru-RU" altLang="ko-KR" sz="1600" b="0">
                    <a:solidFill>
                      <a:schemeClr val="bg1"/>
                    </a:solidFill>
                    <a:cs typeface="Arial" pitchFamily="34" charset="0"/>
                  </a:rPr>
                  <a:t>График работы</a:t>
                </a:r>
                <a:endParaRPr kumimoji="1" lang="en-US" altLang="ko-KR" sz="1600" b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pic>
          <p:nvPicPr>
            <p:cNvPr id="86036" name="그림 4" descr="템플릿샘플(내지도식)_010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91593" y="2021506"/>
              <a:ext cx="600103" cy="600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37" name="TextBox 29"/>
            <p:cNvSpPr txBox="1">
              <a:spLocks noChangeArrowheads="1"/>
            </p:cNvSpPr>
            <p:nvPr/>
          </p:nvSpPr>
          <p:spPr bwMode="auto">
            <a:xfrm>
              <a:off x="3264850" y="2099261"/>
              <a:ext cx="1074855" cy="338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latinLnBrk="1"/>
              <a:r>
                <a:rPr kumimoji="1" lang="ru-RU" altLang="ko-KR" sz="2000" b="0">
                  <a:solidFill>
                    <a:schemeClr val="tx1"/>
                  </a:solidFill>
                  <a:cs typeface="Arial" pitchFamily="34" charset="0"/>
                </a:rPr>
                <a:t>!</a:t>
              </a:r>
              <a:endParaRPr kumimoji="1" lang="en-US" altLang="ko-KR" sz="2000" b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9" name="그룹 34"/>
          <p:cNvGrpSpPr>
            <a:grpSpLocks/>
          </p:cNvGrpSpPr>
          <p:nvPr/>
        </p:nvGrpSpPr>
        <p:grpSpPr bwMode="auto">
          <a:xfrm>
            <a:off x="4716463" y="2505075"/>
            <a:ext cx="3857625" cy="831850"/>
            <a:chOff x="1928794" y="4458038"/>
            <a:chExt cx="3857652" cy="830997"/>
          </a:xfrm>
        </p:grpSpPr>
        <p:sp>
          <p:nvSpPr>
            <p:cNvPr id="86039" name="TextBox 30"/>
            <p:cNvSpPr txBox="1">
              <a:spLocks noChangeArrowheads="1"/>
            </p:cNvSpPr>
            <p:nvPr/>
          </p:nvSpPr>
          <p:spPr bwMode="auto">
            <a:xfrm>
              <a:off x="1928794" y="4458039"/>
              <a:ext cx="2937022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indent="180975" latinLnBrk="1">
                <a:buFont typeface="Arial" pitchFamily="34" charset="0"/>
                <a:buChar char="•"/>
              </a:pPr>
              <a:r>
                <a:rPr kumimoji="1" lang="en-US" altLang="ko-KR" sz="1200" b="0">
                  <a:solidFill>
                    <a:schemeClr val="tx1"/>
                  </a:solidFill>
                  <a:cs typeface="Arial" pitchFamily="34" charset="0"/>
                </a:rPr>
                <a:t>Tuesday</a:t>
              </a:r>
            </a:p>
            <a:p>
              <a:pPr indent="180975" latinLnBrk="1">
                <a:buFont typeface="Arial" pitchFamily="34" charset="0"/>
                <a:buChar char="•"/>
              </a:pPr>
              <a:r>
                <a:rPr kumimoji="1" lang="en-US" altLang="ko-KR" sz="1200" b="0">
                  <a:solidFill>
                    <a:schemeClr val="tx1"/>
                  </a:solidFill>
                  <a:cs typeface="Arial" pitchFamily="34" charset="0"/>
                </a:rPr>
                <a:t>Thursday</a:t>
              </a:r>
            </a:p>
          </p:txBody>
        </p:sp>
        <p:sp>
          <p:nvSpPr>
            <p:cNvPr id="86040" name="TextBox 31"/>
            <p:cNvSpPr txBox="1">
              <a:spLocks noChangeArrowheads="1"/>
            </p:cNvSpPr>
            <p:nvPr/>
          </p:nvSpPr>
          <p:spPr bwMode="auto">
            <a:xfrm>
              <a:off x="2849424" y="4458038"/>
              <a:ext cx="293702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latinLnBrk="1"/>
              <a:r>
                <a:rPr kumimoji="1" lang="en-US" altLang="ko-KR" sz="1200" b="0">
                  <a:solidFill>
                    <a:schemeClr val="tx1"/>
                  </a:solidFill>
                  <a:cs typeface="Arial" pitchFamily="34" charset="0"/>
                </a:rPr>
                <a:t>:  Heating (AM 09:00~AM 11:00)</a:t>
              </a:r>
            </a:p>
            <a:p>
              <a:pPr latinLnBrk="1"/>
              <a:r>
                <a:rPr kumimoji="1" lang="en-US" altLang="ko-KR" sz="1200" b="0">
                  <a:solidFill>
                    <a:schemeClr val="tx1"/>
                  </a:solidFill>
                  <a:cs typeface="Arial" pitchFamily="34" charset="0"/>
                </a:rPr>
                <a:t>:  Cooling (AM 09:00~AM 10:00)</a:t>
              </a:r>
            </a:p>
            <a:p>
              <a:pPr latinLnBrk="1"/>
              <a:r>
                <a:rPr kumimoji="1" lang="en-US" altLang="ko-KR" sz="1200" b="0">
                  <a:solidFill>
                    <a:schemeClr val="tx1"/>
                  </a:solidFill>
                  <a:cs typeface="Arial" pitchFamily="34" charset="0"/>
                </a:rPr>
                <a:t>   Cooling (AM 10:30~AM 11:30)</a:t>
              </a:r>
            </a:p>
          </p:txBody>
        </p:sp>
      </p:grpSp>
      <p:sp>
        <p:nvSpPr>
          <p:cNvPr id="86043" name="Text Box 27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08.</a:t>
            </a:r>
          </a:p>
        </p:txBody>
      </p:sp>
      <p:sp>
        <p:nvSpPr>
          <p:cNvPr id="86044" name="Text Box 28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Программа </a:t>
            </a:r>
            <a:r>
              <a:rPr kumimoji="1" lang="en-US" altLang="ko-KR" sz="3200">
                <a:solidFill>
                  <a:schemeClr val="bg1"/>
                </a:solidFill>
              </a:rPr>
              <a:t>S-NET 3 (MST-P3P)</a:t>
            </a:r>
          </a:p>
        </p:txBody>
      </p:sp>
      <p:sp>
        <p:nvSpPr>
          <p:cNvPr id="86045" name="Text Box 29"/>
          <p:cNvSpPr txBox="1">
            <a:spLocks noChangeArrowheads="1"/>
          </p:cNvSpPr>
          <p:nvPr/>
        </p:nvSpPr>
        <p:spPr bwMode="auto">
          <a:xfrm>
            <a:off x="636588" y="993775"/>
            <a:ext cx="65278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86046" name="Text Box 30"/>
          <p:cNvSpPr txBox="1">
            <a:spLocks noChangeArrowheads="1"/>
          </p:cNvSpPr>
          <p:nvPr/>
        </p:nvSpPr>
        <p:spPr bwMode="auto">
          <a:xfrm>
            <a:off x="295275" y="1412875"/>
            <a:ext cx="3629025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lnSpc>
                <a:spcPct val="120000"/>
              </a:lnSpc>
              <a:buFontTx/>
              <a:buBlip>
                <a:blip r:embed="rId6"/>
              </a:buBlip>
            </a:pPr>
            <a:r>
              <a:rPr kumimoji="1" lang="en-US" altLang="ko-KR" sz="1600">
                <a:solidFill>
                  <a:schemeClr val="tx2"/>
                </a:solidFill>
              </a:rPr>
              <a:t> </a:t>
            </a:r>
            <a:r>
              <a:rPr kumimoji="1" lang="ru-RU" altLang="ko-KR" sz="2000">
                <a:solidFill>
                  <a:srgbClr val="0000FF"/>
                </a:solidFill>
              </a:rPr>
              <a:t>Работа по графику</a:t>
            </a:r>
          </a:p>
          <a:p>
            <a:pPr>
              <a:buFontTx/>
              <a:buChar char="•"/>
            </a:pPr>
            <a:r>
              <a:rPr kumimoji="1" lang="ru-RU" altLang="ko-KR" sz="1500">
                <a:solidFill>
                  <a:schemeClr val="tx1"/>
                </a:solidFill>
              </a:rPr>
              <a:t> </a:t>
            </a:r>
            <a:r>
              <a:rPr kumimoji="1" lang="ru-RU" altLang="ko-KR" sz="1500" b="0">
                <a:solidFill>
                  <a:schemeClr val="tx1"/>
                </a:solidFill>
              </a:rPr>
              <a:t>Графическое представление данных</a:t>
            </a:r>
            <a:endParaRPr kumimoji="1" lang="en-US" altLang="ko-KR" sz="15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kumimoji="1" lang="ru-RU" altLang="ko-KR" sz="1500" b="0">
                <a:solidFill>
                  <a:schemeClr val="tx1"/>
                </a:solidFill>
              </a:rPr>
              <a:t> Недельный, ежедневный график </a:t>
            </a:r>
          </a:p>
          <a:p>
            <a:pPr>
              <a:buFontTx/>
              <a:buChar char="•"/>
            </a:pPr>
            <a:r>
              <a:rPr kumimoji="1" lang="ru-RU" altLang="ko-KR" sz="1500" b="0">
                <a:solidFill>
                  <a:schemeClr val="tx1"/>
                </a:solidFill>
              </a:rPr>
              <a:t> Исключительный день</a:t>
            </a:r>
            <a:endParaRPr kumimoji="1" lang="en-US" altLang="ko-KR" sz="1500" b="0">
              <a:solidFill>
                <a:schemeClr val="tx1"/>
              </a:solidFill>
            </a:endParaRPr>
          </a:p>
          <a:p>
            <a:endParaRPr kumimoji="1" lang="en-US" altLang="ko-KR" sz="1500" b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0"/>
                            </p:stCondLst>
                            <p:childTnLst>
                              <p:par>
                                <p:cTn id="28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00"/>
                            </p:stCondLst>
                            <p:childTnLst>
                              <p:par>
                                <p:cTn id="31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900"/>
                            </p:stCondLst>
                            <p:childTnLst>
                              <p:par>
                                <p:cTn id="4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8" grpId="0" animBg="1"/>
      <p:bldP spid="38" grpId="1" animBg="1"/>
      <p:bldP spid="38" grpId="2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직사각형 63"/>
          <p:cNvSpPr/>
          <p:nvPr/>
        </p:nvSpPr>
        <p:spPr bwMode="auto">
          <a:xfrm>
            <a:off x="1666792" y="2765546"/>
            <a:ext cx="5796000" cy="345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81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/>
            <a:endParaRPr kumimoji="1" lang="ru-RU" sz="1800" b="0">
              <a:solidFill>
                <a:srgbClr val="FFFF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4663" y="2838450"/>
            <a:ext cx="5640387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그룹 38"/>
          <p:cNvGrpSpPr>
            <a:grpSpLocks/>
          </p:cNvGrpSpPr>
          <p:nvPr/>
        </p:nvGrpSpPr>
        <p:grpSpPr bwMode="auto">
          <a:xfrm>
            <a:off x="3843338" y="4265613"/>
            <a:ext cx="2708275" cy="1476375"/>
            <a:chOff x="3843702" y="4382260"/>
            <a:chExt cx="2707911" cy="1475615"/>
          </a:xfrm>
        </p:grpSpPr>
        <p:grpSp>
          <p:nvGrpSpPr>
            <p:cNvPr id="87054" name="그룹 48"/>
            <p:cNvGrpSpPr>
              <a:grpSpLocks/>
            </p:cNvGrpSpPr>
            <p:nvPr/>
          </p:nvGrpSpPr>
          <p:grpSpPr bwMode="auto">
            <a:xfrm>
              <a:off x="4330700" y="4500563"/>
              <a:ext cx="2220913" cy="1357312"/>
              <a:chOff x="3922651" y="6858000"/>
              <a:chExt cx="2220985" cy="1357347"/>
            </a:xfrm>
          </p:grpSpPr>
          <p:sp>
            <p:nvSpPr>
              <p:cNvPr id="36" name="예제화면"/>
              <p:cNvSpPr/>
              <p:nvPr/>
            </p:nvSpPr>
            <p:spPr bwMode="auto">
              <a:xfrm>
                <a:off x="3958113" y="6858000"/>
                <a:ext cx="2150061" cy="135734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>
                  <a:defRPr/>
                </a:pPr>
                <a:endParaRPr kumimoji="1" lang="ko-KR" altLang="en-US" sz="1800" b="0"/>
              </a:p>
            </p:txBody>
          </p:sp>
          <p:sp>
            <p:nvSpPr>
              <p:cNvPr id="37" name="예제화면"/>
              <p:cNvSpPr/>
              <p:nvPr/>
            </p:nvSpPr>
            <p:spPr bwMode="auto">
              <a:xfrm>
                <a:off x="3958113" y="6858000"/>
                <a:ext cx="2150061" cy="359691"/>
              </a:xfrm>
              <a:prstGeom prst="rect">
                <a:avLst/>
              </a:prstGeom>
              <a:solidFill>
                <a:schemeClr val="tx2">
                  <a:lumMod val="75000"/>
                  <a:alpha val="69804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/>
                <a:endParaRPr kumimoji="1" lang="ru-RU" sz="1800" b="0">
                  <a:solidFill>
                    <a:srgbClr val="FFFF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87059" name="TextBox 29"/>
              <p:cNvSpPr txBox="1">
                <a:spLocks noChangeArrowheads="1"/>
              </p:cNvSpPr>
              <p:nvPr/>
            </p:nvSpPr>
            <p:spPr bwMode="auto">
              <a:xfrm>
                <a:off x="3922651" y="6858000"/>
                <a:ext cx="2220985" cy="338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latinLnBrk="1"/>
                <a:r>
                  <a:rPr kumimoji="1" lang="ru-RU" altLang="ko-KR" sz="1600" b="0">
                    <a:solidFill>
                      <a:schemeClr val="bg1"/>
                    </a:solidFill>
                    <a:cs typeface="Arial" pitchFamily="34" charset="0"/>
                  </a:rPr>
                  <a:t>Контроль</a:t>
                </a:r>
                <a:endParaRPr kumimoji="1" lang="en-US" altLang="ko-KR" sz="1600" b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grpSp>
            <p:nvGrpSpPr>
              <p:cNvPr id="87060" name="그룹 34"/>
              <p:cNvGrpSpPr>
                <a:grpSpLocks/>
              </p:cNvGrpSpPr>
              <p:nvPr/>
            </p:nvGrpSpPr>
            <p:grpSpPr bwMode="auto">
              <a:xfrm>
                <a:off x="4185904" y="7182661"/>
                <a:ext cx="1511314" cy="1032686"/>
                <a:chOff x="2125318" y="4404928"/>
                <a:chExt cx="1511321" cy="1031626"/>
              </a:xfrm>
            </p:grpSpPr>
            <p:sp>
              <p:nvSpPr>
                <p:cNvPr id="87061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2125318" y="4404928"/>
                  <a:ext cx="1511321" cy="5715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pPr indent="85725" latinLnBrk="1">
                    <a:lnSpc>
                      <a:spcPct val="150000"/>
                    </a:lnSpc>
                    <a:buFont typeface="Arial" pitchFamily="34" charset="0"/>
                    <a:buChar char="•"/>
                  </a:pPr>
                  <a:r>
                    <a:rPr kumimoji="1" lang="ru-RU" altLang="ko-KR" sz="1200" b="0">
                      <a:solidFill>
                        <a:schemeClr val="tx1"/>
                      </a:solidFill>
                      <a:cs typeface="Arial" pitchFamily="34" charset="0"/>
                    </a:rPr>
                    <a:t>Здание</a:t>
                  </a:r>
                  <a:r>
                    <a:rPr kumimoji="1" lang="en-US" altLang="ko-KR" sz="1200" b="0">
                      <a:solidFill>
                        <a:schemeClr val="tx1"/>
                      </a:solidFill>
                      <a:cs typeface="Arial" pitchFamily="34" charset="0"/>
                    </a:rPr>
                    <a:t> A,B,C</a:t>
                  </a:r>
                </a:p>
                <a:p>
                  <a:pPr indent="85725" latinLnBrk="1">
                    <a:lnSpc>
                      <a:spcPct val="150000"/>
                    </a:lnSpc>
                    <a:buFont typeface="Arial" pitchFamily="34" charset="0"/>
                    <a:buChar char="•"/>
                  </a:pPr>
                  <a:r>
                    <a:rPr kumimoji="1" lang="ru-RU" altLang="ko-KR" sz="1200" b="0">
                      <a:solidFill>
                        <a:schemeClr val="tx1"/>
                      </a:solidFill>
                      <a:cs typeface="Arial" pitchFamily="34" charset="0"/>
                    </a:rPr>
                    <a:t>Здание</a:t>
                  </a:r>
                  <a:r>
                    <a:rPr kumimoji="1" lang="en-US" altLang="ko-KR" sz="1200" b="0">
                      <a:solidFill>
                        <a:schemeClr val="tx1"/>
                      </a:solidFill>
                      <a:cs typeface="Arial" pitchFamily="34" charset="0"/>
                    </a:rPr>
                    <a:t> C</a:t>
                  </a:r>
                </a:p>
              </p:txBody>
            </p:sp>
            <p:sp>
              <p:nvSpPr>
                <p:cNvPr id="87062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2193843" y="4979490"/>
                  <a:ext cx="1222495" cy="4570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pPr latinLnBrk="1">
                    <a:lnSpc>
                      <a:spcPct val="90000"/>
                    </a:lnSpc>
                  </a:pPr>
                  <a:r>
                    <a:rPr kumimoji="1" lang="en-US" altLang="ko-KR" sz="1100" b="0">
                      <a:solidFill>
                        <a:srgbClr val="00487E"/>
                      </a:solidFill>
                      <a:cs typeface="Arial" pitchFamily="34" charset="0"/>
                    </a:rPr>
                    <a:t>- </a:t>
                  </a:r>
                  <a:r>
                    <a:rPr kumimoji="1" lang="ru-RU" altLang="ko-KR" sz="1100" b="0">
                      <a:solidFill>
                        <a:srgbClr val="00487E"/>
                      </a:solidFill>
                      <a:cs typeface="Arial" pitchFamily="34" charset="0"/>
                    </a:rPr>
                    <a:t>Учебная зона</a:t>
                  </a:r>
                  <a:endParaRPr kumimoji="1" lang="en-US" altLang="ko-KR" sz="1100" b="0">
                    <a:solidFill>
                      <a:srgbClr val="00487E"/>
                    </a:solidFill>
                    <a:cs typeface="Arial" pitchFamily="34" charset="0"/>
                  </a:endParaRPr>
                </a:p>
                <a:p>
                  <a:pPr latinLnBrk="1">
                    <a:lnSpc>
                      <a:spcPct val="90000"/>
                    </a:lnSpc>
                  </a:pPr>
                  <a:r>
                    <a:rPr kumimoji="1" lang="en-US" altLang="ko-KR" sz="1100" b="0">
                      <a:solidFill>
                        <a:srgbClr val="00487E"/>
                      </a:solidFill>
                      <a:cs typeface="Arial" pitchFamily="34" charset="0"/>
                    </a:rPr>
                    <a:t>- </a:t>
                  </a:r>
                  <a:r>
                    <a:rPr kumimoji="1" lang="ru-RU" altLang="ko-KR" sz="1100" b="0">
                      <a:solidFill>
                        <a:srgbClr val="00487E"/>
                      </a:solidFill>
                      <a:cs typeface="Arial" pitchFamily="34" charset="0"/>
                    </a:rPr>
                    <a:t>Офис</a:t>
                  </a:r>
                  <a:endParaRPr kumimoji="1" lang="en-US" altLang="ko-KR" sz="1100" b="0">
                    <a:solidFill>
                      <a:srgbClr val="00487E"/>
                    </a:solidFill>
                    <a:cs typeface="Arial" pitchFamily="34" charset="0"/>
                  </a:endParaRPr>
                </a:p>
              </p:txBody>
            </p:sp>
          </p:grpSp>
          <p:cxnSp>
            <p:nvCxnSpPr>
              <p:cNvPr id="44" name="직선 연결선 43"/>
              <p:cNvCxnSpPr/>
              <p:nvPr/>
            </p:nvCxnSpPr>
            <p:spPr>
              <a:xfrm>
                <a:off x="4134066" y="7521948"/>
                <a:ext cx="1798453" cy="158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7064" name="그림 4" descr="템플릿샘플(내지도식)_010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70445" y="4382260"/>
              <a:ext cx="600103" cy="600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65" name="TextBox 29"/>
            <p:cNvSpPr txBox="1">
              <a:spLocks noChangeArrowheads="1"/>
            </p:cNvSpPr>
            <p:nvPr/>
          </p:nvSpPr>
          <p:spPr bwMode="auto">
            <a:xfrm>
              <a:off x="3843702" y="4460015"/>
              <a:ext cx="1074855" cy="338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latinLnBrk="1"/>
              <a:r>
                <a:rPr kumimoji="1" lang="ru-RU" altLang="ko-KR" sz="2000" b="0">
                  <a:solidFill>
                    <a:schemeClr val="tx1"/>
                  </a:solidFill>
                  <a:cs typeface="Arial" pitchFamily="34" charset="0"/>
                </a:rPr>
                <a:t>!</a:t>
              </a:r>
              <a:endParaRPr kumimoji="1" lang="en-US" altLang="ko-KR" sz="2000" b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sp>
        <p:nvSpPr>
          <p:cNvPr id="87068" name="Text Box 28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08.</a:t>
            </a:r>
          </a:p>
        </p:txBody>
      </p:sp>
      <p:sp>
        <p:nvSpPr>
          <p:cNvPr id="87069" name="Text Box 29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Программа </a:t>
            </a:r>
            <a:r>
              <a:rPr kumimoji="1" lang="en-US" altLang="ko-KR" sz="3200">
                <a:solidFill>
                  <a:schemeClr val="bg1"/>
                </a:solidFill>
              </a:rPr>
              <a:t>S-NET 3 (MST-P3P)</a:t>
            </a:r>
          </a:p>
        </p:txBody>
      </p:sp>
      <p:sp>
        <p:nvSpPr>
          <p:cNvPr id="87070" name="Text Box 30"/>
          <p:cNvSpPr txBox="1">
            <a:spLocks noChangeArrowheads="1"/>
          </p:cNvSpPr>
          <p:nvPr/>
        </p:nvSpPr>
        <p:spPr bwMode="auto">
          <a:xfrm>
            <a:off x="636588" y="993775"/>
            <a:ext cx="65278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87071" name="Text Box 31"/>
          <p:cNvSpPr txBox="1">
            <a:spLocks noChangeArrowheads="1"/>
          </p:cNvSpPr>
          <p:nvPr/>
        </p:nvSpPr>
        <p:spPr bwMode="auto">
          <a:xfrm>
            <a:off x="295275" y="1400175"/>
            <a:ext cx="8569325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lnSpc>
                <a:spcPct val="120000"/>
              </a:lnSpc>
              <a:buFontTx/>
              <a:buBlip>
                <a:blip r:embed="rId4"/>
              </a:buBlip>
            </a:pPr>
            <a:r>
              <a:rPr kumimoji="1" lang="en-US" altLang="ko-KR" sz="1600">
                <a:solidFill>
                  <a:schemeClr val="tx2"/>
                </a:solidFill>
              </a:rPr>
              <a:t> </a:t>
            </a:r>
            <a:r>
              <a:rPr kumimoji="1" lang="ru-RU" altLang="ko-KR" sz="2000">
                <a:solidFill>
                  <a:srgbClr val="0000FF"/>
                </a:solidFill>
              </a:rPr>
              <a:t>Зональное управление</a:t>
            </a:r>
          </a:p>
          <a:p>
            <a:pPr>
              <a:buFontTx/>
              <a:buChar char="•"/>
            </a:pPr>
            <a:r>
              <a:rPr kumimoji="1" lang="ru-RU" altLang="ko-KR" sz="1500">
                <a:solidFill>
                  <a:schemeClr val="tx1"/>
                </a:solidFill>
              </a:rPr>
              <a:t> </a:t>
            </a:r>
            <a:r>
              <a:rPr kumimoji="1" lang="ru-RU" altLang="ko-KR" sz="1500" b="0">
                <a:solidFill>
                  <a:schemeClr val="tx1"/>
                </a:solidFill>
              </a:rPr>
              <a:t>Управление вне зависимости от гидравлической схемы соединения блоков</a:t>
            </a:r>
            <a:endParaRPr kumimoji="1" lang="en-US" altLang="ko-KR" sz="15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kumimoji="1" lang="ru-RU" altLang="ko-KR" sz="1500" b="0">
                <a:solidFill>
                  <a:schemeClr val="tx1"/>
                </a:solidFill>
              </a:rPr>
              <a:t> Разделение на зоны </a:t>
            </a:r>
          </a:p>
          <a:p>
            <a:pPr>
              <a:buFontTx/>
              <a:buChar char="•"/>
            </a:pPr>
            <a:r>
              <a:rPr kumimoji="1" lang="ru-RU" altLang="ko-KR" sz="1500" b="0">
                <a:solidFill>
                  <a:schemeClr val="tx1"/>
                </a:solidFill>
              </a:rPr>
              <a:t> Удобная структура</a:t>
            </a:r>
            <a:endParaRPr kumimoji="1" lang="en-US" altLang="ko-KR" sz="15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87" name="Text Box 23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08.</a:t>
            </a:r>
          </a:p>
        </p:txBody>
      </p:sp>
      <p:grpSp>
        <p:nvGrpSpPr>
          <p:cNvPr id="88088" name="하단바"/>
          <p:cNvGrpSpPr>
            <a:grpSpLocks/>
          </p:cNvGrpSpPr>
          <p:nvPr/>
        </p:nvGrpSpPr>
        <p:grpSpPr bwMode="auto">
          <a:xfrm>
            <a:off x="0" y="6286500"/>
            <a:ext cx="9144000" cy="571500"/>
            <a:chOff x="0" y="6286520"/>
            <a:chExt cx="9144000" cy="571480"/>
          </a:xfrm>
        </p:grpSpPr>
        <p:pic>
          <p:nvPicPr>
            <p:cNvPr id="88089" name="그림 57" descr="삼성전자(CSG)내지_001.png"/>
            <p:cNvPicPr>
              <a:picLocks noChangeAspect="1"/>
            </p:cNvPicPr>
            <p:nvPr/>
          </p:nvPicPr>
          <p:blipFill>
            <a:blip r:embed="rId2"/>
            <a:srcRect t="91667"/>
            <a:stretch>
              <a:fillRect/>
            </a:stretch>
          </p:blipFill>
          <p:spPr bwMode="auto">
            <a:xfrm>
              <a:off x="0" y="6286520"/>
              <a:ext cx="9144000" cy="571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090" name="슬라이드 번호 개체 틀 5"/>
            <p:cNvSpPr txBox="1">
              <a:spLocks/>
            </p:cNvSpPr>
            <p:nvPr/>
          </p:nvSpPr>
          <p:spPr bwMode="auto">
            <a:xfrm>
              <a:off x="0" y="6610350"/>
              <a:ext cx="914400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latinLnBrk="1"/>
              <a:fld id="{9A9C1027-03B6-435A-90BB-DE2AC3E61453}" type="slidenum">
                <a:rPr kumimoji="1" lang="en-US" altLang="ko-KR" sz="900" b="0">
                  <a:solidFill>
                    <a:schemeClr val="tx1"/>
                  </a:solidFill>
                </a:rPr>
                <a:pPr algn="ctr" latinLnBrk="1"/>
                <a:t>46</a:t>
              </a:fld>
              <a:endParaRPr kumimoji="1" lang="en-US" altLang="ko-KR" sz="900" b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작은화면"/>
          <p:cNvGrpSpPr>
            <a:grpSpLocks/>
          </p:cNvGrpSpPr>
          <p:nvPr/>
        </p:nvGrpSpPr>
        <p:grpSpPr bwMode="auto">
          <a:xfrm>
            <a:off x="706438" y="2546350"/>
            <a:ext cx="4379912" cy="2611438"/>
            <a:chOff x="1666792" y="2881434"/>
            <a:chExt cx="5796000" cy="3456000"/>
          </a:xfrm>
        </p:grpSpPr>
        <p:sp>
          <p:nvSpPr>
            <p:cNvPr id="59" name="직사각형 58"/>
            <p:cNvSpPr/>
            <p:nvPr/>
          </p:nvSpPr>
          <p:spPr bwMode="auto">
            <a:xfrm>
              <a:off x="1666792" y="2881434"/>
              <a:ext cx="5796000" cy="345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/>
              <a:endParaRPr kumimoji="1" lang="ru-RU" sz="1800" b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8809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4663" y="2954792"/>
              <a:ext cx="5640387" cy="3309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9" name="off화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3" y="2600325"/>
            <a:ext cx="4262437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교실" descr="사무실01.png"/>
          <p:cNvPicPr>
            <a:picLocks noChangeAspect="1"/>
          </p:cNvPicPr>
          <p:nvPr/>
        </p:nvPicPr>
        <p:blipFill>
          <a:blip r:embed="rId5"/>
          <a:srcRect b="9155"/>
          <a:stretch>
            <a:fillRect/>
          </a:stretch>
        </p:blipFill>
        <p:spPr bwMode="auto">
          <a:xfrm>
            <a:off x="4538663" y="3571875"/>
            <a:ext cx="45847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에어컨가동이미지" descr="사무실02.png"/>
          <p:cNvPicPr>
            <a:picLocks noChangeAspect="1"/>
          </p:cNvPicPr>
          <p:nvPr/>
        </p:nvPicPr>
        <p:blipFill>
          <a:blip r:embed="rId6"/>
          <a:srcRect b="30878"/>
          <a:stretch>
            <a:fillRect/>
          </a:stretch>
        </p:blipFill>
        <p:spPr bwMode="auto">
          <a:xfrm>
            <a:off x="4538663" y="3573463"/>
            <a:ext cx="458470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직사각형 71"/>
          <p:cNvSpPr/>
          <p:nvPr/>
        </p:nvSpPr>
        <p:spPr>
          <a:xfrm>
            <a:off x="1489532" y="2832094"/>
            <a:ext cx="3511095" cy="92869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/>
            <a:endParaRPr kumimoji="1" lang="ru-RU" sz="1800" b="0">
              <a:solidFill>
                <a:srgbClr val="FFFF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" name="직사각형 72"/>
          <p:cNvSpPr/>
          <p:nvPr/>
        </p:nvSpPr>
        <p:spPr>
          <a:xfrm>
            <a:off x="1489532" y="2832094"/>
            <a:ext cx="3511095" cy="92869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/>
            <a:endParaRPr kumimoji="1" lang="ru-RU" sz="1800" b="0">
              <a:solidFill>
                <a:srgbClr val="FFFF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0" name="강조" descr="음파"/>
          <p:cNvPicPr>
            <a:picLocks noChangeAspect="1" noChangeArrowheads="1"/>
          </p:cNvPicPr>
          <p:nvPr/>
        </p:nvPicPr>
        <p:blipFill>
          <a:blip r:embed="rId7">
            <a:lum bright="-20000"/>
          </a:blip>
          <a:srcRect/>
          <a:stretch>
            <a:fillRect/>
          </a:stretch>
        </p:blipFill>
        <p:spPr bwMode="auto">
          <a:xfrm>
            <a:off x="4481513" y="2932113"/>
            <a:ext cx="676275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커서"/>
          <p:cNvSpPr>
            <a:spLocks/>
          </p:cNvSpPr>
          <p:nvPr/>
        </p:nvSpPr>
        <p:spPr bwMode="auto">
          <a:xfrm>
            <a:off x="3714744" y="3903665"/>
            <a:ext cx="198214" cy="35718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74"/>
              </a:cxn>
              <a:cxn ang="0">
                <a:pos x="332" y="842"/>
              </a:cxn>
              <a:cxn ang="0">
                <a:pos x="532" y="1438"/>
              </a:cxn>
              <a:cxn ang="0">
                <a:pos x="698" y="1272"/>
              </a:cxn>
              <a:cxn ang="0">
                <a:pos x="466" y="774"/>
              </a:cxn>
              <a:cxn ang="0">
                <a:pos x="798" y="774"/>
              </a:cxn>
              <a:cxn ang="0">
                <a:pos x="0" y="0"/>
              </a:cxn>
            </a:cxnLst>
            <a:rect l="0" t="0" r="r" b="b"/>
            <a:pathLst>
              <a:path w="798" h="1438">
                <a:moveTo>
                  <a:pt x="0" y="0"/>
                </a:moveTo>
                <a:lnTo>
                  <a:pt x="0" y="1174"/>
                </a:lnTo>
                <a:lnTo>
                  <a:pt x="332" y="842"/>
                </a:lnTo>
                <a:lnTo>
                  <a:pt x="532" y="1438"/>
                </a:lnTo>
                <a:lnTo>
                  <a:pt x="698" y="1272"/>
                </a:lnTo>
                <a:lnTo>
                  <a:pt x="466" y="774"/>
                </a:lnTo>
                <a:lnTo>
                  <a:pt x="798" y="77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contourW="19050">
            <a:bevelT w="190500" h="38100"/>
          </a:sp3d>
        </p:spPr>
        <p:txBody>
          <a:bodyPr/>
          <a:lstStyle/>
          <a:p>
            <a:pPr latinLnBrk="1"/>
            <a:endParaRPr kumimoji="1" lang="ru-RU" sz="1800" b="0">
              <a:solidFill>
                <a:schemeClr val="tx1"/>
              </a:solidFill>
            </a:endParaRPr>
          </a:p>
        </p:txBody>
      </p:sp>
      <p:pic>
        <p:nvPicPr>
          <p:cNvPr id="2" name="바람03" descr="바람ㅁ02.png"/>
          <p:cNvPicPr>
            <a:picLocks noChangeAspect="1"/>
          </p:cNvPicPr>
          <p:nvPr/>
        </p:nvPicPr>
        <p:blipFill>
          <a:blip r:embed="rId8"/>
          <a:srcRect l="13069" t="16901" r="42128" b="35846"/>
          <a:stretch>
            <a:fillRect/>
          </a:stretch>
        </p:blipFill>
        <p:spPr bwMode="auto">
          <a:xfrm rot="-5792632">
            <a:off x="5050632" y="4596606"/>
            <a:ext cx="65405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바람04" descr="바람ㅁ01.png"/>
          <p:cNvPicPr>
            <a:picLocks noChangeAspect="1"/>
          </p:cNvPicPr>
          <p:nvPr/>
        </p:nvPicPr>
        <p:blipFill>
          <a:blip r:embed="rId9"/>
          <a:srcRect l="23737" r="46394" b="81209"/>
          <a:stretch>
            <a:fillRect/>
          </a:stretch>
        </p:blipFill>
        <p:spPr bwMode="auto">
          <a:xfrm>
            <a:off x="4695825" y="4483100"/>
            <a:ext cx="4953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바람03" descr="바람ㅁ02.png"/>
          <p:cNvPicPr>
            <a:picLocks noChangeAspect="1"/>
          </p:cNvPicPr>
          <p:nvPr/>
        </p:nvPicPr>
        <p:blipFill>
          <a:blip r:embed="rId8"/>
          <a:srcRect l="13069" t="16901" r="42128" b="35846"/>
          <a:stretch>
            <a:fillRect/>
          </a:stretch>
        </p:blipFill>
        <p:spPr bwMode="auto">
          <a:xfrm rot="-5059929">
            <a:off x="5679282" y="4895056"/>
            <a:ext cx="65405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바람04" descr="바람ㅁ01.png"/>
          <p:cNvPicPr>
            <a:picLocks noChangeAspect="1"/>
          </p:cNvPicPr>
          <p:nvPr/>
        </p:nvPicPr>
        <p:blipFill>
          <a:blip r:embed="rId9"/>
          <a:srcRect l="23737" r="46394" b="81209"/>
          <a:stretch>
            <a:fillRect/>
          </a:stretch>
        </p:blipFill>
        <p:spPr bwMode="auto">
          <a:xfrm rot="284076">
            <a:off x="5973763" y="5003800"/>
            <a:ext cx="4953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바람03" descr="바람ㅁ02.png"/>
          <p:cNvPicPr>
            <a:picLocks noChangeAspect="1"/>
          </p:cNvPicPr>
          <p:nvPr/>
        </p:nvPicPr>
        <p:blipFill>
          <a:blip r:embed="rId8"/>
          <a:srcRect l="13069" t="16901" r="42128" b="35846"/>
          <a:stretch>
            <a:fillRect/>
          </a:stretch>
        </p:blipFill>
        <p:spPr bwMode="auto">
          <a:xfrm rot="-5170098">
            <a:off x="6339682" y="5183981"/>
            <a:ext cx="65405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바람04" descr="바람ㅁ01.png"/>
          <p:cNvPicPr>
            <a:picLocks noChangeAspect="1"/>
          </p:cNvPicPr>
          <p:nvPr/>
        </p:nvPicPr>
        <p:blipFill>
          <a:blip r:embed="rId9"/>
          <a:srcRect l="23737" r="46394" b="81209"/>
          <a:stretch>
            <a:fillRect/>
          </a:stretch>
        </p:blipFill>
        <p:spPr bwMode="auto">
          <a:xfrm rot="557598">
            <a:off x="6607175" y="5311775"/>
            <a:ext cx="4953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바람03" descr="바람ㅁ02.png"/>
          <p:cNvPicPr>
            <a:picLocks noChangeAspect="1"/>
          </p:cNvPicPr>
          <p:nvPr/>
        </p:nvPicPr>
        <p:blipFill>
          <a:blip r:embed="rId8"/>
          <a:srcRect l="13069" t="16901" r="42128" b="35846"/>
          <a:stretch>
            <a:fillRect/>
          </a:stretch>
        </p:blipFill>
        <p:spPr bwMode="auto">
          <a:xfrm rot="-5658268">
            <a:off x="7019132" y="5422106"/>
            <a:ext cx="65405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바람04" descr="바람ㅁ01.png"/>
          <p:cNvPicPr>
            <a:picLocks noChangeAspect="1"/>
          </p:cNvPicPr>
          <p:nvPr/>
        </p:nvPicPr>
        <p:blipFill>
          <a:blip r:embed="rId9"/>
          <a:srcRect l="23737" r="46394" b="81209"/>
          <a:stretch>
            <a:fillRect/>
          </a:stretch>
        </p:blipFill>
        <p:spPr bwMode="auto">
          <a:xfrm>
            <a:off x="7138988" y="4549775"/>
            <a:ext cx="4953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바람03" descr="바람ㅁ02.png"/>
          <p:cNvPicPr>
            <a:picLocks noChangeAspect="1"/>
          </p:cNvPicPr>
          <p:nvPr/>
        </p:nvPicPr>
        <p:blipFill>
          <a:blip r:embed="rId8"/>
          <a:srcRect l="13069" t="16901" r="42128" b="35846"/>
          <a:stretch>
            <a:fillRect/>
          </a:stretch>
        </p:blipFill>
        <p:spPr bwMode="auto">
          <a:xfrm rot="-5170098">
            <a:off x="7525544" y="4718844"/>
            <a:ext cx="65405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바람04" descr="바람ㅁ01.png"/>
          <p:cNvPicPr>
            <a:picLocks noChangeAspect="1"/>
          </p:cNvPicPr>
          <p:nvPr/>
        </p:nvPicPr>
        <p:blipFill>
          <a:blip r:embed="rId9"/>
          <a:srcRect l="23737" r="46394" b="81209"/>
          <a:stretch>
            <a:fillRect/>
          </a:stretch>
        </p:blipFill>
        <p:spPr bwMode="auto">
          <a:xfrm>
            <a:off x="6472238" y="4287838"/>
            <a:ext cx="4953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바람03" descr="바람ㅁ02.png"/>
          <p:cNvPicPr>
            <a:picLocks noChangeAspect="1"/>
          </p:cNvPicPr>
          <p:nvPr/>
        </p:nvPicPr>
        <p:blipFill>
          <a:blip r:embed="rId10"/>
          <a:srcRect l="16901" t="42128" r="35846" b="13069"/>
          <a:stretch>
            <a:fillRect/>
          </a:stretch>
        </p:blipFill>
        <p:spPr bwMode="auto">
          <a:xfrm rot="-299491">
            <a:off x="6877050" y="4365625"/>
            <a:ext cx="58896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바람04" descr="바람ㅁ01.png"/>
          <p:cNvPicPr>
            <a:picLocks noChangeAspect="1"/>
          </p:cNvPicPr>
          <p:nvPr/>
        </p:nvPicPr>
        <p:blipFill>
          <a:blip r:embed="rId9"/>
          <a:srcRect l="23737" r="46394" b="81209"/>
          <a:stretch>
            <a:fillRect/>
          </a:stretch>
        </p:blipFill>
        <p:spPr bwMode="auto">
          <a:xfrm rot="431312">
            <a:off x="5867400" y="4076700"/>
            <a:ext cx="4953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바람03" descr="바람ㅁ02.png"/>
          <p:cNvPicPr>
            <a:picLocks noChangeAspect="1"/>
          </p:cNvPicPr>
          <p:nvPr/>
        </p:nvPicPr>
        <p:blipFill>
          <a:blip r:embed="rId8"/>
          <a:srcRect l="13069" t="16901" r="42128" b="35846"/>
          <a:stretch>
            <a:fillRect/>
          </a:stretch>
        </p:blipFill>
        <p:spPr bwMode="auto">
          <a:xfrm rot="-5578867">
            <a:off x="6195219" y="4175919"/>
            <a:ext cx="65405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바람04" descr="바람ㅁ01.png"/>
          <p:cNvPicPr>
            <a:picLocks noChangeAspect="1"/>
          </p:cNvPicPr>
          <p:nvPr/>
        </p:nvPicPr>
        <p:blipFill>
          <a:blip r:embed="rId9"/>
          <a:srcRect l="23737" r="46394" b="81209"/>
          <a:stretch>
            <a:fillRect/>
          </a:stretch>
        </p:blipFill>
        <p:spPr bwMode="auto">
          <a:xfrm rot="553976">
            <a:off x="5262563" y="3829050"/>
            <a:ext cx="4953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바람03" descr="바람ㅁ02.png"/>
          <p:cNvPicPr>
            <a:picLocks noChangeAspect="1"/>
          </p:cNvPicPr>
          <p:nvPr/>
        </p:nvPicPr>
        <p:blipFill>
          <a:blip r:embed="rId10"/>
          <a:srcRect l="16901" t="42128" r="35846" b="13069"/>
          <a:stretch>
            <a:fillRect/>
          </a:stretch>
        </p:blipFill>
        <p:spPr bwMode="auto">
          <a:xfrm>
            <a:off x="5600700" y="3898900"/>
            <a:ext cx="58896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바람04" descr="바람ㅁ01.png"/>
          <p:cNvPicPr>
            <a:picLocks noChangeAspect="1"/>
          </p:cNvPicPr>
          <p:nvPr/>
        </p:nvPicPr>
        <p:blipFill>
          <a:blip r:embed="rId9"/>
          <a:srcRect l="23737" r="46394" b="81209"/>
          <a:stretch>
            <a:fillRect/>
          </a:stretch>
        </p:blipFill>
        <p:spPr bwMode="auto">
          <a:xfrm>
            <a:off x="7799388" y="4840288"/>
            <a:ext cx="4953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바람03" descr="바람ㅁ02.png"/>
          <p:cNvPicPr>
            <a:picLocks noChangeAspect="1"/>
          </p:cNvPicPr>
          <p:nvPr/>
        </p:nvPicPr>
        <p:blipFill>
          <a:blip r:embed="rId10"/>
          <a:srcRect l="16901" t="42128" r="35846" b="13069"/>
          <a:stretch>
            <a:fillRect/>
          </a:stretch>
        </p:blipFill>
        <p:spPr bwMode="auto">
          <a:xfrm>
            <a:off x="8269288" y="4951413"/>
            <a:ext cx="588962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바람04" descr="바람ㅁ01.png"/>
          <p:cNvPicPr>
            <a:picLocks noChangeAspect="1"/>
          </p:cNvPicPr>
          <p:nvPr/>
        </p:nvPicPr>
        <p:blipFill>
          <a:blip r:embed="rId9"/>
          <a:srcRect l="23737" r="46394" b="81209"/>
          <a:stretch>
            <a:fillRect/>
          </a:stretch>
        </p:blipFill>
        <p:spPr bwMode="auto">
          <a:xfrm rot="492764">
            <a:off x="5351463" y="4741863"/>
            <a:ext cx="4953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교실" descr="사무실01.png"/>
          <p:cNvPicPr>
            <a:picLocks noChangeAspect="1"/>
          </p:cNvPicPr>
          <p:nvPr/>
        </p:nvPicPr>
        <p:blipFill>
          <a:blip r:embed="rId5"/>
          <a:srcRect b="9155"/>
          <a:stretch>
            <a:fillRect/>
          </a:stretch>
        </p:blipFill>
        <p:spPr bwMode="auto">
          <a:xfrm>
            <a:off x="4532313" y="3573463"/>
            <a:ext cx="45847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천장에어컨" descr="천장에어컨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95863" y="3965575"/>
            <a:ext cx="3532187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그룹 264"/>
          <p:cNvGrpSpPr>
            <a:grpSpLocks/>
          </p:cNvGrpSpPr>
          <p:nvPr/>
        </p:nvGrpSpPr>
        <p:grpSpPr bwMode="auto">
          <a:xfrm>
            <a:off x="4664075" y="5783263"/>
            <a:ext cx="1193800" cy="328612"/>
            <a:chOff x="1343756" y="1954723"/>
            <a:chExt cx="6792342" cy="323702"/>
          </a:xfrm>
        </p:grpSpPr>
        <p:sp>
          <p:nvSpPr>
            <p:cNvPr id="75" name="모서리가 둥근 직사각형 74"/>
            <p:cNvSpPr/>
            <p:nvPr/>
          </p:nvSpPr>
          <p:spPr bwMode="auto">
            <a:xfrm>
              <a:off x="1343756" y="1954723"/>
              <a:ext cx="6792342" cy="323702"/>
            </a:xfrm>
            <a:prstGeom prst="roundRect">
              <a:avLst>
                <a:gd name="adj" fmla="val 13308"/>
              </a:avLst>
            </a:prstGeom>
            <a:gradFill flip="none" rotWithShape="1">
              <a:gsLst>
                <a:gs pos="30000">
                  <a:srgbClr val="F0F3F4"/>
                </a:gs>
                <a:gs pos="40000">
                  <a:srgbClr val="C9D1D6"/>
                </a:gs>
                <a:gs pos="85000">
                  <a:schemeClr val="bg1"/>
                </a:gs>
              </a:gsLst>
              <a:lin ang="5400000" scaled="1"/>
              <a:tileRect/>
            </a:gradFill>
            <a:ln w="3175">
              <a:solidFill>
                <a:srgbClr val="A7B0B8"/>
              </a:solidFill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/>
              <a:endParaRPr kumimoji="1" lang="ru-RU" sz="1200" b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88133" name="Text Box 13"/>
            <p:cNvSpPr txBox="1">
              <a:spLocks noChangeArrowheads="1"/>
            </p:cNvSpPr>
            <p:nvPr/>
          </p:nvSpPr>
          <p:spPr bwMode="auto">
            <a:xfrm>
              <a:off x="3541702" y="1978683"/>
              <a:ext cx="2396450" cy="276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latinLnBrk="1">
                <a:spcBef>
                  <a:spcPct val="50000"/>
                </a:spcBef>
              </a:pPr>
              <a:r>
                <a:rPr kumimoji="1" lang="fr-FR" altLang="ko-KR" sz="1200" b="0">
                  <a:solidFill>
                    <a:schemeClr val="tx1"/>
                  </a:solidFill>
                </a:rPr>
                <a:t>▶ Class zone</a:t>
              </a:r>
            </a:p>
          </p:txBody>
        </p:sp>
      </p:grpSp>
      <p:sp>
        <p:nvSpPr>
          <p:cNvPr id="88136" name="Text Box 72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Программа </a:t>
            </a:r>
            <a:r>
              <a:rPr kumimoji="1" lang="en-US" altLang="ko-KR" sz="3200">
                <a:solidFill>
                  <a:schemeClr val="bg1"/>
                </a:solidFill>
              </a:rPr>
              <a:t>S-NET 3 (MST-P3P)</a:t>
            </a:r>
          </a:p>
        </p:txBody>
      </p:sp>
      <p:sp>
        <p:nvSpPr>
          <p:cNvPr id="88137" name="Text Box 73"/>
          <p:cNvSpPr txBox="1">
            <a:spLocks noChangeArrowheads="1"/>
          </p:cNvSpPr>
          <p:nvPr/>
        </p:nvSpPr>
        <p:spPr bwMode="auto">
          <a:xfrm>
            <a:off x="636588" y="993775"/>
            <a:ext cx="65278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88138" name="Text Box 74"/>
          <p:cNvSpPr txBox="1">
            <a:spLocks noChangeArrowheads="1"/>
          </p:cNvSpPr>
          <p:nvPr/>
        </p:nvSpPr>
        <p:spPr bwMode="auto">
          <a:xfrm>
            <a:off x="295275" y="1412875"/>
            <a:ext cx="8569325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lnSpc>
                <a:spcPct val="120000"/>
              </a:lnSpc>
              <a:buFontTx/>
              <a:buBlip>
                <a:blip r:embed="rId12"/>
              </a:buBlip>
            </a:pPr>
            <a:r>
              <a:rPr kumimoji="1" lang="en-US" altLang="ko-KR" sz="1600">
                <a:solidFill>
                  <a:schemeClr val="tx2"/>
                </a:solidFill>
              </a:rPr>
              <a:t> </a:t>
            </a:r>
            <a:r>
              <a:rPr kumimoji="1" lang="ru-RU" altLang="ko-KR" sz="2000">
                <a:solidFill>
                  <a:srgbClr val="0000FF"/>
                </a:solidFill>
              </a:rPr>
              <a:t>Зональное управление</a:t>
            </a:r>
          </a:p>
          <a:p>
            <a:pPr>
              <a:buFontTx/>
              <a:buChar char="•"/>
            </a:pPr>
            <a:r>
              <a:rPr kumimoji="1" lang="ru-RU" altLang="ko-KR" sz="1500">
                <a:solidFill>
                  <a:schemeClr val="tx1"/>
                </a:solidFill>
              </a:rPr>
              <a:t> </a:t>
            </a:r>
            <a:r>
              <a:rPr kumimoji="1" lang="ru-RU" altLang="ko-KR" sz="1500" b="0">
                <a:solidFill>
                  <a:schemeClr val="tx1"/>
                </a:solidFill>
              </a:rPr>
              <a:t>Управление вне зависимости от гидравлической схемы соединения блоков</a:t>
            </a:r>
            <a:endParaRPr kumimoji="1" lang="en-US" altLang="ko-KR" sz="15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kumimoji="1" lang="ru-RU" altLang="ko-KR" sz="1500" b="0">
                <a:solidFill>
                  <a:schemeClr val="tx1"/>
                </a:solidFill>
              </a:rPr>
              <a:t> Разделение на зоны </a:t>
            </a:r>
          </a:p>
          <a:p>
            <a:pPr>
              <a:buFontTx/>
              <a:buChar char="•"/>
            </a:pPr>
            <a:r>
              <a:rPr kumimoji="1" lang="ru-RU" altLang="ko-KR" sz="1500" b="0">
                <a:solidFill>
                  <a:schemeClr val="tx1"/>
                </a:solidFill>
              </a:rPr>
              <a:t> Удобная структура</a:t>
            </a:r>
            <a:endParaRPr kumimoji="1" lang="en-US" altLang="ko-KR" sz="15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7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7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400"/>
                            </p:stCondLst>
                            <p:childTnLst>
                              <p:par>
                                <p:cTn id="10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6" presetClass="emph" presetSubtype="0" repeatCount="2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700"/>
                            </p:stCondLst>
                            <p:childTnLst>
                              <p:par>
                                <p:cTn id="1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59259E-6 L 0.1224 -0.08865 " pathEditMode="relative" rAng="0" ptsTypes="AA">
                                      <p:cBhvr>
                                        <p:cTn id="11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-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700"/>
                            </p:stCondLst>
                            <p:childTnLst>
                              <p:par>
                                <p:cTn id="1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300" fill="hold"/>
                                        <p:tgtEl>
                                          <p:spTgt spid="7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300" fill="hold"/>
                                        <p:tgtEl>
                                          <p:spTgt spid="7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직사각형 41"/>
          <p:cNvSpPr/>
          <p:nvPr/>
        </p:nvSpPr>
        <p:spPr bwMode="auto">
          <a:xfrm>
            <a:off x="1882775" y="2959100"/>
            <a:ext cx="5795963" cy="34559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81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/>
            <a:endParaRPr kumimoji="1" lang="ru-RU" sz="1800" b="0">
              <a:solidFill>
                <a:srgbClr val="FFFF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8975" y="3032125"/>
            <a:ext cx="5643563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08.</a:t>
            </a:r>
          </a:p>
        </p:txBody>
      </p:sp>
      <p:sp>
        <p:nvSpPr>
          <p:cNvPr id="89101" name="Text Box 13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Программа </a:t>
            </a:r>
            <a:r>
              <a:rPr kumimoji="1" lang="en-US" altLang="ko-KR" sz="3200">
                <a:solidFill>
                  <a:schemeClr val="bg1"/>
                </a:solidFill>
              </a:rPr>
              <a:t>S-NET 3 (MST-P3P)</a:t>
            </a:r>
          </a:p>
        </p:txBody>
      </p:sp>
      <p:sp>
        <p:nvSpPr>
          <p:cNvPr id="89102" name="Text Box 14"/>
          <p:cNvSpPr txBox="1">
            <a:spLocks noChangeArrowheads="1"/>
          </p:cNvSpPr>
          <p:nvPr/>
        </p:nvSpPr>
        <p:spPr bwMode="auto">
          <a:xfrm>
            <a:off x="636588" y="993775"/>
            <a:ext cx="65278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89103" name="Text Box 15"/>
          <p:cNvSpPr txBox="1">
            <a:spLocks noChangeArrowheads="1"/>
          </p:cNvSpPr>
          <p:nvPr/>
        </p:nvSpPr>
        <p:spPr bwMode="auto">
          <a:xfrm>
            <a:off x="292100" y="1412875"/>
            <a:ext cx="8645525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lnSpc>
                <a:spcPct val="120000"/>
              </a:lnSpc>
              <a:buFontTx/>
              <a:buBlip>
                <a:blip r:embed="rId3"/>
              </a:buBlip>
            </a:pPr>
            <a:r>
              <a:rPr kumimoji="1" lang="en-US" altLang="ko-KR" sz="1600">
                <a:solidFill>
                  <a:schemeClr val="tx2"/>
                </a:solidFill>
              </a:rPr>
              <a:t> </a:t>
            </a:r>
            <a:r>
              <a:rPr kumimoji="1" lang="ru-RU" altLang="ko-KR" sz="2000">
                <a:solidFill>
                  <a:srgbClr val="0000FF"/>
                </a:solidFill>
              </a:rPr>
              <a:t>Контроль электропотребления</a:t>
            </a:r>
          </a:p>
          <a:p>
            <a:pPr>
              <a:buFontTx/>
              <a:buChar char="•"/>
            </a:pPr>
            <a:r>
              <a:rPr kumimoji="1" lang="ru-RU" altLang="ko-KR" sz="1500">
                <a:solidFill>
                  <a:schemeClr val="tx1"/>
                </a:solidFill>
              </a:rPr>
              <a:t> </a:t>
            </a:r>
            <a:r>
              <a:rPr kumimoji="1" lang="ru-RU" altLang="ko-KR" sz="1500" b="0">
                <a:solidFill>
                  <a:schemeClr val="tx1"/>
                </a:solidFill>
              </a:rPr>
              <a:t>Данные об электропотреблении и время работы по каждому блоку</a:t>
            </a:r>
            <a:endParaRPr kumimoji="1" lang="en-US" altLang="ko-KR" sz="15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kumimoji="1" lang="ru-RU" altLang="ko-KR" sz="1500" b="0">
                <a:solidFill>
                  <a:schemeClr val="tx1"/>
                </a:solidFill>
              </a:rPr>
              <a:t> Создание отчета </a:t>
            </a:r>
          </a:p>
          <a:p>
            <a:pPr>
              <a:buFontTx/>
              <a:buChar char="•"/>
            </a:pPr>
            <a:r>
              <a:rPr kumimoji="1" lang="ru-RU" altLang="ko-KR" sz="1500" b="0">
                <a:solidFill>
                  <a:schemeClr val="tx1"/>
                </a:solidFill>
              </a:rPr>
              <a:t> Учет много тарифной оплаты электроэнергии</a:t>
            </a:r>
          </a:p>
          <a:p>
            <a:pPr>
              <a:buFontTx/>
              <a:buChar char="•"/>
            </a:pPr>
            <a:r>
              <a:rPr kumimoji="1" lang="ru-RU" altLang="ko-KR" sz="1500" b="0">
                <a:solidFill>
                  <a:schemeClr val="tx1"/>
                </a:solidFill>
              </a:rPr>
              <a:t> Объединение блоков в группы для подсчета суммарного потребления электроэнергии</a:t>
            </a:r>
            <a:endParaRPr kumimoji="1" lang="en-US" altLang="ko-KR" sz="15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90" name="하단바"/>
          <p:cNvGrpSpPr>
            <a:grpSpLocks/>
          </p:cNvGrpSpPr>
          <p:nvPr/>
        </p:nvGrpSpPr>
        <p:grpSpPr bwMode="auto">
          <a:xfrm>
            <a:off x="0" y="6286500"/>
            <a:ext cx="9144000" cy="571500"/>
            <a:chOff x="0" y="6286520"/>
            <a:chExt cx="9144000" cy="571480"/>
          </a:xfrm>
        </p:grpSpPr>
        <p:pic>
          <p:nvPicPr>
            <p:cNvPr id="90191" name="그림 57" descr="삼성전자(CSG)내지_001.png"/>
            <p:cNvPicPr>
              <a:picLocks noChangeAspect="1"/>
            </p:cNvPicPr>
            <p:nvPr/>
          </p:nvPicPr>
          <p:blipFill>
            <a:blip r:embed="rId2"/>
            <a:srcRect t="91667"/>
            <a:stretch>
              <a:fillRect/>
            </a:stretch>
          </p:blipFill>
          <p:spPr bwMode="auto">
            <a:xfrm>
              <a:off x="0" y="6286520"/>
              <a:ext cx="9144000" cy="571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92" name="슬라이드 번호 개체 틀 5"/>
            <p:cNvSpPr txBox="1">
              <a:spLocks/>
            </p:cNvSpPr>
            <p:nvPr/>
          </p:nvSpPr>
          <p:spPr bwMode="auto">
            <a:xfrm>
              <a:off x="0" y="6610350"/>
              <a:ext cx="914400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latinLnBrk="1"/>
              <a:fld id="{32110EFD-0D11-4BB5-BFA2-BB33D8E31EBB}" type="slidenum">
                <a:rPr kumimoji="1" lang="en-US" altLang="ko-KR" sz="900" b="0">
                  <a:solidFill>
                    <a:schemeClr val="tx1"/>
                  </a:solidFill>
                </a:rPr>
                <a:pPr algn="ctr" latinLnBrk="1"/>
                <a:t>48</a:t>
              </a:fld>
              <a:endParaRPr kumimoji="1" lang="en-US" altLang="ko-KR" sz="900" b="0">
                <a:solidFill>
                  <a:schemeClr val="tx1"/>
                </a:solidFill>
              </a:endParaRPr>
            </a:p>
          </p:txBody>
        </p:sp>
      </p:grpSp>
      <p:sp>
        <p:nvSpPr>
          <p:cNvPr id="50" name="Text Box 25"/>
          <p:cNvSpPr txBox="1">
            <a:spLocks noChangeArrowheads="1"/>
          </p:cNvSpPr>
          <p:nvPr/>
        </p:nvSpPr>
        <p:spPr bwMode="auto">
          <a:xfrm>
            <a:off x="600075" y="1758950"/>
            <a:ext cx="8543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4625" latinLnBrk="1">
              <a:buFont typeface="Arial" pitchFamily="34" charset="0"/>
              <a:buChar char="•"/>
            </a:pPr>
            <a:r>
              <a:rPr kumimoji="1" lang="en-US" altLang="ko-KR" b="0">
                <a:solidFill>
                  <a:schemeClr val="tx1"/>
                </a:solidFill>
              </a:rPr>
              <a:t>Power distribution time zone setting</a:t>
            </a:r>
          </a:p>
        </p:txBody>
      </p:sp>
      <p:grpSp>
        <p:nvGrpSpPr>
          <p:cNvPr id="6" name="그룹 66"/>
          <p:cNvGrpSpPr>
            <a:grpSpLocks/>
          </p:cNvGrpSpPr>
          <p:nvPr/>
        </p:nvGrpSpPr>
        <p:grpSpPr bwMode="auto">
          <a:xfrm>
            <a:off x="1763713" y="2420938"/>
            <a:ext cx="5184775" cy="1295400"/>
            <a:chOff x="1666792" y="2881434"/>
            <a:chExt cx="5796000" cy="1656013"/>
          </a:xfrm>
        </p:grpSpPr>
        <p:sp>
          <p:nvSpPr>
            <p:cNvPr id="39" name="직사각형 38"/>
            <p:cNvSpPr/>
            <p:nvPr/>
          </p:nvSpPr>
          <p:spPr bwMode="auto">
            <a:xfrm>
              <a:off x="1666792" y="2881434"/>
              <a:ext cx="5796000" cy="16560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/>
              <a:endParaRPr kumimoji="1" lang="ru-RU" sz="1800" b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90198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3011" y="2947936"/>
              <a:ext cx="5643563" cy="1527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" name="Text Box 25"/>
          <p:cNvSpPr txBox="1">
            <a:spLocks noChangeArrowheads="1"/>
          </p:cNvSpPr>
          <p:nvPr/>
        </p:nvSpPr>
        <p:spPr bwMode="auto">
          <a:xfrm>
            <a:off x="600075" y="3844925"/>
            <a:ext cx="8543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4625" latinLnBrk="1">
              <a:buFont typeface="Arial" pitchFamily="34" charset="0"/>
              <a:buChar char="•"/>
            </a:pPr>
            <a:r>
              <a:rPr kumimoji="1" lang="ru-RU" altLang="ko-KR" b="0">
                <a:solidFill>
                  <a:schemeClr val="tx1"/>
                </a:solidFill>
              </a:rPr>
              <a:t>Распечатка результатов</a:t>
            </a:r>
            <a:endParaRPr kumimoji="1" lang="en-US" altLang="ko-KR" b="0">
              <a:solidFill>
                <a:schemeClr val="tx1"/>
              </a:solidFill>
            </a:endParaRPr>
          </a:p>
        </p:txBody>
      </p:sp>
      <p:pic>
        <p:nvPicPr>
          <p:cNvPr id="46" name="건물" descr="삼성전자(CSG)내지_01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2350" y="3844925"/>
            <a:ext cx="2455863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그룹 115"/>
          <p:cNvGrpSpPr>
            <a:grpSpLocks/>
          </p:cNvGrpSpPr>
          <p:nvPr/>
        </p:nvGrpSpPr>
        <p:grpSpPr bwMode="auto">
          <a:xfrm>
            <a:off x="4522788" y="3992563"/>
            <a:ext cx="2039937" cy="665162"/>
            <a:chOff x="3583432" y="4121493"/>
            <a:chExt cx="2039267" cy="664993"/>
          </a:xfrm>
        </p:grpSpPr>
        <p:grpSp>
          <p:nvGrpSpPr>
            <p:cNvPr id="90202" name="전력사용량-4"/>
            <p:cNvGrpSpPr>
              <a:grpSpLocks/>
            </p:cNvGrpSpPr>
            <p:nvPr/>
          </p:nvGrpSpPr>
          <p:grpSpPr bwMode="auto">
            <a:xfrm>
              <a:off x="3583432" y="4121493"/>
              <a:ext cx="1554308" cy="664993"/>
              <a:chOff x="3583432" y="4032541"/>
              <a:chExt cx="1554308" cy="664993"/>
            </a:xfrm>
          </p:grpSpPr>
          <p:grpSp>
            <p:nvGrpSpPr>
              <p:cNvPr id="90203" name="그룹 107"/>
              <p:cNvGrpSpPr>
                <a:grpSpLocks/>
              </p:cNvGrpSpPr>
              <p:nvPr/>
            </p:nvGrpSpPr>
            <p:grpSpPr bwMode="auto">
              <a:xfrm>
                <a:off x="3583432" y="4032541"/>
                <a:ext cx="1554308" cy="664993"/>
                <a:chOff x="3583432" y="4032541"/>
                <a:chExt cx="1554308" cy="664993"/>
              </a:xfrm>
            </p:grpSpPr>
            <p:sp>
              <p:nvSpPr>
                <p:cNvPr id="105" name="모서리가 둥근 직사각형 104"/>
                <p:cNvSpPr/>
                <p:nvPr/>
              </p:nvSpPr>
              <p:spPr>
                <a:xfrm>
                  <a:off x="3643306" y="4071942"/>
                  <a:ext cx="1440000" cy="540000"/>
                </a:xfrm>
                <a:prstGeom prst="roundRect">
                  <a:avLst>
                    <a:gd name="adj" fmla="val 9225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38100" h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106" name="양쪽 모서리가 둥근 사각형 105"/>
                <p:cNvSpPr/>
                <p:nvPr/>
              </p:nvSpPr>
              <p:spPr>
                <a:xfrm>
                  <a:off x="3643737" y="4072218"/>
                  <a:ext cx="1439389" cy="252349"/>
                </a:xfrm>
                <a:prstGeom prst="round2SameRect">
                  <a:avLst/>
                </a:prstGeom>
                <a:solidFill>
                  <a:srgbClr val="00487E">
                    <a:alpha val="6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107" name="모서리가 둥근 직사각형 106"/>
                <p:cNvSpPr/>
                <p:nvPr/>
              </p:nvSpPr>
              <p:spPr>
                <a:xfrm>
                  <a:off x="3643737" y="4072218"/>
                  <a:ext cx="1439389" cy="539613"/>
                </a:xfrm>
                <a:prstGeom prst="roundRect">
                  <a:avLst>
                    <a:gd name="adj" fmla="val 9225"/>
                  </a:avLst>
                </a:prstGeom>
                <a:noFill/>
                <a:ln w="12700">
                  <a:solidFill>
                    <a:srgbClr val="00487E"/>
                  </a:solidFill>
                </a:ln>
                <a:effectLst>
                  <a:outerShdw blurRad="44450" dist="27940" dir="5400000" algn="ctr">
                    <a:srgbClr val="000000">
                      <a:alpha val="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90209" name="직사각형 5"/>
                <p:cNvSpPr>
                  <a:spLocks noChangeArrowheads="1"/>
                </p:cNvSpPr>
                <p:nvPr/>
              </p:nvSpPr>
              <p:spPr bwMode="auto">
                <a:xfrm>
                  <a:off x="3643306" y="4082575"/>
                  <a:ext cx="1440000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latinLnBrk="1"/>
                  <a:r>
                    <a:rPr kumimoji="1" lang="en-US" altLang="ko-KR" sz="1000" b="0">
                      <a:solidFill>
                        <a:schemeClr val="bg1"/>
                      </a:solidFill>
                      <a:cs typeface="Arial" pitchFamily="34" charset="0"/>
                    </a:rPr>
                    <a:t>4 Floor (one-room)</a:t>
                  </a:r>
                  <a:endParaRPr kumimoji="1" lang="ko-KR" altLang="ko-KR" sz="1000" b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90210" name="직사각형 5"/>
                <p:cNvSpPr>
                  <a:spLocks noChangeArrowheads="1"/>
                </p:cNvSpPr>
                <p:nvPr/>
              </p:nvSpPr>
              <p:spPr bwMode="auto">
                <a:xfrm>
                  <a:off x="4526273" y="4307079"/>
                  <a:ext cx="571706" cy="3050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latinLnBrk="1"/>
                  <a:r>
                    <a:rPr kumimoji="1" lang="en-US" altLang="ko-KR" b="0">
                      <a:solidFill>
                        <a:srgbClr val="00487E"/>
                      </a:solidFill>
                      <a:cs typeface="Arial" pitchFamily="34" charset="0"/>
                    </a:rPr>
                    <a:t>kWh</a:t>
                  </a:r>
                </a:p>
              </p:txBody>
            </p:sp>
          </p:grpSp>
          <p:sp>
            <p:nvSpPr>
              <p:cNvPr id="110" name="직사각형 109"/>
              <p:cNvSpPr/>
              <p:nvPr/>
            </p:nvSpPr>
            <p:spPr>
              <a:xfrm>
                <a:off x="3837349" y="4357895"/>
                <a:ext cx="712553" cy="214259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2500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75000">
                    <a:schemeClr val="bg1">
                      <a:lumMod val="7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6200000" scaled="1"/>
                <a:tileRect/>
              </a:gra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/>
                <a:endParaRPr kumimoji="1" lang="ru-RU" sz="1800" b="0">
                  <a:solidFill>
                    <a:srgbClr val="FFFF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cxnSp>
          <p:nvCxnSpPr>
            <p:cNvPr id="115" name="직선 연결선 114"/>
            <p:cNvCxnSpPr/>
            <p:nvPr/>
          </p:nvCxnSpPr>
          <p:spPr>
            <a:xfrm>
              <a:off x="5083126" y="4407170"/>
              <a:ext cx="539573" cy="1587"/>
            </a:xfrm>
            <a:prstGeom prst="line">
              <a:avLst/>
            </a:prstGeom>
            <a:ln>
              <a:solidFill>
                <a:srgbClr val="00487E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137"/>
          <p:cNvSpPr txBox="1">
            <a:spLocks noChangeArrowheads="1"/>
          </p:cNvSpPr>
          <p:nvPr/>
        </p:nvSpPr>
        <p:spPr bwMode="auto">
          <a:xfrm>
            <a:off x="4829175" y="4278313"/>
            <a:ext cx="614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/>
            <a:r>
              <a:rPr kumimoji="1" lang="en-US" altLang="ko-KR">
                <a:solidFill>
                  <a:schemeClr val="tx1"/>
                </a:solidFill>
              </a:rPr>
              <a:t>1 3 7</a:t>
            </a:r>
          </a:p>
        </p:txBody>
      </p:sp>
      <p:grpSp>
        <p:nvGrpSpPr>
          <p:cNvPr id="10" name="그룹 126"/>
          <p:cNvGrpSpPr>
            <a:grpSpLocks/>
          </p:cNvGrpSpPr>
          <p:nvPr/>
        </p:nvGrpSpPr>
        <p:grpSpPr bwMode="auto">
          <a:xfrm>
            <a:off x="4522788" y="4591050"/>
            <a:ext cx="2039937" cy="657225"/>
            <a:chOff x="3583432" y="4125179"/>
            <a:chExt cx="2039267" cy="658892"/>
          </a:xfrm>
        </p:grpSpPr>
        <p:grpSp>
          <p:nvGrpSpPr>
            <p:cNvPr id="90215" name="전력사용량-4"/>
            <p:cNvGrpSpPr>
              <a:grpSpLocks/>
            </p:cNvGrpSpPr>
            <p:nvPr/>
          </p:nvGrpSpPr>
          <p:grpSpPr bwMode="auto">
            <a:xfrm>
              <a:off x="3583432" y="4125179"/>
              <a:ext cx="1554308" cy="658892"/>
              <a:chOff x="3583432" y="4036227"/>
              <a:chExt cx="1554308" cy="658892"/>
            </a:xfrm>
          </p:grpSpPr>
          <p:grpSp>
            <p:nvGrpSpPr>
              <p:cNvPr id="90216" name="그룹 129"/>
              <p:cNvGrpSpPr>
                <a:grpSpLocks/>
              </p:cNvGrpSpPr>
              <p:nvPr/>
            </p:nvGrpSpPr>
            <p:grpSpPr bwMode="auto">
              <a:xfrm>
                <a:off x="3583432" y="4036227"/>
                <a:ext cx="1554308" cy="658892"/>
                <a:chOff x="3583432" y="4036227"/>
                <a:chExt cx="1554308" cy="658892"/>
              </a:xfrm>
            </p:grpSpPr>
            <p:sp>
              <p:nvSpPr>
                <p:cNvPr id="132" name="모서리가 둥근 직사각형 131"/>
                <p:cNvSpPr/>
                <p:nvPr/>
              </p:nvSpPr>
              <p:spPr>
                <a:xfrm>
                  <a:off x="3643306" y="4071942"/>
                  <a:ext cx="1440000" cy="540000"/>
                </a:xfrm>
                <a:prstGeom prst="roundRect">
                  <a:avLst>
                    <a:gd name="adj" fmla="val 9225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38100" h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133" name="양쪽 모서리가 둥근 사각형 132"/>
                <p:cNvSpPr/>
                <p:nvPr/>
              </p:nvSpPr>
              <p:spPr>
                <a:xfrm>
                  <a:off x="3643737" y="4071241"/>
                  <a:ext cx="1439389" cy="253053"/>
                </a:xfrm>
                <a:prstGeom prst="round2SameRect">
                  <a:avLst/>
                </a:prstGeom>
                <a:solidFill>
                  <a:srgbClr val="00487E">
                    <a:alpha val="6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134" name="모서리가 둥근 직사각형 133"/>
                <p:cNvSpPr/>
                <p:nvPr/>
              </p:nvSpPr>
              <p:spPr>
                <a:xfrm>
                  <a:off x="3643737" y="4071241"/>
                  <a:ext cx="1439389" cy="541119"/>
                </a:xfrm>
                <a:prstGeom prst="roundRect">
                  <a:avLst>
                    <a:gd name="adj" fmla="val 9225"/>
                  </a:avLst>
                </a:prstGeom>
                <a:noFill/>
                <a:ln w="12700">
                  <a:solidFill>
                    <a:srgbClr val="00487E"/>
                  </a:solidFill>
                </a:ln>
                <a:effectLst>
                  <a:outerShdw blurRad="44450" dist="27940" dir="5400000" algn="ctr">
                    <a:srgbClr val="000000">
                      <a:alpha val="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90222" name="직사각형 5"/>
                <p:cNvSpPr>
                  <a:spLocks noChangeArrowheads="1"/>
                </p:cNvSpPr>
                <p:nvPr/>
              </p:nvSpPr>
              <p:spPr bwMode="auto">
                <a:xfrm>
                  <a:off x="3643306" y="4082575"/>
                  <a:ext cx="1440000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latinLnBrk="1"/>
                  <a:r>
                    <a:rPr kumimoji="1" lang="en-US" altLang="ko-KR" sz="1000" b="0">
                      <a:solidFill>
                        <a:schemeClr val="bg1"/>
                      </a:solidFill>
                      <a:cs typeface="Arial" pitchFamily="34" charset="0"/>
                    </a:rPr>
                    <a:t>3 Floor (office)</a:t>
                  </a:r>
                  <a:endParaRPr kumimoji="1" lang="ko-KR" altLang="ko-KR" sz="1000" b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90223" name="직사각형 5"/>
                <p:cNvSpPr>
                  <a:spLocks noChangeArrowheads="1"/>
                </p:cNvSpPr>
                <p:nvPr/>
              </p:nvSpPr>
              <p:spPr bwMode="auto">
                <a:xfrm>
                  <a:off x="4526273" y="4307079"/>
                  <a:ext cx="571706" cy="3050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latinLnBrk="1"/>
                  <a:r>
                    <a:rPr kumimoji="1" lang="en-US" altLang="ko-KR" b="0">
                      <a:solidFill>
                        <a:srgbClr val="00487E"/>
                      </a:solidFill>
                      <a:cs typeface="Arial" pitchFamily="34" charset="0"/>
                    </a:rPr>
                    <a:t>kWh</a:t>
                  </a:r>
                </a:p>
              </p:txBody>
            </p:sp>
          </p:grpSp>
          <p:sp>
            <p:nvSpPr>
              <p:cNvPr id="131" name="직사각형 130"/>
              <p:cNvSpPr/>
              <p:nvPr/>
            </p:nvSpPr>
            <p:spPr>
              <a:xfrm>
                <a:off x="3837349" y="4357715"/>
                <a:ext cx="712553" cy="21485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2500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75000">
                    <a:schemeClr val="bg1">
                      <a:lumMod val="7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6200000" scaled="1"/>
                <a:tileRect/>
              </a:gra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/>
                <a:endParaRPr kumimoji="1" lang="ru-RU" sz="1800" b="0">
                  <a:solidFill>
                    <a:srgbClr val="FFFF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cxnSp>
          <p:nvCxnSpPr>
            <p:cNvPr id="129" name="직선 연결선 128"/>
            <p:cNvCxnSpPr/>
            <p:nvPr/>
          </p:nvCxnSpPr>
          <p:spPr>
            <a:xfrm>
              <a:off x="5083126" y="4406880"/>
              <a:ext cx="539573" cy="1591"/>
            </a:xfrm>
            <a:prstGeom prst="line">
              <a:avLst/>
            </a:prstGeom>
            <a:ln>
              <a:solidFill>
                <a:srgbClr val="00487E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137"/>
          <p:cNvSpPr txBox="1">
            <a:spLocks noChangeArrowheads="1"/>
          </p:cNvSpPr>
          <p:nvPr/>
        </p:nvSpPr>
        <p:spPr bwMode="auto">
          <a:xfrm>
            <a:off x="4829175" y="4872038"/>
            <a:ext cx="614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/>
            <a:r>
              <a:rPr kumimoji="1" lang="en-US" altLang="ko-KR">
                <a:solidFill>
                  <a:schemeClr val="tx1"/>
                </a:solidFill>
              </a:rPr>
              <a:t>1 7 1</a:t>
            </a:r>
          </a:p>
        </p:txBody>
      </p:sp>
      <p:grpSp>
        <p:nvGrpSpPr>
          <p:cNvPr id="13" name="그룹 137"/>
          <p:cNvGrpSpPr>
            <a:grpSpLocks/>
          </p:cNvGrpSpPr>
          <p:nvPr/>
        </p:nvGrpSpPr>
        <p:grpSpPr bwMode="auto">
          <a:xfrm>
            <a:off x="4522788" y="5181600"/>
            <a:ext cx="2039937" cy="665163"/>
            <a:chOff x="3583432" y="4122764"/>
            <a:chExt cx="2039267" cy="664993"/>
          </a:xfrm>
        </p:grpSpPr>
        <p:grpSp>
          <p:nvGrpSpPr>
            <p:cNvPr id="90228" name="전력사용량-4"/>
            <p:cNvGrpSpPr>
              <a:grpSpLocks/>
            </p:cNvGrpSpPr>
            <p:nvPr/>
          </p:nvGrpSpPr>
          <p:grpSpPr bwMode="auto">
            <a:xfrm>
              <a:off x="3583432" y="4122764"/>
              <a:ext cx="1554308" cy="664993"/>
              <a:chOff x="3583432" y="4033812"/>
              <a:chExt cx="1554308" cy="664993"/>
            </a:xfrm>
          </p:grpSpPr>
          <p:grpSp>
            <p:nvGrpSpPr>
              <p:cNvPr id="90229" name="그룹 140"/>
              <p:cNvGrpSpPr>
                <a:grpSpLocks/>
              </p:cNvGrpSpPr>
              <p:nvPr/>
            </p:nvGrpSpPr>
            <p:grpSpPr bwMode="auto">
              <a:xfrm>
                <a:off x="3583432" y="4033812"/>
                <a:ext cx="1554308" cy="664993"/>
                <a:chOff x="3583432" y="4033812"/>
                <a:chExt cx="1554308" cy="664993"/>
              </a:xfrm>
            </p:grpSpPr>
            <p:sp>
              <p:nvSpPr>
                <p:cNvPr id="143" name="모서리가 둥근 직사각형 142"/>
                <p:cNvSpPr/>
                <p:nvPr/>
              </p:nvSpPr>
              <p:spPr>
                <a:xfrm>
                  <a:off x="3643306" y="4071942"/>
                  <a:ext cx="1440000" cy="540000"/>
                </a:xfrm>
                <a:prstGeom prst="roundRect">
                  <a:avLst>
                    <a:gd name="adj" fmla="val 9225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38100" h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144" name="양쪽 모서리가 둥근 사각형 143"/>
                <p:cNvSpPr/>
                <p:nvPr/>
              </p:nvSpPr>
              <p:spPr>
                <a:xfrm>
                  <a:off x="3643737" y="4071902"/>
                  <a:ext cx="1439389" cy="252348"/>
                </a:xfrm>
                <a:prstGeom prst="round2SameRect">
                  <a:avLst/>
                </a:prstGeom>
                <a:solidFill>
                  <a:srgbClr val="00487E">
                    <a:alpha val="6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145" name="모서리가 둥근 직사각형 144"/>
                <p:cNvSpPr/>
                <p:nvPr/>
              </p:nvSpPr>
              <p:spPr>
                <a:xfrm>
                  <a:off x="3643737" y="4071902"/>
                  <a:ext cx="1439389" cy="539612"/>
                </a:xfrm>
                <a:prstGeom prst="roundRect">
                  <a:avLst>
                    <a:gd name="adj" fmla="val 9225"/>
                  </a:avLst>
                </a:prstGeom>
                <a:noFill/>
                <a:ln w="12700">
                  <a:solidFill>
                    <a:srgbClr val="00487E"/>
                  </a:solidFill>
                </a:ln>
                <a:effectLst>
                  <a:outerShdw blurRad="44450" dist="27940" dir="5400000" algn="ctr">
                    <a:srgbClr val="000000">
                      <a:alpha val="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90235" name="직사각형 5"/>
                <p:cNvSpPr>
                  <a:spLocks noChangeArrowheads="1"/>
                </p:cNvSpPr>
                <p:nvPr/>
              </p:nvSpPr>
              <p:spPr bwMode="auto">
                <a:xfrm>
                  <a:off x="3643306" y="4082575"/>
                  <a:ext cx="1440000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latinLnBrk="1"/>
                  <a:r>
                    <a:rPr kumimoji="1" lang="en-US" altLang="ko-KR" sz="1000" b="0">
                      <a:solidFill>
                        <a:schemeClr val="bg1"/>
                      </a:solidFill>
                      <a:cs typeface="Arial" pitchFamily="34" charset="0"/>
                    </a:rPr>
                    <a:t>2 Floor (restaurant )</a:t>
                  </a:r>
                  <a:endParaRPr kumimoji="1" lang="ko-KR" altLang="ko-KR" sz="1000" b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90236" name="직사각형 5"/>
                <p:cNvSpPr>
                  <a:spLocks noChangeArrowheads="1"/>
                </p:cNvSpPr>
                <p:nvPr/>
              </p:nvSpPr>
              <p:spPr bwMode="auto">
                <a:xfrm>
                  <a:off x="4526273" y="4307079"/>
                  <a:ext cx="571706" cy="3050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latinLnBrk="1"/>
                  <a:r>
                    <a:rPr kumimoji="1" lang="en-US" altLang="ko-KR" b="0">
                      <a:solidFill>
                        <a:srgbClr val="00487E"/>
                      </a:solidFill>
                      <a:cs typeface="Arial" pitchFamily="34" charset="0"/>
                    </a:rPr>
                    <a:t>kWh</a:t>
                  </a:r>
                </a:p>
              </p:txBody>
            </p:sp>
          </p:grpSp>
          <p:sp>
            <p:nvSpPr>
              <p:cNvPr id="142" name="직사각형 141"/>
              <p:cNvSpPr/>
              <p:nvPr/>
            </p:nvSpPr>
            <p:spPr>
              <a:xfrm>
                <a:off x="3837349" y="4357579"/>
                <a:ext cx="712553" cy="21425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2500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75000">
                    <a:schemeClr val="bg1">
                      <a:lumMod val="7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6200000" scaled="1"/>
                <a:tileRect/>
              </a:gra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/>
                <a:endParaRPr kumimoji="1" lang="ru-RU" sz="1800" b="0">
                  <a:solidFill>
                    <a:srgbClr val="FFFF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cxnSp>
          <p:nvCxnSpPr>
            <p:cNvPr id="140" name="직선 연결선 139"/>
            <p:cNvCxnSpPr/>
            <p:nvPr/>
          </p:nvCxnSpPr>
          <p:spPr>
            <a:xfrm>
              <a:off x="5083126" y="4406854"/>
              <a:ext cx="539573" cy="1587"/>
            </a:xfrm>
            <a:prstGeom prst="line">
              <a:avLst/>
            </a:prstGeom>
            <a:ln>
              <a:solidFill>
                <a:srgbClr val="00487E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137"/>
          <p:cNvSpPr txBox="1">
            <a:spLocks noChangeArrowheads="1"/>
          </p:cNvSpPr>
          <p:nvPr/>
        </p:nvSpPr>
        <p:spPr bwMode="auto">
          <a:xfrm>
            <a:off x="4829175" y="5465763"/>
            <a:ext cx="614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/>
            <a:r>
              <a:rPr kumimoji="1" lang="en-US" altLang="ko-KR">
                <a:solidFill>
                  <a:schemeClr val="tx1"/>
                </a:solidFill>
              </a:rPr>
              <a:t>1 2 5</a:t>
            </a:r>
          </a:p>
        </p:txBody>
      </p:sp>
      <p:grpSp>
        <p:nvGrpSpPr>
          <p:cNvPr id="16" name="그룹 148"/>
          <p:cNvGrpSpPr>
            <a:grpSpLocks/>
          </p:cNvGrpSpPr>
          <p:nvPr/>
        </p:nvGrpSpPr>
        <p:grpSpPr bwMode="auto">
          <a:xfrm>
            <a:off x="4522788" y="5778500"/>
            <a:ext cx="2039937" cy="658813"/>
            <a:chOff x="3583432" y="4126450"/>
            <a:chExt cx="2039267" cy="658892"/>
          </a:xfrm>
        </p:grpSpPr>
        <p:grpSp>
          <p:nvGrpSpPr>
            <p:cNvPr id="90241" name="전력사용량-4"/>
            <p:cNvGrpSpPr>
              <a:grpSpLocks/>
            </p:cNvGrpSpPr>
            <p:nvPr/>
          </p:nvGrpSpPr>
          <p:grpSpPr bwMode="auto">
            <a:xfrm>
              <a:off x="3583432" y="4126450"/>
              <a:ext cx="1554308" cy="658892"/>
              <a:chOff x="3583432" y="4037498"/>
              <a:chExt cx="1554308" cy="658892"/>
            </a:xfrm>
          </p:grpSpPr>
          <p:grpSp>
            <p:nvGrpSpPr>
              <p:cNvPr id="90242" name="그룹 151"/>
              <p:cNvGrpSpPr>
                <a:grpSpLocks/>
              </p:cNvGrpSpPr>
              <p:nvPr/>
            </p:nvGrpSpPr>
            <p:grpSpPr bwMode="auto">
              <a:xfrm>
                <a:off x="3583432" y="4037498"/>
                <a:ext cx="1554308" cy="658892"/>
                <a:chOff x="3583432" y="4037498"/>
                <a:chExt cx="1554308" cy="658892"/>
              </a:xfrm>
            </p:grpSpPr>
            <p:sp>
              <p:nvSpPr>
                <p:cNvPr id="154" name="모서리가 둥근 직사각형 153"/>
                <p:cNvSpPr/>
                <p:nvPr/>
              </p:nvSpPr>
              <p:spPr>
                <a:xfrm>
                  <a:off x="3643306" y="4071942"/>
                  <a:ext cx="1440000" cy="540000"/>
                </a:xfrm>
                <a:prstGeom prst="roundRect">
                  <a:avLst>
                    <a:gd name="adj" fmla="val 9225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38100" h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155" name="양쪽 모서리가 둥근 사각형 154"/>
                <p:cNvSpPr/>
                <p:nvPr/>
              </p:nvSpPr>
              <p:spPr>
                <a:xfrm>
                  <a:off x="3643737" y="4072427"/>
                  <a:ext cx="1439389" cy="252443"/>
                </a:xfrm>
                <a:prstGeom prst="round2SameRect">
                  <a:avLst/>
                </a:prstGeom>
                <a:solidFill>
                  <a:srgbClr val="00487E">
                    <a:alpha val="6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156" name="모서리가 둥근 직사각형 155"/>
                <p:cNvSpPr/>
                <p:nvPr/>
              </p:nvSpPr>
              <p:spPr>
                <a:xfrm>
                  <a:off x="3643737" y="4072427"/>
                  <a:ext cx="1439389" cy="539815"/>
                </a:xfrm>
                <a:prstGeom prst="roundRect">
                  <a:avLst>
                    <a:gd name="adj" fmla="val 9225"/>
                  </a:avLst>
                </a:prstGeom>
                <a:noFill/>
                <a:ln w="12700">
                  <a:solidFill>
                    <a:srgbClr val="00487E"/>
                  </a:solidFill>
                </a:ln>
                <a:effectLst>
                  <a:outerShdw blurRad="44450" dist="27940" dir="5400000" algn="ctr">
                    <a:srgbClr val="000000">
                      <a:alpha val="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kumimoji="1"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90248" name="직사각형 5"/>
                <p:cNvSpPr>
                  <a:spLocks noChangeArrowheads="1"/>
                </p:cNvSpPr>
                <p:nvPr/>
              </p:nvSpPr>
              <p:spPr bwMode="auto">
                <a:xfrm>
                  <a:off x="3643306" y="4082575"/>
                  <a:ext cx="1440000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latinLnBrk="1"/>
                  <a:r>
                    <a:rPr kumimoji="1" lang="en-US" altLang="ko-KR" sz="1000" b="0">
                      <a:solidFill>
                        <a:schemeClr val="bg1"/>
                      </a:solidFill>
                      <a:cs typeface="Arial" pitchFamily="34" charset="0"/>
                    </a:rPr>
                    <a:t>1 Floor (shop)</a:t>
                  </a:r>
                  <a:endParaRPr kumimoji="1" lang="ko-KR" altLang="ko-KR" sz="1000" b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90249" name="직사각형 5"/>
                <p:cNvSpPr>
                  <a:spLocks noChangeArrowheads="1"/>
                </p:cNvSpPr>
                <p:nvPr/>
              </p:nvSpPr>
              <p:spPr bwMode="auto">
                <a:xfrm>
                  <a:off x="4526273" y="4307079"/>
                  <a:ext cx="571706" cy="3050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latinLnBrk="1"/>
                  <a:r>
                    <a:rPr kumimoji="1" lang="en-US" altLang="ko-KR" b="0">
                      <a:solidFill>
                        <a:srgbClr val="00487E"/>
                      </a:solidFill>
                      <a:cs typeface="Arial" pitchFamily="34" charset="0"/>
                    </a:rPr>
                    <a:t>kWh</a:t>
                  </a:r>
                </a:p>
              </p:txBody>
            </p:sp>
          </p:grpSp>
          <p:sp>
            <p:nvSpPr>
              <p:cNvPr id="153" name="직사각형 152"/>
              <p:cNvSpPr/>
              <p:nvPr/>
            </p:nvSpPr>
            <p:spPr>
              <a:xfrm>
                <a:off x="3837349" y="4358211"/>
                <a:ext cx="712553" cy="214339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2500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75000">
                    <a:schemeClr val="bg1">
                      <a:lumMod val="7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6200000" scaled="1"/>
                <a:tileRect/>
              </a:gra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/>
                <a:endParaRPr kumimoji="1" lang="ru-RU" sz="1800" b="0">
                  <a:solidFill>
                    <a:srgbClr val="FFFF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cxnSp>
          <p:nvCxnSpPr>
            <p:cNvPr id="151" name="직선 연결선 150"/>
            <p:cNvCxnSpPr/>
            <p:nvPr/>
          </p:nvCxnSpPr>
          <p:spPr>
            <a:xfrm>
              <a:off x="5083126" y="4407472"/>
              <a:ext cx="539573" cy="1587"/>
            </a:xfrm>
            <a:prstGeom prst="line">
              <a:avLst/>
            </a:prstGeom>
            <a:ln>
              <a:solidFill>
                <a:srgbClr val="00487E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9" name="137"/>
          <p:cNvSpPr txBox="1">
            <a:spLocks noChangeArrowheads="1"/>
          </p:cNvSpPr>
          <p:nvPr/>
        </p:nvSpPr>
        <p:spPr bwMode="auto">
          <a:xfrm>
            <a:off x="4829175" y="6059488"/>
            <a:ext cx="614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/>
            <a:r>
              <a:rPr kumimoji="1" lang="en-US" altLang="ko-KR">
                <a:solidFill>
                  <a:schemeClr val="tx1"/>
                </a:solidFill>
              </a:rPr>
              <a:t>2 4 0</a:t>
            </a:r>
          </a:p>
        </p:txBody>
      </p:sp>
      <p:grpSp>
        <p:nvGrpSpPr>
          <p:cNvPr id="19" name="그룹 164"/>
          <p:cNvGrpSpPr>
            <a:grpSpLocks/>
          </p:cNvGrpSpPr>
          <p:nvPr/>
        </p:nvGrpSpPr>
        <p:grpSpPr bwMode="auto">
          <a:xfrm>
            <a:off x="1258888" y="4221163"/>
            <a:ext cx="2586037" cy="2136775"/>
            <a:chOff x="857224" y="4025510"/>
            <a:chExt cx="2977551" cy="2332800"/>
          </a:xfrm>
        </p:grpSpPr>
        <p:sp>
          <p:nvSpPr>
            <p:cNvPr id="162" name="사각형 설명선- 면"/>
            <p:cNvSpPr/>
            <p:nvPr/>
          </p:nvSpPr>
          <p:spPr>
            <a:xfrm>
              <a:off x="857224" y="4025510"/>
              <a:ext cx="2977200" cy="2332800"/>
            </a:xfrm>
            <a:prstGeom prst="wedgeRectCallout">
              <a:avLst>
                <a:gd name="adj1" fmla="val 67572"/>
                <a:gd name="adj2" fmla="val -3219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50800" dir="3600000" algn="ctr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63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/>
              <a:endParaRPr kumimoji="1" lang="ru-RU" sz="1800" b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90257" name="그림 159" descr="엑셀화면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57224" y="4025510"/>
              <a:ext cx="2977551" cy="233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" name="사각형 설명선-선"/>
            <p:cNvSpPr/>
            <p:nvPr/>
          </p:nvSpPr>
          <p:spPr>
            <a:xfrm>
              <a:off x="857224" y="4025510"/>
              <a:ext cx="2977551" cy="2332800"/>
            </a:xfrm>
            <a:prstGeom prst="wedgeRectCallout">
              <a:avLst>
                <a:gd name="adj1" fmla="val 67930"/>
                <a:gd name="adj2" fmla="val -32654"/>
              </a:avLst>
            </a:prstGeom>
            <a:noFill/>
            <a:ln>
              <a:solidFill>
                <a:srgbClr val="0048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/>
              <a:endParaRPr kumimoji="1" lang="ru-RU" sz="1800" b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164" name="직사각형 163"/>
          <p:cNvSpPr/>
          <p:nvPr/>
        </p:nvSpPr>
        <p:spPr bwMode="auto">
          <a:xfrm>
            <a:off x="4479296" y="3929066"/>
            <a:ext cx="1643074" cy="250033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/>
            <a:endParaRPr kumimoji="1" lang="ru-RU" sz="1800" b="0">
              <a:solidFill>
                <a:srgbClr val="FFFF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0264" name="Text Box 152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08.</a:t>
            </a:r>
          </a:p>
        </p:txBody>
      </p:sp>
      <p:sp>
        <p:nvSpPr>
          <p:cNvPr id="90265" name="Text Box 153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Программа </a:t>
            </a:r>
            <a:r>
              <a:rPr kumimoji="1" lang="en-US" altLang="ko-KR" sz="3200">
                <a:solidFill>
                  <a:schemeClr val="bg1"/>
                </a:solidFill>
              </a:rPr>
              <a:t>S-NET 3 (MST-P3P)</a:t>
            </a:r>
          </a:p>
        </p:txBody>
      </p:sp>
      <p:sp>
        <p:nvSpPr>
          <p:cNvPr id="90266" name="Text Box 154"/>
          <p:cNvSpPr txBox="1">
            <a:spLocks noChangeArrowheads="1"/>
          </p:cNvSpPr>
          <p:nvPr/>
        </p:nvSpPr>
        <p:spPr bwMode="auto">
          <a:xfrm>
            <a:off x="636588" y="993775"/>
            <a:ext cx="65278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90267" name="Text Box 155"/>
          <p:cNvSpPr txBox="1">
            <a:spLocks noChangeArrowheads="1"/>
          </p:cNvSpPr>
          <p:nvPr/>
        </p:nvSpPr>
        <p:spPr bwMode="auto">
          <a:xfrm>
            <a:off x="295275" y="1412875"/>
            <a:ext cx="8607425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lnSpc>
                <a:spcPct val="120000"/>
              </a:lnSpc>
              <a:buFontTx/>
              <a:buBlip>
                <a:blip r:embed="rId6"/>
              </a:buBlip>
            </a:pPr>
            <a:r>
              <a:rPr kumimoji="1" lang="en-US" altLang="ko-KR" sz="1600">
                <a:solidFill>
                  <a:schemeClr val="tx2"/>
                </a:solidFill>
              </a:rPr>
              <a:t> </a:t>
            </a:r>
            <a:r>
              <a:rPr kumimoji="1" lang="ru-RU" altLang="ko-KR" sz="2000">
                <a:solidFill>
                  <a:srgbClr val="0000FF"/>
                </a:solidFill>
              </a:rPr>
              <a:t>Контроль электропотребления</a:t>
            </a:r>
          </a:p>
          <a:p>
            <a:pPr>
              <a:buFontTx/>
              <a:buChar char="•"/>
            </a:pPr>
            <a:r>
              <a:rPr kumimoji="1" lang="ru-RU" altLang="ko-KR" sz="1500">
                <a:solidFill>
                  <a:schemeClr val="tx1"/>
                </a:solidFill>
              </a:rPr>
              <a:t> </a:t>
            </a:r>
            <a:r>
              <a:rPr kumimoji="1" lang="ru-RU" altLang="ko-KR" sz="1500" b="0">
                <a:solidFill>
                  <a:schemeClr val="tx1"/>
                </a:solidFill>
              </a:rPr>
              <a:t>Задание временных рамок для многотарифных сетей</a:t>
            </a:r>
            <a:endParaRPr kumimoji="1" lang="en-US" altLang="ko-KR" sz="15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400"/>
                            </p:stCondLst>
                            <p:childTnLst>
                              <p:par>
                                <p:cTn id="4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400"/>
                            </p:stCondLst>
                            <p:childTnLst>
                              <p:par>
                                <p:cTn id="5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900"/>
                            </p:stCondLst>
                            <p:childTnLst>
                              <p:par>
                                <p:cTn id="5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4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900"/>
                            </p:stCondLst>
                            <p:childTnLst>
                              <p:par>
                                <p:cTn id="69" presetID="35" presetClass="emph" presetSubtype="0" repeatCount="2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100"/>
                            </p:stCondLst>
                            <p:childTnLst>
                              <p:par>
                                <p:cTn id="7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44444E-6 L 0.23455 -0.12037 " pathEditMode="relative" rAng="0" ptsTypes="AA">
                                      <p:cBhvr>
                                        <p:cTn id="84" dur="7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직사각형 85"/>
          <p:cNvSpPr/>
          <p:nvPr/>
        </p:nvSpPr>
        <p:spPr bwMode="auto">
          <a:xfrm>
            <a:off x="1666875" y="2881313"/>
            <a:ext cx="5795963" cy="34559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81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/>
            <a:endParaRPr kumimoji="1" lang="ru-RU" sz="1800" b="0">
              <a:solidFill>
                <a:srgbClr val="FFFF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3075" y="2954338"/>
            <a:ext cx="5643563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08.</a:t>
            </a:r>
          </a:p>
        </p:txBody>
      </p:sp>
      <p:sp>
        <p:nvSpPr>
          <p:cNvPr id="91149" name="Text Box 13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Программа </a:t>
            </a:r>
            <a:r>
              <a:rPr kumimoji="1" lang="en-US" altLang="ko-KR" sz="3200">
                <a:solidFill>
                  <a:schemeClr val="bg1"/>
                </a:solidFill>
              </a:rPr>
              <a:t>S-NET 3 (MST-P3P)</a:t>
            </a:r>
          </a:p>
        </p:txBody>
      </p:sp>
      <p:sp>
        <p:nvSpPr>
          <p:cNvPr id="91150" name="Text Box 14"/>
          <p:cNvSpPr txBox="1">
            <a:spLocks noChangeArrowheads="1"/>
          </p:cNvSpPr>
          <p:nvPr/>
        </p:nvSpPr>
        <p:spPr bwMode="auto">
          <a:xfrm>
            <a:off x="636588" y="993775"/>
            <a:ext cx="65278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91152" name="Text Box 16"/>
          <p:cNvSpPr txBox="1">
            <a:spLocks noChangeArrowheads="1"/>
          </p:cNvSpPr>
          <p:nvPr/>
        </p:nvSpPr>
        <p:spPr bwMode="auto">
          <a:xfrm>
            <a:off x="295275" y="1425575"/>
            <a:ext cx="8645525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lnSpc>
                <a:spcPct val="120000"/>
              </a:lnSpc>
              <a:buFontTx/>
              <a:buBlip>
                <a:blip r:embed="rId3"/>
              </a:buBlip>
            </a:pPr>
            <a:r>
              <a:rPr kumimoji="1" lang="en-US" altLang="ko-KR" sz="1600">
                <a:solidFill>
                  <a:schemeClr val="tx2"/>
                </a:solidFill>
              </a:rPr>
              <a:t> </a:t>
            </a:r>
            <a:r>
              <a:rPr kumimoji="1" lang="ru-RU" altLang="ko-KR" sz="2000">
                <a:solidFill>
                  <a:srgbClr val="0000FF"/>
                </a:solidFill>
              </a:rPr>
              <a:t>История работы</a:t>
            </a:r>
          </a:p>
          <a:p>
            <a:pPr>
              <a:buFontTx/>
              <a:buChar char="•"/>
            </a:pPr>
            <a:r>
              <a:rPr kumimoji="1" lang="ru-RU" altLang="ko-KR" sz="1500">
                <a:solidFill>
                  <a:schemeClr val="tx1"/>
                </a:solidFill>
              </a:rPr>
              <a:t> </a:t>
            </a:r>
            <a:r>
              <a:rPr kumimoji="1" lang="ru-RU" altLang="ko-KR" sz="1500" b="0">
                <a:solidFill>
                  <a:schemeClr val="tx1"/>
                </a:solidFill>
              </a:rPr>
              <a:t>История ошибок</a:t>
            </a:r>
            <a:endParaRPr kumimoji="1" lang="en-US" altLang="ko-KR" sz="15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kumimoji="1" lang="ru-RU" altLang="ko-KR" sz="1500" b="0">
                <a:solidFill>
                  <a:schemeClr val="tx1"/>
                </a:solidFill>
              </a:rPr>
              <a:t> История управления системой </a:t>
            </a:r>
          </a:p>
          <a:p>
            <a:pPr>
              <a:buFontTx/>
              <a:buChar char="•"/>
            </a:pPr>
            <a:r>
              <a:rPr kumimoji="1" lang="ru-RU" altLang="ko-KR" sz="1500" b="0">
                <a:solidFill>
                  <a:schemeClr val="tx1"/>
                </a:solidFill>
              </a:rPr>
              <a:t> Создание отчета</a:t>
            </a:r>
            <a:endParaRPr kumimoji="1" lang="en-US" altLang="ko-KR" sz="15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Индивидуальное управление</a:t>
            </a:r>
            <a:endParaRPr kumimoji="1" lang="en-US" altLang="ko-KR" sz="3200">
              <a:solidFill>
                <a:schemeClr val="bg1"/>
              </a:solidFill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02.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Проводные пульты управления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pic>
        <p:nvPicPr>
          <p:cNvPr id="17418" name="Picture 10" descr="En유선리모컨TH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139950"/>
            <a:ext cx="2357438" cy="2376488"/>
          </a:xfrm>
          <a:prstGeom prst="rect">
            <a:avLst/>
          </a:prstGeom>
          <a:noFill/>
        </p:spPr>
      </p:pic>
      <p:pic>
        <p:nvPicPr>
          <p:cNvPr id="17419" name="Picture 11" descr="en_ws00"/>
          <p:cNvPicPr>
            <a:picLocks noChangeAspect="1" noChangeArrowheads="1"/>
          </p:cNvPicPr>
          <p:nvPr/>
        </p:nvPicPr>
        <p:blipFill>
          <a:blip r:embed="rId3"/>
          <a:srcRect l="6932" t="9169" r="5199" b="8615"/>
          <a:stretch>
            <a:fillRect/>
          </a:stretch>
        </p:blipFill>
        <p:spPr bwMode="auto">
          <a:xfrm>
            <a:off x="3563938" y="2068513"/>
            <a:ext cx="2665412" cy="2487612"/>
          </a:xfrm>
          <a:prstGeom prst="rect">
            <a:avLst/>
          </a:prstGeom>
          <a:noFill/>
        </p:spPr>
      </p:pic>
      <p:pic>
        <p:nvPicPr>
          <p:cNvPr id="17420" name="Picture 12" descr="MWR-SH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2211388"/>
            <a:ext cx="1711325" cy="2520950"/>
          </a:xfrm>
          <a:prstGeom prst="rect">
            <a:avLst/>
          </a:prstGeom>
          <a:noFill/>
        </p:spPr>
      </p:pic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1030288" y="4749800"/>
            <a:ext cx="1720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MWR-TH01</a:t>
            </a:r>
          </a:p>
          <a:p>
            <a:pPr algn="ctr" latinLnBrk="1"/>
            <a:r>
              <a:rPr kumimoji="1" lang="en-US" altLang="ko-KR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kumimoji="1" lang="ru-RU" altLang="ko-KR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стандартный</a:t>
            </a:r>
            <a:r>
              <a:rPr kumimoji="1" lang="en-US" altLang="ko-KR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4125913" y="4749800"/>
            <a:ext cx="145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MWR-WS00</a:t>
            </a:r>
          </a:p>
          <a:p>
            <a:pPr algn="ctr" latinLnBrk="1"/>
            <a:r>
              <a:rPr kumimoji="1" lang="en-US" altLang="ko-KR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kumimoji="1" lang="ru-RU" altLang="ko-KR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Премиум</a:t>
            </a:r>
            <a:r>
              <a:rPr kumimoji="1" lang="en-US" altLang="ko-KR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6570663" y="4741863"/>
            <a:ext cx="1847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MWR-SH00</a:t>
            </a:r>
          </a:p>
          <a:p>
            <a:pPr algn="ctr" latinLnBrk="1"/>
            <a:r>
              <a:rPr kumimoji="1" lang="en-US" altLang="ko-KR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(</a:t>
            </a:r>
            <a:r>
              <a:rPr kumimoji="1" lang="ru-RU" altLang="ko-KR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Упрощенный</a:t>
            </a:r>
            <a:r>
              <a:rPr kumimoji="1" lang="en-US" altLang="ko-KR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5" name="Text Box 75"/>
          <p:cNvSpPr txBox="1">
            <a:spLocks noChangeArrowheads="1"/>
          </p:cNvSpPr>
          <p:nvPr/>
        </p:nvSpPr>
        <p:spPr bwMode="auto">
          <a:xfrm>
            <a:off x="636588" y="981075"/>
            <a:ext cx="65278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Конфигурация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92237" name="Text Box 77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08.</a:t>
            </a:r>
          </a:p>
        </p:txBody>
      </p:sp>
      <p:pic>
        <p:nvPicPr>
          <p:cNvPr id="92238" name="Picture 78" descr="건물제어사진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0788" y="3983038"/>
            <a:ext cx="3975100" cy="2490787"/>
          </a:xfrm>
          <a:prstGeom prst="rect">
            <a:avLst/>
          </a:prstGeom>
          <a:noFill/>
          <a:effectLst/>
        </p:spPr>
      </p:pic>
      <p:grpSp>
        <p:nvGrpSpPr>
          <p:cNvPr id="92239" name="Group 79"/>
          <p:cNvGrpSpPr>
            <a:grpSpLocks noChangeAspect="1"/>
          </p:cNvGrpSpPr>
          <p:nvPr/>
        </p:nvGrpSpPr>
        <p:grpSpPr bwMode="auto">
          <a:xfrm>
            <a:off x="5030788" y="2951163"/>
            <a:ext cx="3975100" cy="3087687"/>
            <a:chOff x="1253" y="204"/>
            <a:chExt cx="3067" cy="2581"/>
          </a:xfrm>
        </p:grpSpPr>
        <p:pic>
          <p:nvPicPr>
            <p:cNvPr id="92240" name="Picture 80" descr="건물제어사진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53" y="703"/>
              <a:ext cx="3067" cy="2082"/>
            </a:xfrm>
            <a:prstGeom prst="rect">
              <a:avLst/>
            </a:prstGeom>
            <a:noFill/>
            <a:effectLst/>
          </p:spPr>
        </p:pic>
        <p:pic>
          <p:nvPicPr>
            <p:cNvPr id="92241" name="Picture 81" descr="건물제어사진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53" y="204"/>
              <a:ext cx="3067" cy="2082"/>
            </a:xfrm>
            <a:prstGeom prst="rect">
              <a:avLst/>
            </a:prstGeom>
            <a:noFill/>
            <a:effectLst/>
          </p:spPr>
        </p:pic>
      </p:grpSp>
      <p:sp>
        <p:nvSpPr>
          <p:cNvPr id="92242" name="Text Box 82"/>
          <p:cNvSpPr txBox="1">
            <a:spLocks noChangeArrowheads="1"/>
          </p:cNvSpPr>
          <p:nvPr/>
        </p:nvSpPr>
        <p:spPr bwMode="auto">
          <a:xfrm>
            <a:off x="5492750" y="2016125"/>
            <a:ext cx="992188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 sz="1600">
                <a:solidFill>
                  <a:schemeClr val="tx1"/>
                </a:solidFill>
              </a:rPr>
              <a:t>Питание</a:t>
            </a:r>
            <a:endParaRPr kumimoji="1" lang="en-US" altLang="ko-KR" sz="1600">
              <a:solidFill>
                <a:schemeClr val="tx1"/>
              </a:solidFill>
            </a:endParaRPr>
          </a:p>
        </p:txBody>
      </p:sp>
      <p:sp>
        <p:nvSpPr>
          <p:cNvPr id="92244" name="Text Box 84"/>
          <p:cNvSpPr txBox="1">
            <a:spLocks noChangeArrowheads="1"/>
          </p:cNvSpPr>
          <p:nvPr/>
        </p:nvSpPr>
        <p:spPr bwMode="auto">
          <a:xfrm>
            <a:off x="1476375" y="5805488"/>
            <a:ext cx="1800225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latinLnBrk="1"/>
            <a:r>
              <a:rPr kumimoji="1" lang="en-US" altLang="ko-KR" sz="1200">
                <a:solidFill>
                  <a:schemeClr val="tx1"/>
                </a:solidFill>
              </a:rPr>
              <a:t>SiM</a:t>
            </a:r>
          </a:p>
        </p:txBody>
      </p:sp>
      <p:sp>
        <p:nvSpPr>
          <p:cNvPr id="92245" name="Text Box 85"/>
          <p:cNvSpPr txBox="1">
            <a:spLocks noChangeArrowheads="1"/>
          </p:cNvSpPr>
          <p:nvPr/>
        </p:nvSpPr>
        <p:spPr bwMode="auto">
          <a:xfrm rot="21600000">
            <a:off x="2228850" y="2363788"/>
            <a:ext cx="579438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1600" i="1">
                <a:solidFill>
                  <a:schemeClr val="tx1"/>
                </a:solidFill>
              </a:rPr>
              <a:t>LAN</a:t>
            </a:r>
          </a:p>
        </p:txBody>
      </p:sp>
      <p:sp>
        <p:nvSpPr>
          <p:cNvPr id="92246" name="Text Box 86"/>
          <p:cNvSpPr txBox="1">
            <a:spLocks noChangeArrowheads="1"/>
          </p:cNvSpPr>
          <p:nvPr/>
        </p:nvSpPr>
        <p:spPr bwMode="auto">
          <a:xfrm>
            <a:off x="4422775" y="2855913"/>
            <a:ext cx="733425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1200">
                <a:solidFill>
                  <a:schemeClr val="tx1"/>
                </a:solidFill>
              </a:rPr>
              <a:t>16 DMS</a:t>
            </a:r>
          </a:p>
        </p:txBody>
      </p:sp>
      <p:sp>
        <p:nvSpPr>
          <p:cNvPr id="92247" name="Line 87"/>
          <p:cNvSpPr>
            <a:spLocks noChangeAspect="1" noChangeShapeType="1"/>
          </p:cNvSpPr>
          <p:nvPr/>
        </p:nvSpPr>
        <p:spPr bwMode="auto">
          <a:xfrm flipV="1">
            <a:off x="1111250" y="2727325"/>
            <a:ext cx="0" cy="21463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248" name="Line 88"/>
          <p:cNvSpPr>
            <a:spLocks noChangeAspect="1" noChangeShapeType="1"/>
          </p:cNvSpPr>
          <p:nvPr/>
        </p:nvSpPr>
        <p:spPr bwMode="auto">
          <a:xfrm flipV="1">
            <a:off x="1192213" y="5729288"/>
            <a:ext cx="0" cy="508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249" name="Line 89"/>
          <p:cNvSpPr>
            <a:spLocks noChangeAspect="1" noChangeShapeType="1"/>
          </p:cNvSpPr>
          <p:nvPr/>
        </p:nvSpPr>
        <p:spPr bwMode="auto">
          <a:xfrm rot="5400000" flipV="1">
            <a:off x="4637882" y="4555331"/>
            <a:ext cx="0" cy="207803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250" name="Line 90"/>
          <p:cNvSpPr>
            <a:spLocks noChangeAspect="1" noChangeShapeType="1"/>
          </p:cNvSpPr>
          <p:nvPr/>
        </p:nvSpPr>
        <p:spPr bwMode="auto">
          <a:xfrm rot="5400000" flipV="1">
            <a:off x="4599782" y="3985419"/>
            <a:ext cx="0" cy="200183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251" name="Line 91"/>
          <p:cNvSpPr>
            <a:spLocks noChangeAspect="1" noChangeShapeType="1"/>
          </p:cNvSpPr>
          <p:nvPr/>
        </p:nvSpPr>
        <p:spPr bwMode="auto">
          <a:xfrm rot="5400000" flipV="1">
            <a:off x="4653757" y="3332956"/>
            <a:ext cx="0" cy="206533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252" name="Text Box 92"/>
          <p:cNvSpPr txBox="1">
            <a:spLocks noChangeArrowheads="1"/>
          </p:cNvSpPr>
          <p:nvPr/>
        </p:nvSpPr>
        <p:spPr bwMode="auto">
          <a:xfrm>
            <a:off x="7656513" y="6008688"/>
            <a:ext cx="860425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latinLnBrk="1"/>
            <a:r>
              <a:rPr kumimoji="1" lang="ru-RU" altLang="ko-KR">
                <a:solidFill>
                  <a:schemeClr val="tx1"/>
                </a:solidFill>
              </a:rPr>
              <a:t>Счетчик</a:t>
            </a:r>
            <a:endParaRPr kumimoji="1" lang="en-US" altLang="ko-KR">
              <a:solidFill>
                <a:schemeClr val="tx1"/>
              </a:solidFill>
            </a:endParaRPr>
          </a:p>
        </p:txBody>
      </p:sp>
      <p:sp>
        <p:nvSpPr>
          <p:cNvPr id="92253" name="Line 93"/>
          <p:cNvSpPr>
            <a:spLocks noChangeAspect="1" noChangeShapeType="1"/>
          </p:cNvSpPr>
          <p:nvPr/>
        </p:nvSpPr>
        <p:spPr bwMode="auto">
          <a:xfrm rot="5400000" flipV="1">
            <a:off x="4964907" y="4880768"/>
            <a:ext cx="0" cy="2792413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254" name="Line 94"/>
          <p:cNvSpPr>
            <a:spLocks noChangeAspect="1" noChangeShapeType="1"/>
          </p:cNvSpPr>
          <p:nvPr/>
        </p:nvSpPr>
        <p:spPr bwMode="auto">
          <a:xfrm rot="5450455" flipV="1">
            <a:off x="7210426" y="5741987"/>
            <a:ext cx="0" cy="7905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255" name="Line 95"/>
          <p:cNvSpPr>
            <a:spLocks noChangeAspect="1" noChangeShapeType="1"/>
          </p:cNvSpPr>
          <p:nvPr/>
        </p:nvSpPr>
        <p:spPr bwMode="auto">
          <a:xfrm rot="5450455" flipV="1">
            <a:off x="7210426" y="4525962"/>
            <a:ext cx="0" cy="7905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256" name="Line 96"/>
          <p:cNvSpPr>
            <a:spLocks noChangeAspect="1" noChangeShapeType="1"/>
          </p:cNvSpPr>
          <p:nvPr/>
        </p:nvSpPr>
        <p:spPr bwMode="auto">
          <a:xfrm rot="5450455" flipV="1">
            <a:off x="7210426" y="5135562"/>
            <a:ext cx="0" cy="7905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257" name="Line 97"/>
          <p:cNvSpPr>
            <a:spLocks noChangeAspect="1" noChangeShapeType="1"/>
          </p:cNvSpPr>
          <p:nvPr/>
        </p:nvSpPr>
        <p:spPr bwMode="auto">
          <a:xfrm rot="5400000" flipV="1">
            <a:off x="6477001" y="4683125"/>
            <a:ext cx="0" cy="51752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258" name="Line 98"/>
          <p:cNvSpPr>
            <a:spLocks noChangeAspect="1" noChangeShapeType="1"/>
          </p:cNvSpPr>
          <p:nvPr/>
        </p:nvSpPr>
        <p:spPr bwMode="auto">
          <a:xfrm rot="5400000" flipV="1">
            <a:off x="6565107" y="5314156"/>
            <a:ext cx="0" cy="407987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259" name="Line 99"/>
          <p:cNvSpPr>
            <a:spLocks noChangeShapeType="1"/>
          </p:cNvSpPr>
          <p:nvPr/>
        </p:nvSpPr>
        <p:spPr bwMode="auto">
          <a:xfrm rot="7411888">
            <a:off x="6231732" y="5301456"/>
            <a:ext cx="144462" cy="11525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260" name="Line 100"/>
          <p:cNvSpPr>
            <a:spLocks noChangeShapeType="1"/>
          </p:cNvSpPr>
          <p:nvPr/>
        </p:nvSpPr>
        <p:spPr bwMode="auto">
          <a:xfrm rot="7411888">
            <a:off x="6204744" y="4144169"/>
            <a:ext cx="168275" cy="10366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261" name="Line 101"/>
          <p:cNvSpPr>
            <a:spLocks noChangeShapeType="1"/>
          </p:cNvSpPr>
          <p:nvPr/>
        </p:nvSpPr>
        <p:spPr bwMode="auto">
          <a:xfrm rot="7411888">
            <a:off x="6229351" y="4794250"/>
            <a:ext cx="152400" cy="10064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92262" name="Picture 102" descr="그림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9088" y="4622800"/>
            <a:ext cx="628650" cy="576263"/>
          </a:xfrm>
          <a:prstGeom prst="rect">
            <a:avLst/>
          </a:prstGeom>
          <a:noFill/>
        </p:spPr>
      </p:pic>
      <p:pic>
        <p:nvPicPr>
          <p:cNvPr id="92263" name="Picture 103" descr="그림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9088" y="5246688"/>
            <a:ext cx="628650" cy="576262"/>
          </a:xfrm>
          <a:prstGeom prst="rect">
            <a:avLst/>
          </a:prstGeom>
          <a:noFill/>
        </p:spPr>
      </p:pic>
      <p:pic>
        <p:nvPicPr>
          <p:cNvPr id="92264" name="Picture 104" descr="그림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9088" y="5835650"/>
            <a:ext cx="628650" cy="576263"/>
          </a:xfrm>
          <a:prstGeom prst="rect">
            <a:avLst/>
          </a:prstGeom>
          <a:noFill/>
        </p:spPr>
      </p:pic>
      <p:pic>
        <p:nvPicPr>
          <p:cNvPr id="92265" name="Picture 105" descr="그림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313" y="4560888"/>
            <a:ext cx="1100137" cy="1189037"/>
          </a:xfrm>
          <a:prstGeom prst="rect">
            <a:avLst/>
          </a:prstGeom>
          <a:noFill/>
        </p:spPr>
      </p:pic>
      <p:sp>
        <p:nvSpPr>
          <p:cNvPr id="92266" name="WordArt 106"/>
          <p:cNvSpPr>
            <a:spLocks noChangeArrowheads="1" noChangeShapeType="1" noTextEdit="1"/>
          </p:cNvSpPr>
          <p:nvPr/>
        </p:nvSpPr>
        <p:spPr bwMode="auto">
          <a:xfrm>
            <a:off x="1695450" y="4946650"/>
            <a:ext cx="906463" cy="341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33"/>
                    </a:gs>
                    <a:gs pos="50000">
                      <a:srgbClr val="FFFF66"/>
                    </a:gs>
                    <a:gs pos="100000">
                      <a:srgbClr val="FF9933"/>
                    </a:gs>
                  </a:gsLst>
                  <a:lin ang="5400000" scaled="1"/>
                </a:gradFill>
                <a:effectLst>
                  <a:outerShdw dist="17961" dir="2700000" algn="ctr" rotWithShape="0">
                    <a:schemeClr val="tx1"/>
                  </a:outerShdw>
                </a:effectLst>
                <a:latin typeface="Arial Narrow"/>
              </a:rPr>
              <a:t>DMS</a:t>
            </a:r>
            <a:endParaRPr lang="ru-RU" sz="3600" i="1" kern="10">
              <a:ln w="95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9933"/>
                  </a:gs>
                  <a:gs pos="50000">
                    <a:srgbClr val="FFFF66"/>
                  </a:gs>
                  <a:gs pos="100000">
                    <a:srgbClr val="FF9933"/>
                  </a:gs>
                </a:gsLst>
                <a:lin ang="5400000" scaled="1"/>
              </a:gradFill>
              <a:effectLst>
                <a:outerShdw dist="17961" dir="2700000" algn="ctr" rotWithShape="0">
                  <a:schemeClr val="tx1"/>
                </a:outerShdw>
              </a:effectLst>
              <a:latin typeface="Arial Narrow"/>
            </a:endParaRPr>
          </a:p>
        </p:txBody>
      </p:sp>
      <p:sp>
        <p:nvSpPr>
          <p:cNvPr id="92267" name="Line 107"/>
          <p:cNvSpPr>
            <a:spLocks noChangeAspect="1" noChangeShapeType="1"/>
          </p:cNvSpPr>
          <p:nvPr/>
        </p:nvSpPr>
        <p:spPr bwMode="auto">
          <a:xfrm rot="5400000" flipV="1">
            <a:off x="2200276" y="5229225"/>
            <a:ext cx="0" cy="20161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268" name="Line 108"/>
          <p:cNvSpPr>
            <a:spLocks noChangeAspect="1" noChangeShapeType="1"/>
          </p:cNvSpPr>
          <p:nvPr/>
        </p:nvSpPr>
        <p:spPr bwMode="auto">
          <a:xfrm flipV="1">
            <a:off x="6356350" y="5518150"/>
            <a:ext cx="0" cy="76517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269" name="Line 109"/>
          <p:cNvSpPr>
            <a:spLocks noChangeAspect="1" noChangeShapeType="1"/>
          </p:cNvSpPr>
          <p:nvPr/>
        </p:nvSpPr>
        <p:spPr bwMode="auto">
          <a:xfrm rot="5400000" flipV="1">
            <a:off x="4887119" y="4853781"/>
            <a:ext cx="0" cy="2636838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270" name="Line 110"/>
          <p:cNvSpPr>
            <a:spLocks noChangeAspect="1" noChangeShapeType="1"/>
          </p:cNvSpPr>
          <p:nvPr/>
        </p:nvSpPr>
        <p:spPr bwMode="auto">
          <a:xfrm rot="5400000" flipV="1">
            <a:off x="5029200" y="4922838"/>
            <a:ext cx="0" cy="29210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271" name="Line 111"/>
          <p:cNvSpPr>
            <a:spLocks noChangeAspect="1" noChangeShapeType="1"/>
          </p:cNvSpPr>
          <p:nvPr/>
        </p:nvSpPr>
        <p:spPr bwMode="auto">
          <a:xfrm rot="5400000" flipV="1">
            <a:off x="6617494" y="6047581"/>
            <a:ext cx="0" cy="236538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272" name="Line 112"/>
          <p:cNvSpPr>
            <a:spLocks noChangeAspect="1" noChangeShapeType="1"/>
          </p:cNvSpPr>
          <p:nvPr/>
        </p:nvSpPr>
        <p:spPr bwMode="auto">
          <a:xfrm flipV="1">
            <a:off x="6500813" y="6165850"/>
            <a:ext cx="0" cy="223838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92273" name="Picture 113" descr="DVMP2중계기_최종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6400" y="4249738"/>
            <a:ext cx="889000" cy="284162"/>
          </a:xfrm>
          <a:prstGeom prst="rect">
            <a:avLst/>
          </a:prstGeom>
          <a:noFill/>
        </p:spPr>
      </p:pic>
      <p:pic>
        <p:nvPicPr>
          <p:cNvPr id="92274" name="Picture 114" descr="DVMP2중계기_최종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6400" y="4845050"/>
            <a:ext cx="889000" cy="284163"/>
          </a:xfrm>
          <a:prstGeom prst="rect">
            <a:avLst/>
          </a:prstGeom>
          <a:noFill/>
        </p:spPr>
      </p:pic>
      <p:pic>
        <p:nvPicPr>
          <p:cNvPr id="92275" name="Picture 115" descr="DVMP2중계기_최종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6400" y="5459413"/>
            <a:ext cx="889000" cy="284162"/>
          </a:xfrm>
          <a:prstGeom prst="rect">
            <a:avLst/>
          </a:prstGeom>
          <a:noFill/>
        </p:spPr>
      </p:pic>
      <p:grpSp>
        <p:nvGrpSpPr>
          <p:cNvPr id="92276" name="Group 116"/>
          <p:cNvGrpSpPr>
            <a:grpSpLocks noChangeAspect="1"/>
          </p:cNvGrpSpPr>
          <p:nvPr/>
        </p:nvGrpSpPr>
        <p:grpSpPr bwMode="auto">
          <a:xfrm>
            <a:off x="527050" y="1863725"/>
            <a:ext cx="1130300" cy="835025"/>
            <a:chOff x="4762" y="1253"/>
            <a:chExt cx="998" cy="798"/>
          </a:xfrm>
        </p:grpSpPr>
        <p:pic>
          <p:nvPicPr>
            <p:cNvPr id="92277" name="Picture 117" descr="PC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62" y="1253"/>
              <a:ext cx="998" cy="798"/>
            </a:xfrm>
            <a:prstGeom prst="rect">
              <a:avLst/>
            </a:prstGeom>
            <a:noFill/>
          </p:spPr>
        </p:pic>
        <p:pic>
          <p:nvPicPr>
            <p:cNvPr id="92278" name="Picture 118" descr="실내기모니터링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90" y="1291"/>
              <a:ext cx="651" cy="486"/>
            </a:xfrm>
            <a:prstGeom prst="rect">
              <a:avLst/>
            </a:prstGeom>
            <a:noFill/>
          </p:spPr>
        </p:pic>
      </p:grpSp>
      <p:sp>
        <p:nvSpPr>
          <p:cNvPr id="92280" name="WordArt 120"/>
          <p:cNvSpPr>
            <a:spLocks noChangeArrowheads="1" noChangeShapeType="1" noTextEdit="1"/>
          </p:cNvSpPr>
          <p:nvPr/>
        </p:nvSpPr>
        <p:spPr bwMode="auto">
          <a:xfrm>
            <a:off x="615950" y="1601788"/>
            <a:ext cx="950913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333333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33"/>
                    </a:gs>
                    <a:gs pos="50000">
                      <a:srgbClr val="FFFF66"/>
                    </a:gs>
                    <a:gs pos="100000">
                      <a:srgbClr val="FF9933"/>
                    </a:gs>
                  </a:gsLst>
                  <a:lin ang="5400000" scaled="1"/>
                </a:gradFill>
                <a:effectLst>
                  <a:outerShdw dist="17961" dir="2700000" algn="ctr" rotWithShape="0">
                    <a:schemeClr val="tx1"/>
                  </a:outerShdw>
                </a:effectLst>
                <a:latin typeface="Arial Narrow"/>
              </a:rPr>
              <a:t>S-NET 3</a:t>
            </a:r>
            <a:endParaRPr lang="ru-RU" sz="3600" i="1" kern="10">
              <a:ln w="9525">
                <a:solidFill>
                  <a:srgbClr val="333333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9933"/>
                  </a:gs>
                  <a:gs pos="50000">
                    <a:srgbClr val="FFFF66"/>
                  </a:gs>
                  <a:gs pos="100000">
                    <a:srgbClr val="FF9933"/>
                  </a:gs>
                </a:gsLst>
                <a:lin ang="5400000" scaled="1"/>
              </a:gradFill>
              <a:effectLst>
                <a:outerShdw dist="17961" dir="2700000" algn="ctr" rotWithShape="0">
                  <a:schemeClr val="tx1"/>
                </a:outerShdw>
              </a:effectLst>
              <a:latin typeface="Arial Narrow"/>
            </a:endParaRPr>
          </a:p>
        </p:txBody>
      </p:sp>
      <p:sp>
        <p:nvSpPr>
          <p:cNvPr id="92283" name="Line 123"/>
          <p:cNvSpPr>
            <a:spLocks noChangeShapeType="1"/>
          </p:cNvSpPr>
          <p:nvPr/>
        </p:nvSpPr>
        <p:spPr bwMode="auto">
          <a:xfrm flipH="1" flipV="1">
            <a:off x="1119188" y="2781300"/>
            <a:ext cx="3097212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285" name="Line 125"/>
          <p:cNvSpPr>
            <a:spLocks noChangeShapeType="1"/>
          </p:cNvSpPr>
          <p:nvPr/>
        </p:nvSpPr>
        <p:spPr bwMode="auto">
          <a:xfrm flipH="1">
            <a:off x="2124075" y="2781300"/>
            <a:ext cx="0" cy="2159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92286" name="Group 126"/>
          <p:cNvGrpSpPr>
            <a:grpSpLocks/>
          </p:cNvGrpSpPr>
          <p:nvPr/>
        </p:nvGrpSpPr>
        <p:grpSpPr bwMode="auto">
          <a:xfrm>
            <a:off x="454025" y="3303588"/>
            <a:ext cx="1279525" cy="1008062"/>
            <a:chOff x="214" y="1797"/>
            <a:chExt cx="919" cy="817"/>
          </a:xfrm>
        </p:grpSpPr>
        <p:pic>
          <p:nvPicPr>
            <p:cNvPr id="92287" name="Picture 127" descr="j022356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14" y="1797"/>
              <a:ext cx="557" cy="794"/>
            </a:xfrm>
            <a:prstGeom prst="rect">
              <a:avLst/>
            </a:prstGeom>
            <a:noFill/>
          </p:spPr>
        </p:pic>
        <p:pic>
          <p:nvPicPr>
            <p:cNvPr id="92288" name="Picture 128" descr="j022356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76" y="1820"/>
              <a:ext cx="557" cy="794"/>
            </a:xfrm>
            <a:prstGeom prst="rect">
              <a:avLst/>
            </a:prstGeom>
            <a:noFill/>
          </p:spPr>
        </p:pic>
      </p:grpSp>
      <p:sp>
        <p:nvSpPr>
          <p:cNvPr id="92289" name="WordArt 129"/>
          <p:cNvSpPr>
            <a:spLocks noChangeArrowheads="1" noChangeShapeType="1" noTextEdit="1"/>
          </p:cNvSpPr>
          <p:nvPr/>
        </p:nvSpPr>
        <p:spPr bwMode="auto">
          <a:xfrm>
            <a:off x="395288" y="3649663"/>
            <a:ext cx="1335087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33"/>
                    </a:gs>
                    <a:gs pos="50000">
                      <a:srgbClr val="FFFF66"/>
                    </a:gs>
                    <a:gs pos="100000">
                      <a:srgbClr val="FF9933"/>
                    </a:gs>
                  </a:gsLst>
                  <a:lin ang="5400000" scaled="1"/>
                </a:gradFill>
                <a:effectLst>
                  <a:outerShdw dist="17961" dir="2700000" algn="ctr" rotWithShape="0">
                    <a:schemeClr val="tx1"/>
                  </a:outerShdw>
                </a:effectLst>
                <a:latin typeface="HY헤드라인M"/>
              </a:rPr>
              <a:t>Network</a:t>
            </a:r>
            <a:endParaRPr lang="ru-RU" sz="3600" i="1" kern="10">
              <a:ln w="95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9933"/>
                  </a:gs>
                  <a:gs pos="50000">
                    <a:srgbClr val="FFFF66"/>
                  </a:gs>
                  <a:gs pos="100000">
                    <a:srgbClr val="FF9933"/>
                  </a:gs>
                </a:gsLst>
                <a:lin ang="5400000" scaled="1"/>
              </a:gradFill>
              <a:effectLst>
                <a:outerShdw dist="17961" dir="2700000" algn="ctr" rotWithShape="0">
                  <a:schemeClr val="tx1"/>
                </a:outerShdw>
              </a:effectLst>
              <a:latin typeface="HY헤드라인M"/>
            </a:endParaRPr>
          </a:p>
        </p:txBody>
      </p:sp>
      <p:sp>
        <p:nvSpPr>
          <p:cNvPr id="92290" name="Line 130"/>
          <p:cNvSpPr>
            <a:spLocks noChangeAspect="1" noChangeShapeType="1"/>
          </p:cNvSpPr>
          <p:nvPr/>
        </p:nvSpPr>
        <p:spPr bwMode="auto">
          <a:xfrm rot="5400000" flipV="1">
            <a:off x="3055938" y="5468938"/>
            <a:ext cx="0" cy="2730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291" name="Line 131"/>
          <p:cNvSpPr>
            <a:spLocks noChangeShapeType="1"/>
          </p:cNvSpPr>
          <p:nvPr/>
        </p:nvSpPr>
        <p:spPr bwMode="auto">
          <a:xfrm rot="5400000" flipV="1">
            <a:off x="2991645" y="6038056"/>
            <a:ext cx="144462" cy="2889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292" name="Line 132"/>
          <p:cNvSpPr>
            <a:spLocks noChangeShapeType="1"/>
          </p:cNvSpPr>
          <p:nvPr/>
        </p:nvSpPr>
        <p:spPr bwMode="auto">
          <a:xfrm rot="5400000" flipH="1">
            <a:off x="2667000" y="5857876"/>
            <a:ext cx="5048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293" name="Line 133"/>
          <p:cNvSpPr>
            <a:spLocks noChangeShapeType="1"/>
          </p:cNvSpPr>
          <p:nvPr/>
        </p:nvSpPr>
        <p:spPr bwMode="auto">
          <a:xfrm rot="5400000" flipV="1">
            <a:off x="2991645" y="5390356"/>
            <a:ext cx="144462" cy="2889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294" name="Line 134"/>
          <p:cNvSpPr>
            <a:spLocks noChangeAspect="1" noChangeShapeType="1"/>
          </p:cNvSpPr>
          <p:nvPr/>
        </p:nvSpPr>
        <p:spPr bwMode="auto">
          <a:xfrm rot="5400000" flipV="1">
            <a:off x="3055938" y="4821238"/>
            <a:ext cx="0" cy="2730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295" name="Line 135"/>
          <p:cNvSpPr>
            <a:spLocks noChangeShapeType="1"/>
          </p:cNvSpPr>
          <p:nvPr/>
        </p:nvSpPr>
        <p:spPr bwMode="auto">
          <a:xfrm rot="5400000" flipH="1">
            <a:off x="2667000" y="5210176"/>
            <a:ext cx="5048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296" name="Line 136"/>
          <p:cNvSpPr>
            <a:spLocks noChangeShapeType="1"/>
          </p:cNvSpPr>
          <p:nvPr/>
        </p:nvSpPr>
        <p:spPr bwMode="auto">
          <a:xfrm rot="5400000" flipV="1">
            <a:off x="2991645" y="4742656"/>
            <a:ext cx="144462" cy="2889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92297" name="Picture 137" descr="그림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28963" y="5302250"/>
            <a:ext cx="530225" cy="547688"/>
          </a:xfrm>
          <a:prstGeom prst="rect">
            <a:avLst/>
          </a:prstGeom>
          <a:noFill/>
        </p:spPr>
      </p:pic>
      <p:pic>
        <p:nvPicPr>
          <p:cNvPr id="92298" name="Picture 138" descr="그림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25788" y="4725988"/>
            <a:ext cx="530225" cy="547687"/>
          </a:xfrm>
          <a:prstGeom prst="rect">
            <a:avLst/>
          </a:prstGeom>
          <a:noFill/>
        </p:spPr>
      </p:pic>
      <p:sp>
        <p:nvSpPr>
          <p:cNvPr id="92299" name="Line 139"/>
          <p:cNvSpPr>
            <a:spLocks noChangeShapeType="1"/>
          </p:cNvSpPr>
          <p:nvPr/>
        </p:nvSpPr>
        <p:spPr bwMode="auto">
          <a:xfrm rot="5400000" flipH="1">
            <a:off x="2688431" y="4568032"/>
            <a:ext cx="461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92300" name="Picture 140" descr="그림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28963" y="4105275"/>
            <a:ext cx="530225" cy="547688"/>
          </a:xfrm>
          <a:prstGeom prst="rect">
            <a:avLst/>
          </a:prstGeom>
          <a:noFill/>
        </p:spPr>
      </p:pic>
      <p:pic>
        <p:nvPicPr>
          <p:cNvPr id="92302" name="Picture 142" descr="건물제어사진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0950" y="2297113"/>
            <a:ext cx="3975100" cy="2490787"/>
          </a:xfrm>
          <a:prstGeom prst="rect">
            <a:avLst/>
          </a:prstGeom>
          <a:noFill/>
          <a:effectLst/>
        </p:spPr>
      </p:pic>
      <p:sp>
        <p:nvSpPr>
          <p:cNvPr id="92303" name="Line 143"/>
          <p:cNvSpPr>
            <a:spLocks noChangeShapeType="1"/>
          </p:cNvSpPr>
          <p:nvPr/>
        </p:nvSpPr>
        <p:spPr bwMode="auto">
          <a:xfrm flipH="1" flipV="1">
            <a:off x="7580313" y="2251075"/>
            <a:ext cx="15875" cy="39147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92304" name="Picture 144" descr="변전소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00813" y="1779588"/>
            <a:ext cx="1819275" cy="123348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92305" name="Picture 145" descr="DVMP2실외기_3"/>
          <p:cNvPicPr>
            <a:picLocks noChangeAspect="1" noChangeArrowheads="1"/>
          </p:cNvPicPr>
          <p:nvPr/>
        </p:nvPicPr>
        <p:blipFill>
          <a:blip r:embed="rId11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519738" y="5302250"/>
            <a:ext cx="347662" cy="577850"/>
          </a:xfrm>
          <a:prstGeom prst="rect">
            <a:avLst/>
          </a:prstGeom>
          <a:noFill/>
        </p:spPr>
      </p:pic>
      <p:pic>
        <p:nvPicPr>
          <p:cNvPr id="92306" name="Picture 146" descr="DVMP2실외기_3"/>
          <p:cNvPicPr>
            <a:picLocks noChangeAspect="1" noChangeArrowheads="1"/>
          </p:cNvPicPr>
          <p:nvPr/>
        </p:nvPicPr>
        <p:blipFill>
          <a:blip r:embed="rId11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518150" y="4695825"/>
            <a:ext cx="347663" cy="577850"/>
          </a:xfrm>
          <a:prstGeom prst="rect">
            <a:avLst/>
          </a:prstGeom>
          <a:noFill/>
        </p:spPr>
      </p:pic>
      <p:pic>
        <p:nvPicPr>
          <p:cNvPr id="92307" name="Picture 147" descr="DVMP2실외기_3"/>
          <p:cNvPicPr>
            <a:picLocks noChangeAspect="1" noChangeArrowheads="1"/>
          </p:cNvPicPr>
          <p:nvPr/>
        </p:nvPicPr>
        <p:blipFill>
          <a:blip r:embed="rId11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518150" y="4075113"/>
            <a:ext cx="347663" cy="577850"/>
          </a:xfrm>
          <a:prstGeom prst="rect">
            <a:avLst/>
          </a:prstGeom>
          <a:noFill/>
        </p:spPr>
      </p:pic>
      <p:sp>
        <p:nvSpPr>
          <p:cNvPr id="92312" name="Line 152"/>
          <p:cNvSpPr>
            <a:spLocks noChangeAspect="1" noChangeShapeType="1"/>
          </p:cNvSpPr>
          <p:nvPr/>
        </p:nvSpPr>
        <p:spPr bwMode="auto">
          <a:xfrm rot="5400000" flipV="1">
            <a:off x="6404769" y="3925094"/>
            <a:ext cx="0" cy="681038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314" name="Line 154"/>
          <p:cNvSpPr>
            <a:spLocks noChangeAspect="1" noChangeShapeType="1"/>
          </p:cNvSpPr>
          <p:nvPr/>
        </p:nvSpPr>
        <p:spPr bwMode="auto">
          <a:xfrm rot="5450455" flipV="1">
            <a:off x="7398544" y="4090194"/>
            <a:ext cx="0" cy="3571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92315" name="Picture 155" descr="그림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9088" y="3978275"/>
            <a:ext cx="628650" cy="576263"/>
          </a:xfrm>
          <a:prstGeom prst="rect">
            <a:avLst/>
          </a:prstGeom>
          <a:noFill/>
        </p:spPr>
      </p:pic>
      <p:sp>
        <p:nvSpPr>
          <p:cNvPr id="92316" name="Line 156"/>
          <p:cNvSpPr>
            <a:spLocks noChangeAspect="1" noChangeShapeType="1"/>
          </p:cNvSpPr>
          <p:nvPr/>
        </p:nvSpPr>
        <p:spPr bwMode="auto">
          <a:xfrm flipV="1">
            <a:off x="6069013" y="4265613"/>
            <a:ext cx="0" cy="1804987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317" name="Line 157"/>
          <p:cNvSpPr>
            <a:spLocks noChangeAspect="1" noChangeShapeType="1"/>
          </p:cNvSpPr>
          <p:nvPr/>
        </p:nvSpPr>
        <p:spPr bwMode="auto">
          <a:xfrm rot="5400000" flipV="1">
            <a:off x="4803776" y="4810125"/>
            <a:ext cx="0" cy="251142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92318" name="Picture 158" descr="SiM중계기_최종1"/>
          <p:cNvPicPr>
            <a:picLocks noChangeAspect="1" noChangeArrowheads="1"/>
          </p:cNvPicPr>
          <p:nvPr/>
        </p:nvPicPr>
        <p:blipFill>
          <a:blip r:embed="rId1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173413" y="5888038"/>
            <a:ext cx="450850" cy="595312"/>
          </a:xfrm>
          <a:prstGeom prst="rect">
            <a:avLst/>
          </a:prstGeom>
          <a:noFill/>
        </p:spPr>
      </p:pic>
      <p:sp>
        <p:nvSpPr>
          <p:cNvPr id="92319" name="Line 159"/>
          <p:cNvSpPr>
            <a:spLocks noChangeAspect="1" noChangeShapeType="1"/>
          </p:cNvSpPr>
          <p:nvPr/>
        </p:nvSpPr>
        <p:spPr bwMode="auto">
          <a:xfrm flipV="1">
            <a:off x="6211888" y="4941888"/>
            <a:ext cx="0" cy="122872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320" name="Line 160"/>
          <p:cNvSpPr>
            <a:spLocks noChangeAspect="1" noChangeShapeType="1"/>
          </p:cNvSpPr>
          <p:nvPr/>
        </p:nvSpPr>
        <p:spPr bwMode="auto">
          <a:xfrm rot="5400000" flipV="1">
            <a:off x="3036888" y="4200525"/>
            <a:ext cx="0" cy="2730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2325" name="Line 165"/>
          <p:cNvSpPr>
            <a:spLocks noChangeShapeType="1"/>
          </p:cNvSpPr>
          <p:nvPr/>
        </p:nvSpPr>
        <p:spPr bwMode="auto">
          <a:xfrm flipH="1">
            <a:off x="3132138" y="2781300"/>
            <a:ext cx="0" cy="2159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92327" name="Picture 167" descr="DMS product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35150" y="2924175"/>
            <a:ext cx="571500" cy="546100"/>
          </a:xfrm>
          <a:prstGeom prst="rect">
            <a:avLst/>
          </a:prstGeom>
          <a:noFill/>
        </p:spPr>
      </p:pic>
      <p:sp>
        <p:nvSpPr>
          <p:cNvPr id="92328" name="Line 168"/>
          <p:cNvSpPr>
            <a:spLocks noChangeShapeType="1"/>
          </p:cNvSpPr>
          <p:nvPr/>
        </p:nvSpPr>
        <p:spPr bwMode="auto">
          <a:xfrm flipH="1">
            <a:off x="4211638" y="2781300"/>
            <a:ext cx="0" cy="2159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92329" name="Picture 169" descr="DMS product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76538" y="2924175"/>
            <a:ext cx="571500" cy="546100"/>
          </a:xfrm>
          <a:prstGeom prst="rect">
            <a:avLst/>
          </a:prstGeom>
          <a:noFill/>
        </p:spPr>
      </p:pic>
      <p:pic>
        <p:nvPicPr>
          <p:cNvPr id="92330" name="Picture 170" descr="DMS product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56038" y="2924175"/>
            <a:ext cx="571500" cy="546100"/>
          </a:xfrm>
          <a:prstGeom prst="rect">
            <a:avLst/>
          </a:prstGeom>
          <a:noFill/>
        </p:spPr>
      </p:pic>
      <p:sp>
        <p:nvSpPr>
          <p:cNvPr id="92333" name="Oval 173"/>
          <p:cNvSpPr>
            <a:spLocks noChangeArrowheads="1"/>
          </p:cNvSpPr>
          <p:nvPr/>
        </p:nvSpPr>
        <p:spPr bwMode="auto">
          <a:xfrm>
            <a:off x="3348038" y="3213100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334" name="Oval 174"/>
          <p:cNvSpPr>
            <a:spLocks noChangeArrowheads="1"/>
          </p:cNvSpPr>
          <p:nvPr/>
        </p:nvSpPr>
        <p:spPr bwMode="auto">
          <a:xfrm>
            <a:off x="3492500" y="3213100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335" name="Oval 175"/>
          <p:cNvSpPr>
            <a:spLocks noChangeArrowheads="1"/>
          </p:cNvSpPr>
          <p:nvPr/>
        </p:nvSpPr>
        <p:spPr bwMode="auto">
          <a:xfrm>
            <a:off x="3635375" y="3213100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337" name="Text Box 177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Программа </a:t>
            </a:r>
            <a:r>
              <a:rPr kumimoji="1" lang="en-US" altLang="ko-KR" sz="3200">
                <a:solidFill>
                  <a:schemeClr val="bg1"/>
                </a:solidFill>
              </a:rPr>
              <a:t>S-NET 3 (MST-P3P)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 Box 25"/>
          <p:cNvSpPr txBox="1">
            <a:spLocks noChangeArrowheads="1"/>
          </p:cNvSpPr>
          <p:nvPr/>
        </p:nvSpPr>
        <p:spPr bwMode="auto">
          <a:xfrm>
            <a:off x="611188" y="1484313"/>
            <a:ext cx="6192837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4625" latinLnBrk="1">
              <a:buFont typeface="Arial" pitchFamily="34" charset="0"/>
              <a:buChar char="•"/>
            </a:pPr>
            <a:r>
              <a:rPr kumimoji="1" lang="ru-RU" altLang="ko-KR" sz="1500">
                <a:solidFill>
                  <a:schemeClr val="tx1"/>
                </a:solidFill>
              </a:rPr>
              <a:t>Управление и мониторинг до </a:t>
            </a:r>
            <a:r>
              <a:rPr kumimoji="1" lang="en-US" altLang="ko-KR" sz="1500">
                <a:solidFill>
                  <a:schemeClr val="tx1"/>
                </a:solidFill>
              </a:rPr>
              <a:t>256 </a:t>
            </a:r>
            <a:r>
              <a:rPr kumimoji="1" lang="ru-RU" altLang="ko-KR" sz="1500">
                <a:solidFill>
                  <a:schemeClr val="tx1"/>
                </a:solidFill>
              </a:rPr>
              <a:t>внутренних блоков </a:t>
            </a:r>
          </a:p>
          <a:p>
            <a:pPr indent="174625" latinLnBrk="1">
              <a:buFont typeface="Arial" pitchFamily="34" charset="0"/>
              <a:buChar char="•"/>
            </a:pPr>
            <a:r>
              <a:rPr kumimoji="1" lang="ru-RU" altLang="ko-KR" sz="1500">
                <a:solidFill>
                  <a:schemeClr val="tx1"/>
                </a:solidFill>
              </a:rPr>
              <a:t>Поддержка </a:t>
            </a:r>
            <a:r>
              <a:rPr kumimoji="1" lang="en-US" altLang="ko-KR" sz="1500">
                <a:solidFill>
                  <a:schemeClr val="tx1"/>
                </a:solidFill>
              </a:rPr>
              <a:t>USB </a:t>
            </a:r>
            <a:r>
              <a:rPr kumimoji="1" lang="ru-RU" altLang="ko-KR" sz="1500">
                <a:solidFill>
                  <a:schemeClr val="tx1"/>
                </a:solidFill>
              </a:rPr>
              <a:t>клавиатуры</a:t>
            </a:r>
          </a:p>
          <a:p>
            <a:pPr indent="174625" latinLnBrk="1">
              <a:buFont typeface="Arial" pitchFamily="34" charset="0"/>
              <a:buChar char="•"/>
            </a:pPr>
            <a:r>
              <a:rPr kumimoji="1" lang="en-US" altLang="ko-KR" sz="1500">
                <a:solidFill>
                  <a:schemeClr val="tx1"/>
                </a:solidFill>
              </a:rPr>
              <a:t>7-</a:t>
            </a:r>
            <a:r>
              <a:rPr kumimoji="1" lang="ru-RU" altLang="ko-KR" sz="1500">
                <a:solidFill>
                  <a:schemeClr val="tx1"/>
                </a:solidFill>
              </a:rPr>
              <a:t>дюймовый</a:t>
            </a:r>
            <a:r>
              <a:rPr kumimoji="1" lang="en-US" altLang="ko-KR" sz="1500">
                <a:solidFill>
                  <a:schemeClr val="tx1"/>
                </a:solidFill>
              </a:rPr>
              <a:t> LCD </a:t>
            </a:r>
            <a:r>
              <a:rPr kumimoji="1" lang="ru-RU" altLang="ko-KR" sz="1500">
                <a:solidFill>
                  <a:schemeClr val="tx1"/>
                </a:solidFill>
              </a:rPr>
              <a:t>дисплей</a:t>
            </a:r>
            <a:endParaRPr kumimoji="1" lang="en-US" altLang="ko-KR" sz="1500">
              <a:solidFill>
                <a:schemeClr val="tx1"/>
              </a:solidFill>
            </a:endParaRPr>
          </a:p>
          <a:p>
            <a:pPr indent="174625" latinLnBrk="1">
              <a:buFont typeface="Arial" pitchFamily="34" charset="0"/>
              <a:buChar char="•"/>
            </a:pPr>
            <a:r>
              <a:rPr kumimoji="1" lang="ru-RU" altLang="ko-KR" sz="1500">
                <a:solidFill>
                  <a:schemeClr val="tx1"/>
                </a:solidFill>
              </a:rPr>
              <a:t>Управление </a:t>
            </a:r>
            <a:r>
              <a:rPr kumimoji="1" lang="en-US" altLang="ko-KR" sz="1500">
                <a:solidFill>
                  <a:schemeClr val="tx1"/>
                </a:solidFill>
              </a:rPr>
              <a:t>Touch screen</a:t>
            </a:r>
          </a:p>
          <a:p>
            <a:pPr indent="174625" latinLnBrk="1">
              <a:buFont typeface="Arial" pitchFamily="34" charset="0"/>
              <a:buChar char="•"/>
            </a:pPr>
            <a:r>
              <a:rPr kumimoji="1" lang="ru-RU" altLang="ko-KR" sz="1500">
                <a:solidFill>
                  <a:schemeClr val="tx1"/>
                </a:solidFill>
              </a:rPr>
              <a:t>Блокирование кнопок</a:t>
            </a:r>
            <a:endParaRPr kumimoji="1" lang="en-US" altLang="ko-KR" sz="1500">
              <a:solidFill>
                <a:schemeClr val="tx1"/>
              </a:solidFill>
            </a:endParaRPr>
          </a:p>
        </p:txBody>
      </p:sp>
      <p:sp>
        <p:nvSpPr>
          <p:cNvPr id="93264" name="Text Box 80"/>
          <p:cNvSpPr txBox="1">
            <a:spLocks noChangeArrowheads="1"/>
          </p:cNvSpPr>
          <p:nvPr/>
        </p:nvSpPr>
        <p:spPr bwMode="auto">
          <a:xfrm>
            <a:off x="636588" y="981075"/>
            <a:ext cx="65278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93265" name="Text Box 81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Контроллер </a:t>
            </a:r>
            <a:r>
              <a:rPr kumimoji="1" lang="en-US" altLang="ko-KR" sz="3200">
                <a:solidFill>
                  <a:schemeClr val="bg1"/>
                </a:solidFill>
              </a:rPr>
              <a:t>S-NET mini (MST-S3W)</a:t>
            </a:r>
          </a:p>
        </p:txBody>
      </p:sp>
      <p:sp>
        <p:nvSpPr>
          <p:cNvPr id="93266" name="Text Box 82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08.</a:t>
            </a:r>
          </a:p>
        </p:txBody>
      </p:sp>
      <p:graphicFrame>
        <p:nvGraphicFramePr>
          <p:cNvPr id="93303" name="Group 119"/>
          <p:cNvGraphicFramePr>
            <a:graphicFrameLocks noGrp="1"/>
          </p:cNvGraphicFramePr>
          <p:nvPr/>
        </p:nvGraphicFramePr>
        <p:xfrm>
          <a:off x="692150" y="3690938"/>
          <a:ext cx="7696200" cy="2729616"/>
        </p:xfrm>
        <a:graphic>
          <a:graphicData uri="http://schemas.openxmlformats.org/drawingml/2006/table">
            <a:tbl>
              <a:tblPr/>
              <a:tblGrid>
                <a:gridCol w="2800350"/>
                <a:gridCol w="4895850"/>
              </a:tblGrid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Питание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2VDC, 3.0A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Максимальная длина сигнальной линии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RS485 :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до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1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километра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Подключение пультов управления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DMS,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Центральный пульт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Модуль интерфейса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6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Количество пультов для подключения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шт. 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DMS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шт.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Центральный пульт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шт.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Модуль интерфейса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256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шт.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Внутренний блок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Ethernet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10Base-T supported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3298" name="Text Box 114"/>
          <p:cNvSpPr txBox="1">
            <a:spLocks noChangeArrowheads="1"/>
          </p:cNvSpPr>
          <p:nvPr/>
        </p:nvSpPr>
        <p:spPr bwMode="auto">
          <a:xfrm>
            <a:off x="682625" y="3195638"/>
            <a:ext cx="4392613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Спецификация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pic>
        <p:nvPicPr>
          <p:cNvPr id="93299" name="Picture 115" descr="ic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5" y="3292475"/>
            <a:ext cx="279400" cy="254000"/>
          </a:xfrm>
          <a:prstGeom prst="rect">
            <a:avLst/>
          </a:prstGeom>
          <a:noFill/>
        </p:spPr>
      </p:pic>
      <p:pic>
        <p:nvPicPr>
          <p:cNvPr id="56" name="그림 55" descr="삼성전자(CSG)내지_01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628775"/>
            <a:ext cx="2481262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ontrol and monitoring제목"/>
          <p:cNvSpPr txBox="1">
            <a:spLocks noChangeArrowheads="1"/>
          </p:cNvSpPr>
          <p:nvPr/>
        </p:nvSpPr>
        <p:spPr bwMode="auto">
          <a:xfrm>
            <a:off x="395288" y="1766888"/>
            <a:ext cx="8543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8288" latinLnBrk="1">
              <a:buFontTx/>
              <a:buBlip>
                <a:blip r:embed="rId2"/>
              </a:buBlip>
            </a:pPr>
            <a:r>
              <a:rPr kumimoji="1" lang="ru-RU" altLang="ko-KR" sz="1800">
                <a:solidFill>
                  <a:schemeClr val="tx1"/>
                </a:solidFill>
              </a:rPr>
              <a:t>Управление и мониторинг</a:t>
            </a:r>
            <a:endParaRPr kumimoji="1" lang="en-US" altLang="ko-KR" sz="1800">
              <a:solidFill>
                <a:schemeClr val="tx1"/>
              </a:solidFill>
            </a:endParaRPr>
          </a:p>
        </p:txBody>
      </p:sp>
      <p:sp>
        <p:nvSpPr>
          <p:cNvPr id="58" name="Control and monitoring본문"/>
          <p:cNvSpPr txBox="1">
            <a:spLocks noChangeArrowheads="1"/>
          </p:cNvSpPr>
          <p:nvPr/>
        </p:nvSpPr>
        <p:spPr bwMode="auto">
          <a:xfrm>
            <a:off x="600075" y="2054225"/>
            <a:ext cx="529272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4625" latinLnBrk="1">
              <a:buFont typeface="Arial" pitchFamily="34" charset="0"/>
              <a:buChar char="•"/>
            </a:pPr>
            <a:r>
              <a:rPr kumimoji="1" lang="ru-RU" altLang="ko-KR" b="0">
                <a:solidFill>
                  <a:schemeClr val="tx1"/>
                </a:solidFill>
              </a:rPr>
              <a:t>Управление и мониторинг до</a:t>
            </a:r>
            <a:r>
              <a:rPr kumimoji="1" lang="en-US" altLang="ko-KR" b="0">
                <a:solidFill>
                  <a:schemeClr val="tx1"/>
                </a:solidFill>
              </a:rPr>
              <a:t> 256 </a:t>
            </a:r>
            <a:r>
              <a:rPr kumimoji="1" lang="ru-RU" altLang="ko-KR" b="0">
                <a:solidFill>
                  <a:schemeClr val="tx1"/>
                </a:solidFill>
              </a:rPr>
              <a:t>внутренних блоков</a:t>
            </a:r>
            <a:endParaRPr kumimoji="1" lang="en-US" altLang="ko-KR" b="0">
              <a:solidFill>
                <a:schemeClr val="tx1"/>
              </a:solidFill>
            </a:endParaRPr>
          </a:p>
          <a:p>
            <a:pPr indent="174625" latinLnBrk="1">
              <a:buFont typeface="Arial" pitchFamily="34" charset="0"/>
              <a:buChar char="•"/>
            </a:pPr>
            <a:r>
              <a:rPr kumimoji="1" lang="ru-RU" altLang="ko-KR" b="0">
                <a:solidFill>
                  <a:schemeClr val="tx1"/>
                </a:solidFill>
              </a:rPr>
              <a:t>Мониторинг параметров гидравлического цикла </a:t>
            </a:r>
          </a:p>
          <a:p>
            <a:pPr indent="174625" latinLnBrk="1">
              <a:buFont typeface="Arial" pitchFamily="34" charset="0"/>
              <a:buNone/>
            </a:pPr>
            <a:r>
              <a:rPr kumimoji="1" lang="ru-RU" altLang="ko-KR" b="0">
                <a:solidFill>
                  <a:schemeClr val="tx1"/>
                </a:solidFill>
              </a:rPr>
              <a:t>внутренних блоков</a:t>
            </a:r>
            <a:endParaRPr kumimoji="1" lang="en-US" altLang="ko-KR" b="0">
              <a:solidFill>
                <a:schemeClr val="tx1"/>
              </a:solidFill>
            </a:endParaRPr>
          </a:p>
          <a:p>
            <a:pPr indent="174625" latinLnBrk="1">
              <a:buFont typeface="Arial" pitchFamily="34" charset="0"/>
              <a:buChar char="•"/>
            </a:pPr>
            <a:r>
              <a:rPr kumimoji="1" lang="ru-RU" altLang="ko-KR" b="0">
                <a:solidFill>
                  <a:schemeClr val="tx1"/>
                </a:solidFill>
              </a:rPr>
              <a:t>Ограничение функционирования индивидуального </a:t>
            </a:r>
          </a:p>
          <a:p>
            <a:pPr indent="174625" latinLnBrk="1">
              <a:buFont typeface="Arial" pitchFamily="34" charset="0"/>
              <a:buNone/>
            </a:pPr>
            <a:r>
              <a:rPr kumimoji="1" lang="ru-RU" altLang="ko-KR" b="0">
                <a:solidFill>
                  <a:schemeClr val="tx1"/>
                </a:solidFill>
              </a:rPr>
              <a:t>управления</a:t>
            </a:r>
            <a:endParaRPr kumimoji="1" lang="en-US" altLang="ko-KR" b="0">
              <a:solidFill>
                <a:schemeClr val="tx1"/>
              </a:solidFill>
            </a:endParaRPr>
          </a:p>
        </p:txBody>
      </p:sp>
      <p:sp>
        <p:nvSpPr>
          <p:cNvPr id="75" name="Schedule Control제목"/>
          <p:cNvSpPr txBox="1">
            <a:spLocks noChangeArrowheads="1"/>
          </p:cNvSpPr>
          <p:nvPr/>
        </p:nvSpPr>
        <p:spPr bwMode="auto">
          <a:xfrm>
            <a:off x="395288" y="3213100"/>
            <a:ext cx="8543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8288" latinLnBrk="1">
              <a:buFontTx/>
              <a:buBlip>
                <a:blip r:embed="rId2"/>
              </a:buBlip>
            </a:pPr>
            <a:r>
              <a:rPr kumimoji="1" lang="ru-RU" altLang="ko-KR" sz="1800">
                <a:solidFill>
                  <a:schemeClr val="tx1"/>
                </a:solidFill>
              </a:rPr>
              <a:t>Работа по графику</a:t>
            </a:r>
            <a:endParaRPr kumimoji="1" lang="en-US" altLang="ko-KR" sz="1800">
              <a:solidFill>
                <a:schemeClr val="tx1"/>
              </a:solidFill>
            </a:endParaRPr>
          </a:p>
        </p:txBody>
      </p:sp>
      <p:sp>
        <p:nvSpPr>
          <p:cNvPr id="76" name="Schedule Control본문"/>
          <p:cNvSpPr txBox="1">
            <a:spLocks noChangeArrowheads="1"/>
          </p:cNvSpPr>
          <p:nvPr/>
        </p:nvSpPr>
        <p:spPr bwMode="auto">
          <a:xfrm>
            <a:off x="636588" y="3587750"/>
            <a:ext cx="854392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4625" latinLnBrk="1">
              <a:buFontTx/>
              <a:buChar char="•"/>
            </a:pPr>
            <a:r>
              <a:rPr kumimoji="1" lang="ru-RU" altLang="ko-KR" b="0">
                <a:solidFill>
                  <a:schemeClr val="tx1"/>
                </a:solidFill>
              </a:rPr>
              <a:t>До </a:t>
            </a:r>
            <a:r>
              <a:rPr kumimoji="1" lang="en-US" altLang="ko-KR" b="0">
                <a:solidFill>
                  <a:schemeClr val="tx1"/>
                </a:solidFill>
              </a:rPr>
              <a:t>256 </a:t>
            </a:r>
            <a:r>
              <a:rPr kumimoji="1" lang="ru-RU" altLang="ko-KR" b="0">
                <a:solidFill>
                  <a:schemeClr val="tx1"/>
                </a:solidFill>
              </a:rPr>
              <a:t>графиков работы</a:t>
            </a:r>
            <a:endParaRPr kumimoji="1" lang="en-US" altLang="ko-KR" b="0">
              <a:solidFill>
                <a:schemeClr val="tx1"/>
              </a:solidFill>
            </a:endParaRPr>
          </a:p>
          <a:p>
            <a:pPr indent="174625" latinLnBrk="1">
              <a:buFontTx/>
              <a:buChar char="•"/>
            </a:pPr>
            <a:r>
              <a:rPr kumimoji="1" lang="ru-RU" altLang="ko-KR" b="0">
                <a:solidFill>
                  <a:schemeClr val="tx1"/>
                </a:solidFill>
              </a:rPr>
              <a:t>Установка исключительного дня</a:t>
            </a:r>
            <a:endParaRPr kumimoji="1" lang="en-US" altLang="ko-KR" b="0">
              <a:solidFill>
                <a:schemeClr val="tx1"/>
              </a:solidFill>
            </a:endParaRPr>
          </a:p>
          <a:p>
            <a:pPr indent="174625" latinLnBrk="1">
              <a:buFontTx/>
              <a:buChar char="•"/>
            </a:pPr>
            <a:r>
              <a:rPr kumimoji="1" lang="ru-RU" altLang="ko-KR" b="0">
                <a:solidFill>
                  <a:schemeClr val="tx1"/>
                </a:solidFill>
              </a:rPr>
              <a:t>Задание режима работы по каждому графику</a:t>
            </a:r>
            <a:endParaRPr kumimoji="1" lang="en-US" altLang="ko-KR" b="0">
              <a:solidFill>
                <a:schemeClr val="tx1"/>
              </a:solidFill>
            </a:endParaRPr>
          </a:p>
          <a:p>
            <a:pPr indent="174625">
              <a:buFontTx/>
              <a:buChar char="•"/>
            </a:pPr>
            <a:r>
              <a:rPr kumimoji="1" lang="ru-RU" altLang="ko-KR" b="0">
                <a:solidFill>
                  <a:schemeClr val="tx1"/>
                </a:solidFill>
              </a:rPr>
              <a:t>  Ограничение функционирования индивидуального </a:t>
            </a:r>
          </a:p>
          <a:p>
            <a:pPr indent="174625"/>
            <a:r>
              <a:rPr kumimoji="1" lang="ru-RU" altLang="ko-KR" b="0">
                <a:solidFill>
                  <a:schemeClr val="tx1"/>
                </a:solidFill>
              </a:rPr>
              <a:t>   </a:t>
            </a:r>
            <a:r>
              <a:rPr kumimoji="1" lang="ru-RU" altLang="ko-KR" b="0">
                <a:solidFill>
                  <a:schemeClr val="tx1"/>
                </a:solidFill>
                <a:latin typeface="Arial" pitchFamily="34" charset="0"/>
              </a:rPr>
              <a:t>управления</a:t>
            </a:r>
            <a:endParaRPr kumimoji="1" lang="en-US" altLang="ko-KR" b="0">
              <a:solidFill>
                <a:schemeClr val="tx1"/>
              </a:solidFill>
            </a:endParaRPr>
          </a:p>
        </p:txBody>
      </p:sp>
      <p:sp>
        <p:nvSpPr>
          <p:cNvPr id="103" name="Temperature...제목"/>
          <p:cNvSpPr txBox="1">
            <a:spLocks noChangeArrowheads="1"/>
          </p:cNvSpPr>
          <p:nvPr/>
        </p:nvSpPr>
        <p:spPr bwMode="auto">
          <a:xfrm>
            <a:off x="492125" y="5006975"/>
            <a:ext cx="8543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8288" latinLnBrk="1">
              <a:buFontTx/>
              <a:buBlip>
                <a:blip r:embed="rId2"/>
              </a:buBlip>
            </a:pPr>
            <a:r>
              <a:rPr kumimoji="1" lang="ru-RU" altLang="ko-KR" sz="1800">
                <a:solidFill>
                  <a:schemeClr val="tx1"/>
                </a:solidFill>
              </a:rPr>
              <a:t>Ограничение рабочего диапазона </a:t>
            </a:r>
          </a:p>
          <a:p>
            <a:pPr indent="268288" latinLnBrk="1"/>
            <a:r>
              <a:rPr kumimoji="1" lang="ru-RU" altLang="ko-KR" sz="1800">
                <a:solidFill>
                  <a:schemeClr val="tx1"/>
                </a:solidFill>
              </a:rPr>
              <a:t>температуры</a:t>
            </a:r>
            <a:endParaRPr kumimoji="1" lang="en-US" altLang="ko-KR" sz="1800">
              <a:solidFill>
                <a:schemeClr val="tx1"/>
              </a:solidFill>
            </a:endParaRPr>
          </a:p>
        </p:txBody>
      </p:sp>
      <p:sp>
        <p:nvSpPr>
          <p:cNvPr id="104" name="Temperature...본문"/>
          <p:cNvSpPr txBox="1">
            <a:spLocks noChangeArrowheads="1"/>
          </p:cNvSpPr>
          <p:nvPr/>
        </p:nvSpPr>
        <p:spPr bwMode="auto">
          <a:xfrm>
            <a:off x="600075" y="5686425"/>
            <a:ext cx="51276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4625" latinLnBrk="1">
              <a:buFont typeface="Arial" pitchFamily="34" charset="0"/>
              <a:buChar char="•"/>
            </a:pPr>
            <a:r>
              <a:rPr kumimoji="1" lang="ru-RU" altLang="ko-KR" b="0">
                <a:solidFill>
                  <a:schemeClr val="tx1"/>
                </a:solidFill>
              </a:rPr>
              <a:t>Ограничение нижнего и верхнего и нижнего значения    </a:t>
            </a:r>
          </a:p>
          <a:p>
            <a:pPr indent="174625" latinLnBrk="1">
              <a:buFont typeface="Arial" pitchFamily="34" charset="0"/>
              <a:buNone/>
            </a:pPr>
            <a:r>
              <a:rPr kumimoji="1" lang="ru-RU" altLang="ko-KR" b="0">
                <a:solidFill>
                  <a:schemeClr val="tx1"/>
                </a:solidFill>
              </a:rPr>
              <a:t>устанавливаемой пользователем температуры</a:t>
            </a:r>
            <a:endParaRPr kumimoji="1" lang="en-US" altLang="ko-KR" b="0">
              <a:solidFill>
                <a:schemeClr val="tx1"/>
              </a:solidFill>
            </a:endParaRPr>
          </a:p>
        </p:txBody>
      </p:sp>
      <p:pic>
        <p:nvPicPr>
          <p:cNvPr id="87" name="Schedule Control화면" descr="Schedule-Control02.png"/>
          <p:cNvPicPr preferRelativeResize="0"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3181350"/>
            <a:ext cx="2339975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" name="Temperature...화면" descr="Schedule-Control02.png"/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4868863"/>
            <a:ext cx="2339975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4" name="Picture 20" descr="제어및모니터링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9000" y="1527175"/>
            <a:ext cx="2339975" cy="1457325"/>
          </a:xfrm>
          <a:prstGeom prst="rect">
            <a:avLst/>
          </a:prstGeom>
          <a:noFill/>
        </p:spPr>
      </p:pic>
      <p:sp>
        <p:nvSpPr>
          <p:cNvPr id="98328" name="Text Box 24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08.</a:t>
            </a:r>
          </a:p>
        </p:txBody>
      </p:sp>
      <p:sp>
        <p:nvSpPr>
          <p:cNvPr id="98329" name="Text Box 25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Контроллер </a:t>
            </a:r>
            <a:r>
              <a:rPr kumimoji="1" lang="en-US" altLang="ko-KR" sz="3200">
                <a:solidFill>
                  <a:schemeClr val="bg1"/>
                </a:solidFill>
              </a:rPr>
              <a:t>S-NET mini (MST-S3W)</a:t>
            </a:r>
          </a:p>
        </p:txBody>
      </p:sp>
      <p:sp>
        <p:nvSpPr>
          <p:cNvPr id="98330" name="Text Box 26"/>
          <p:cNvSpPr txBox="1">
            <a:spLocks noChangeArrowheads="1"/>
          </p:cNvSpPr>
          <p:nvPr/>
        </p:nvSpPr>
        <p:spPr bwMode="auto">
          <a:xfrm>
            <a:off x="636588" y="981075"/>
            <a:ext cx="65278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3867E-6 L 0.07257 -0.10268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-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3867E-6 L 0.07257 -0.10268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-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75" grpId="0"/>
      <p:bldP spid="76" grpId="0"/>
      <p:bldP spid="103" grpId="0"/>
      <p:bldP spid="10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9" name="하단바"/>
          <p:cNvGrpSpPr>
            <a:grpSpLocks/>
          </p:cNvGrpSpPr>
          <p:nvPr/>
        </p:nvGrpSpPr>
        <p:grpSpPr bwMode="auto">
          <a:xfrm>
            <a:off x="0" y="6286500"/>
            <a:ext cx="9144000" cy="571500"/>
            <a:chOff x="0" y="6286520"/>
            <a:chExt cx="9144000" cy="571480"/>
          </a:xfrm>
        </p:grpSpPr>
        <p:pic>
          <p:nvPicPr>
            <p:cNvPr id="96260" name="그림 57" descr="삼성전자(CSG)내지_001.png"/>
            <p:cNvPicPr>
              <a:picLocks noChangeAspect="1"/>
            </p:cNvPicPr>
            <p:nvPr/>
          </p:nvPicPr>
          <p:blipFill>
            <a:blip r:embed="rId2"/>
            <a:srcRect t="91667"/>
            <a:stretch>
              <a:fillRect/>
            </a:stretch>
          </p:blipFill>
          <p:spPr bwMode="auto">
            <a:xfrm>
              <a:off x="0" y="6286520"/>
              <a:ext cx="9144000" cy="571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6261" name="슬라이드 번호 개체 틀 5"/>
            <p:cNvSpPr txBox="1">
              <a:spLocks/>
            </p:cNvSpPr>
            <p:nvPr/>
          </p:nvSpPr>
          <p:spPr bwMode="auto">
            <a:xfrm>
              <a:off x="0" y="6610350"/>
              <a:ext cx="914400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latinLnBrk="1"/>
              <a:fld id="{7E867A34-A0AA-413C-98EF-2110D292EE3E}" type="slidenum">
                <a:rPr kumimoji="1" lang="en-US" altLang="ko-KR" sz="900" b="0">
                  <a:solidFill>
                    <a:schemeClr val="tx1"/>
                  </a:solidFill>
                </a:rPr>
                <a:pPr algn="ctr" latinLnBrk="1"/>
                <a:t>53</a:t>
              </a:fld>
              <a:endParaRPr kumimoji="1" lang="en-US" altLang="ko-KR" sz="900" b="0">
                <a:solidFill>
                  <a:schemeClr val="tx1"/>
                </a:solidFill>
              </a:endParaRPr>
            </a:p>
          </p:txBody>
        </p:sp>
      </p:grpSp>
      <p:sp>
        <p:nvSpPr>
          <p:cNvPr id="96" name="Zone Management제목"/>
          <p:cNvSpPr txBox="1">
            <a:spLocks noChangeArrowheads="1"/>
          </p:cNvSpPr>
          <p:nvPr/>
        </p:nvSpPr>
        <p:spPr bwMode="auto">
          <a:xfrm>
            <a:off x="492125" y="2852738"/>
            <a:ext cx="8543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8288" latinLnBrk="1">
              <a:buFontTx/>
              <a:buBlip>
                <a:blip r:embed="rId3"/>
              </a:buBlip>
            </a:pPr>
            <a:r>
              <a:rPr kumimoji="1" lang="ru-RU" altLang="ko-KR" sz="1800">
                <a:solidFill>
                  <a:schemeClr val="tx1"/>
                </a:solidFill>
              </a:rPr>
              <a:t>Зональное управление</a:t>
            </a:r>
            <a:endParaRPr kumimoji="1" lang="en-US" altLang="ko-KR" sz="1800">
              <a:solidFill>
                <a:schemeClr val="tx1"/>
              </a:solidFill>
            </a:endParaRPr>
          </a:p>
        </p:txBody>
      </p:sp>
      <p:sp>
        <p:nvSpPr>
          <p:cNvPr id="97" name="Zone Management본문"/>
          <p:cNvSpPr txBox="1">
            <a:spLocks noChangeArrowheads="1"/>
          </p:cNvSpPr>
          <p:nvPr/>
        </p:nvSpPr>
        <p:spPr bwMode="auto">
          <a:xfrm>
            <a:off x="636588" y="3213100"/>
            <a:ext cx="48101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4625" latinLnBrk="1">
              <a:buFont typeface="Arial" pitchFamily="34" charset="0"/>
              <a:buChar char="•"/>
            </a:pPr>
            <a:r>
              <a:rPr kumimoji="1" lang="ru-RU" altLang="ko-KR" b="0">
                <a:solidFill>
                  <a:schemeClr val="tx1"/>
                </a:solidFill>
              </a:rPr>
              <a:t>Разделение внутренних блоков по зонам управления, независимо от соединения по фреоновой магистрали</a:t>
            </a:r>
            <a:endParaRPr kumimoji="1" lang="en-US" altLang="ko-KR" b="0">
              <a:solidFill>
                <a:schemeClr val="tx1"/>
              </a:solidFill>
            </a:endParaRPr>
          </a:p>
        </p:txBody>
      </p:sp>
      <p:sp>
        <p:nvSpPr>
          <p:cNvPr id="108" name="Cycle Monitoring제목"/>
          <p:cNvSpPr txBox="1">
            <a:spLocks noChangeArrowheads="1"/>
          </p:cNvSpPr>
          <p:nvPr/>
        </p:nvSpPr>
        <p:spPr bwMode="auto">
          <a:xfrm>
            <a:off x="468313" y="1549400"/>
            <a:ext cx="8543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8288" latinLnBrk="1">
              <a:buFontTx/>
              <a:buBlip>
                <a:blip r:embed="rId3"/>
              </a:buBlip>
            </a:pPr>
            <a:r>
              <a:rPr kumimoji="1" lang="ru-RU" altLang="ko-KR" sz="1800">
                <a:solidFill>
                  <a:schemeClr val="tx1"/>
                </a:solidFill>
              </a:rPr>
              <a:t>Мониторинг гидравлического цикла</a:t>
            </a:r>
            <a:endParaRPr kumimoji="1" lang="en-US" altLang="ko-KR" sz="1800">
              <a:solidFill>
                <a:schemeClr val="tx1"/>
              </a:solidFill>
            </a:endParaRPr>
          </a:p>
        </p:txBody>
      </p:sp>
      <p:sp>
        <p:nvSpPr>
          <p:cNvPr id="109" name="Cycle Monitoring본문"/>
          <p:cNvSpPr txBox="1">
            <a:spLocks noChangeArrowheads="1"/>
          </p:cNvSpPr>
          <p:nvPr/>
        </p:nvSpPr>
        <p:spPr bwMode="auto">
          <a:xfrm>
            <a:off x="600075" y="1916113"/>
            <a:ext cx="85439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4625" latinLnBrk="1">
              <a:buFont typeface="Arial" pitchFamily="34" charset="0"/>
              <a:buChar char="•"/>
            </a:pPr>
            <a:r>
              <a:rPr kumimoji="1" lang="ru-RU" altLang="ko-KR" b="0">
                <a:solidFill>
                  <a:schemeClr val="tx1"/>
                </a:solidFill>
              </a:rPr>
              <a:t>Индикация параметров</a:t>
            </a:r>
            <a:r>
              <a:rPr kumimoji="1" lang="en-US" altLang="ko-KR" b="0">
                <a:solidFill>
                  <a:schemeClr val="tx1"/>
                </a:solidFill>
              </a:rPr>
              <a:t> </a:t>
            </a:r>
            <a:r>
              <a:rPr kumimoji="1" lang="ru-RU" altLang="ko-KR" b="0">
                <a:solidFill>
                  <a:schemeClr val="tx1"/>
                </a:solidFill>
              </a:rPr>
              <a:t>гидравлической схемы</a:t>
            </a:r>
          </a:p>
          <a:p>
            <a:pPr indent="174625" latinLnBrk="1">
              <a:buFont typeface="Arial" pitchFamily="34" charset="0"/>
              <a:buNone/>
            </a:pPr>
            <a:r>
              <a:rPr kumimoji="1" lang="ru-RU" altLang="ko-KR" b="0">
                <a:solidFill>
                  <a:schemeClr val="tx1"/>
                </a:solidFill>
              </a:rPr>
              <a:t>наружного и внутренних блоков</a:t>
            </a:r>
            <a:endParaRPr kumimoji="1" lang="en-US" altLang="ko-KR" b="0">
              <a:solidFill>
                <a:schemeClr val="tx1"/>
              </a:solidFill>
            </a:endParaRPr>
          </a:p>
          <a:p>
            <a:pPr indent="174625" latinLnBrk="1"/>
            <a:r>
              <a:rPr kumimoji="1" lang="en-US" altLang="ko-KR" b="0">
                <a:solidFill>
                  <a:schemeClr val="tx1"/>
                </a:solidFill>
              </a:rPr>
              <a:t>(</a:t>
            </a:r>
            <a:r>
              <a:rPr kumimoji="1" lang="ru-RU" altLang="ko-KR" b="0">
                <a:solidFill>
                  <a:schemeClr val="tx1"/>
                </a:solidFill>
              </a:rPr>
              <a:t>поддерживается не всеми моделями</a:t>
            </a:r>
            <a:r>
              <a:rPr kumimoji="1" lang="en-US" altLang="ko-KR" b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01" name="Zone Management화면" descr="Schedule-Control02.png"/>
          <p:cNvPicPr preferRelativeResize="0"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3213100"/>
            <a:ext cx="233997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Cycle Monitoring화면" descr="Schedule-Control02.png"/>
          <p:cNvPicPr preferRelativeResize="0"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1628775"/>
            <a:ext cx="233997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" name="Error Management제목"/>
          <p:cNvSpPr txBox="1">
            <a:spLocks noChangeArrowheads="1"/>
          </p:cNvSpPr>
          <p:nvPr/>
        </p:nvSpPr>
        <p:spPr bwMode="auto">
          <a:xfrm>
            <a:off x="468313" y="4286250"/>
            <a:ext cx="8543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8288" latinLnBrk="1">
              <a:buFontTx/>
              <a:buBlip>
                <a:blip r:embed="rId3"/>
              </a:buBlip>
            </a:pPr>
            <a:r>
              <a:rPr kumimoji="1" lang="ru-RU" altLang="ko-KR" sz="1800">
                <a:solidFill>
                  <a:schemeClr val="tx1"/>
                </a:solidFill>
              </a:rPr>
              <a:t>История ошибок</a:t>
            </a:r>
            <a:endParaRPr kumimoji="1" lang="en-US" altLang="ko-KR" sz="1800">
              <a:solidFill>
                <a:schemeClr val="tx1"/>
              </a:solidFill>
            </a:endParaRPr>
          </a:p>
        </p:txBody>
      </p:sp>
      <p:sp>
        <p:nvSpPr>
          <p:cNvPr id="114" name="Error Management본문"/>
          <p:cNvSpPr txBox="1">
            <a:spLocks noChangeArrowheads="1"/>
          </p:cNvSpPr>
          <p:nvPr/>
        </p:nvSpPr>
        <p:spPr bwMode="auto">
          <a:xfrm>
            <a:off x="684213" y="4724400"/>
            <a:ext cx="85439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4625" latinLnBrk="1">
              <a:buFont typeface="Arial" pitchFamily="34" charset="0"/>
              <a:buChar char="•"/>
            </a:pPr>
            <a:r>
              <a:rPr kumimoji="1" lang="ru-RU" altLang="ko-KR" b="0">
                <a:solidFill>
                  <a:schemeClr val="tx1"/>
                </a:solidFill>
              </a:rPr>
              <a:t>Дата и время возникновения ошибки</a:t>
            </a:r>
            <a:endParaRPr kumimoji="1" lang="en-US" altLang="ko-KR" b="0">
              <a:solidFill>
                <a:schemeClr val="tx1"/>
              </a:solidFill>
            </a:endParaRPr>
          </a:p>
          <a:p>
            <a:pPr indent="174625" latinLnBrk="1">
              <a:buFont typeface="Arial" pitchFamily="34" charset="0"/>
              <a:buChar char="•"/>
            </a:pPr>
            <a:r>
              <a:rPr kumimoji="1" lang="ru-RU" altLang="ko-KR" b="0">
                <a:solidFill>
                  <a:schemeClr val="tx1"/>
                </a:solidFill>
              </a:rPr>
              <a:t>Код ошибки</a:t>
            </a:r>
            <a:endParaRPr kumimoji="1" lang="en-US" altLang="ko-KR" b="0">
              <a:solidFill>
                <a:schemeClr val="tx1"/>
              </a:solidFill>
            </a:endParaRPr>
          </a:p>
          <a:p>
            <a:pPr indent="174625" latinLnBrk="1">
              <a:buFont typeface="Arial" pitchFamily="34" charset="0"/>
              <a:buChar char="•"/>
            </a:pPr>
            <a:r>
              <a:rPr kumimoji="1" lang="ru-RU" altLang="ko-KR" b="0">
                <a:solidFill>
                  <a:schemeClr val="tx1"/>
                </a:solidFill>
              </a:rPr>
              <a:t>Краткое описание ошибки</a:t>
            </a:r>
            <a:endParaRPr kumimoji="1" lang="en-US" altLang="ko-KR" b="0">
              <a:solidFill>
                <a:schemeClr val="tx1"/>
              </a:solidFill>
            </a:endParaRPr>
          </a:p>
        </p:txBody>
      </p:sp>
      <p:pic>
        <p:nvPicPr>
          <p:cNvPr id="116" name="Error Management화면" descr="Schedule-Control02.png"/>
          <p:cNvPicPr preferRelativeResize="0"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53100" y="4826000"/>
            <a:ext cx="233997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84" name="Text Box 28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08.</a:t>
            </a:r>
          </a:p>
        </p:txBody>
      </p:sp>
      <p:sp>
        <p:nvSpPr>
          <p:cNvPr id="96285" name="Text Box 29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Контроллер </a:t>
            </a:r>
            <a:r>
              <a:rPr kumimoji="1" lang="en-US" altLang="ko-KR" sz="3200">
                <a:solidFill>
                  <a:schemeClr val="bg1"/>
                </a:solidFill>
              </a:rPr>
              <a:t>S-NET mini (MST-S3W)</a:t>
            </a:r>
          </a:p>
        </p:txBody>
      </p:sp>
      <p:sp>
        <p:nvSpPr>
          <p:cNvPr id="96286" name="Text Box 30"/>
          <p:cNvSpPr txBox="1">
            <a:spLocks noChangeArrowheads="1"/>
          </p:cNvSpPr>
          <p:nvPr/>
        </p:nvSpPr>
        <p:spPr bwMode="auto">
          <a:xfrm>
            <a:off x="636588" y="981075"/>
            <a:ext cx="65278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3867E-6 L 0.07257 -0.10268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-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3867E-6 L 0.07257 -0.10268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-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3867E-6 L 0.07257 -0.10268 " pathEditMode="relative" rAng="0" ptsTypes="AA">
                                      <p:cBhvr>
                                        <p:cTn id="44" dur="700" spd="-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-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108" grpId="0"/>
      <p:bldP spid="109" grpId="0"/>
      <p:bldP spid="113" grpId="0"/>
      <p:bldP spid="1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조직도판"/>
          <p:cNvGrpSpPr>
            <a:grpSpLocks/>
          </p:cNvGrpSpPr>
          <p:nvPr/>
        </p:nvGrpSpPr>
        <p:grpSpPr bwMode="auto">
          <a:xfrm>
            <a:off x="590550" y="2276475"/>
            <a:ext cx="7940675" cy="3816350"/>
            <a:chOff x="588995" y="3480557"/>
            <a:chExt cx="7941493" cy="2724015"/>
          </a:xfrm>
        </p:grpSpPr>
        <p:grpSp>
          <p:nvGrpSpPr>
            <p:cNvPr id="99332" name="그룹 29"/>
            <p:cNvGrpSpPr>
              <a:grpSpLocks/>
            </p:cNvGrpSpPr>
            <p:nvPr/>
          </p:nvGrpSpPr>
          <p:grpSpPr bwMode="auto">
            <a:xfrm>
              <a:off x="588995" y="3480557"/>
              <a:ext cx="7941493" cy="2724015"/>
              <a:chOff x="620525" y="3480557"/>
              <a:chExt cx="7941493" cy="2724015"/>
            </a:xfrm>
          </p:grpSpPr>
          <p:sp>
            <p:nvSpPr>
              <p:cNvPr id="60" name="직사각형 59"/>
              <p:cNvSpPr/>
              <p:nvPr/>
            </p:nvSpPr>
            <p:spPr>
              <a:xfrm>
                <a:off x="632400" y="3489928"/>
                <a:ext cx="7929618" cy="2714644"/>
              </a:xfrm>
              <a:prstGeom prst="rect">
                <a:avLst/>
              </a:prstGeom>
              <a:solidFill>
                <a:srgbClr val="8EB4E3">
                  <a:alpha val="50196"/>
                </a:srgbClr>
              </a:solidFill>
              <a:ln w="9525">
                <a:noFill/>
              </a:ln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contourW="6350" prstMaterial="clear">
                <a:bevelT h="63500"/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>
                  <a:defRPr/>
                </a:pPr>
                <a:endParaRPr kumimoji="1" lang="ko-KR" altLang="en-US" sz="1800" b="0"/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620525" y="3480557"/>
                <a:ext cx="7930380" cy="2713817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/>
                <a:endParaRPr kumimoji="1" lang="ru-RU" sz="1800" b="0">
                  <a:solidFill>
                    <a:srgbClr val="FFFF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sp>
          <p:nvSpPr>
            <p:cNvPr id="59" name="직사각형 58"/>
            <p:cNvSpPr/>
            <p:nvPr/>
          </p:nvSpPr>
          <p:spPr>
            <a:xfrm>
              <a:off x="742999" y="3581405"/>
              <a:ext cx="7644599" cy="2517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/>
              <a:endParaRPr kumimoji="1" lang="ru-RU" sz="1800" b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7" name="그룹 38"/>
          <p:cNvGrpSpPr>
            <a:grpSpLocks/>
          </p:cNvGrpSpPr>
          <p:nvPr/>
        </p:nvGrpSpPr>
        <p:grpSpPr bwMode="auto">
          <a:xfrm>
            <a:off x="744538" y="2468563"/>
            <a:ext cx="5616575" cy="517525"/>
            <a:chOff x="745200" y="3915988"/>
            <a:chExt cx="5616245" cy="516878"/>
          </a:xfrm>
        </p:grpSpPr>
        <p:sp>
          <p:nvSpPr>
            <p:cNvPr id="99337" name="직사각형 5"/>
            <p:cNvSpPr>
              <a:spLocks noChangeArrowheads="1"/>
            </p:cNvSpPr>
            <p:nvPr/>
          </p:nvSpPr>
          <p:spPr bwMode="auto">
            <a:xfrm>
              <a:off x="1075381" y="3915988"/>
              <a:ext cx="5286064" cy="516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atinLnBrk="1"/>
              <a:r>
                <a:rPr kumimoji="1" lang="ru-RU" altLang="ko-KR">
                  <a:solidFill>
                    <a:srgbClr val="7030A0"/>
                  </a:solidFill>
                  <a:cs typeface="Arial" pitchFamily="34" charset="0"/>
                </a:rPr>
                <a:t>Многоуровневая совместимость</a:t>
              </a:r>
              <a:r>
                <a:rPr kumimoji="1" lang="en-US" altLang="ko-KR">
                  <a:solidFill>
                    <a:srgbClr val="7030A0"/>
                  </a:solidFill>
                  <a:cs typeface="Arial" pitchFamily="34" charset="0"/>
                </a:rPr>
                <a:t> </a:t>
              </a:r>
            </a:p>
            <a:p>
              <a:pPr latinLnBrk="1"/>
              <a:r>
                <a:rPr kumimoji="1" lang="en-US" altLang="ko-KR" b="0">
                  <a:solidFill>
                    <a:schemeClr val="tx1"/>
                  </a:solidFill>
                  <a:cs typeface="Arial" pitchFamily="34" charset="0"/>
                </a:rPr>
                <a:t>(DMS, </a:t>
              </a:r>
              <a:r>
                <a:rPr kumimoji="1" lang="ru-RU" altLang="ko-KR" b="0">
                  <a:solidFill>
                    <a:schemeClr val="tx1"/>
                  </a:solidFill>
                  <a:cs typeface="Arial" pitchFamily="34" charset="0"/>
                </a:rPr>
                <a:t>Центральный пульт</a:t>
              </a:r>
              <a:r>
                <a:rPr kumimoji="1" lang="en-US" altLang="ko-KR" b="0">
                  <a:solidFill>
                    <a:schemeClr val="tx1"/>
                  </a:solidFill>
                  <a:cs typeface="Arial" pitchFamily="34" charset="0"/>
                </a:rPr>
                <a:t>, </a:t>
              </a:r>
              <a:r>
                <a:rPr kumimoji="1" lang="ru-RU" altLang="ko-KR" b="0">
                  <a:solidFill>
                    <a:schemeClr val="tx1"/>
                  </a:solidFill>
                  <a:cs typeface="Arial" pitchFamily="34" charset="0"/>
                </a:rPr>
                <a:t>Модуль интерфейса</a:t>
              </a:r>
              <a:r>
                <a:rPr kumimoji="1" lang="en-US" altLang="ko-KR" b="0">
                  <a:solidFill>
                    <a:schemeClr val="tx1"/>
                  </a:solidFill>
                  <a:cs typeface="Arial" pitchFamily="34" charset="0"/>
                </a:rPr>
                <a:t>)</a:t>
              </a:r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745200" y="4001606"/>
              <a:ext cx="357166" cy="14269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/>
              <a:endParaRPr kumimoji="1" lang="ru-RU" sz="1800" b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1065856" y="4001606"/>
              <a:ext cx="36510" cy="14269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/>
              <a:endParaRPr kumimoji="1" lang="ru-RU" sz="1800" b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pic>
        <p:nvPicPr>
          <p:cNvPr id="74" name="단말기" descr="삼성전자(CSG)내지_018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950" y="3222625"/>
            <a:ext cx="11303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그룹 75"/>
          <p:cNvGrpSpPr>
            <a:grpSpLocks/>
          </p:cNvGrpSpPr>
          <p:nvPr/>
        </p:nvGrpSpPr>
        <p:grpSpPr bwMode="auto">
          <a:xfrm>
            <a:off x="2397125" y="3090863"/>
            <a:ext cx="4730750" cy="796925"/>
            <a:chOff x="2243452" y="2978632"/>
            <a:chExt cx="4731050" cy="796925"/>
          </a:xfrm>
        </p:grpSpPr>
        <p:pic>
          <p:nvPicPr>
            <p:cNvPr id="99342" name="그림 94" descr="Dynamic-Compatibility-Optio.jpg"/>
            <p:cNvPicPr>
              <a:picLocks noChangeAspect="1"/>
            </p:cNvPicPr>
            <p:nvPr/>
          </p:nvPicPr>
          <p:blipFill>
            <a:blip r:embed="rId3"/>
            <a:srcRect t="72086" b="989"/>
            <a:stretch>
              <a:fillRect/>
            </a:stretch>
          </p:blipFill>
          <p:spPr bwMode="auto">
            <a:xfrm>
              <a:off x="2593002" y="2978632"/>
              <a:ext cx="4381500" cy="796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5" name="직선 연결선 74"/>
            <p:cNvCxnSpPr/>
            <p:nvPr/>
          </p:nvCxnSpPr>
          <p:spPr bwMode="auto">
            <a:xfrm>
              <a:off x="2243452" y="3243744"/>
              <a:ext cx="431827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단말기" descr="삼성전자(CSG)내지_018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950" y="4156075"/>
            <a:ext cx="11303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그룹 83"/>
          <p:cNvGrpSpPr>
            <a:grpSpLocks/>
          </p:cNvGrpSpPr>
          <p:nvPr/>
        </p:nvGrpSpPr>
        <p:grpSpPr bwMode="auto">
          <a:xfrm>
            <a:off x="2397125" y="3979863"/>
            <a:ext cx="4730750" cy="1000125"/>
            <a:chOff x="2243452" y="2936100"/>
            <a:chExt cx="4731050" cy="1000132"/>
          </a:xfrm>
        </p:grpSpPr>
        <p:pic>
          <p:nvPicPr>
            <p:cNvPr id="99346" name="그림 84" descr="Dynamic-Compatibility-Optio.jpg"/>
            <p:cNvPicPr>
              <a:picLocks noChangeAspect="1"/>
            </p:cNvPicPr>
            <p:nvPr/>
          </p:nvPicPr>
          <p:blipFill>
            <a:blip r:embed="rId3"/>
            <a:srcRect t="34804" b="31406"/>
            <a:stretch>
              <a:fillRect/>
            </a:stretch>
          </p:blipFill>
          <p:spPr bwMode="auto">
            <a:xfrm>
              <a:off x="2593002" y="2936100"/>
              <a:ext cx="4381500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6" name="직선 연결선 85"/>
            <p:cNvCxnSpPr/>
            <p:nvPr/>
          </p:nvCxnSpPr>
          <p:spPr bwMode="auto">
            <a:xfrm>
              <a:off x="2243452" y="3244077"/>
              <a:ext cx="539784" cy="158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그룹 34"/>
          <p:cNvGrpSpPr>
            <a:grpSpLocks noChangeAspect="1"/>
          </p:cNvGrpSpPr>
          <p:nvPr/>
        </p:nvGrpSpPr>
        <p:grpSpPr bwMode="auto">
          <a:xfrm>
            <a:off x="6986588" y="3109913"/>
            <a:ext cx="1079500" cy="896937"/>
            <a:chOff x="312842" y="4633930"/>
            <a:chExt cx="2194920" cy="1825624"/>
          </a:xfrm>
        </p:grpSpPr>
        <p:grpSp>
          <p:nvGrpSpPr>
            <p:cNvPr id="99349" name="그룹 54"/>
            <p:cNvGrpSpPr>
              <a:grpSpLocks/>
            </p:cNvGrpSpPr>
            <p:nvPr/>
          </p:nvGrpSpPr>
          <p:grpSpPr bwMode="auto">
            <a:xfrm>
              <a:off x="482544" y="4633930"/>
              <a:ext cx="1850612" cy="1825624"/>
              <a:chOff x="100220" y="2004828"/>
              <a:chExt cx="1999638" cy="1972130"/>
            </a:xfrm>
          </p:grpSpPr>
          <p:sp>
            <p:nvSpPr>
              <p:cNvPr id="91" name="타원 90"/>
              <p:cNvSpPr/>
              <p:nvPr/>
            </p:nvSpPr>
            <p:spPr bwMode="auto">
              <a:xfrm>
                <a:off x="495820" y="2318973"/>
                <a:ext cx="1367200" cy="13717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/>
                <a:endParaRPr lang="ru-RU" sz="1800" b="0">
                  <a:solidFill>
                    <a:srgbClr val="FFFF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92" name="그림 54" descr="비젼원.png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32381" t="26878" r="32857" b="27408"/>
              <a:stretch>
                <a:fillRect/>
              </a:stretch>
            </p:blipFill>
            <p:spPr bwMode="auto">
              <a:xfrm>
                <a:off x="100220" y="2004828"/>
                <a:ext cx="1999638" cy="1972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9" name="Digital  .."/>
            <p:cNvSpPr txBox="1"/>
            <p:nvPr/>
          </p:nvSpPr>
          <p:spPr>
            <a:xfrm>
              <a:off x="699650" y="5035561"/>
              <a:ext cx="1464666" cy="511925"/>
            </a:xfrm>
            <a:prstGeom prst="rect">
              <a:avLst/>
            </a:prstGeom>
            <a:noFill/>
          </p:spPr>
          <p:txBody>
            <a:bodyPr anchor="ctr"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050" spc="-100" dirty="0">
                  <a:ln>
                    <a:prstDash val="solid"/>
                  </a:ln>
                  <a:solidFill>
                    <a:srgbClr val="002060"/>
                  </a:solidFill>
                  <a:effectLst>
                    <a:outerShdw blurRad="50800" dist="38100" dir="2400000" algn="t" rotWithShape="0">
                      <a:schemeClr val="tx1">
                        <a:alpha val="30000"/>
                      </a:schemeClr>
                    </a:outerShdw>
                  </a:effectLst>
                  <a:latin typeface="Arial" pitchFamily="34" charset="0"/>
                  <a:ea typeface="+mn-ea"/>
                  <a:cs typeface="Arial" pitchFamily="34" charset="0"/>
                </a:rPr>
                <a:t>Supports</a:t>
              </a:r>
              <a:endParaRPr lang="en-US" altLang="ko-KR" sz="1000" spc="-100" dirty="0">
                <a:ln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2400000" algn="t" rotWithShape="0">
                    <a:schemeClr val="tx1">
                      <a:alpha val="30000"/>
                    </a:schemeClr>
                  </a:outerShdw>
                </a:effectLst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90" name="Digital  .."/>
            <p:cNvSpPr txBox="1"/>
            <p:nvPr/>
          </p:nvSpPr>
          <p:spPr>
            <a:xfrm>
              <a:off x="312842" y="5616185"/>
              <a:ext cx="2194920" cy="365986"/>
            </a:xfrm>
            <a:prstGeom prst="rect">
              <a:avLst/>
            </a:prstGeom>
            <a:noFill/>
          </p:spPr>
          <p:txBody>
            <a:bodyPr anchor="ctr"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 fontAlgn="auto" latinLnBrk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800" spc="-50" dirty="0">
                  <a:ln>
                    <a:prstDash val="solid"/>
                  </a:ln>
                  <a:solidFill>
                    <a:schemeClr val="tx1"/>
                  </a:solidFill>
                  <a:effectLst>
                    <a:outerShdw blurRad="50800" dist="38100" dir="2400000" algn="t" rotWithShape="0">
                      <a:schemeClr val="tx1">
                        <a:alpha val="30000"/>
                      </a:schemeClr>
                    </a:outerShdw>
                  </a:effectLst>
                  <a:latin typeface="Arial" pitchFamily="34" charset="0"/>
                  <a:ea typeface="+mn-ea"/>
                  <a:cs typeface="Arial" pitchFamily="34" charset="0"/>
                </a:rPr>
                <a:t>16</a:t>
              </a:r>
            </a:p>
            <a:p>
              <a:pPr algn="ctr" fontAlgn="auto" latinLnBrk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800" spc="-50" dirty="0">
                  <a:ln>
                    <a:prstDash val="solid"/>
                  </a:ln>
                  <a:solidFill>
                    <a:schemeClr val="tx1"/>
                  </a:solidFill>
                  <a:effectLst>
                    <a:outerShdw blurRad="50800" dist="38100" dir="2400000" algn="t" rotWithShape="0">
                      <a:schemeClr val="tx1">
                        <a:alpha val="30000"/>
                      </a:schemeClr>
                    </a:outerShdw>
                  </a:effectLst>
                  <a:latin typeface="Arial" pitchFamily="34" charset="0"/>
                  <a:ea typeface="+mn-ea"/>
                  <a:cs typeface="Arial" pitchFamily="34" charset="0"/>
                </a:rPr>
                <a:t>Interface</a:t>
              </a:r>
            </a:p>
            <a:p>
              <a:pPr algn="ctr" fontAlgn="auto" latinLnBrk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800" spc="-50" dirty="0">
                  <a:ln>
                    <a:prstDash val="solid"/>
                  </a:ln>
                  <a:solidFill>
                    <a:schemeClr val="tx1"/>
                  </a:solidFill>
                  <a:effectLst>
                    <a:outerShdw blurRad="50800" dist="38100" dir="2400000" algn="t" rotWithShape="0">
                      <a:schemeClr val="tx1">
                        <a:alpha val="30000"/>
                      </a:schemeClr>
                    </a:outerShdw>
                  </a:effectLst>
                  <a:latin typeface="Arial" pitchFamily="34" charset="0"/>
                  <a:ea typeface="+mn-ea"/>
                  <a:cs typeface="Arial" pitchFamily="34" charset="0"/>
                </a:rPr>
                <a:t>Modules</a:t>
              </a:r>
              <a:endParaRPr lang="en-US" altLang="ko-KR" sz="700" spc="-50" dirty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400000" algn="t" rotWithShape="0">
                    <a:schemeClr val="tx1">
                      <a:alpha val="30000"/>
                    </a:schemeClr>
                  </a:outerShdw>
                </a:effectLst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102" name="단말기" descr="삼성전자(CSG)내지_018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950" y="5073650"/>
            <a:ext cx="11303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그룹 102"/>
          <p:cNvGrpSpPr>
            <a:grpSpLocks/>
          </p:cNvGrpSpPr>
          <p:nvPr/>
        </p:nvGrpSpPr>
        <p:grpSpPr bwMode="auto">
          <a:xfrm>
            <a:off x="2397125" y="4919663"/>
            <a:ext cx="4730750" cy="1000125"/>
            <a:chOff x="2243452" y="2956379"/>
            <a:chExt cx="4731050" cy="1000132"/>
          </a:xfrm>
        </p:grpSpPr>
        <p:pic>
          <p:nvPicPr>
            <p:cNvPr id="99356" name="그림 103" descr="Dynamic-Compatibility-Optio.jpg"/>
            <p:cNvPicPr>
              <a:picLocks noChangeAspect="1"/>
            </p:cNvPicPr>
            <p:nvPr/>
          </p:nvPicPr>
          <p:blipFill>
            <a:blip r:embed="rId3"/>
            <a:srcRect t="-198" b="66408"/>
            <a:stretch>
              <a:fillRect/>
            </a:stretch>
          </p:blipFill>
          <p:spPr bwMode="auto">
            <a:xfrm>
              <a:off x="2593002" y="2956379"/>
              <a:ext cx="4381500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5" name="직선 연결선 104"/>
            <p:cNvCxnSpPr/>
            <p:nvPr/>
          </p:nvCxnSpPr>
          <p:spPr bwMode="auto">
            <a:xfrm>
              <a:off x="2243452" y="3243718"/>
              <a:ext cx="539784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그룹 34"/>
          <p:cNvGrpSpPr>
            <a:grpSpLocks noChangeAspect="1"/>
          </p:cNvGrpSpPr>
          <p:nvPr/>
        </p:nvGrpSpPr>
        <p:grpSpPr bwMode="auto">
          <a:xfrm>
            <a:off x="6986588" y="4960938"/>
            <a:ext cx="1079500" cy="896937"/>
            <a:chOff x="312842" y="4633930"/>
            <a:chExt cx="2194920" cy="1825624"/>
          </a:xfrm>
        </p:grpSpPr>
        <p:grpSp>
          <p:nvGrpSpPr>
            <p:cNvPr id="99359" name="그룹 54"/>
            <p:cNvGrpSpPr>
              <a:grpSpLocks/>
            </p:cNvGrpSpPr>
            <p:nvPr/>
          </p:nvGrpSpPr>
          <p:grpSpPr bwMode="auto">
            <a:xfrm>
              <a:off x="482544" y="4633930"/>
              <a:ext cx="1850612" cy="1825624"/>
              <a:chOff x="100220" y="2004828"/>
              <a:chExt cx="1999638" cy="1972130"/>
            </a:xfrm>
          </p:grpSpPr>
          <p:sp>
            <p:nvSpPr>
              <p:cNvPr id="110" name="타원 109"/>
              <p:cNvSpPr/>
              <p:nvPr/>
            </p:nvSpPr>
            <p:spPr bwMode="auto">
              <a:xfrm>
                <a:off x="495820" y="2318973"/>
                <a:ext cx="1367200" cy="13717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/>
                <a:endParaRPr lang="ru-RU" sz="1800" b="0">
                  <a:solidFill>
                    <a:srgbClr val="FFFF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111" name="그림 54" descr="비젼원.png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32381" t="26878" r="32857" b="27408"/>
              <a:stretch>
                <a:fillRect/>
              </a:stretch>
            </p:blipFill>
            <p:spPr bwMode="auto">
              <a:xfrm>
                <a:off x="100220" y="2004828"/>
                <a:ext cx="1999638" cy="1972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8" name="Digital  .."/>
            <p:cNvSpPr txBox="1"/>
            <p:nvPr/>
          </p:nvSpPr>
          <p:spPr>
            <a:xfrm>
              <a:off x="699650" y="5186967"/>
              <a:ext cx="1464665" cy="511926"/>
            </a:xfrm>
            <a:prstGeom prst="rect">
              <a:avLst/>
            </a:prstGeom>
            <a:noFill/>
          </p:spPr>
          <p:txBody>
            <a:bodyPr anchor="ctr"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050" spc="-100" dirty="0">
                  <a:ln>
                    <a:prstDash val="solid"/>
                  </a:ln>
                  <a:solidFill>
                    <a:srgbClr val="002060"/>
                  </a:solidFill>
                  <a:effectLst>
                    <a:outerShdw blurRad="50800" dist="38100" dir="2400000" algn="t" rotWithShape="0">
                      <a:schemeClr val="tx1">
                        <a:alpha val="30000"/>
                      </a:schemeClr>
                    </a:outerShdw>
                  </a:effectLst>
                  <a:latin typeface="Arial" pitchFamily="34" charset="0"/>
                  <a:ea typeface="+mn-ea"/>
                  <a:cs typeface="Arial" pitchFamily="34" charset="0"/>
                </a:rPr>
                <a:t>Supports</a:t>
              </a:r>
              <a:endParaRPr lang="en-US" altLang="ko-KR" sz="1000" spc="-100" dirty="0">
                <a:ln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2400000" algn="t" rotWithShape="0">
                    <a:schemeClr val="tx1">
                      <a:alpha val="30000"/>
                    </a:schemeClr>
                  </a:outerShdw>
                </a:effectLst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9" name="Digital  .."/>
            <p:cNvSpPr txBox="1"/>
            <p:nvPr/>
          </p:nvSpPr>
          <p:spPr>
            <a:xfrm>
              <a:off x="312842" y="5551297"/>
              <a:ext cx="2194920" cy="365986"/>
            </a:xfrm>
            <a:prstGeom prst="rect">
              <a:avLst/>
            </a:prstGeom>
            <a:noFill/>
          </p:spPr>
          <p:txBody>
            <a:bodyPr anchor="ctr"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200" spc="-100" dirty="0">
                  <a:ln>
                    <a:prstDash val="solid"/>
                  </a:ln>
                  <a:solidFill>
                    <a:prstClr val="black"/>
                  </a:solidFill>
                  <a:effectLst>
                    <a:outerShdw blurRad="50800" dist="38100" dir="2400000" algn="t" rotWithShape="0">
                      <a:prstClr val="black">
                        <a:alpha val="30000"/>
                      </a:prstClr>
                    </a:outerShdw>
                  </a:effectLst>
                  <a:latin typeface="Arial" pitchFamily="34" charset="0"/>
                  <a:ea typeface="맑은 고딕"/>
                  <a:cs typeface="Arial" pitchFamily="34" charset="0"/>
                </a:rPr>
                <a:t>4 DMS</a:t>
              </a:r>
              <a:r>
                <a:rPr lang="en-US" altLang="ko-KR" sz="1050" spc="-100" dirty="0">
                  <a:ln>
                    <a:prstDash val="solid"/>
                  </a:ln>
                  <a:solidFill>
                    <a:prstClr val="black"/>
                  </a:solidFill>
                  <a:effectLst>
                    <a:outerShdw blurRad="50800" dist="38100" dir="2400000" algn="t" rotWithShape="0">
                      <a:prstClr val="black">
                        <a:alpha val="30000"/>
                      </a:prstClr>
                    </a:outerShdw>
                  </a:effectLst>
                  <a:latin typeface="Arial" pitchFamily="34" charset="0"/>
                  <a:ea typeface="맑은 고딕"/>
                  <a:cs typeface="Arial" pitchFamily="34" charset="0"/>
                </a:rPr>
                <a:t>s</a:t>
              </a:r>
              <a:endParaRPr lang="en-US" altLang="ko-KR" sz="1100" spc="-100" dirty="0">
                <a:ln>
                  <a:prstDash val="solid"/>
                </a:ln>
                <a:solidFill>
                  <a:prstClr val="black"/>
                </a:solidFill>
                <a:effectLst>
                  <a:outerShdw blurRad="50800" dist="38100" dir="2400000" algn="t" rotWithShape="0">
                    <a:prstClr val="black">
                      <a:alpha val="30000"/>
                    </a:prstClr>
                  </a:outerShdw>
                </a:effectLst>
                <a:latin typeface="Arial Narrow" pitchFamily="34" charset="0"/>
                <a:ea typeface="맑은 고딕"/>
                <a:cs typeface="Arial" pitchFamily="34" charset="0"/>
              </a:endParaRPr>
            </a:p>
          </p:txBody>
        </p:sp>
      </p:grpSp>
      <p:grpSp>
        <p:nvGrpSpPr>
          <p:cNvPr id="15" name="그룹 34"/>
          <p:cNvGrpSpPr>
            <a:grpSpLocks noChangeAspect="1"/>
          </p:cNvGrpSpPr>
          <p:nvPr/>
        </p:nvGrpSpPr>
        <p:grpSpPr bwMode="auto">
          <a:xfrm>
            <a:off x="6986588" y="4041775"/>
            <a:ext cx="1079500" cy="896938"/>
            <a:chOff x="312842" y="4633930"/>
            <a:chExt cx="2194920" cy="1825624"/>
          </a:xfrm>
        </p:grpSpPr>
        <p:grpSp>
          <p:nvGrpSpPr>
            <p:cNvPr id="99365" name="그룹 54"/>
            <p:cNvGrpSpPr>
              <a:grpSpLocks/>
            </p:cNvGrpSpPr>
            <p:nvPr/>
          </p:nvGrpSpPr>
          <p:grpSpPr bwMode="auto">
            <a:xfrm>
              <a:off x="482544" y="4633930"/>
              <a:ext cx="1850612" cy="1825624"/>
              <a:chOff x="100220" y="2004828"/>
              <a:chExt cx="1999638" cy="1972130"/>
            </a:xfrm>
          </p:grpSpPr>
          <p:sp>
            <p:nvSpPr>
              <p:cNvPr id="99" name="타원 98"/>
              <p:cNvSpPr/>
              <p:nvPr/>
            </p:nvSpPr>
            <p:spPr bwMode="auto">
              <a:xfrm>
                <a:off x="495820" y="2318972"/>
                <a:ext cx="1367200" cy="13717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/>
                <a:endParaRPr lang="ru-RU" sz="1800" b="0">
                  <a:solidFill>
                    <a:srgbClr val="FFFF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101" name="그림 54" descr="비젼원.png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32381" t="26878" r="32857" b="27408"/>
              <a:stretch>
                <a:fillRect/>
              </a:stretch>
            </p:blipFill>
            <p:spPr bwMode="auto">
              <a:xfrm>
                <a:off x="100220" y="2004828"/>
                <a:ext cx="1999638" cy="1972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6" name="Digital  .."/>
            <p:cNvSpPr txBox="1"/>
            <p:nvPr/>
          </p:nvSpPr>
          <p:spPr>
            <a:xfrm>
              <a:off x="699650" y="5035561"/>
              <a:ext cx="1464666" cy="511925"/>
            </a:xfrm>
            <a:prstGeom prst="rect">
              <a:avLst/>
            </a:prstGeom>
            <a:noFill/>
          </p:spPr>
          <p:txBody>
            <a:bodyPr anchor="ctr"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050" spc="-100" dirty="0">
                  <a:ln>
                    <a:prstDash val="solid"/>
                  </a:ln>
                  <a:solidFill>
                    <a:srgbClr val="002060"/>
                  </a:solidFill>
                  <a:effectLst>
                    <a:outerShdw blurRad="50800" dist="38100" dir="2400000" algn="t" rotWithShape="0">
                      <a:schemeClr val="tx1">
                        <a:alpha val="30000"/>
                      </a:schemeClr>
                    </a:outerShdw>
                  </a:effectLst>
                  <a:latin typeface="Arial" pitchFamily="34" charset="0"/>
                  <a:ea typeface="+mn-ea"/>
                  <a:cs typeface="Arial" pitchFamily="34" charset="0"/>
                </a:rPr>
                <a:t>Supports</a:t>
              </a:r>
              <a:endParaRPr lang="en-US" altLang="ko-KR" sz="1000" spc="-100" dirty="0">
                <a:ln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2400000" algn="t" rotWithShape="0">
                    <a:schemeClr val="tx1">
                      <a:alpha val="30000"/>
                    </a:schemeClr>
                  </a:outerShdw>
                </a:effectLst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97" name="Digital  .."/>
            <p:cNvSpPr txBox="1"/>
            <p:nvPr/>
          </p:nvSpPr>
          <p:spPr>
            <a:xfrm>
              <a:off x="312842" y="5616185"/>
              <a:ext cx="2194920" cy="365986"/>
            </a:xfrm>
            <a:prstGeom prst="rect">
              <a:avLst/>
            </a:prstGeom>
            <a:noFill/>
          </p:spPr>
          <p:txBody>
            <a:bodyPr anchor="ctr"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 fontAlgn="auto" latinLnBrk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800" spc="-50" dirty="0">
                  <a:ln>
                    <a:prstDash val="solid"/>
                  </a:ln>
                  <a:solidFill>
                    <a:schemeClr val="tx1"/>
                  </a:solidFill>
                  <a:effectLst>
                    <a:outerShdw blurRad="50800" dist="38100" dir="2400000" algn="t" rotWithShape="0">
                      <a:schemeClr val="tx1">
                        <a:alpha val="30000"/>
                      </a:schemeClr>
                    </a:outerShdw>
                  </a:effectLst>
                  <a:latin typeface="Arial" pitchFamily="34" charset="0"/>
                  <a:ea typeface="굴림" charset="-127"/>
                  <a:cs typeface="Arial" pitchFamily="34" charset="0"/>
                </a:rPr>
                <a:t>16</a:t>
              </a:r>
            </a:p>
            <a:p>
              <a:pPr algn="ctr" fontAlgn="auto" latinLnBrk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800" spc="-50" dirty="0" err="1">
                  <a:ln>
                    <a:prstDash val="solid"/>
                  </a:ln>
                  <a:solidFill>
                    <a:schemeClr val="tx1"/>
                  </a:solidFill>
                  <a:effectLst>
                    <a:outerShdw blurRad="50800" dist="38100" dir="2400000" algn="t" rotWithShape="0">
                      <a:schemeClr val="tx1">
                        <a:alpha val="30000"/>
                      </a:schemeClr>
                    </a:outerShdw>
                  </a:effectLst>
                  <a:latin typeface="Arial" pitchFamily="34" charset="0"/>
                  <a:ea typeface="굴림" charset="-127"/>
                  <a:cs typeface="Arial" pitchFamily="34" charset="0"/>
                </a:rPr>
                <a:t>Centrallzed</a:t>
              </a:r>
              <a:endParaRPr lang="en-US" altLang="ko-KR" sz="800" spc="-50" dirty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400000" algn="t" rotWithShape="0">
                    <a:schemeClr val="tx1">
                      <a:alpha val="30000"/>
                    </a:schemeClr>
                  </a:outerShdw>
                </a:effectLst>
                <a:latin typeface="Arial" pitchFamily="34" charset="0"/>
                <a:ea typeface="굴림" charset="-127"/>
                <a:cs typeface="Arial" pitchFamily="34" charset="0"/>
              </a:endParaRPr>
            </a:p>
            <a:p>
              <a:pPr algn="ctr" fontAlgn="auto" latinLnBrk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800" spc="-50" dirty="0">
                  <a:ln>
                    <a:prstDash val="solid"/>
                  </a:ln>
                  <a:solidFill>
                    <a:schemeClr val="tx1"/>
                  </a:solidFill>
                  <a:effectLst>
                    <a:outerShdw blurRad="50800" dist="38100" dir="2400000" algn="t" rotWithShape="0">
                      <a:schemeClr val="tx1">
                        <a:alpha val="30000"/>
                      </a:schemeClr>
                    </a:outerShdw>
                  </a:effectLst>
                  <a:latin typeface="Arial" pitchFamily="34" charset="0"/>
                  <a:ea typeface="굴림" charset="-127"/>
                  <a:cs typeface="Arial" pitchFamily="34" charset="0"/>
                </a:rPr>
                <a:t>Controllers</a:t>
              </a:r>
              <a:endParaRPr lang="en-US" altLang="ko-KR" sz="700" spc="-50" dirty="0">
                <a:ln>
                  <a:prstDash val="solid"/>
                </a:ln>
                <a:solidFill>
                  <a:schemeClr val="tx1"/>
                </a:solidFill>
                <a:effectLst>
                  <a:outerShdw blurRad="50800" dist="38100" dir="2400000" algn="t" rotWithShape="0">
                    <a:schemeClr val="tx1">
                      <a:alpha val="30000"/>
                    </a:schemeClr>
                  </a:outerShdw>
                </a:effectLst>
                <a:latin typeface="Arial Narrow" pitchFamily="34" charset="0"/>
                <a:ea typeface="굴림" charset="-127"/>
                <a:cs typeface="Arial" pitchFamily="34" charset="0"/>
              </a:endParaRPr>
            </a:p>
          </p:txBody>
        </p:sp>
      </p:grpSp>
      <p:sp>
        <p:nvSpPr>
          <p:cNvPr id="57" name="흰배경"/>
          <p:cNvSpPr/>
          <p:nvPr/>
        </p:nvSpPr>
        <p:spPr>
          <a:xfrm>
            <a:off x="1000125" y="2971800"/>
            <a:ext cx="7286625" cy="292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/>
            <a:endParaRPr kumimoji="1" lang="ru-RU" sz="1800" b="0">
              <a:solidFill>
                <a:srgbClr val="FFFF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8" name="단말기" descr="삼성전자(CSG)내지_018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4106863"/>
            <a:ext cx="11303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그룹 123"/>
          <p:cNvGrpSpPr>
            <a:grpSpLocks/>
          </p:cNvGrpSpPr>
          <p:nvPr/>
        </p:nvGrpSpPr>
        <p:grpSpPr bwMode="auto">
          <a:xfrm>
            <a:off x="2576513" y="3981450"/>
            <a:ext cx="1620837" cy="898525"/>
            <a:chOff x="2533448" y="3732928"/>
            <a:chExt cx="1621462" cy="897474"/>
          </a:xfrm>
        </p:grpSpPr>
        <p:grpSp>
          <p:nvGrpSpPr>
            <p:cNvPr id="99373" name="그룹 34"/>
            <p:cNvGrpSpPr>
              <a:grpSpLocks noChangeAspect="1"/>
            </p:cNvGrpSpPr>
            <p:nvPr/>
          </p:nvGrpSpPr>
          <p:grpSpPr bwMode="auto">
            <a:xfrm>
              <a:off x="2809571" y="3732928"/>
              <a:ext cx="1079949" cy="897474"/>
              <a:chOff x="312842" y="4633930"/>
              <a:chExt cx="2194920" cy="1825624"/>
            </a:xfrm>
          </p:grpSpPr>
          <p:grpSp>
            <p:nvGrpSpPr>
              <p:cNvPr id="99374" name="그룹 54"/>
              <p:cNvGrpSpPr>
                <a:grpSpLocks/>
              </p:cNvGrpSpPr>
              <p:nvPr/>
            </p:nvGrpSpPr>
            <p:grpSpPr bwMode="auto">
              <a:xfrm>
                <a:off x="482544" y="4633930"/>
                <a:ext cx="1850611" cy="1825624"/>
                <a:chOff x="100220" y="2004828"/>
                <a:chExt cx="1999638" cy="1972130"/>
              </a:xfrm>
            </p:grpSpPr>
            <p:sp>
              <p:nvSpPr>
                <p:cNvPr id="71" name="타원 70"/>
                <p:cNvSpPr/>
                <p:nvPr/>
              </p:nvSpPr>
              <p:spPr bwMode="auto">
                <a:xfrm>
                  <a:off x="496259" y="2318418"/>
                  <a:ext cx="1367158" cy="137282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pic>
              <p:nvPicPr>
                <p:cNvPr id="72" name="그림 54" descr="비젼원.png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 l="32381" t="26878" r="32857" b="27408"/>
                <a:stretch>
                  <a:fillRect/>
                </a:stretch>
              </p:blipFill>
              <p:spPr bwMode="auto">
                <a:xfrm>
                  <a:off x="100220" y="2004828"/>
                  <a:ext cx="1999638" cy="19721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69" name="Digital  .."/>
              <p:cNvSpPr txBox="1"/>
              <p:nvPr/>
            </p:nvSpPr>
            <p:spPr>
              <a:xfrm>
                <a:off x="699650" y="5035561"/>
                <a:ext cx="1464666" cy="511925"/>
              </a:xfrm>
              <a:prstGeom prst="rect">
                <a:avLst/>
              </a:prstGeom>
              <a:noFill/>
            </p:spPr>
            <p:txBody>
              <a:bodyPr anchor="ctr"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29210" h="1651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ko-KR" sz="1050" spc="-100" dirty="0">
                    <a:ln>
                      <a:prstDash val="solid"/>
                    </a:ln>
                    <a:solidFill>
                      <a:srgbClr val="002060"/>
                    </a:solidFill>
                    <a:effectLst>
                      <a:outerShdw blurRad="50800" dist="38100" dir="2400000" algn="t" rotWithShape="0">
                        <a:schemeClr val="tx1">
                          <a:alpha val="30000"/>
                        </a:schemeClr>
                      </a:outerShdw>
                    </a:effectLst>
                    <a:latin typeface="Arial" pitchFamily="34" charset="0"/>
                    <a:ea typeface="+mn-ea"/>
                    <a:cs typeface="Arial" pitchFamily="34" charset="0"/>
                  </a:rPr>
                  <a:t>Supports</a:t>
                </a:r>
                <a:endParaRPr lang="en-US" altLang="ko-KR" sz="1000" spc="-100" dirty="0">
                  <a:ln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50800" dist="38100" dir="2400000" algn="t" rotWithShape="0">
                      <a:schemeClr val="tx1">
                        <a:alpha val="30000"/>
                      </a:schemeClr>
                    </a:outerShdw>
                  </a:effectLst>
                  <a:latin typeface="Arial Narrow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0" name="Digital  .."/>
              <p:cNvSpPr txBox="1"/>
              <p:nvPr/>
            </p:nvSpPr>
            <p:spPr>
              <a:xfrm>
                <a:off x="312842" y="5616185"/>
                <a:ext cx="2194920" cy="365986"/>
              </a:xfrm>
              <a:prstGeom prst="rect">
                <a:avLst/>
              </a:prstGeom>
              <a:noFill/>
            </p:spPr>
            <p:txBody>
              <a:bodyPr anchor="ctr"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29210" h="1651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 algn="ctr" fontAlgn="auto" latinLnBrk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ko-KR" sz="800" spc="-50" dirty="0">
                    <a:ln>
                      <a:prstDash val="solid"/>
                    </a:ln>
                    <a:solidFill>
                      <a:schemeClr val="tx1"/>
                    </a:solidFill>
                    <a:effectLst>
                      <a:outerShdw blurRad="50800" dist="38100" dir="2400000" algn="t" rotWithShape="0">
                        <a:schemeClr val="tx1">
                          <a:alpha val="30000"/>
                        </a:schemeClr>
                      </a:outerShdw>
                    </a:effectLst>
                    <a:latin typeface="Arial" pitchFamily="34" charset="0"/>
                    <a:ea typeface="굴림" charset="-127"/>
                    <a:cs typeface="Arial" pitchFamily="34" charset="0"/>
                  </a:rPr>
                  <a:t>16</a:t>
                </a:r>
              </a:p>
              <a:p>
                <a:pPr algn="ctr" fontAlgn="auto" latinLnBrk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ko-KR" sz="800" spc="-50" dirty="0" err="1">
                    <a:ln>
                      <a:prstDash val="solid"/>
                    </a:ln>
                    <a:solidFill>
                      <a:schemeClr val="tx1"/>
                    </a:solidFill>
                    <a:effectLst>
                      <a:outerShdw blurRad="50800" dist="38100" dir="2400000" algn="t" rotWithShape="0">
                        <a:schemeClr val="tx1">
                          <a:alpha val="30000"/>
                        </a:schemeClr>
                      </a:outerShdw>
                    </a:effectLst>
                    <a:latin typeface="Arial" pitchFamily="34" charset="0"/>
                    <a:ea typeface="굴림" charset="-127"/>
                    <a:cs typeface="Arial" pitchFamily="34" charset="0"/>
                  </a:rPr>
                  <a:t>Centrallzed</a:t>
                </a:r>
                <a:endParaRPr lang="en-US" altLang="ko-KR" sz="800" spc="-50" dirty="0">
                  <a:ln>
                    <a:prstDash val="solid"/>
                  </a:ln>
                  <a:solidFill>
                    <a:schemeClr val="tx1"/>
                  </a:solidFill>
                  <a:effectLst>
                    <a:outerShdw blurRad="50800" dist="38100" dir="2400000" algn="t" rotWithShape="0">
                      <a:schemeClr val="tx1">
                        <a:alpha val="30000"/>
                      </a:schemeClr>
                    </a:outerShdw>
                  </a:effectLst>
                  <a:latin typeface="Arial" pitchFamily="34" charset="0"/>
                  <a:ea typeface="굴림" charset="-127"/>
                  <a:cs typeface="Arial" pitchFamily="34" charset="0"/>
                </a:endParaRPr>
              </a:p>
              <a:p>
                <a:pPr algn="ctr" fontAlgn="auto" latinLnBrk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ko-KR" sz="800" spc="-50" dirty="0">
                    <a:ln>
                      <a:prstDash val="solid"/>
                    </a:ln>
                    <a:solidFill>
                      <a:schemeClr val="tx1"/>
                    </a:solidFill>
                    <a:effectLst>
                      <a:outerShdw blurRad="50800" dist="38100" dir="2400000" algn="t" rotWithShape="0">
                        <a:schemeClr val="tx1">
                          <a:alpha val="30000"/>
                        </a:schemeClr>
                      </a:outerShdw>
                    </a:effectLst>
                    <a:latin typeface="Arial" pitchFamily="34" charset="0"/>
                    <a:ea typeface="굴림" charset="-127"/>
                    <a:cs typeface="Arial" pitchFamily="34" charset="0"/>
                  </a:rPr>
                  <a:t>Controllers</a:t>
                </a:r>
                <a:endParaRPr lang="en-US" altLang="ko-KR" sz="700" spc="-50" dirty="0">
                  <a:ln>
                    <a:prstDash val="solid"/>
                  </a:ln>
                  <a:solidFill>
                    <a:schemeClr val="tx1"/>
                  </a:solidFill>
                  <a:effectLst>
                    <a:outerShdw blurRad="50800" dist="38100" dir="2400000" algn="t" rotWithShape="0">
                      <a:schemeClr val="tx1">
                        <a:alpha val="30000"/>
                      </a:schemeClr>
                    </a:outerShdw>
                  </a:effectLst>
                  <a:latin typeface="Arial Narrow" pitchFamily="34" charset="0"/>
                  <a:ea typeface="굴림" charset="-127"/>
                  <a:cs typeface="Arial" pitchFamily="34" charset="0"/>
                </a:endParaRPr>
              </a:p>
            </p:txBody>
          </p:sp>
        </p:grpSp>
        <p:cxnSp>
          <p:nvCxnSpPr>
            <p:cNvPr id="64" name="직선 연결선 63"/>
            <p:cNvCxnSpPr/>
            <p:nvPr/>
          </p:nvCxnSpPr>
          <p:spPr>
            <a:xfrm flipV="1">
              <a:off x="2533448" y="4189593"/>
              <a:ext cx="3271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/>
            <p:cNvCxnSpPr/>
            <p:nvPr/>
          </p:nvCxnSpPr>
          <p:spPr>
            <a:xfrm flipV="1">
              <a:off x="3827759" y="4189593"/>
              <a:ext cx="3271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그룹 124"/>
          <p:cNvGrpSpPr>
            <a:grpSpLocks/>
          </p:cNvGrpSpPr>
          <p:nvPr/>
        </p:nvGrpSpPr>
        <p:grpSpPr bwMode="auto">
          <a:xfrm>
            <a:off x="2576513" y="3055938"/>
            <a:ext cx="1620837" cy="1241425"/>
            <a:chOff x="2533448" y="2807324"/>
            <a:chExt cx="1621462" cy="1240737"/>
          </a:xfrm>
        </p:grpSpPr>
        <p:grpSp>
          <p:nvGrpSpPr>
            <p:cNvPr id="99382" name="그룹 34"/>
            <p:cNvGrpSpPr>
              <a:grpSpLocks noChangeAspect="1"/>
            </p:cNvGrpSpPr>
            <p:nvPr/>
          </p:nvGrpSpPr>
          <p:grpSpPr bwMode="auto">
            <a:xfrm>
              <a:off x="2809571" y="2807325"/>
              <a:ext cx="1079949" cy="897474"/>
              <a:chOff x="312842" y="4633929"/>
              <a:chExt cx="2194920" cy="1825623"/>
            </a:xfrm>
          </p:grpSpPr>
          <p:grpSp>
            <p:nvGrpSpPr>
              <p:cNvPr id="99383" name="그룹 54"/>
              <p:cNvGrpSpPr>
                <a:grpSpLocks/>
              </p:cNvGrpSpPr>
              <p:nvPr/>
            </p:nvGrpSpPr>
            <p:grpSpPr bwMode="auto">
              <a:xfrm>
                <a:off x="482544" y="4633929"/>
                <a:ext cx="1850611" cy="1825623"/>
                <a:chOff x="100220" y="2004828"/>
                <a:chExt cx="1999638" cy="1972130"/>
              </a:xfrm>
            </p:grpSpPr>
            <p:sp>
              <p:nvSpPr>
                <p:cNvPr id="82" name="타원 81"/>
                <p:cNvSpPr/>
                <p:nvPr/>
              </p:nvSpPr>
              <p:spPr bwMode="auto">
                <a:xfrm>
                  <a:off x="496259" y="2318608"/>
                  <a:ext cx="1367158" cy="137367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pic>
              <p:nvPicPr>
                <p:cNvPr id="84" name="그림 54" descr="비젼원.png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 l="32381" t="26878" r="32857" b="27408"/>
                <a:stretch>
                  <a:fillRect/>
                </a:stretch>
              </p:blipFill>
              <p:spPr bwMode="auto">
                <a:xfrm>
                  <a:off x="100220" y="2004828"/>
                  <a:ext cx="1999638" cy="19721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80" name="Digital  .."/>
              <p:cNvSpPr txBox="1"/>
              <p:nvPr/>
            </p:nvSpPr>
            <p:spPr>
              <a:xfrm>
                <a:off x="699650" y="5035561"/>
                <a:ext cx="1464666" cy="511925"/>
              </a:xfrm>
              <a:prstGeom prst="rect">
                <a:avLst/>
              </a:prstGeom>
              <a:noFill/>
            </p:spPr>
            <p:txBody>
              <a:bodyPr anchor="ctr"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29210" h="1651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ko-KR" sz="1050" spc="-100" dirty="0">
                    <a:ln>
                      <a:prstDash val="solid"/>
                    </a:ln>
                    <a:solidFill>
                      <a:srgbClr val="002060"/>
                    </a:solidFill>
                    <a:effectLst>
                      <a:outerShdw blurRad="50800" dist="38100" dir="2400000" algn="t" rotWithShape="0">
                        <a:schemeClr val="tx1">
                          <a:alpha val="30000"/>
                        </a:schemeClr>
                      </a:outerShdw>
                    </a:effectLst>
                    <a:latin typeface="Arial" pitchFamily="34" charset="0"/>
                    <a:ea typeface="+mn-ea"/>
                    <a:cs typeface="Arial" pitchFamily="34" charset="0"/>
                  </a:rPr>
                  <a:t>Supports</a:t>
                </a:r>
                <a:endParaRPr lang="en-US" altLang="ko-KR" sz="1000" spc="-100" dirty="0">
                  <a:ln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50800" dist="38100" dir="2400000" algn="t" rotWithShape="0">
                      <a:schemeClr val="tx1">
                        <a:alpha val="30000"/>
                      </a:schemeClr>
                    </a:outerShdw>
                  </a:effectLst>
                  <a:latin typeface="Arial Narrow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1" name="Digital  .."/>
              <p:cNvSpPr txBox="1"/>
              <p:nvPr/>
            </p:nvSpPr>
            <p:spPr>
              <a:xfrm>
                <a:off x="312842" y="5616185"/>
                <a:ext cx="2194920" cy="365986"/>
              </a:xfrm>
              <a:prstGeom prst="rect">
                <a:avLst/>
              </a:prstGeom>
              <a:noFill/>
            </p:spPr>
            <p:txBody>
              <a:bodyPr anchor="ctr"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29210" h="1651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 algn="ctr" fontAlgn="auto" latinLnBrk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ko-KR" sz="800" spc="-50" dirty="0">
                    <a:ln>
                      <a:prstDash val="solid"/>
                    </a:ln>
                    <a:solidFill>
                      <a:schemeClr val="tx1"/>
                    </a:solidFill>
                    <a:effectLst>
                      <a:outerShdw blurRad="50800" dist="38100" dir="2400000" algn="t" rotWithShape="0">
                        <a:schemeClr val="tx1">
                          <a:alpha val="30000"/>
                        </a:schemeClr>
                      </a:outerShdw>
                    </a:effectLst>
                    <a:latin typeface="Arial" pitchFamily="34" charset="0"/>
                    <a:ea typeface="+mn-ea"/>
                    <a:cs typeface="Arial" pitchFamily="34" charset="0"/>
                  </a:rPr>
                  <a:t>16</a:t>
                </a:r>
              </a:p>
              <a:p>
                <a:pPr algn="ctr" fontAlgn="auto" latinLnBrk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ko-KR" sz="800" spc="-50" dirty="0">
                    <a:ln>
                      <a:prstDash val="solid"/>
                    </a:ln>
                    <a:solidFill>
                      <a:schemeClr val="tx1"/>
                    </a:solidFill>
                    <a:effectLst>
                      <a:outerShdw blurRad="50800" dist="38100" dir="2400000" algn="t" rotWithShape="0">
                        <a:schemeClr val="tx1">
                          <a:alpha val="30000"/>
                        </a:schemeClr>
                      </a:outerShdw>
                    </a:effectLst>
                    <a:latin typeface="Arial" pitchFamily="34" charset="0"/>
                    <a:ea typeface="+mn-ea"/>
                    <a:cs typeface="Arial" pitchFamily="34" charset="0"/>
                  </a:rPr>
                  <a:t>Interface</a:t>
                </a:r>
              </a:p>
              <a:p>
                <a:pPr algn="ctr" fontAlgn="auto" latinLnBrk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ko-KR" sz="800" spc="-50" dirty="0">
                    <a:ln>
                      <a:prstDash val="solid"/>
                    </a:ln>
                    <a:solidFill>
                      <a:schemeClr val="tx1"/>
                    </a:solidFill>
                    <a:effectLst>
                      <a:outerShdw blurRad="50800" dist="38100" dir="2400000" algn="t" rotWithShape="0">
                        <a:schemeClr val="tx1">
                          <a:alpha val="30000"/>
                        </a:schemeClr>
                      </a:outerShdw>
                    </a:effectLst>
                    <a:latin typeface="Arial" pitchFamily="34" charset="0"/>
                    <a:ea typeface="+mn-ea"/>
                    <a:cs typeface="Arial" pitchFamily="34" charset="0"/>
                  </a:rPr>
                  <a:t>Modules</a:t>
                </a:r>
                <a:endParaRPr lang="en-US" altLang="ko-KR" sz="700" spc="-50" dirty="0">
                  <a:ln>
                    <a:prstDash val="solid"/>
                  </a:ln>
                  <a:solidFill>
                    <a:schemeClr val="tx1"/>
                  </a:solidFill>
                  <a:effectLst>
                    <a:outerShdw blurRad="50800" dist="38100" dir="2400000" algn="t" rotWithShape="0">
                      <a:schemeClr val="tx1">
                        <a:alpha val="30000"/>
                      </a:schemeClr>
                    </a:outerShdw>
                  </a:effectLst>
                  <a:latin typeface="Arial Narrow" pitchFamily="34" charset="0"/>
                  <a:ea typeface="+mn-ea"/>
                  <a:cs typeface="Arial" pitchFamily="34" charset="0"/>
                </a:endParaRPr>
              </a:p>
            </p:txBody>
          </p:sp>
        </p:grpSp>
        <p:cxnSp>
          <p:nvCxnSpPr>
            <p:cNvPr id="77" name="꺾인 연결선 76"/>
            <p:cNvCxnSpPr/>
            <p:nvPr/>
          </p:nvCxnSpPr>
          <p:spPr>
            <a:xfrm flipV="1">
              <a:off x="2533448" y="3256337"/>
              <a:ext cx="327151" cy="791724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 flipV="1">
              <a:off x="3827759" y="3257924"/>
              <a:ext cx="3271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그룹 122"/>
          <p:cNvGrpSpPr>
            <a:grpSpLocks/>
          </p:cNvGrpSpPr>
          <p:nvPr/>
        </p:nvGrpSpPr>
        <p:grpSpPr bwMode="auto">
          <a:xfrm>
            <a:off x="2576513" y="4579938"/>
            <a:ext cx="1620837" cy="1225550"/>
            <a:chOff x="2533448" y="4330246"/>
            <a:chExt cx="1621462" cy="1225761"/>
          </a:xfrm>
        </p:grpSpPr>
        <p:grpSp>
          <p:nvGrpSpPr>
            <p:cNvPr id="99391" name="그룹 34"/>
            <p:cNvGrpSpPr>
              <a:grpSpLocks noChangeAspect="1"/>
            </p:cNvGrpSpPr>
            <p:nvPr/>
          </p:nvGrpSpPr>
          <p:grpSpPr bwMode="auto">
            <a:xfrm>
              <a:off x="2809571" y="4658534"/>
              <a:ext cx="1079949" cy="897474"/>
              <a:chOff x="312842" y="4633929"/>
              <a:chExt cx="2194920" cy="1825623"/>
            </a:xfrm>
          </p:grpSpPr>
          <p:grpSp>
            <p:nvGrpSpPr>
              <p:cNvPr id="99392" name="그룹 54"/>
              <p:cNvGrpSpPr>
                <a:grpSpLocks/>
              </p:cNvGrpSpPr>
              <p:nvPr/>
            </p:nvGrpSpPr>
            <p:grpSpPr bwMode="auto">
              <a:xfrm>
                <a:off x="482544" y="4633929"/>
                <a:ext cx="1850611" cy="1825623"/>
                <a:chOff x="100220" y="2004828"/>
                <a:chExt cx="1999638" cy="1972130"/>
              </a:xfrm>
            </p:grpSpPr>
            <p:sp>
              <p:nvSpPr>
                <p:cNvPr id="100" name="타원 99"/>
                <p:cNvSpPr/>
                <p:nvPr/>
              </p:nvSpPr>
              <p:spPr bwMode="auto">
                <a:xfrm>
                  <a:off x="496259" y="2319676"/>
                  <a:ext cx="1367158" cy="13711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lang="ru-RU" sz="1800" b="0">
                    <a:solidFill>
                      <a:srgbClr val="FFFF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pic>
              <p:nvPicPr>
                <p:cNvPr id="103" name="그림 54" descr="비젼원.png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 l="32381" t="26878" r="32857" b="27408"/>
                <a:stretch>
                  <a:fillRect/>
                </a:stretch>
              </p:blipFill>
              <p:spPr bwMode="auto">
                <a:xfrm>
                  <a:off x="100220" y="2004828"/>
                  <a:ext cx="1999638" cy="19721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95" name="Digital  .."/>
              <p:cNvSpPr txBox="1"/>
              <p:nvPr/>
            </p:nvSpPr>
            <p:spPr>
              <a:xfrm>
                <a:off x="699650" y="5186967"/>
                <a:ext cx="1464665" cy="511926"/>
              </a:xfrm>
              <a:prstGeom prst="rect">
                <a:avLst/>
              </a:prstGeom>
              <a:noFill/>
            </p:spPr>
            <p:txBody>
              <a:bodyPr anchor="ctr"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29210" h="1651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ko-KR" sz="1050" spc="-100" dirty="0">
                    <a:ln>
                      <a:prstDash val="solid"/>
                    </a:ln>
                    <a:solidFill>
                      <a:srgbClr val="002060"/>
                    </a:solidFill>
                    <a:effectLst>
                      <a:outerShdw blurRad="50800" dist="38100" dir="2400000" algn="t" rotWithShape="0">
                        <a:schemeClr val="tx1">
                          <a:alpha val="30000"/>
                        </a:schemeClr>
                      </a:outerShdw>
                    </a:effectLst>
                    <a:latin typeface="Arial" pitchFamily="34" charset="0"/>
                    <a:ea typeface="+mn-ea"/>
                    <a:cs typeface="Arial" pitchFamily="34" charset="0"/>
                  </a:rPr>
                  <a:t>Supports</a:t>
                </a:r>
                <a:endParaRPr lang="en-US" altLang="ko-KR" sz="1000" spc="-100" dirty="0">
                  <a:ln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50800" dist="38100" dir="2400000" algn="t" rotWithShape="0">
                      <a:schemeClr val="tx1">
                        <a:alpha val="30000"/>
                      </a:schemeClr>
                    </a:outerShdw>
                  </a:effectLst>
                  <a:latin typeface="Arial Narrow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8" name="Digital  .."/>
              <p:cNvSpPr txBox="1"/>
              <p:nvPr/>
            </p:nvSpPr>
            <p:spPr>
              <a:xfrm>
                <a:off x="312842" y="5551297"/>
                <a:ext cx="2194920" cy="365986"/>
              </a:xfrm>
              <a:prstGeom prst="rect">
                <a:avLst/>
              </a:prstGeom>
              <a:noFill/>
            </p:spPr>
            <p:txBody>
              <a:bodyPr anchor="ctr"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29210" h="1651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ko-KR" sz="1200" spc="-100" dirty="0">
                    <a:ln>
                      <a:prstDash val="solid"/>
                    </a:ln>
                    <a:solidFill>
                      <a:prstClr val="black"/>
                    </a:solidFill>
                    <a:effectLst>
                      <a:outerShdw blurRad="50800" dist="38100" dir="2400000" algn="t" rotWithShape="0">
                        <a:prstClr val="black">
                          <a:alpha val="30000"/>
                        </a:prstClr>
                      </a:outerShdw>
                    </a:effectLst>
                    <a:latin typeface="Arial" pitchFamily="34" charset="0"/>
                    <a:ea typeface="맑은 고딕"/>
                    <a:cs typeface="Arial" pitchFamily="34" charset="0"/>
                  </a:rPr>
                  <a:t>4 DMS</a:t>
                </a:r>
                <a:r>
                  <a:rPr lang="en-US" altLang="ko-KR" sz="1050" spc="-100" dirty="0">
                    <a:ln>
                      <a:prstDash val="solid"/>
                    </a:ln>
                    <a:solidFill>
                      <a:prstClr val="black"/>
                    </a:solidFill>
                    <a:effectLst>
                      <a:outerShdw blurRad="50800" dist="38100" dir="2400000" algn="t" rotWithShape="0">
                        <a:prstClr val="black">
                          <a:alpha val="30000"/>
                        </a:prstClr>
                      </a:outerShdw>
                    </a:effectLst>
                    <a:latin typeface="Arial" pitchFamily="34" charset="0"/>
                    <a:ea typeface="맑은 고딕"/>
                    <a:cs typeface="Arial" pitchFamily="34" charset="0"/>
                  </a:rPr>
                  <a:t>s</a:t>
                </a:r>
                <a:endParaRPr lang="en-US" altLang="ko-KR" sz="1100" spc="-100" dirty="0">
                  <a:ln>
                    <a:prstDash val="solid"/>
                  </a:ln>
                  <a:solidFill>
                    <a:prstClr val="black"/>
                  </a:solidFill>
                  <a:effectLst>
                    <a:outerShdw blurRad="50800" dist="38100" dir="2400000" algn="t" rotWithShape="0">
                      <a:prstClr val="black">
                        <a:alpha val="30000"/>
                      </a:prstClr>
                    </a:outerShdw>
                  </a:effectLst>
                  <a:latin typeface="Arial Narrow" pitchFamily="34" charset="0"/>
                  <a:ea typeface="맑은 고딕"/>
                  <a:cs typeface="Arial" pitchFamily="34" charset="0"/>
                </a:endParaRPr>
              </a:p>
            </p:txBody>
          </p:sp>
        </p:grpSp>
        <p:cxnSp>
          <p:nvCxnSpPr>
            <p:cNvPr id="88" name="꺾인 연결선 87"/>
            <p:cNvCxnSpPr/>
            <p:nvPr/>
          </p:nvCxnSpPr>
          <p:spPr>
            <a:xfrm>
              <a:off x="2533448" y="4330246"/>
              <a:ext cx="327151" cy="792298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/>
            <p:cNvCxnSpPr/>
            <p:nvPr/>
          </p:nvCxnSpPr>
          <p:spPr>
            <a:xfrm flipV="1">
              <a:off x="3827759" y="5122544"/>
              <a:ext cx="3271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4" name="1층" descr="1층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89438" y="3603625"/>
            <a:ext cx="347345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" name="2층" descr="2층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89438" y="3019425"/>
            <a:ext cx="34734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그림 55" descr="삼성전자(CSG)내지_018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95963" y="1628775"/>
            <a:ext cx="2481262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405" name="Text Box 77"/>
          <p:cNvSpPr txBox="1">
            <a:spLocks noChangeArrowheads="1"/>
          </p:cNvSpPr>
          <p:nvPr/>
        </p:nvSpPr>
        <p:spPr bwMode="auto">
          <a:xfrm>
            <a:off x="636588" y="981075"/>
            <a:ext cx="65278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Конфигурация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99407" name="Text Box 79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08.</a:t>
            </a:r>
          </a:p>
        </p:txBody>
      </p:sp>
      <p:sp>
        <p:nvSpPr>
          <p:cNvPr id="99410" name="Text Box 82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Контроллер </a:t>
            </a:r>
            <a:r>
              <a:rPr kumimoji="1" lang="en-US" altLang="ko-KR" sz="3200">
                <a:solidFill>
                  <a:schemeClr val="bg1"/>
                </a:solidFill>
              </a:rPr>
              <a:t>S-NET mini (MST-S3W)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00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3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3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8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6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0"/>
                            </p:stCondLst>
                            <p:childTnLst>
                              <p:par>
                                <p:cTn id="7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9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12553 1.48148E-6 " pathEditMode="relative" rAng="0" ptsTypes="AA">
                                      <p:cBhvr>
                                        <p:cTn id="89" dur="7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12553 -2.22222E-6 " pathEditMode="relative" rAng="0" ptsTypes="AA">
                                      <p:cBhvr>
                                        <p:cTn id="91" dur="7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12553 -3.33333E-6 " pathEditMode="relative" rAng="0" ptsTypes="AA">
                                      <p:cBhvr>
                                        <p:cTn id="93" dur="7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6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7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7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684213" y="982663"/>
            <a:ext cx="2427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latinLnBrk="1"/>
            <a:r>
              <a:rPr kumimoji="1" lang="ru-RU" altLang="ko-KR" sz="1800">
                <a:solidFill>
                  <a:schemeClr val="tx1"/>
                </a:solidFill>
              </a:rPr>
              <a:t>Принцип управления</a:t>
            </a:r>
            <a:endParaRPr kumimoji="1" lang="en-US" altLang="ko-KR" sz="1800">
              <a:solidFill>
                <a:schemeClr val="tx1"/>
              </a:solidFill>
            </a:endParaRPr>
          </a:p>
        </p:txBody>
      </p:sp>
      <p:sp>
        <p:nvSpPr>
          <p:cNvPr id="134183" name="Text Box 39"/>
          <p:cNvSpPr txBox="1">
            <a:spLocks noChangeArrowheads="1"/>
          </p:cNvSpPr>
          <p:nvPr/>
        </p:nvSpPr>
        <p:spPr bwMode="auto">
          <a:xfrm>
            <a:off x="395288" y="333375"/>
            <a:ext cx="8281987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Управление внешним контактом</a:t>
            </a:r>
            <a:endParaRPr kumimoji="1" lang="en-US" altLang="ko-KR" sz="3200">
              <a:solidFill>
                <a:schemeClr val="bg1"/>
              </a:solidFill>
            </a:endParaRPr>
          </a:p>
        </p:txBody>
      </p:sp>
      <p:pic>
        <p:nvPicPr>
          <p:cNvPr id="134185" name="Picture 41" descr="4w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2073275"/>
            <a:ext cx="1655762" cy="1055688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34186" name="Picture 42" descr="4w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3586163"/>
            <a:ext cx="1655763" cy="1055687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34187" name="Picture 43" descr="4w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5099050"/>
            <a:ext cx="1655763" cy="1055688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34188" name="Picture 44" descr="키텍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1857375"/>
            <a:ext cx="574675" cy="1225550"/>
          </a:xfrm>
          <a:prstGeom prst="rect">
            <a:avLst/>
          </a:prstGeom>
          <a:noFill/>
        </p:spPr>
      </p:pic>
      <p:cxnSp>
        <p:nvCxnSpPr>
          <p:cNvPr id="134189" name="AutoShape 45"/>
          <p:cNvCxnSpPr>
            <a:cxnSpLocks noChangeShapeType="1"/>
            <a:stCxn id="0" idx="1"/>
            <a:endCxn id="0" idx="3"/>
          </p:cNvCxnSpPr>
          <p:nvPr/>
        </p:nvCxnSpPr>
        <p:spPr bwMode="auto">
          <a:xfrm rot="10800000" flipV="1">
            <a:off x="3419475" y="2470150"/>
            <a:ext cx="3168650" cy="131763"/>
          </a:xfrm>
          <a:prstGeom prst="curvedConnector3">
            <a:avLst>
              <a:gd name="adj1" fmla="val 50000"/>
            </a:avLst>
          </a:prstGeom>
          <a:noFill/>
          <a:ln w="9525">
            <a:noFill/>
            <a:round/>
            <a:headEnd/>
            <a:tailEnd type="triangle" w="med" len="med"/>
          </a:ln>
          <a:effectLst/>
        </p:spPr>
      </p:cxnSp>
      <p:sp>
        <p:nvSpPr>
          <p:cNvPr id="134190" name="Freeform 46"/>
          <p:cNvSpPr>
            <a:spLocks/>
          </p:cNvSpPr>
          <p:nvPr/>
        </p:nvSpPr>
        <p:spPr bwMode="auto">
          <a:xfrm>
            <a:off x="3419475" y="2073275"/>
            <a:ext cx="3097213" cy="504825"/>
          </a:xfrm>
          <a:custGeom>
            <a:avLst/>
            <a:gdLst/>
            <a:ahLst/>
            <a:cxnLst>
              <a:cxn ang="0">
                <a:pos x="0" y="461"/>
              </a:cxn>
              <a:cxn ang="0">
                <a:pos x="817" y="7"/>
              </a:cxn>
              <a:cxn ang="0">
                <a:pos x="1951" y="506"/>
              </a:cxn>
            </a:cxnLst>
            <a:rect l="0" t="0" r="r" b="b"/>
            <a:pathLst>
              <a:path w="1951" h="506">
                <a:moveTo>
                  <a:pt x="0" y="461"/>
                </a:moveTo>
                <a:cubicBezTo>
                  <a:pt x="246" y="230"/>
                  <a:pt x="492" y="0"/>
                  <a:pt x="817" y="7"/>
                </a:cubicBezTo>
                <a:cubicBezTo>
                  <a:pt x="1142" y="14"/>
                  <a:pt x="1546" y="260"/>
                  <a:pt x="1951" y="506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34191" name="Picture 47" descr="ERV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3657600"/>
            <a:ext cx="1900238" cy="968375"/>
          </a:xfrm>
          <a:prstGeom prst="rect">
            <a:avLst/>
          </a:prstGeom>
          <a:noFill/>
        </p:spPr>
      </p:pic>
      <p:pic>
        <p:nvPicPr>
          <p:cNvPr id="134192" name="Picture 4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25" y="5170488"/>
            <a:ext cx="1820863" cy="977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34193" name="Text Box 49"/>
          <p:cNvSpPr txBox="1">
            <a:spLocks noChangeArrowheads="1"/>
          </p:cNvSpPr>
          <p:nvPr/>
        </p:nvSpPr>
        <p:spPr bwMode="auto">
          <a:xfrm>
            <a:off x="6402388" y="3163888"/>
            <a:ext cx="10874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1200">
                <a:solidFill>
                  <a:schemeClr val="tx1"/>
                </a:solidFill>
              </a:rPr>
              <a:t>Эл. карточка</a:t>
            </a:r>
            <a:endParaRPr lang="en-US" altLang="ko-KR" sz="1200">
              <a:solidFill>
                <a:schemeClr val="tx1"/>
              </a:solidFill>
            </a:endParaRPr>
          </a:p>
        </p:txBody>
      </p:sp>
      <p:sp>
        <p:nvSpPr>
          <p:cNvPr id="134194" name="Text Box 50"/>
          <p:cNvSpPr txBox="1">
            <a:spLocks noChangeArrowheads="1"/>
          </p:cNvSpPr>
          <p:nvPr/>
        </p:nvSpPr>
        <p:spPr bwMode="auto">
          <a:xfrm>
            <a:off x="6227763" y="4603750"/>
            <a:ext cx="1673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1200">
                <a:solidFill>
                  <a:schemeClr val="tx1"/>
                </a:solidFill>
              </a:rPr>
              <a:t>Система вентиляции</a:t>
            </a:r>
            <a:endParaRPr lang="en-US" altLang="ko-KR" sz="1200">
              <a:solidFill>
                <a:schemeClr val="tx1"/>
              </a:solidFill>
            </a:endParaRPr>
          </a:p>
        </p:txBody>
      </p:sp>
      <p:sp>
        <p:nvSpPr>
          <p:cNvPr id="134195" name="Text Box 51"/>
          <p:cNvSpPr txBox="1">
            <a:spLocks noChangeArrowheads="1"/>
          </p:cNvSpPr>
          <p:nvPr/>
        </p:nvSpPr>
        <p:spPr bwMode="auto">
          <a:xfrm>
            <a:off x="6456363" y="6188075"/>
            <a:ext cx="12334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1200">
                <a:solidFill>
                  <a:schemeClr val="tx1"/>
                </a:solidFill>
              </a:rPr>
              <a:t>Открытое окно</a:t>
            </a:r>
            <a:endParaRPr lang="en-US" altLang="ko-KR" sz="1200">
              <a:solidFill>
                <a:schemeClr val="tx1"/>
              </a:solidFill>
            </a:endParaRPr>
          </a:p>
        </p:txBody>
      </p:sp>
      <p:sp>
        <p:nvSpPr>
          <p:cNvPr id="134196" name="Freeform 52"/>
          <p:cNvSpPr>
            <a:spLocks/>
          </p:cNvSpPr>
          <p:nvPr/>
        </p:nvSpPr>
        <p:spPr bwMode="auto">
          <a:xfrm>
            <a:off x="3348038" y="3370263"/>
            <a:ext cx="3097212" cy="504825"/>
          </a:xfrm>
          <a:custGeom>
            <a:avLst/>
            <a:gdLst/>
            <a:ahLst/>
            <a:cxnLst>
              <a:cxn ang="0">
                <a:pos x="0" y="461"/>
              </a:cxn>
              <a:cxn ang="0">
                <a:pos x="817" y="7"/>
              </a:cxn>
              <a:cxn ang="0">
                <a:pos x="1951" y="506"/>
              </a:cxn>
            </a:cxnLst>
            <a:rect l="0" t="0" r="r" b="b"/>
            <a:pathLst>
              <a:path w="1951" h="506">
                <a:moveTo>
                  <a:pt x="0" y="461"/>
                </a:moveTo>
                <a:cubicBezTo>
                  <a:pt x="246" y="230"/>
                  <a:pt x="492" y="0"/>
                  <a:pt x="817" y="7"/>
                </a:cubicBezTo>
                <a:cubicBezTo>
                  <a:pt x="1142" y="14"/>
                  <a:pt x="1546" y="260"/>
                  <a:pt x="1951" y="506"/>
                </a:cubicBezTo>
              </a:path>
            </a:pathLst>
          </a:custGeom>
          <a:noFill/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34197" name="Freeform 53"/>
          <p:cNvSpPr>
            <a:spLocks/>
          </p:cNvSpPr>
          <p:nvPr/>
        </p:nvSpPr>
        <p:spPr bwMode="auto">
          <a:xfrm>
            <a:off x="3276600" y="4738688"/>
            <a:ext cx="3097213" cy="504825"/>
          </a:xfrm>
          <a:custGeom>
            <a:avLst/>
            <a:gdLst/>
            <a:ahLst/>
            <a:cxnLst>
              <a:cxn ang="0">
                <a:pos x="0" y="461"/>
              </a:cxn>
              <a:cxn ang="0">
                <a:pos x="817" y="7"/>
              </a:cxn>
              <a:cxn ang="0">
                <a:pos x="1951" y="506"/>
              </a:cxn>
            </a:cxnLst>
            <a:rect l="0" t="0" r="r" b="b"/>
            <a:pathLst>
              <a:path w="1951" h="506">
                <a:moveTo>
                  <a:pt x="0" y="461"/>
                </a:moveTo>
                <a:cubicBezTo>
                  <a:pt x="246" y="230"/>
                  <a:pt x="492" y="0"/>
                  <a:pt x="817" y="7"/>
                </a:cubicBezTo>
                <a:cubicBezTo>
                  <a:pt x="1142" y="14"/>
                  <a:pt x="1546" y="260"/>
                  <a:pt x="1951" y="506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34200" name="Rectangle 56"/>
          <p:cNvSpPr>
            <a:spLocks noChangeArrowheads="1"/>
          </p:cNvSpPr>
          <p:nvPr/>
        </p:nvSpPr>
        <p:spPr bwMode="auto">
          <a:xfrm>
            <a:off x="5795963" y="1700213"/>
            <a:ext cx="2376487" cy="4752975"/>
          </a:xfrm>
          <a:prstGeom prst="rect">
            <a:avLst/>
          </a:prstGeom>
          <a:noFill/>
          <a:ln w="9525" algn="ctr">
            <a:solidFill>
              <a:srgbClr val="009900"/>
            </a:solidFill>
            <a:prstDash val="dash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34201" name="Text Box 57"/>
          <p:cNvSpPr txBox="1">
            <a:spLocks noChangeArrowheads="1"/>
          </p:cNvSpPr>
          <p:nvPr/>
        </p:nvSpPr>
        <p:spPr bwMode="auto">
          <a:xfrm>
            <a:off x="468313" y="1368425"/>
            <a:ext cx="39258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latinLnBrk="1"/>
            <a:r>
              <a:rPr kumimoji="1" lang="ru-RU" altLang="ko-KR" sz="1600">
                <a:solidFill>
                  <a:schemeClr val="tx1"/>
                </a:solidFill>
              </a:rPr>
              <a:t>Как связать работы внутреннего блока </a:t>
            </a:r>
          </a:p>
          <a:p>
            <a:pPr marL="457200" indent="-457200" latinLnBrk="1"/>
            <a:r>
              <a:rPr kumimoji="1" lang="ru-RU" altLang="ko-KR" sz="1600">
                <a:solidFill>
                  <a:schemeClr val="tx1"/>
                </a:solidFill>
              </a:rPr>
              <a:t>с внешними системами управления</a:t>
            </a:r>
            <a:r>
              <a:rPr kumimoji="1" lang="en-US" altLang="ko-KR" sz="16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4202" name="Rectangle 58"/>
          <p:cNvSpPr>
            <a:spLocks noChangeArrowheads="1"/>
          </p:cNvSpPr>
          <p:nvPr/>
        </p:nvSpPr>
        <p:spPr bwMode="auto">
          <a:xfrm>
            <a:off x="6011863" y="1292225"/>
            <a:ext cx="1873250" cy="466725"/>
          </a:xfrm>
          <a:prstGeom prst="rect">
            <a:avLst/>
          </a:prstGeom>
          <a:solidFill>
            <a:srgbClr val="00FF00"/>
          </a:solidFill>
          <a:ln w="9525" algn="ctr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altLang="ko-KR" sz="1200">
                <a:solidFill>
                  <a:schemeClr val="tx1"/>
                </a:solidFill>
              </a:rPr>
              <a:t>Внешнее оборудование</a:t>
            </a:r>
            <a:endParaRPr lang="en-US" altLang="ko-KR" sz="12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684213" y="1006475"/>
            <a:ext cx="1878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latinLnBrk="1"/>
            <a:r>
              <a:rPr kumimoji="1" lang="ru-RU" altLang="ko-KR" sz="1800">
                <a:solidFill>
                  <a:schemeClr val="tx1"/>
                </a:solidFill>
              </a:rPr>
              <a:t>Модельный ряд</a:t>
            </a:r>
            <a:endParaRPr kumimoji="1" lang="en-US" altLang="ko-KR" sz="1800">
              <a:solidFill>
                <a:schemeClr val="tx1"/>
              </a:solidFill>
            </a:endParaRPr>
          </a:p>
        </p:txBody>
      </p:sp>
      <p:graphicFrame>
        <p:nvGraphicFramePr>
          <p:cNvPr id="123952" name="Group 48"/>
          <p:cNvGraphicFramePr>
            <a:graphicFrameLocks noGrp="1"/>
          </p:cNvGraphicFramePr>
          <p:nvPr/>
        </p:nvGraphicFramePr>
        <p:xfrm>
          <a:off x="395288" y="1503363"/>
          <a:ext cx="8280400" cy="4877626"/>
        </p:xfrm>
        <a:graphic>
          <a:graphicData uri="http://schemas.openxmlformats.org/drawingml/2006/table">
            <a:tbl>
              <a:tblPr/>
              <a:tblGrid>
                <a:gridCol w="1295400"/>
                <a:gridCol w="3241675"/>
                <a:gridCol w="3743325"/>
              </a:tblGrid>
              <a:tr h="151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Управление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ВКЛ / ВЫКЛ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1) </a:t>
                      </a: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ВКЛ / ВЫКЛ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2) </a:t>
                      </a: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Только ВЫКЛ.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Мониторинг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Общий сигнал ошибки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Термостат: Вкл / Выкл.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Отсутствует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Установка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Разъем на плате внутреннего блока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Сигнальная линия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F1/F2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Внешний контакт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 контакт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До 16 </a:t>
                      </a: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контактов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※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Предупреждение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Можно использовать совместно с центральным </a:t>
                      </a: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пультом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Нельзя</a:t>
                      </a:r>
                      <a:r>
                        <a:rPr kumimoji="1" lang="ru-RU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использовать совместно с центральным пультом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123939" name="Picture 35" descr="MIM-B14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1724025"/>
            <a:ext cx="1439862" cy="911225"/>
          </a:xfrm>
          <a:prstGeom prst="rect">
            <a:avLst/>
          </a:prstGeom>
          <a:noFill/>
        </p:spPr>
      </p:pic>
      <p:pic>
        <p:nvPicPr>
          <p:cNvPr id="123940" name="Picture 36" descr="키텍수정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1724025"/>
            <a:ext cx="2665413" cy="903288"/>
          </a:xfrm>
          <a:prstGeom prst="rect">
            <a:avLst/>
          </a:prstGeom>
          <a:noFill/>
        </p:spPr>
      </p:pic>
      <p:sp>
        <p:nvSpPr>
          <p:cNvPr id="123941" name="Text Box 37"/>
          <p:cNvSpPr txBox="1">
            <a:spLocks noChangeArrowheads="1"/>
          </p:cNvSpPr>
          <p:nvPr/>
        </p:nvSpPr>
        <p:spPr bwMode="auto">
          <a:xfrm>
            <a:off x="2654300" y="2616200"/>
            <a:ext cx="1009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MIM-B14</a:t>
            </a:r>
          </a:p>
        </p:txBody>
      </p:sp>
      <p:sp>
        <p:nvSpPr>
          <p:cNvPr id="123942" name="Text Box 38"/>
          <p:cNvSpPr txBox="1">
            <a:spLocks noChangeArrowheads="1"/>
          </p:cNvSpPr>
          <p:nvPr/>
        </p:nvSpPr>
        <p:spPr bwMode="auto">
          <a:xfrm>
            <a:off x="6327775" y="2630488"/>
            <a:ext cx="1009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MIM-B02</a:t>
            </a:r>
          </a:p>
        </p:txBody>
      </p:sp>
      <p:sp>
        <p:nvSpPr>
          <p:cNvPr id="123944" name="Text Box 40"/>
          <p:cNvSpPr txBox="1">
            <a:spLocks noChangeArrowheads="1"/>
          </p:cNvSpPr>
          <p:nvPr/>
        </p:nvSpPr>
        <p:spPr bwMode="auto">
          <a:xfrm>
            <a:off x="395288" y="333375"/>
            <a:ext cx="8281987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Управление внешним контактом</a:t>
            </a:r>
            <a:endParaRPr kumimoji="1" lang="en-US" altLang="ko-KR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323850" y="1703388"/>
            <a:ext cx="4087813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kumimoji="1" lang="en-US" altLang="ko-KR" sz="1500">
                <a:solidFill>
                  <a:schemeClr val="tx2"/>
                </a:solidFill>
              </a:rPr>
              <a:t> </a:t>
            </a:r>
            <a:r>
              <a:rPr kumimoji="1" lang="ru-RU" altLang="ko-KR" sz="1500">
                <a:solidFill>
                  <a:schemeClr val="tx2"/>
                </a:solidFill>
              </a:rPr>
              <a:t>Наиболее широко применяется в отелях</a:t>
            </a:r>
            <a:r>
              <a:rPr kumimoji="1" lang="en-US" altLang="ko-KR" sz="150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kumimoji="1" lang="en-US" altLang="ko-KR" sz="1500">
                <a:solidFill>
                  <a:schemeClr val="tx2"/>
                </a:solidFill>
              </a:rPr>
              <a:t> </a:t>
            </a:r>
            <a:r>
              <a:rPr kumimoji="1" lang="ru-RU" altLang="ko-KR" sz="1500">
                <a:solidFill>
                  <a:schemeClr val="tx2"/>
                </a:solidFill>
              </a:rPr>
              <a:t>Управление внешним контактом</a:t>
            </a:r>
            <a:r>
              <a:rPr kumimoji="1" lang="en-US" altLang="ko-KR" sz="150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kumimoji="1" lang="en-US" altLang="ko-KR" sz="1500">
                <a:solidFill>
                  <a:schemeClr val="tx2"/>
                </a:solidFill>
              </a:rPr>
              <a:t> </a:t>
            </a:r>
            <a:r>
              <a:rPr kumimoji="1" lang="ru-RU" altLang="ko-KR" sz="1500">
                <a:solidFill>
                  <a:schemeClr val="tx2"/>
                </a:solidFill>
              </a:rPr>
              <a:t>Управление от датчика или таймера и т.д.</a:t>
            </a:r>
            <a:endParaRPr kumimoji="1" lang="en-US" altLang="ko-KR" sz="150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kumimoji="1" lang="ru-RU" altLang="ko-KR" sz="1500">
                <a:solidFill>
                  <a:schemeClr val="tx2"/>
                </a:solidFill>
              </a:rPr>
              <a:t>  </a:t>
            </a:r>
            <a:r>
              <a:rPr kumimoji="1" lang="en-US" altLang="ko-KR" sz="1500">
                <a:solidFill>
                  <a:schemeClr val="tx2"/>
                </a:solidFill>
              </a:rPr>
              <a:t>2 </a:t>
            </a:r>
            <a:r>
              <a:rPr kumimoji="1" lang="ru-RU" altLang="ko-KR" sz="1500">
                <a:solidFill>
                  <a:schemeClr val="tx2"/>
                </a:solidFill>
              </a:rPr>
              <a:t>типа управления</a:t>
            </a:r>
            <a:endParaRPr kumimoji="1" lang="en-US" altLang="ko-KR" sz="150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kumimoji="1" lang="en-US" altLang="ko-KR" sz="1500">
                <a:solidFill>
                  <a:schemeClr val="tx2"/>
                </a:solidFill>
              </a:rPr>
              <a:t>  - </a:t>
            </a:r>
            <a:r>
              <a:rPr kumimoji="1" lang="ru-RU" altLang="ko-KR" sz="1500">
                <a:solidFill>
                  <a:schemeClr val="tx2"/>
                </a:solidFill>
              </a:rPr>
              <a:t>Вкл. / Выкл.</a:t>
            </a:r>
            <a:endParaRPr kumimoji="1" lang="en-US" altLang="ko-KR" sz="150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kumimoji="1" lang="en-US" altLang="ko-KR" sz="1500">
                <a:solidFill>
                  <a:schemeClr val="tx2"/>
                </a:solidFill>
              </a:rPr>
              <a:t>  - </a:t>
            </a:r>
            <a:r>
              <a:rPr kumimoji="1" lang="ru-RU" altLang="ko-KR" sz="1500">
                <a:solidFill>
                  <a:schemeClr val="tx2"/>
                </a:solidFill>
              </a:rPr>
              <a:t>Только Выкл.</a:t>
            </a:r>
            <a:endParaRPr kumimoji="1" lang="en-US" altLang="ko-KR" sz="1500">
              <a:solidFill>
                <a:schemeClr val="tx2"/>
              </a:solidFill>
            </a:endParaRPr>
          </a:p>
        </p:txBody>
      </p:sp>
      <p:graphicFrame>
        <p:nvGraphicFramePr>
          <p:cNvPr id="59437" name="Group 45"/>
          <p:cNvGraphicFramePr>
            <a:graphicFrameLocks noGrp="1"/>
          </p:cNvGraphicFramePr>
          <p:nvPr/>
        </p:nvGraphicFramePr>
        <p:xfrm>
          <a:off x="684213" y="4292600"/>
          <a:ext cx="7488237" cy="1980820"/>
        </p:xfrm>
        <a:graphic>
          <a:graphicData uri="http://schemas.openxmlformats.org/drawingml/2006/table">
            <a:tbl>
              <a:tblPr/>
              <a:tblGrid>
                <a:gridCol w="3600450"/>
                <a:gridCol w="3887787"/>
              </a:tblGrid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Питание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DC 12V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Габариты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Ш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x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)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50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мм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x 180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мм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Подключение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RS-485, F1 / F2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Количество блоков для подключения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шт.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Применение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DVM+3, DVM+2, DVM +, DVM, DVM HR, DM HR2, Mini DVM, FJM+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59419" name="Group 27"/>
          <p:cNvGrpSpPr>
            <a:grpSpLocks/>
          </p:cNvGrpSpPr>
          <p:nvPr/>
        </p:nvGrpSpPr>
        <p:grpSpPr bwMode="auto">
          <a:xfrm rot="5400000">
            <a:off x="6985000" y="2312988"/>
            <a:ext cx="2374900" cy="863600"/>
            <a:chOff x="657" y="1525"/>
            <a:chExt cx="4491" cy="1860"/>
          </a:xfrm>
        </p:grpSpPr>
        <p:pic>
          <p:nvPicPr>
            <p:cNvPr id="59420" name="Picture 28" descr="KeyTag중계기사진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973" y="209"/>
              <a:ext cx="1860" cy="4491"/>
            </a:xfrm>
            <a:prstGeom prst="rect">
              <a:avLst/>
            </a:prstGeom>
            <a:noFill/>
          </p:spPr>
        </p:pic>
        <p:pic>
          <p:nvPicPr>
            <p:cNvPr id="59421" name="Picture 29" descr="KeyTag중계기SUB사진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>
              <a:off x="3307" y="1419"/>
              <a:ext cx="1507" cy="2066"/>
            </a:xfrm>
            <a:prstGeom prst="rect">
              <a:avLst/>
            </a:prstGeom>
            <a:noFill/>
          </p:spPr>
        </p:pic>
      </p:grpSp>
      <p:sp>
        <p:nvSpPr>
          <p:cNvPr id="59425" name="Text Box 33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Модуль интерфейса </a:t>
            </a:r>
            <a:r>
              <a:rPr kumimoji="1" lang="en-US" altLang="ko-KR" sz="3200">
                <a:solidFill>
                  <a:schemeClr val="bg1"/>
                </a:solidFill>
              </a:rPr>
              <a:t>Key-tag (MIM-B02)</a:t>
            </a:r>
          </a:p>
        </p:txBody>
      </p:sp>
      <p:sp>
        <p:nvSpPr>
          <p:cNvPr id="59426" name="Text Box 34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09.</a:t>
            </a:r>
          </a:p>
        </p:txBody>
      </p:sp>
      <p:sp>
        <p:nvSpPr>
          <p:cNvPr id="59427" name="Text Box 35"/>
          <p:cNvSpPr txBox="1">
            <a:spLocks noChangeArrowheads="1"/>
          </p:cNvSpPr>
          <p:nvPr/>
        </p:nvSpPr>
        <p:spPr bwMode="auto">
          <a:xfrm>
            <a:off x="682625" y="3835400"/>
            <a:ext cx="4392613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Спецификация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pic>
        <p:nvPicPr>
          <p:cNvPr id="59428" name="Picture 36" descr="ic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5" y="3932238"/>
            <a:ext cx="279400" cy="254000"/>
          </a:xfrm>
          <a:prstGeom prst="rect">
            <a:avLst/>
          </a:prstGeom>
          <a:noFill/>
        </p:spPr>
      </p:pic>
      <p:sp>
        <p:nvSpPr>
          <p:cNvPr id="59435" name="Text Box 43"/>
          <p:cNvSpPr txBox="1">
            <a:spLocks noChangeArrowheads="1"/>
          </p:cNvSpPr>
          <p:nvPr/>
        </p:nvSpPr>
        <p:spPr bwMode="auto">
          <a:xfrm>
            <a:off x="636588" y="981075"/>
            <a:ext cx="65278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Line 4"/>
          <p:cNvSpPr>
            <a:spLocks noChangeShapeType="1"/>
          </p:cNvSpPr>
          <p:nvPr/>
        </p:nvSpPr>
        <p:spPr bwMode="auto">
          <a:xfrm flipH="1" flipV="1">
            <a:off x="4643438" y="4322763"/>
            <a:ext cx="3587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0357" name="Line 5"/>
          <p:cNvSpPr>
            <a:spLocks noChangeShapeType="1"/>
          </p:cNvSpPr>
          <p:nvPr/>
        </p:nvSpPr>
        <p:spPr bwMode="auto">
          <a:xfrm flipH="1" flipV="1">
            <a:off x="2555875" y="3221038"/>
            <a:ext cx="3587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00359" name="Picture 7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2090738"/>
            <a:ext cx="2087563" cy="1223962"/>
          </a:xfrm>
          <a:prstGeom prst="rect">
            <a:avLst/>
          </a:prstGeom>
          <a:noFill/>
        </p:spPr>
      </p:pic>
      <p:pic>
        <p:nvPicPr>
          <p:cNvPr id="100360" name="Picture 8" descr="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4991100"/>
            <a:ext cx="2089150" cy="1390650"/>
          </a:xfrm>
          <a:prstGeom prst="rect">
            <a:avLst/>
          </a:prstGeom>
          <a:noFill/>
        </p:spPr>
      </p:pic>
      <p:pic>
        <p:nvPicPr>
          <p:cNvPr id="100361" name="Picture 9" descr="키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5100" y="2378075"/>
            <a:ext cx="409575" cy="720725"/>
          </a:xfrm>
          <a:prstGeom prst="rect">
            <a:avLst/>
          </a:prstGeom>
          <a:noFill/>
        </p:spPr>
      </p:pic>
      <p:pic>
        <p:nvPicPr>
          <p:cNvPr id="100362" name="Picture 10" descr="4wa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2382838"/>
            <a:ext cx="1008062" cy="642937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100363" name="Line 11"/>
          <p:cNvSpPr>
            <a:spLocks noChangeShapeType="1"/>
          </p:cNvSpPr>
          <p:nvPr/>
        </p:nvSpPr>
        <p:spPr bwMode="auto">
          <a:xfrm flipH="1" flipV="1">
            <a:off x="2255838" y="6162675"/>
            <a:ext cx="433070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0364" name="Line 12"/>
          <p:cNvSpPr>
            <a:spLocks noChangeShapeType="1"/>
          </p:cNvSpPr>
          <p:nvPr/>
        </p:nvSpPr>
        <p:spPr bwMode="auto">
          <a:xfrm flipH="1">
            <a:off x="2182813" y="6237288"/>
            <a:ext cx="447675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0365" name="Line 13"/>
          <p:cNvSpPr>
            <a:spLocks noChangeShapeType="1"/>
          </p:cNvSpPr>
          <p:nvPr/>
        </p:nvSpPr>
        <p:spPr bwMode="auto">
          <a:xfrm flipH="1">
            <a:off x="6588125" y="5876925"/>
            <a:ext cx="1588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0366" name="Line 14"/>
          <p:cNvSpPr>
            <a:spLocks noChangeShapeType="1"/>
          </p:cNvSpPr>
          <p:nvPr/>
        </p:nvSpPr>
        <p:spPr bwMode="auto">
          <a:xfrm>
            <a:off x="6659563" y="5876925"/>
            <a:ext cx="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0367" name="Line 15"/>
          <p:cNvSpPr>
            <a:spLocks noChangeShapeType="1"/>
          </p:cNvSpPr>
          <p:nvPr/>
        </p:nvSpPr>
        <p:spPr bwMode="auto">
          <a:xfrm>
            <a:off x="2255838" y="3365500"/>
            <a:ext cx="11112" cy="2797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0368" name="Line 16"/>
          <p:cNvSpPr>
            <a:spLocks noChangeShapeType="1"/>
          </p:cNvSpPr>
          <p:nvPr/>
        </p:nvSpPr>
        <p:spPr bwMode="auto">
          <a:xfrm>
            <a:off x="2182813" y="3365500"/>
            <a:ext cx="11112" cy="28765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00369" name="Picture 17" descr="키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5229225"/>
            <a:ext cx="409575" cy="720725"/>
          </a:xfrm>
          <a:prstGeom prst="rect">
            <a:avLst/>
          </a:prstGeom>
          <a:noFill/>
        </p:spPr>
      </p:pic>
      <p:pic>
        <p:nvPicPr>
          <p:cNvPr id="100370" name="Picture 18" descr="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2213" y="3675063"/>
            <a:ext cx="2087562" cy="1150937"/>
          </a:xfrm>
          <a:prstGeom prst="rect">
            <a:avLst/>
          </a:prstGeom>
          <a:noFill/>
        </p:spPr>
      </p:pic>
      <p:pic>
        <p:nvPicPr>
          <p:cNvPr id="100371" name="Picture 19" descr="키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4300" y="4005263"/>
            <a:ext cx="409575" cy="720725"/>
          </a:xfrm>
          <a:prstGeom prst="rect">
            <a:avLst/>
          </a:prstGeom>
          <a:noFill/>
        </p:spPr>
      </p:pic>
      <p:pic>
        <p:nvPicPr>
          <p:cNvPr id="100372" name="Picture 20" descr="1WA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6675" y="3962400"/>
            <a:ext cx="1150938" cy="547688"/>
          </a:xfrm>
          <a:prstGeom prst="rect">
            <a:avLst/>
          </a:prstGeom>
          <a:noFill/>
        </p:spPr>
      </p:pic>
      <p:sp>
        <p:nvSpPr>
          <p:cNvPr id="100377" name="Line 25"/>
          <p:cNvSpPr>
            <a:spLocks noChangeShapeType="1"/>
          </p:cNvSpPr>
          <p:nvPr/>
        </p:nvSpPr>
        <p:spPr bwMode="auto">
          <a:xfrm>
            <a:off x="2914650" y="2811463"/>
            <a:ext cx="0" cy="40957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0378" name="Line 26"/>
          <p:cNvSpPr>
            <a:spLocks noChangeShapeType="1"/>
          </p:cNvSpPr>
          <p:nvPr/>
        </p:nvSpPr>
        <p:spPr bwMode="auto">
          <a:xfrm flipV="1">
            <a:off x="2914650" y="2667000"/>
            <a:ext cx="360363" cy="144463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0379" name="Line 27"/>
          <p:cNvSpPr>
            <a:spLocks noChangeShapeType="1"/>
          </p:cNvSpPr>
          <p:nvPr/>
        </p:nvSpPr>
        <p:spPr bwMode="auto">
          <a:xfrm flipH="1" flipV="1">
            <a:off x="4283075" y="2736850"/>
            <a:ext cx="719138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0380" name="Line 28"/>
          <p:cNvSpPr>
            <a:spLocks noChangeShapeType="1"/>
          </p:cNvSpPr>
          <p:nvPr/>
        </p:nvSpPr>
        <p:spPr bwMode="auto">
          <a:xfrm flipH="1">
            <a:off x="4643438" y="2736850"/>
            <a:ext cx="358775" cy="2159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0381" name="Line 29"/>
          <p:cNvSpPr>
            <a:spLocks noChangeShapeType="1"/>
          </p:cNvSpPr>
          <p:nvPr/>
        </p:nvSpPr>
        <p:spPr bwMode="auto">
          <a:xfrm flipH="1" flipV="1">
            <a:off x="4643438" y="2954338"/>
            <a:ext cx="0" cy="136842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0382" name="Line 30"/>
          <p:cNvSpPr>
            <a:spLocks noChangeShapeType="1"/>
          </p:cNvSpPr>
          <p:nvPr/>
        </p:nvSpPr>
        <p:spPr bwMode="auto">
          <a:xfrm flipH="1">
            <a:off x="4643438" y="4322763"/>
            <a:ext cx="358775" cy="2159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0383" name="Line 31"/>
          <p:cNvSpPr>
            <a:spLocks noChangeShapeType="1"/>
          </p:cNvSpPr>
          <p:nvPr/>
        </p:nvSpPr>
        <p:spPr bwMode="auto">
          <a:xfrm flipH="1" flipV="1">
            <a:off x="4643438" y="4538663"/>
            <a:ext cx="0" cy="93503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0384" name="Line 32"/>
          <p:cNvSpPr>
            <a:spLocks noChangeShapeType="1"/>
          </p:cNvSpPr>
          <p:nvPr/>
        </p:nvSpPr>
        <p:spPr bwMode="auto">
          <a:xfrm flipH="1" flipV="1">
            <a:off x="4643438" y="5475288"/>
            <a:ext cx="3587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00385" name="Picture 33" descr="KeyTag중계기 사진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19250" y="3076575"/>
            <a:ext cx="1008063" cy="347663"/>
          </a:xfrm>
          <a:prstGeom prst="rect">
            <a:avLst/>
          </a:prstGeom>
          <a:noFill/>
        </p:spPr>
      </p:pic>
      <p:sp>
        <p:nvSpPr>
          <p:cNvPr id="100388" name="Text Box 36"/>
          <p:cNvSpPr txBox="1">
            <a:spLocks noChangeArrowheads="1"/>
          </p:cNvSpPr>
          <p:nvPr/>
        </p:nvSpPr>
        <p:spPr bwMode="auto">
          <a:xfrm>
            <a:off x="1206500" y="3459163"/>
            <a:ext cx="903288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>
                <a:solidFill>
                  <a:schemeClr val="tx1"/>
                </a:solidFill>
              </a:rPr>
              <a:t>MIM-B02</a:t>
            </a:r>
          </a:p>
        </p:txBody>
      </p:sp>
      <p:pic>
        <p:nvPicPr>
          <p:cNvPr id="100390" name="Picture 38" descr="G프로젝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6675" y="5191125"/>
            <a:ext cx="1152525" cy="398463"/>
          </a:xfrm>
          <a:prstGeom prst="rect">
            <a:avLst/>
          </a:prstGeom>
          <a:noFill/>
        </p:spPr>
      </p:pic>
      <p:sp>
        <p:nvSpPr>
          <p:cNvPr id="100391" name="Line 39"/>
          <p:cNvSpPr>
            <a:spLocks noChangeShapeType="1"/>
          </p:cNvSpPr>
          <p:nvPr/>
        </p:nvSpPr>
        <p:spPr bwMode="auto">
          <a:xfrm flipH="1">
            <a:off x="2409825" y="4897438"/>
            <a:ext cx="4176713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0392" name="Line 40"/>
          <p:cNvSpPr>
            <a:spLocks noChangeShapeType="1"/>
          </p:cNvSpPr>
          <p:nvPr/>
        </p:nvSpPr>
        <p:spPr bwMode="auto">
          <a:xfrm flipH="1">
            <a:off x="2338388" y="4968875"/>
            <a:ext cx="432117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0393" name="Line 41"/>
          <p:cNvSpPr>
            <a:spLocks noChangeShapeType="1"/>
          </p:cNvSpPr>
          <p:nvPr/>
        </p:nvSpPr>
        <p:spPr bwMode="auto">
          <a:xfrm flipH="1">
            <a:off x="6586538" y="4702175"/>
            <a:ext cx="1587" cy="19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0394" name="Line 42"/>
          <p:cNvSpPr>
            <a:spLocks noChangeShapeType="1"/>
          </p:cNvSpPr>
          <p:nvPr/>
        </p:nvSpPr>
        <p:spPr bwMode="auto">
          <a:xfrm>
            <a:off x="6657975" y="4702175"/>
            <a:ext cx="1588" cy="268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0395" name="Line 43"/>
          <p:cNvSpPr>
            <a:spLocks noChangeShapeType="1"/>
          </p:cNvSpPr>
          <p:nvPr/>
        </p:nvSpPr>
        <p:spPr bwMode="auto">
          <a:xfrm flipH="1">
            <a:off x="2409825" y="3386138"/>
            <a:ext cx="0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0396" name="Line 44"/>
          <p:cNvSpPr>
            <a:spLocks noChangeShapeType="1"/>
          </p:cNvSpPr>
          <p:nvPr/>
        </p:nvSpPr>
        <p:spPr bwMode="auto">
          <a:xfrm>
            <a:off x="2338388" y="3386138"/>
            <a:ext cx="0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0397" name="Line 45"/>
          <p:cNvSpPr>
            <a:spLocks noChangeShapeType="1"/>
          </p:cNvSpPr>
          <p:nvPr/>
        </p:nvSpPr>
        <p:spPr bwMode="auto">
          <a:xfrm flipH="1">
            <a:off x="2554288" y="3529013"/>
            <a:ext cx="4043362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0398" name="Line 46"/>
          <p:cNvSpPr>
            <a:spLocks noChangeShapeType="1"/>
          </p:cNvSpPr>
          <p:nvPr/>
        </p:nvSpPr>
        <p:spPr bwMode="auto">
          <a:xfrm flipH="1">
            <a:off x="2482850" y="3600450"/>
            <a:ext cx="41878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0399" name="Line 47"/>
          <p:cNvSpPr>
            <a:spLocks noChangeShapeType="1"/>
          </p:cNvSpPr>
          <p:nvPr/>
        </p:nvSpPr>
        <p:spPr bwMode="auto">
          <a:xfrm flipH="1">
            <a:off x="6586538" y="3027363"/>
            <a:ext cx="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0400" name="Line 48"/>
          <p:cNvSpPr>
            <a:spLocks noChangeShapeType="1"/>
          </p:cNvSpPr>
          <p:nvPr/>
        </p:nvSpPr>
        <p:spPr bwMode="auto">
          <a:xfrm>
            <a:off x="6669088" y="3051175"/>
            <a:ext cx="0" cy="550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0401" name="Line 49"/>
          <p:cNvSpPr>
            <a:spLocks noChangeShapeType="1"/>
          </p:cNvSpPr>
          <p:nvPr/>
        </p:nvSpPr>
        <p:spPr bwMode="auto">
          <a:xfrm flipH="1">
            <a:off x="2554288" y="338613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0402" name="Line 50"/>
          <p:cNvSpPr>
            <a:spLocks noChangeShapeType="1"/>
          </p:cNvSpPr>
          <p:nvPr/>
        </p:nvSpPr>
        <p:spPr bwMode="auto">
          <a:xfrm>
            <a:off x="2482850" y="3386138"/>
            <a:ext cx="0" cy="217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00404" name="Picture 52" descr="DVMP2실외기_3"/>
          <p:cNvPicPr>
            <a:picLocks noChangeAspect="1" noChangeArrowheads="1"/>
          </p:cNvPicPr>
          <p:nvPr/>
        </p:nvPicPr>
        <p:blipFill>
          <a:blip r:embed="rId10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275013" y="1874838"/>
            <a:ext cx="1079500" cy="1584325"/>
          </a:xfrm>
          <a:prstGeom prst="rect">
            <a:avLst/>
          </a:prstGeom>
          <a:noFill/>
        </p:spPr>
      </p:pic>
      <p:sp>
        <p:nvSpPr>
          <p:cNvPr id="100408" name="Text Box 56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Конфигурация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100410" name="Text Box 58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09.</a:t>
            </a:r>
          </a:p>
        </p:txBody>
      </p:sp>
      <p:sp>
        <p:nvSpPr>
          <p:cNvPr id="100413" name="Text Box 61"/>
          <p:cNvSpPr txBox="1">
            <a:spLocks noChangeArrowheads="1"/>
          </p:cNvSpPr>
          <p:nvPr/>
        </p:nvSpPr>
        <p:spPr bwMode="auto">
          <a:xfrm>
            <a:off x="677863" y="1497013"/>
            <a:ext cx="5030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chemeClr val="tx2"/>
                </a:solidFill>
              </a:rPr>
              <a:t>※ </a:t>
            </a:r>
            <a:r>
              <a:rPr lang="ru-RU" altLang="ko-KR">
                <a:solidFill>
                  <a:schemeClr val="tx2"/>
                </a:solidFill>
              </a:rPr>
              <a:t>Управление внутренними блоками с помощью </a:t>
            </a:r>
            <a:r>
              <a:rPr lang="en-US" altLang="ko-KR">
                <a:solidFill>
                  <a:schemeClr val="tx2"/>
                </a:solidFill>
              </a:rPr>
              <a:t>MIM-B02</a:t>
            </a:r>
          </a:p>
        </p:txBody>
      </p:sp>
      <p:sp>
        <p:nvSpPr>
          <p:cNvPr id="100414" name="Text Box 62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Модуль интерфейса </a:t>
            </a:r>
            <a:r>
              <a:rPr kumimoji="1" lang="en-US" altLang="ko-KR" sz="3200">
                <a:solidFill>
                  <a:schemeClr val="bg1"/>
                </a:solidFill>
              </a:rPr>
              <a:t>Key-tag (MIM-B02)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Line 2"/>
          <p:cNvSpPr>
            <a:spLocks noChangeShapeType="1"/>
          </p:cNvSpPr>
          <p:nvPr/>
        </p:nvSpPr>
        <p:spPr bwMode="auto">
          <a:xfrm flipH="1" flipV="1">
            <a:off x="6300788" y="4292600"/>
            <a:ext cx="3587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1379" name="Line 3"/>
          <p:cNvSpPr>
            <a:spLocks noChangeShapeType="1"/>
          </p:cNvSpPr>
          <p:nvPr/>
        </p:nvSpPr>
        <p:spPr bwMode="auto">
          <a:xfrm flipH="1" flipV="1">
            <a:off x="4213225" y="3190875"/>
            <a:ext cx="3587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1380" name="Line 4"/>
          <p:cNvSpPr>
            <a:spLocks noChangeShapeType="1"/>
          </p:cNvSpPr>
          <p:nvPr/>
        </p:nvSpPr>
        <p:spPr bwMode="auto">
          <a:xfrm flipH="1" flipV="1">
            <a:off x="4211638" y="2470150"/>
            <a:ext cx="72072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01381" name="Picture 5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1150" y="2060575"/>
            <a:ext cx="2087563" cy="1223963"/>
          </a:xfrm>
          <a:prstGeom prst="rect">
            <a:avLst/>
          </a:prstGeom>
          <a:noFill/>
        </p:spPr>
      </p:pic>
      <p:pic>
        <p:nvPicPr>
          <p:cNvPr id="101382" name="Picture 6" descr="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1150" y="4960938"/>
            <a:ext cx="2089150" cy="1390650"/>
          </a:xfrm>
          <a:prstGeom prst="rect">
            <a:avLst/>
          </a:prstGeom>
          <a:noFill/>
        </p:spPr>
      </p:pic>
      <p:pic>
        <p:nvPicPr>
          <p:cNvPr id="101383" name="Picture 7" descr="키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2347913"/>
            <a:ext cx="409575" cy="720725"/>
          </a:xfrm>
          <a:prstGeom prst="rect">
            <a:avLst/>
          </a:prstGeom>
          <a:noFill/>
        </p:spPr>
      </p:pic>
      <p:pic>
        <p:nvPicPr>
          <p:cNvPr id="101384" name="Picture 8" descr="4wa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5613" y="2352675"/>
            <a:ext cx="1008062" cy="642938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101385" name="Line 9"/>
          <p:cNvSpPr>
            <a:spLocks noChangeShapeType="1"/>
          </p:cNvSpPr>
          <p:nvPr/>
        </p:nvSpPr>
        <p:spPr bwMode="auto">
          <a:xfrm flipH="1" flipV="1">
            <a:off x="3913188" y="6132513"/>
            <a:ext cx="433070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 flipH="1">
            <a:off x="3840163" y="6207125"/>
            <a:ext cx="447675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H="1">
            <a:off x="8245475" y="5846763"/>
            <a:ext cx="1588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1388" name="Line 12"/>
          <p:cNvSpPr>
            <a:spLocks noChangeShapeType="1"/>
          </p:cNvSpPr>
          <p:nvPr/>
        </p:nvSpPr>
        <p:spPr bwMode="auto">
          <a:xfrm>
            <a:off x="8316913" y="5846763"/>
            <a:ext cx="0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1389" name="Line 13"/>
          <p:cNvSpPr>
            <a:spLocks noChangeShapeType="1"/>
          </p:cNvSpPr>
          <p:nvPr/>
        </p:nvSpPr>
        <p:spPr bwMode="auto">
          <a:xfrm>
            <a:off x="3913188" y="3335338"/>
            <a:ext cx="11112" cy="2797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1390" name="Line 14"/>
          <p:cNvSpPr>
            <a:spLocks noChangeShapeType="1"/>
          </p:cNvSpPr>
          <p:nvPr/>
        </p:nvSpPr>
        <p:spPr bwMode="auto">
          <a:xfrm>
            <a:off x="3840163" y="3335338"/>
            <a:ext cx="11112" cy="28765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01391" name="Picture 15" descr="키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34350" y="5199063"/>
            <a:ext cx="409575" cy="720725"/>
          </a:xfrm>
          <a:prstGeom prst="rect">
            <a:avLst/>
          </a:prstGeom>
          <a:noFill/>
        </p:spPr>
      </p:pic>
      <p:pic>
        <p:nvPicPr>
          <p:cNvPr id="101392" name="Picture 16" descr="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9563" y="3644900"/>
            <a:ext cx="2087562" cy="1150938"/>
          </a:xfrm>
          <a:prstGeom prst="rect">
            <a:avLst/>
          </a:prstGeom>
          <a:noFill/>
        </p:spPr>
      </p:pic>
      <p:pic>
        <p:nvPicPr>
          <p:cNvPr id="101393" name="Picture 17" descr="키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21650" y="3975100"/>
            <a:ext cx="409575" cy="720725"/>
          </a:xfrm>
          <a:prstGeom prst="rect">
            <a:avLst/>
          </a:prstGeom>
          <a:noFill/>
        </p:spPr>
      </p:pic>
      <p:pic>
        <p:nvPicPr>
          <p:cNvPr id="101394" name="Picture 18" descr="1WA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025" y="3932238"/>
            <a:ext cx="1150938" cy="547687"/>
          </a:xfrm>
          <a:prstGeom prst="rect">
            <a:avLst/>
          </a:prstGeom>
          <a:noFill/>
        </p:spPr>
      </p:pic>
      <p:pic>
        <p:nvPicPr>
          <p:cNvPr id="101395" name="Picture 19" descr="그림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62150" y="2016125"/>
            <a:ext cx="927100" cy="958850"/>
          </a:xfrm>
          <a:prstGeom prst="rect">
            <a:avLst/>
          </a:prstGeom>
          <a:noFill/>
        </p:spPr>
      </p:pic>
      <p:sp>
        <p:nvSpPr>
          <p:cNvPr id="101396" name="WordArt 20"/>
          <p:cNvSpPr>
            <a:spLocks noChangeArrowheads="1" noChangeShapeType="1" noTextEdit="1"/>
          </p:cNvSpPr>
          <p:nvPr/>
        </p:nvSpPr>
        <p:spPr bwMode="auto">
          <a:xfrm>
            <a:off x="522288" y="3213100"/>
            <a:ext cx="906462" cy="341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33"/>
                    </a:gs>
                    <a:gs pos="50000">
                      <a:srgbClr val="FFFF66"/>
                    </a:gs>
                    <a:gs pos="100000">
                      <a:srgbClr val="FF9933"/>
                    </a:gs>
                  </a:gsLst>
                  <a:lin ang="5400000" scaled="1"/>
                </a:gradFill>
                <a:effectLst>
                  <a:outerShdw dist="17961" dir="2700000" algn="ctr" rotWithShape="0">
                    <a:schemeClr val="tx1"/>
                  </a:outerShdw>
                </a:effectLst>
                <a:latin typeface="Arial Narrow"/>
              </a:rPr>
              <a:t>DMS</a:t>
            </a:r>
            <a:endParaRPr lang="ru-RU" sz="3600" i="1" kern="10">
              <a:ln w="95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9933"/>
                  </a:gs>
                  <a:gs pos="50000">
                    <a:srgbClr val="FFFF66"/>
                  </a:gs>
                  <a:gs pos="100000">
                    <a:srgbClr val="FF9933"/>
                  </a:gs>
                </a:gsLst>
                <a:lin ang="5400000" scaled="1"/>
              </a:gradFill>
              <a:effectLst>
                <a:outerShdw dist="17961" dir="2700000" algn="ctr" rotWithShape="0">
                  <a:schemeClr val="tx1"/>
                </a:outerShdw>
              </a:effectLst>
              <a:latin typeface="Arial Narrow"/>
            </a:endParaRPr>
          </a:p>
        </p:txBody>
      </p:sp>
      <p:pic>
        <p:nvPicPr>
          <p:cNvPr id="101397" name="Picture 21" descr="DVMP2중계기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76600" y="2327275"/>
            <a:ext cx="1008063" cy="304800"/>
          </a:xfrm>
          <a:prstGeom prst="rect">
            <a:avLst/>
          </a:prstGeom>
          <a:noFill/>
        </p:spPr>
      </p:pic>
      <p:pic>
        <p:nvPicPr>
          <p:cNvPr id="101398" name="Picture 22" descr="DMS최종사진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7825" y="2133600"/>
            <a:ext cx="1223963" cy="985838"/>
          </a:xfrm>
          <a:prstGeom prst="rect">
            <a:avLst/>
          </a:prstGeom>
          <a:noFill/>
        </p:spPr>
      </p:pic>
      <p:sp>
        <p:nvSpPr>
          <p:cNvPr id="101399" name="Line 23"/>
          <p:cNvSpPr>
            <a:spLocks noChangeShapeType="1"/>
          </p:cNvSpPr>
          <p:nvPr/>
        </p:nvSpPr>
        <p:spPr bwMode="auto">
          <a:xfrm>
            <a:off x="4572000" y="2614613"/>
            <a:ext cx="0" cy="57626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1400" name="Line 24"/>
          <p:cNvSpPr>
            <a:spLocks noChangeShapeType="1"/>
          </p:cNvSpPr>
          <p:nvPr/>
        </p:nvSpPr>
        <p:spPr bwMode="auto">
          <a:xfrm flipH="1" flipV="1">
            <a:off x="4213225" y="2470150"/>
            <a:ext cx="360363" cy="144463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1401" name="Line 25"/>
          <p:cNvSpPr>
            <a:spLocks noChangeShapeType="1"/>
          </p:cNvSpPr>
          <p:nvPr/>
        </p:nvSpPr>
        <p:spPr bwMode="auto">
          <a:xfrm flipH="1" flipV="1">
            <a:off x="5940425" y="2706688"/>
            <a:ext cx="719138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1402" name="Line 26"/>
          <p:cNvSpPr>
            <a:spLocks noChangeShapeType="1"/>
          </p:cNvSpPr>
          <p:nvPr/>
        </p:nvSpPr>
        <p:spPr bwMode="auto">
          <a:xfrm flipH="1">
            <a:off x="6300788" y="2706688"/>
            <a:ext cx="358775" cy="2159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1403" name="Line 27"/>
          <p:cNvSpPr>
            <a:spLocks noChangeShapeType="1"/>
          </p:cNvSpPr>
          <p:nvPr/>
        </p:nvSpPr>
        <p:spPr bwMode="auto">
          <a:xfrm flipH="1" flipV="1">
            <a:off x="6300788" y="2924175"/>
            <a:ext cx="0" cy="136842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1404" name="Line 28"/>
          <p:cNvSpPr>
            <a:spLocks noChangeShapeType="1"/>
          </p:cNvSpPr>
          <p:nvPr/>
        </p:nvSpPr>
        <p:spPr bwMode="auto">
          <a:xfrm flipH="1">
            <a:off x="6300788" y="4292600"/>
            <a:ext cx="358775" cy="2159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1405" name="Line 29"/>
          <p:cNvSpPr>
            <a:spLocks noChangeShapeType="1"/>
          </p:cNvSpPr>
          <p:nvPr/>
        </p:nvSpPr>
        <p:spPr bwMode="auto">
          <a:xfrm flipH="1" flipV="1">
            <a:off x="6300788" y="4508500"/>
            <a:ext cx="0" cy="935038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1406" name="Line 30"/>
          <p:cNvSpPr>
            <a:spLocks noChangeShapeType="1"/>
          </p:cNvSpPr>
          <p:nvPr/>
        </p:nvSpPr>
        <p:spPr bwMode="auto">
          <a:xfrm flipH="1" flipV="1">
            <a:off x="6300788" y="5445125"/>
            <a:ext cx="3587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01407" name="Picture 31" descr="KeyTag중계기 사진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76600" y="3046413"/>
            <a:ext cx="1008063" cy="347662"/>
          </a:xfrm>
          <a:prstGeom prst="rect">
            <a:avLst/>
          </a:prstGeom>
          <a:noFill/>
        </p:spPr>
      </p:pic>
      <p:sp>
        <p:nvSpPr>
          <p:cNvPr id="101408" name="Text Box 32"/>
          <p:cNvSpPr txBox="1">
            <a:spLocks noChangeArrowheads="1"/>
          </p:cNvSpPr>
          <p:nvPr/>
        </p:nvSpPr>
        <p:spPr bwMode="auto">
          <a:xfrm>
            <a:off x="1895475" y="2924175"/>
            <a:ext cx="1081088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>
                <a:solidFill>
                  <a:schemeClr val="tx1"/>
                </a:solidFill>
              </a:rPr>
              <a:t>MCM-A202</a:t>
            </a:r>
          </a:p>
        </p:txBody>
      </p:sp>
      <p:sp>
        <p:nvSpPr>
          <p:cNvPr id="101409" name="Text Box 33"/>
          <p:cNvSpPr txBox="1">
            <a:spLocks noChangeArrowheads="1"/>
          </p:cNvSpPr>
          <p:nvPr/>
        </p:nvSpPr>
        <p:spPr bwMode="auto">
          <a:xfrm>
            <a:off x="3338513" y="2022475"/>
            <a:ext cx="1022350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>
                <a:solidFill>
                  <a:schemeClr val="tx1"/>
                </a:solidFill>
              </a:rPr>
              <a:t>MIM-B13A</a:t>
            </a:r>
          </a:p>
        </p:txBody>
      </p:sp>
      <p:sp>
        <p:nvSpPr>
          <p:cNvPr id="101410" name="Text Box 34"/>
          <p:cNvSpPr txBox="1">
            <a:spLocks noChangeArrowheads="1"/>
          </p:cNvSpPr>
          <p:nvPr/>
        </p:nvSpPr>
        <p:spPr bwMode="auto">
          <a:xfrm>
            <a:off x="2787650" y="3441700"/>
            <a:ext cx="903288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/>
              <a:t>MIM-B02</a:t>
            </a:r>
          </a:p>
        </p:txBody>
      </p:sp>
      <p:pic>
        <p:nvPicPr>
          <p:cNvPr id="101412" name="Picture 36" descr="G프로젝트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04025" y="5160963"/>
            <a:ext cx="1152525" cy="398462"/>
          </a:xfrm>
          <a:prstGeom prst="rect">
            <a:avLst/>
          </a:prstGeom>
          <a:noFill/>
        </p:spPr>
      </p:pic>
      <p:sp>
        <p:nvSpPr>
          <p:cNvPr id="101413" name="Line 37"/>
          <p:cNvSpPr>
            <a:spLocks noChangeShapeType="1"/>
          </p:cNvSpPr>
          <p:nvPr/>
        </p:nvSpPr>
        <p:spPr bwMode="auto">
          <a:xfrm flipH="1">
            <a:off x="4067175" y="4867275"/>
            <a:ext cx="4176713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1414" name="Line 38"/>
          <p:cNvSpPr>
            <a:spLocks noChangeShapeType="1"/>
          </p:cNvSpPr>
          <p:nvPr/>
        </p:nvSpPr>
        <p:spPr bwMode="auto">
          <a:xfrm flipH="1">
            <a:off x="3995738" y="4938713"/>
            <a:ext cx="4321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1415" name="Line 39"/>
          <p:cNvSpPr>
            <a:spLocks noChangeShapeType="1"/>
          </p:cNvSpPr>
          <p:nvPr/>
        </p:nvSpPr>
        <p:spPr bwMode="auto">
          <a:xfrm flipH="1">
            <a:off x="8243888" y="4672013"/>
            <a:ext cx="1587" cy="19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1416" name="Line 40"/>
          <p:cNvSpPr>
            <a:spLocks noChangeShapeType="1"/>
          </p:cNvSpPr>
          <p:nvPr/>
        </p:nvSpPr>
        <p:spPr bwMode="auto">
          <a:xfrm>
            <a:off x="8315325" y="4672013"/>
            <a:ext cx="1588" cy="268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1417" name="Line 41"/>
          <p:cNvSpPr>
            <a:spLocks noChangeShapeType="1"/>
          </p:cNvSpPr>
          <p:nvPr/>
        </p:nvSpPr>
        <p:spPr bwMode="auto">
          <a:xfrm flipH="1">
            <a:off x="4067175" y="3355975"/>
            <a:ext cx="0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1418" name="Line 42"/>
          <p:cNvSpPr>
            <a:spLocks noChangeShapeType="1"/>
          </p:cNvSpPr>
          <p:nvPr/>
        </p:nvSpPr>
        <p:spPr bwMode="auto">
          <a:xfrm>
            <a:off x="3995738" y="3355975"/>
            <a:ext cx="0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1419" name="Line 43"/>
          <p:cNvSpPr>
            <a:spLocks noChangeShapeType="1"/>
          </p:cNvSpPr>
          <p:nvPr/>
        </p:nvSpPr>
        <p:spPr bwMode="auto">
          <a:xfrm flipH="1">
            <a:off x="4211638" y="3498850"/>
            <a:ext cx="4043362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1420" name="Line 44"/>
          <p:cNvSpPr>
            <a:spLocks noChangeShapeType="1"/>
          </p:cNvSpPr>
          <p:nvPr/>
        </p:nvSpPr>
        <p:spPr bwMode="auto">
          <a:xfrm flipH="1">
            <a:off x="4140200" y="3570288"/>
            <a:ext cx="418782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1421" name="Line 45"/>
          <p:cNvSpPr>
            <a:spLocks noChangeShapeType="1"/>
          </p:cNvSpPr>
          <p:nvPr/>
        </p:nvSpPr>
        <p:spPr bwMode="auto">
          <a:xfrm flipH="1">
            <a:off x="8243888" y="2997200"/>
            <a:ext cx="0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1422" name="Line 46"/>
          <p:cNvSpPr>
            <a:spLocks noChangeShapeType="1"/>
          </p:cNvSpPr>
          <p:nvPr/>
        </p:nvSpPr>
        <p:spPr bwMode="auto">
          <a:xfrm>
            <a:off x="8326438" y="3021013"/>
            <a:ext cx="0" cy="5508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1423" name="Line 47"/>
          <p:cNvSpPr>
            <a:spLocks noChangeShapeType="1"/>
          </p:cNvSpPr>
          <p:nvPr/>
        </p:nvSpPr>
        <p:spPr bwMode="auto">
          <a:xfrm flipH="1">
            <a:off x="4211638" y="3355975"/>
            <a:ext cx="0" cy="144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1424" name="Line 48"/>
          <p:cNvSpPr>
            <a:spLocks noChangeShapeType="1"/>
          </p:cNvSpPr>
          <p:nvPr/>
        </p:nvSpPr>
        <p:spPr bwMode="auto">
          <a:xfrm>
            <a:off x="4140200" y="3355975"/>
            <a:ext cx="0" cy="217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1425" name="AutoShape 49"/>
          <p:cNvSpPr>
            <a:spLocks noChangeArrowheads="1"/>
          </p:cNvSpPr>
          <p:nvPr/>
        </p:nvSpPr>
        <p:spPr bwMode="auto">
          <a:xfrm>
            <a:off x="3276600" y="2276475"/>
            <a:ext cx="1079500" cy="1079500"/>
          </a:xfrm>
          <a:custGeom>
            <a:avLst/>
            <a:gdLst>
              <a:gd name="G0" fmla="+- 2414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521" y="15815"/>
                </a:moveTo>
                <a:cubicBezTo>
                  <a:pt x="18602" y="14366"/>
                  <a:pt x="19186" y="12607"/>
                  <a:pt x="19186" y="10800"/>
                </a:cubicBezTo>
                <a:cubicBezTo>
                  <a:pt x="19186" y="6168"/>
                  <a:pt x="15431" y="2414"/>
                  <a:pt x="10800" y="2414"/>
                </a:cubicBezTo>
                <a:cubicBezTo>
                  <a:pt x="8992" y="2413"/>
                  <a:pt x="7233" y="2997"/>
                  <a:pt x="5784" y="4078"/>
                </a:cubicBezTo>
                <a:close/>
                <a:moveTo>
                  <a:pt x="4078" y="5784"/>
                </a:moveTo>
                <a:cubicBezTo>
                  <a:pt x="2997" y="7233"/>
                  <a:pt x="2414" y="8992"/>
                  <a:pt x="2414" y="10799"/>
                </a:cubicBezTo>
                <a:cubicBezTo>
                  <a:pt x="2414" y="15431"/>
                  <a:pt x="6168" y="19186"/>
                  <a:pt x="10800" y="19186"/>
                </a:cubicBezTo>
                <a:cubicBezTo>
                  <a:pt x="12607" y="19186"/>
                  <a:pt x="14366" y="18602"/>
                  <a:pt x="15815" y="17521"/>
                </a:cubicBezTo>
                <a:close/>
              </a:path>
            </a:pathLst>
          </a:custGeom>
          <a:solidFill>
            <a:srgbClr val="FF0000">
              <a:alpha val="70000"/>
            </a:srgbClr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01426" name="Picture 50" descr="DVMP2실외기_3"/>
          <p:cNvPicPr>
            <a:picLocks noChangeAspect="1" noChangeArrowheads="1"/>
          </p:cNvPicPr>
          <p:nvPr/>
        </p:nvPicPr>
        <p:blipFill>
          <a:blip r:embed="rId1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932363" y="1844675"/>
            <a:ext cx="1079500" cy="1584325"/>
          </a:xfrm>
          <a:prstGeom prst="rect">
            <a:avLst/>
          </a:prstGeom>
          <a:noFill/>
        </p:spPr>
      </p:pic>
      <p:sp>
        <p:nvSpPr>
          <p:cNvPr id="101427" name="Line 51"/>
          <p:cNvSpPr>
            <a:spLocks noChangeShapeType="1"/>
          </p:cNvSpPr>
          <p:nvPr/>
        </p:nvSpPr>
        <p:spPr bwMode="auto">
          <a:xfrm flipH="1" flipV="1">
            <a:off x="2771775" y="2492375"/>
            <a:ext cx="504825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1428" name="Line 52"/>
          <p:cNvSpPr>
            <a:spLocks noChangeShapeType="1"/>
          </p:cNvSpPr>
          <p:nvPr/>
        </p:nvSpPr>
        <p:spPr bwMode="auto">
          <a:xfrm flipH="1" flipV="1">
            <a:off x="1547813" y="2492375"/>
            <a:ext cx="504825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1432" name="Text Box 56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09.</a:t>
            </a:r>
          </a:p>
        </p:txBody>
      </p:sp>
      <p:sp>
        <p:nvSpPr>
          <p:cNvPr id="101433" name="Text Box 57"/>
          <p:cNvSpPr txBox="1">
            <a:spLocks noChangeArrowheads="1"/>
          </p:cNvSpPr>
          <p:nvPr/>
        </p:nvSpPr>
        <p:spPr bwMode="auto">
          <a:xfrm>
            <a:off x="611188" y="1497013"/>
            <a:ext cx="5749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chemeClr val="tx2"/>
                </a:solidFill>
              </a:rPr>
              <a:t>※ MIM-B02 </a:t>
            </a:r>
            <a:r>
              <a:rPr lang="ru-RU" altLang="ko-KR"/>
              <a:t>не может </a:t>
            </a:r>
            <a:r>
              <a:rPr lang="en-US" altLang="ko-KR">
                <a:solidFill>
                  <a:schemeClr val="tx2"/>
                </a:solidFill>
              </a:rPr>
              <a:t> </a:t>
            </a:r>
            <a:r>
              <a:rPr lang="ru-RU" altLang="ko-KR">
                <a:solidFill>
                  <a:schemeClr val="tx2"/>
                </a:solidFill>
              </a:rPr>
              <a:t>работать совместно с</a:t>
            </a:r>
            <a:r>
              <a:rPr lang="en-US" altLang="ko-KR">
                <a:solidFill>
                  <a:schemeClr val="tx2"/>
                </a:solidFill>
              </a:rPr>
              <a:t> </a:t>
            </a:r>
            <a:r>
              <a:rPr lang="ru-RU" altLang="ko-KR">
                <a:solidFill>
                  <a:schemeClr val="tx2"/>
                </a:solidFill>
              </a:rPr>
              <a:t>центральным пультом</a:t>
            </a:r>
            <a:endParaRPr lang="en-US" altLang="ko-KR">
              <a:solidFill>
                <a:schemeClr val="tx2"/>
              </a:solidFill>
            </a:endParaRPr>
          </a:p>
        </p:txBody>
      </p:sp>
      <p:sp>
        <p:nvSpPr>
          <p:cNvPr id="101434" name="Text Box 58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Модуль интерфейса </a:t>
            </a:r>
            <a:r>
              <a:rPr kumimoji="1" lang="en-US" altLang="ko-KR" sz="3200">
                <a:solidFill>
                  <a:schemeClr val="bg1"/>
                </a:solidFill>
              </a:rPr>
              <a:t>Key-tag (MIM-B02)</a:t>
            </a:r>
          </a:p>
        </p:txBody>
      </p:sp>
      <p:sp>
        <p:nvSpPr>
          <p:cNvPr id="101435" name="Text Box 59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Конфигурация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02.</a:t>
            </a: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Характеристики  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graphicFrame>
        <p:nvGraphicFramePr>
          <p:cNvPr id="135488" name="Group 320"/>
          <p:cNvGraphicFramePr>
            <a:graphicFrameLocks noGrp="1"/>
          </p:cNvGraphicFramePr>
          <p:nvPr/>
        </p:nvGraphicFramePr>
        <p:xfrm>
          <a:off x="611188" y="1481138"/>
          <a:ext cx="7848600" cy="4982212"/>
        </p:xfrm>
        <a:graphic>
          <a:graphicData uri="http://schemas.openxmlformats.org/drawingml/2006/table">
            <a:tbl>
              <a:tblPr/>
              <a:tblGrid>
                <a:gridCol w="2043112"/>
                <a:gridCol w="2111375"/>
                <a:gridCol w="1846263"/>
                <a:gridCol w="1847850"/>
              </a:tblGrid>
              <a:tr h="1150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Пульт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Модель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MWR-TH01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MWR-WS00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MWR-SH00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Вкл./Выкл. Установка температуры и скорости вентилятора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Групповое управление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Макс.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блоков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Макс.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блоков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Макс.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 </a:t>
                      </a: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блоков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 пульта управления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Защита от детей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Блокирование режима работы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Задание адреса группы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Ограничение установки диапазона температур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Авто останов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Таймер ежедневный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Таймер недельный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5260" name="Picture 92" descr="En유선리모컨TH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7250" y="1616075"/>
            <a:ext cx="866775" cy="873125"/>
          </a:xfrm>
          <a:prstGeom prst="rect">
            <a:avLst/>
          </a:prstGeom>
          <a:noFill/>
        </p:spPr>
      </p:pic>
      <p:pic>
        <p:nvPicPr>
          <p:cNvPr id="135261" name="Picture 93" descr="en_ws00"/>
          <p:cNvPicPr>
            <a:picLocks noChangeAspect="1" noChangeArrowheads="1"/>
          </p:cNvPicPr>
          <p:nvPr/>
        </p:nvPicPr>
        <p:blipFill>
          <a:blip r:embed="rId3"/>
          <a:srcRect l="6932" t="9169" r="5199" b="8615"/>
          <a:stretch>
            <a:fillRect/>
          </a:stretch>
        </p:blipFill>
        <p:spPr bwMode="auto">
          <a:xfrm>
            <a:off x="5289550" y="1614488"/>
            <a:ext cx="938213" cy="874712"/>
          </a:xfrm>
          <a:prstGeom prst="rect">
            <a:avLst/>
          </a:prstGeom>
          <a:noFill/>
        </p:spPr>
      </p:pic>
      <p:pic>
        <p:nvPicPr>
          <p:cNvPr id="135262" name="Picture 94" descr="MWR-SH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1363" y="1552575"/>
            <a:ext cx="733425" cy="1081088"/>
          </a:xfrm>
          <a:prstGeom prst="rect">
            <a:avLst/>
          </a:prstGeom>
          <a:noFill/>
        </p:spPr>
      </p:pic>
      <p:sp>
        <p:nvSpPr>
          <p:cNvPr id="135480" name="Text Box 312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Индивидуальное управление</a:t>
            </a:r>
            <a:endParaRPr kumimoji="1" lang="en-US" altLang="ko-KR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6" name="Text Box 26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102427" name="Text Box 27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Модуль внешнего управления </a:t>
            </a:r>
            <a:r>
              <a:rPr kumimoji="1" lang="en-US" altLang="ko-KR" sz="3200">
                <a:solidFill>
                  <a:schemeClr val="bg1"/>
                </a:solidFill>
              </a:rPr>
              <a:t>(MIM-B14)</a:t>
            </a:r>
          </a:p>
        </p:txBody>
      </p:sp>
      <p:sp>
        <p:nvSpPr>
          <p:cNvPr id="102428" name="Text Box 28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10.</a:t>
            </a:r>
          </a:p>
        </p:txBody>
      </p:sp>
      <p:pic>
        <p:nvPicPr>
          <p:cNvPr id="102460" name="Picture 60" descr="MIM-B14(Current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25" y="1628775"/>
            <a:ext cx="1871663" cy="1270000"/>
          </a:xfrm>
          <a:prstGeom prst="rect">
            <a:avLst/>
          </a:prstGeom>
          <a:noFill/>
        </p:spPr>
      </p:pic>
      <p:sp>
        <p:nvSpPr>
          <p:cNvPr id="102461" name="Text Box 61"/>
          <p:cNvSpPr txBox="1">
            <a:spLocks noChangeArrowheads="1"/>
          </p:cNvSpPr>
          <p:nvPr/>
        </p:nvSpPr>
        <p:spPr bwMode="auto">
          <a:xfrm>
            <a:off x="539750" y="1558925"/>
            <a:ext cx="5400675" cy="1006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1" lang="en-US" altLang="ko-KR" sz="1500">
                <a:solidFill>
                  <a:schemeClr val="tx1"/>
                </a:solidFill>
              </a:rPr>
              <a:t> </a:t>
            </a:r>
            <a:r>
              <a:rPr kumimoji="1" lang="ru-RU" altLang="ko-KR" sz="1500">
                <a:solidFill>
                  <a:schemeClr val="tx1"/>
                </a:solidFill>
              </a:rPr>
              <a:t>Управление внешним контактом</a:t>
            </a:r>
            <a:r>
              <a:rPr kumimoji="1" lang="en-US" altLang="ko-KR" sz="1500">
                <a:solidFill>
                  <a:schemeClr val="tx1"/>
                </a:solidFill>
              </a:rPr>
              <a:t> </a:t>
            </a:r>
          </a:p>
          <a:p>
            <a:pPr latinLnBrk="1">
              <a:buFont typeface="Wingdings" pitchFamily="2" charset="2"/>
              <a:buNone/>
            </a:pPr>
            <a:r>
              <a:rPr kumimoji="1" lang="en-US" altLang="ko-KR" sz="1500" b="0">
                <a:solidFill>
                  <a:schemeClr val="tx1"/>
                </a:solidFill>
              </a:rPr>
              <a:t> - </a:t>
            </a:r>
            <a:r>
              <a:rPr kumimoji="1" lang="ru-RU" altLang="ko-KR" b="0">
                <a:solidFill>
                  <a:schemeClr val="tx2"/>
                </a:solidFill>
              </a:rPr>
              <a:t>Включение / Выключение от датчика или таймера и т.д.</a:t>
            </a:r>
            <a:endParaRPr kumimoji="1" lang="en-US" altLang="ko-KR" sz="1500" b="0">
              <a:solidFill>
                <a:schemeClr val="tx1"/>
              </a:solidFill>
            </a:endParaRPr>
          </a:p>
          <a:p>
            <a:pPr latinLnBrk="1">
              <a:buFont typeface="Wingdings" pitchFamily="2" charset="2"/>
              <a:buNone/>
            </a:pPr>
            <a:r>
              <a:rPr kumimoji="1" lang="en-US" altLang="ko-KR" sz="1500" b="0">
                <a:solidFill>
                  <a:schemeClr val="tx1"/>
                </a:solidFill>
              </a:rPr>
              <a:t> - </a:t>
            </a:r>
            <a:r>
              <a:rPr kumimoji="1" lang="ru-RU" altLang="ko-KR" sz="1500" b="0">
                <a:solidFill>
                  <a:schemeClr val="tx1"/>
                </a:solidFill>
              </a:rPr>
              <a:t>Индикация работы компрессора (вкл./ выкл. термостата)</a:t>
            </a:r>
            <a:endParaRPr kumimoji="1" lang="en-US" altLang="ko-KR" sz="1500" b="0">
              <a:solidFill>
                <a:schemeClr val="tx1"/>
              </a:solidFill>
            </a:endParaRPr>
          </a:p>
          <a:p>
            <a:pPr latinLnBrk="1">
              <a:buFont typeface="Wingdings" pitchFamily="2" charset="2"/>
              <a:buNone/>
            </a:pPr>
            <a:r>
              <a:rPr kumimoji="1" lang="en-US" altLang="ko-KR" sz="1500" b="0">
                <a:solidFill>
                  <a:schemeClr val="tx1"/>
                </a:solidFill>
              </a:rPr>
              <a:t> - </a:t>
            </a:r>
            <a:r>
              <a:rPr kumimoji="1" lang="ru-RU" altLang="ko-KR" sz="1500" b="0">
                <a:solidFill>
                  <a:schemeClr val="tx1"/>
                </a:solidFill>
              </a:rPr>
              <a:t>Индикация ошибки</a:t>
            </a:r>
            <a:endParaRPr kumimoji="1" lang="en-US" altLang="ko-KR" sz="1500" b="0">
              <a:solidFill>
                <a:schemeClr val="tx1"/>
              </a:solidFill>
            </a:endParaRPr>
          </a:p>
        </p:txBody>
      </p:sp>
      <p:pic>
        <p:nvPicPr>
          <p:cNvPr id="102463" name="Picture 63" descr="MIM-B14(Curr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3113" y="3449638"/>
            <a:ext cx="1857375" cy="2736850"/>
          </a:xfrm>
          <a:prstGeom prst="rect">
            <a:avLst/>
          </a:prstGeom>
          <a:noFill/>
        </p:spPr>
      </p:pic>
      <p:pic>
        <p:nvPicPr>
          <p:cNvPr id="102465" name="Picture 65" descr="4w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838" y="3881438"/>
            <a:ext cx="2651125" cy="1778000"/>
          </a:xfrm>
          <a:prstGeom prst="rect">
            <a:avLst/>
          </a:prstGeom>
          <a:noFill/>
        </p:spPr>
      </p:pic>
      <p:sp>
        <p:nvSpPr>
          <p:cNvPr id="102468" name="Line 68"/>
          <p:cNvSpPr>
            <a:spLocks noChangeShapeType="1"/>
          </p:cNvSpPr>
          <p:nvPr/>
        </p:nvSpPr>
        <p:spPr bwMode="auto">
          <a:xfrm>
            <a:off x="4795838" y="4025900"/>
            <a:ext cx="17954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469" name="Line 69"/>
          <p:cNvSpPr>
            <a:spLocks noChangeShapeType="1"/>
          </p:cNvSpPr>
          <p:nvPr/>
        </p:nvSpPr>
        <p:spPr bwMode="auto">
          <a:xfrm>
            <a:off x="4795838" y="4313238"/>
            <a:ext cx="17954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462" name="Rectangle 62"/>
          <p:cNvSpPr>
            <a:spLocks noChangeArrowheads="1"/>
          </p:cNvSpPr>
          <p:nvPr/>
        </p:nvSpPr>
        <p:spPr bwMode="auto">
          <a:xfrm>
            <a:off x="6372225" y="3429000"/>
            <a:ext cx="2311400" cy="1604963"/>
          </a:xfrm>
          <a:prstGeom prst="rect">
            <a:avLst/>
          </a:prstGeom>
          <a:solidFill>
            <a:srgbClr val="CC99FF">
              <a:alpha val="39999"/>
            </a:srgbClr>
          </a:solidFill>
          <a:ln w="28575">
            <a:solidFill>
              <a:srgbClr val="CC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2464" name="Picture 64" descr="PC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2950" y="3811588"/>
            <a:ext cx="1477963" cy="1155700"/>
          </a:xfrm>
          <a:prstGeom prst="rect">
            <a:avLst/>
          </a:prstGeom>
          <a:noFill/>
        </p:spPr>
      </p:pic>
      <p:sp>
        <p:nvSpPr>
          <p:cNvPr id="102467" name="AutoShape 67"/>
          <p:cNvSpPr>
            <a:spLocks noChangeArrowheads="1"/>
          </p:cNvSpPr>
          <p:nvPr/>
        </p:nvSpPr>
        <p:spPr bwMode="auto">
          <a:xfrm>
            <a:off x="6534150" y="3284538"/>
            <a:ext cx="1966913" cy="377825"/>
          </a:xfrm>
          <a:prstGeom prst="bevel">
            <a:avLst>
              <a:gd name="adj" fmla="val 9750"/>
            </a:avLst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ko-KR">
                <a:solidFill>
                  <a:schemeClr val="bg1"/>
                </a:solidFill>
              </a:rPr>
              <a:t>Внешний контакт</a:t>
            </a:r>
            <a:endParaRPr lang="en-US" altLang="ko-KR">
              <a:solidFill>
                <a:schemeClr val="bg1"/>
              </a:solidFill>
            </a:endParaRPr>
          </a:p>
        </p:txBody>
      </p:sp>
      <p:pic>
        <p:nvPicPr>
          <p:cNvPr id="102470" name="Picture 70" descr="푸쉬버튼 스위치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6200" y="3860800"/>
            <a:ext cx="593725" cy="676275"/>
          </a:xfrm>
          <a:prstGeom prst="rect">
            <a:avLst/>
          </a:prstGeom>
          <a:noFill/>
        </p:spPr>
      </p:pic>
      <p:sp>
        <p:nvSpPr>
          <p:cNvPr id="102471" name="AutoShape 71"/>
          <p:cNvSpPr>
            <a:spLocks noChangeArrowheads="1"/>
          </p:cNvSpPr>
          <p:nvPr/>
        </p:nvSpPr>
        <p:spPr bwMode="auto">
          <a:xfrm>
            <a:off x="6180138" y="5397500"/>
            <a:ext cx="1792287" cy="355600"/>
          </a:xfrm>
          <a:prstGeom prst="bevel">
            <a:avLst>
              <a:gd name="adj" fmla="val 9750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altLang="ko-KR">
                <a:solidFill>
                  <a:srgbClr val="0000CC"/>
                </a:solidFill>
              </a:rPr>
              <a:t>Индикация работы</a:t>
            </a:r>
            <a:endParaRPr lang="en-US" altLang="ko-KR">
              <a:solidFill>
                <a:srgbClr val="0000CC"/>
              </a:solidFill>
            </a:endParaRPr>
          </a:p>
        </p:txBody>
      </p:sp>
      <p:sp>
        <p:nvSpPr>
          <p:cNvPr id="102472" name="AutoShape 72"/>
          <p:cNvSpPr>
            <a:spLocks noChangeArrowheads="1"/>
          </p:cNvSpPr>
          <p:nvPr/>
        </p:nvSpPr>
        <p:spPr bwMode="auto">
          <a:xfrm>
            <a:off x="6180138" y="5702300"/>
            <a:ext cx="1808162" cy="355600"/>
          </a:xfrm>
          <a:prstGeom prst="bevel">
            <a:avLst>
              <a:gd name="adj" fmla="val 9750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altLang="ko-KR"/>
              <a:t>Индикация ошибки</a:t>
            </a:r>
            <a:endParaRPr lang="en-US" altLang="ko-KR"/>
          </a:p>
        </p:txBody>
      </p:sp>
      <p:sp>
        <p:nvSpPr>
          <p:cNvPr id="102473" name="Line 73"/>
          <p:cNvSpPr>
            <a:spLocks noChangeShapeType="1"/>
          </p:cNvSpPr>
          <p:nvPr/>
        </p:nvSpPr>
        <p:spPr bwMode="auto">
          <a:xfrm flipV="1">
            <a:off x="1754188" y="3736975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474" name="Rectangle 74"/>
          <p:cNvSpPr>
            <a:spLocks noChangeArrowheads="1"/>
          </p:cNvSpPr>
          <p:nvPr/>
        </p:nvSpPr>
        <p:spPr bwMode="auto">
          <a:xfrm>
            <a:off x="3548063" y="3521075"/>
            <a:ext cx="1169987" cy="360363"/>
          </a:xfrm>
          <a:prstGeom prst="rect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75" name="Line 75"/>
          <p:cNvSpPr>
            <a:spLocks noChangeShapeType="1"/>
          </p:cNvSpPr>
          <p:nvPr/>
        </p:nvSpPr>
        <p:spPr bwMode="auto">
          <a:xfrm flipH="1" flipV="1">
            <a:off x="1754188" y="3736975"/>
            <a:ext cx="1949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476" name="AutoShape 76"/>
          <p:cNvSpPr>
            <a:spLocks noChangeArrowheads="1"/>
          </p:cNvSpPr>
          <p:nvPr/>
        </p:nvSpPr>
        <p:spPr bwMode="auto">
          <a:xfrm>
            <a:off x="476250" y="5637213"/>
            <a:ext cx="2041525" cy="642937"/>
          </a:xfrm>
          <a:prstGeom prst="bevel">
            <a:avLst>
              <a:gd name="adj" fmla="val 5667"/>
            </a:avLst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altLang="ko-KR" sz="1600">
                <a:solidFill>
                  <a:schemeClr val="tx2"/>
                </a:solidFill>
              </a:rPr>
              <a:t>Замкнут</a:t>
            </a:r>
            <a:r>
              <a:rPr lang="en-US" altLang="ko-KR" sz="1600">
                <a:solidFill>
                  <a:schemeClr val="tx2"/>
                </a:solidFill>
              </a:rPr>
              <a:t> : </a:t>
            </a:r>
            <a:r>
              <a:rPr lang="ru-RU" altLang="ko-KR" sz="1600">
                <a:solidFill>
                  <a:schemeClr val="tx2"/>
                </a:solidFill>
              </a:rPr>
              <a:t>ВКЛ.</a:t>
            </a:r>
            <a:endParaRPr lang="en-US" altLang="ko-KR" sz="1600">
              <a:solidFill>
                <a:schemeClr val="tx2"/>
              </a:solidFill>
            </a:endParaRPr>
          </a:p>
          <a:p>
            <a:r>
              <a:rPr lang="ru-RU" altLang="ko-KR" sz="1600">
                <a:solidFill>
                  <a:schemeClr val="tx2"/>
                </a:solidFill>
              </a:rPr>
              <a:t>Разомкнут</a:t>
            </a:r>
            <a:r>
              <a:rPr lang="en-US" altLang="ko-KR" sz="1600">
                <a:solidFill>
                  <a:schemeClr val="tx2"/>
                </a:solidFill>
              </a:rPr>
              <a:t> : </a:t>
            </a:r>
            <a:r>
              <a:rPr lang="ru-RU" altLang="ko-KR" sz="1600">
                <a:solidFill>
                  <a:schemeClr val="tx2"/>
                </a:solidFill>
              </a:rPr>
              <a:t>ВЫКЛ.</a:t>
            </a:r>
            <a:endParaRPr lang="en-US" altLang="ko-KR" sz="1600">
              <a:solidFill>
                <a:schemeClr val="tx2"/>
              </a:solidFill>
            </a:endParaRPr>
          </a:p>
        </p:txBody>
      </p:sp>
      <p:sp>
        <p:nvSpPr>
          <p:cNvPr id="102477" name="Rectangle 77"/>
          <p:cNvSpPr>
            <a:spLocks noChangeArrowheads="1"/>
          </p:cNvSpPr>
          <p:nvPr/>
        </p:nvSpPr>
        <p:spPr bwMode="auto">
          <a:xfrm>
            <a:off x="4484688" y="5257800"/>
            <a:ext cx="544512" cy="576263"/>
          </a:xfrm>
          <a:prstGeom prst="rect">
            <a:avLst/>
          </a:prstGeom>
          <a:solidFill>
            <a:srgbClr val="FF0000">
              <a:alpha val="39999"/>
            </a:srgbClr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78" name="Rectangle 78"/>
          <p:cNvSpPr>
            <a:spLocks noChangeArrowheads="1"/>
          </p:cNvSpPr>
          <p:nvPr/>
        </p:nvSpPr>
        <p:spPr bwMode="auto">
          <a:xfrm>
            <a:off x="4484688" y="4638675"/>
            <a:ext cx="544512" cy="576263"/>
          </a:xfrm>
          <a:prstGeom prst="rect">
            <a:avLst/>
          </a:prstGeom>
          <a:solidFill>
            <a:srgbClr val="00FF00">
              <a:alpha val="50000"/>
            </a:srgbClr>
          </a:solidFill>
          <a:ln w="2857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79" name="Rectangle 79"/>
          <p:cNvSpPr>
            <a:spLocks noChangeArrowheads="1"/>
          </p:cNvSpPr>
          <p:nvPr/>
        </p:nvSpPr>
        <p:spPr bwMode="auto">
          <a:xfrm>
            <a:off x="5029200" y="5445125"/>
            <a:ext cx="468313" cy="144463"/>
          </a:xfrm>
          <a:prstGeom prst="rect">
            <a:avLst/>
          </a:prstGeom>
          <a:solidFill>
            <a:srgbClr val="FF0000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80" name="Rectangle 80"/>
          <p:cNvSpPr>
            <a:spLocks noChangeArrowheads="1"/>
          </p:cNvSpPr>
          <p:nvPr/>
        </p:nvSpPr>
        <p:spPr bwMode="auto">
          <a:xfrm>
            <a:off x="5497513" y="5805488"/>
            <a:ext cx="703262" cy="144462"/>
          </a:xfrm>
          <a:prstGeom prst="rect">
            <a:avLst/>
          </a:prstGeom>
          <a:solidFill>
            <a:srgbClr val="FF0000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81" name="Rectangle 81"/>
          <p:cNvSpPr>
            <a:spLocks noChangeArrowheads="1"/>
          </p:cNvSpPr>
          <p:nvPr/>
        </p:nvSpPr>
        <p:spPr bwMode="auto">
          <a:xfrm>
            <a:off x="5497513" y="5445125"/>
            <a:ext cx="155575" cy="360363"/>
          </a:xfrm>
          <a:prstGeom prst="rect">
            <a:avLst/>
          </a:prstGeom>
          <a:solidFill>
            <a:srgbClr val="FF0000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82" name="Rectangle 82"/>
          <p:cNvSpPr>
            <a:spLocks noChangeArrowheads="1"/>
          </p:cNvSpPr>
          <p:nvPr/>
        </p:nvSpPr>
        <p:spPr bwMode="auto">
          <a:xfrm>
            <a:off x="5029200" y="4868863"/>
            <a:ext cx="781050" cy="144462"/>
          </a:xfrm>
          <a:prstGeom prst="rect">
            <a:avLst/>
          </a:prstGeom>
          <a:solidFill>
            <a:srgbClr val="00FF00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83" name="Rectangle 83"/>
          <p:cNvSpPr>
            <a:spLocks noChangeArrowheads="1"/>
          </p:cNvSpPr>
          <p:nvPr/>
        </p:nvSpPr>
        <p:spPr bwMode="auto">
          <a:xfrm>
            <a:off x="5810250" y="5516563"/>
            <a:ext cx="390525" cy="144462"/>
          </a:xfrm>
          <a:prstGeom prst="rect">
            <a:avLst/>
          </a:prstGeom>
          <a:solidFill>
            <a:srgbClr val="00FF00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84" name="Rectangle 84"/>
          <p:cNvSpPr>
            <a:spLocks noChangeArrowheads="1"/>
          </p:cNvSpPr>
          <p:nvPr/>
        </p:nvSpPr>
        <p:spPr bwMode="auto">
          <a:xfrm>
            <a:off x="5810250" y="4868863"/>
            <a:ext cx="157163" cy="647700"/>
          </a:xfrm>
          <a:prstGeom prst="rect">
            <a:avLst/>
          </a:prstGeom>
          <a:solidFill>
            <a:srgbClr val="00FF00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86" name="Text Box 86"/>
          <p:cNvSpPr txBox="1">
            <a:spLocks noChangeArrowheads="1"/>
          </p:cNvSpPr>
          <p:nvPr/>
        </p:nvSpPr>
        <p:spPr bwMode="auto">
          <a:xfrm>
            <a:off x="1873250" y="2541588"/>
            <a:ext cx="3821113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200"/>
              <a:t>※ </a:t>
            </a:r>
            <a:r>
              <a:rPr lang="ru-RU" altLang="ko-KR" sz="1200"/>
              <a:t>Не работают с </a:t>
            </a:r>
            <a:r>
              <a:rPr lang="en-US" altLang="ko-KR"/>
              <a:t>MIM-B14</a:t>
            </a:r>
            <a:r>
              <a:rPr lang="ru-RU" altLang="ko-KR"/>
              <a:t>:</a:t>
            </a:r>
          </a:p>
          <a:p>
            <a:r>
              <a:rPr lang="ru-RU" altLang="ko-KR"/>
              <a:t> 	- </a:t>
            </a:r>
            <a:r>
              <a:rPr lang="en-US" altLang="ko-KR" sz="1200"/>
              <a:t>DVM(R22)</a:t>
            </a:r>
            <a:r>
              <a:rPr lang="ru-RU" altLang="ko-KR" sz="1200"/>
              <a:t>, весь модельный ряд.</a:t>
            </a:r>
          </a:p>
          <a:p>
            <a:r>
              <a:rPr lang="ru-RU" altLang="ko-KR" sz="1200"/>
              <a:t>	- </a:t>
            </a:r>
            <a:r>
              <a:rPr lang="en-US" altLang="ko-KR" sz="1200"/>
              <a:t>DVM+2 </a:t>
            </a:r>
            <a:r>
              <a:rPr lang="ru-RU" altLang="ko-KR" sz="1200"/>
              <a:t>настенные внутренние блоки</a:t>
            </a:r>
            <a:endParaRPr lang="en-US" altLang="ko-KR" sz="120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Line 4"/>
          <p:cNvSpPr>
            <a:spLocks noChangeShapeType="1"/>
          </p:cNvSpPr>
          <p:nvPr/>
        </p:nvSpPr>
        <p:spPr bwMode="auto">
          <a:xfrm>
            <a:off x="1619250" y="2111375"/>
            <a:ext cx="417671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03429" name="Picture 5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7225" y="1700213"/>
            <a:ext cx="1081088" cy="822325"/>
          </a:xfrm>
          <a:prstGeom prst="rect">
            <a:avLst/>
          </a:prstGeom>
          <a:noFill/>
        </p:spPr>
      </p:pic>
      <p:pic>
        <p:nvPicPr>
          <p:cNvPr id="103430" name="Picture 6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0550" y="1703388"/>
            <a:ext cx="1081088" cy="822325"/>
          </a:xfrm>
          <a:prstGeom prst="rect">
            <a:avLst/>
          </a:prstGeom>
          <a:noFill/>
        </p:spPr>
      </p:pic>
      <p:pic>
        <p:nvPicPr>
          <p:cNvPr id="103431" name="Picture 7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5150" y="1703388"/>
            <a:ext cx="1081088" cy="822325"/>
          </a:xfrm>
          <a:prstGeom prst="rect">
            <a:avLst/>
          </a:prstGeom>
          <a:noFill/>
        </p:spPr>
      </p:pic>
      <p:pic>
        <p:nvPicPr>
          <p:cNvPr id="103432" name="Picture 8" descr="DVMP2 12HP_14HP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827088" y="1677988"/>
            <a:ext cx="825500" cy="1296987"/>
          </a:xfrm>
          <a:prstGeom prst="rect">
            <a:avLst/>
          </a:prstGeom>
          <a:noFill/>
        </p:spPr>
      </p:pic>
      <p:pic>
        <p:nvPicPr>
          <p:cNvPr id="103433" name="Picture 9" descr="4way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99113" y="1701800"/>
            <a:ext cx="1081087" cy="822325"/>
          </a:xfrm>
          <a:prstGeom prst="rect">
            <a:avLst/>
          </a:prstGeom>
          <a:noFill/>
        </p:spPr>
      </p:pic>
      <p:pic>
        <p:nvPicPr>
          <p:cNvPr id="103434" name="Picture 10" descr="MIM-B14(Cur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8025" y="2532063"/>
            <a:ext cx="938213" cy="636587"/>
          </a:xfrm>
          <a:prstGeom prst="rect">
            <a:avLst/>
          </a:prstGeom>
          <a:noFill/>
        </p:spPr>
      </p:pic>
      <p:sp>
        <p:nvSpPr>
          <p:cNvPr id="103435" name="Line 11"/>
          <p:cNvSpPr>
            <a:spLocks noChangeShapeType="1"/>
          </p:cNvSpPr>
          <p:nvPr/>
        </p:nvSpPr>
        <p:spPr bwMode="auto">
          <a:xfrm flipV="1">
            <a:off x="2459038" y="2376488"/>
            <a:ext cx="0" cy="144462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03436" name="Picture 12" descr="MIM-B14(Cur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988" y="2532063"/>
            <a:ext cx="938212" cy="636587"/>
          </a:xfrm>
          <a:prstGeom prst="rect">
            <a:avLst/>
          </a:prstGeom>
          <a:noFill/>
        </p:spPr>
      </p:pic>
      <p:sp>
        <p:nvSpPr>
          <p:cNvPr id="103437" name="Line 13"/>
          <p:cNvSpPr>
            <a:spLocks noChangeShapeType="1"/>
          </p:cNvSpPr>
          <p:nvPr/>
        </p:nvSpPr>
        <p:spPr bwMode="auto">
          <a:xfrm flipV="1">
            <a:off x="3683000" y="2376488"/>
            <a:ext cx="0" cy="144462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03438" name="Picture 14" descr="MIM-B14(Cur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2532063"/>
            <a:ext cx="938212" cy="636587"/>
          </a:xfrm>
          <a:prstGeom prst="rect">
            <a:avLst/>
          </a:prstGeom>
          <a:noFill/>
        </p:spPr>
      </p:pic>
      <p:sp>
        <p:nvSpPr>
          <p:cNvPr id="103439" name="Line 15"/>
          <p:cNvSpPr>
            <a:spLocks noChangeShapeType="1"/>
          </p:cNvSpPr>
          <p:nvPr/>
        </p:nvSpPr>
        <p:spPr bwMode="auto">
          <a:xfrm flipV="1">
            <a:off x="4908550" y="2376488"/>
            <a:ext cx="0" cy="144462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03440" name="Picture 16" descr="MIM-B14(Cur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2532063"/>
            <a:ext cx="938213" cy="636587"/>
          </a:xfrm>
          <a:prstGeom prst="rect">
            <a:avLst/>
          </a:prstGeom>
          <a:noFill/>
        </p:spPr>
      </p:pic>
      <p:sp>
        <p:nvSpPr>
          <p:cNvPr id="103441" name="Line 17"/>
          <p:cNvSpPr>
            <a:spLocks noChangeShapeType="1"/>
          </p:cNvSpPr>
          <p:nvPr/>
        </p:nvSpPr>
        <p:spPr bwMode="auto">
          <a:xfrm flipV="1">
            <a:off x="6132513" y="2376488"/>
            <a:ext cx="0" cy="144462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42" name="Line 18"/>
          <p:cNvSpPr>
            <a:spLocks noChangeShapeType="1"/>
          </p:cNvSpPr>
          <p:nvPr/>
        </p:nvSpPr>
        <p:spPr bwMode="auto">
          <a:xfrm>
            <a:off x="2613025" y="3054350"/>
            <a:ext cx="87313" cy="33020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43" name="Line 19"/>
          <p:cNvSpPr>
            <a:spLocks noChangeShapeType="1"/>
          </p:cNvSpPr>
          <p:nvPr/>
        </p:nvSpPr>
        <p:spPr bwMode="auto">
          <a:xfrm>
            <a:off x="2700338" y="3059113"/>
            <a:ext cx="71437" cy="254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44" name="Oval 20"/>
          <p:cNvSpPr>
            <a:spLocks noChangeArrowheads="1"/>
          </p:cNvSpPr>
          <p:nvPr/>
        </p:nvSpPr>
        <p:spPr bwMode="auto">
          <a:xfrm>
            <a:off x="2589213" y="3005138"/>
            <a:ext cx="53975" cy="53975"/>
          </a:xfrm>
          <a:prstGeom prst="ellipse">
            <a:avLst/>
          </a:prstGeom>
          <a:solidFill>
            <a:srgbClr val="FF0000"/>
          </a:solidFill>
          <a:ln w="63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445" name="Oval 21"/>
          <p:cNvSpPr>
            <a:spLocks noChangeArrowheads="1"/>
          </p:cNvSpPr>
          <p:nvPr/>
        </p:nvSpPr>
        <p:spPr bwMode="auto">
          <a:xfrm>
            <a:off x="2674938" y="3005138"/>
            <a:ext cx="53975" cy="53975"/>
          </a:xfrm>
          <a:prstGeom prst="ellipse">
            <a:avLst/>
          </a:prstGeom>
          <a:solidFill>
            <a:srgbClr val="FF0000"/>
          </a:solidFill>
          <a:ln w="63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446" name="Line 22"/>
          <p:cNvSpPr>
            <a:spLocks noChangeShapeType="1"/>
          </p:cNvSpPr>
          <p:nvPr/>
        </p:nvSpPr>
        <p:spPr bwMode="auto">
          <a:xfrm>
            <a:off x="3841750" y="3054350"/>
            <a:ext cx="0" cy="33020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47" name="Line 23"/>
          <p:cNvSpPr>
            <a:spLocks noChangeShapeType="1"/>
          </p:cNvSpPr>
          <p:nvPr/>
        </p:nvSpPr>
        <p:spPr bwMode="auto">
          <a:xfrm>
            <a:off x="3929063" y="3059113"/>
            <a:ext cx="0" cy="254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48" name="Oval 24"/>
          <p:cNvSpPr>
            <a:spLocks noChangeArrowheads="1"/>
          </p:cNvSpPr>
          <p:nvPr/>
        </p:nvSpPr>
        <p:spPr bwMode="auto">
          <a:xfrm>
            <a:off x="3817938" y="3005138"/>
            <a:ext cx="53975" cy="53975"/>
          </a:xfrm>
          <a:prstGeom prst="ellipse">
            <a:avLst/>
          </a:prstGeom>
          <a:solidFill>
            <a:srgbClr val="FF0000"/>
          </a:solidFill>
          <a:ln w="63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449" name="Oval 25"/>
          <p:cNvSpPr>
            <a:spLocks noChangeArrowheads="1"/>
          </p:cNvSpPr>
          <p:nvPr/>
        </p:nvSpPr>
        <p:spPr bwMode="auto">
          <a:xfrm>
            <a:off x="3903663" y="3005138"/>
            <a:ext cx="53975" cy="53975"/>
          </a:xfrm>
          <a:prstGeom prst="ellipse">
            <a:avLst/>
          </a:prstGeom>
          <a:solidFill>
            <a:srgbClr val="FF0000"/>
          </a:solidFill>
          <a:ln w="63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450" name="Line 26"/>
          <p:cNvSpPr>
            <a:spLocks noChangeShapeType="1"/>
          </p:cNvSpPr>
          <p:nvPr/>
        </p:nvSpPr>
        <p:spPr bwMode="auto">
          <a:xfrm flipH="1">
            <a:off x="2771775" y="3313113"/>
            <a:ext cx="11525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51" name="Line 27"/>
          <p:cNvSpPr>
            <a:spLocks noChangeShapeType="1"/>
          </p:cNvSpPr>
          <p:nvPr/>
        </p:nvSpPr>
        <p:spPr bwMode="auto">
          <a:xfrm flipH="1">
            <a:off x="2700338" y="3384550"/>
            <a:ext cx="1150937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52" name="Line 28"/>
          <p:cNvSpPr>
            <a:spLocks noChangeShapeType="1"/>
          </p:cNvSpPr>
          <p:nvPr/>
        </p:nvSpPr>
        <p:spPr bwMode="auto">
          <a:xfrm>
            <a:off x="3841750" y="3054350"/>
            <a:ext cx="87313" cy="33020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53" name="Line 29"/>
          <p:cNvSpPr>
            <a:spLocks noChangeShapeType="1"/>
          </p:cNvSpPr>
          <p:nvPr/>
        </p:nvSpPr>
        <p:spPr bwMode="auto">
          <a:xfrm>
            <a:off x="3929063" y="3059113"/>
            <a:ext cx="71437" cy="254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54" name="Line 30"/>
          <p:cNvSpPr>
            <a:spLocks noChangeShapeType="1"/>
          </p:cNvSpPr>
          <p:nvPr/>
        </p:nvSpPr>
        <p:spPr bwMode="auto">
          <a:xfrm>
            <a:off x="5070475" y="3054350"/>
            <a:ext cx="0" cy="33020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55" name="Line 31"/>
          <p:cNvSpPr>
            <a:spLocks noChangeShapeType="1"/>
          </p:cNvSpPr>
          <p:nvPr/>
        </p:nvSpPr>
        <p:spPr bwMode="auto">
          <a:xfrm>
            <a:off x="5157788" y="3059113"/>
            <a:ext cx="0" cy="254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56" name="Oval 32"/>
          <p:cNvSpPr>
            <a:spLocks noChangeArrowheads="1"/>
          </p:cNvSpPr>
          <p:nvPr/>
        </p:nvSpPr>
        <p:spPr bwMode="auto">
          <a:xfrm>
            <a:off x="5046663" y="3005138"/>
            <a:ext cx="53975" cy="53975"/>
          </a:xfrm>
          <a:prstGeom prst="ellipse">
            <a:avLst/>
          </a:prstGeom>
          <a:solidFill>
            <a:srgbClr val="FF0000"/>
          </a:solidFill>
          <a:ln w="63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457" name="Oval 33"/>
          <p:cNvSpPr>
            <a:spLocks noChangeArrowheads="1"/>
          </p:cNvSpPr>
          <p:nvPr/>
        </p:nvSpPr>
        <p:spPr bwMode="auto">
          <a:xfrm>
            <a:off x="5132388" y="3005138"/>
            <a:ext cx="53975" cy="53975"/>
          </a:xfrm>
          <a:prstGeom prst="ellipse">
            <a:avLst/>
          </a:prstGeom>
          <a:solidFill>
            <a:srgbClr val="FF0000"/>
          </a:solidFill>
          <a:ln w="63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458" name="Line 34"/>
          <p:cNvSpPr>
            <a:spLocks noChangeShapeType="1"/>
          </p:cNvSpPr>
          <p:nvPr/>
        </p:nvSpPr>
        <p:spPr bwMode="auto">
          <a:xfrm flipH="1">
            <a:off x="4000500" y="3313113"/>
            <a:ext cx="11525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59" name="Line 35"/>
          <p:cNvSpPr>
            <a:spLocks noChangeShapeType="1"/>
          </p:cNvSpPr>
          <p:nvPr/>
        </p:nvSpPr>
        <p:spPr bwMode="auto">
          <a:xfrm flipH="1">
            <a:off x="3929063" y="3384550"/>
            <a:ext cx="1150937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60" name="Line 36"/>
          <p:cNvSpPr>
            <a:spLocks noChangeShapeType="1"/>
          </p:cNvSpPr>
          <p:nvPr/>
        </p:nvSpPr>
        <p:spPr bwMode="auto">
          <a:xfrm>
            <a:off x="5070475" y="3054350"/>
            <a:ext cx="87313" cy="33020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61" name="Line 37"/>
          <p:cNvSpPr>
            <a:spLocks noChangeShapeType="1"/>
          </p:cNvSpPr>
          <p:nvPr/>
        </p:nvSpPr>
        <p:spPr bwMode="auto">
          <a:xfrm>
            <a:off x="5157788" y="3059113"/>
            <a:ext cx="71437" cy="254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62" name="Line 38"/>
          <p:cNvSpPr>
            <a:spLocks noChangeShapeType="1"/>
          </p:cNvSpPr>
          <p:nvPr/>
        </p:nvSpPr>
        <p:spPr bwMode="auto">
          <a:xfrm>
            <a:off x="6299200" y="3054350"/>
            <a:ext cx="0" cy="33020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63" name="Line 39"/>
          <p:cNvSpPr>
            <a:spLocks noChangeShapeType="1"/>
          </p:cNvSpPr>
          <p:nvPr/>
        </p:nvSpPr>
        <p:spPr bwMode="auto">
          <a:xfrm>
            <a:off x="6386513" y="3059113"/>
            <a:ext cx="0" cy="254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64" name="Oval 40"/>
          <p:cNvSpPr>
            <a:spLocks noChangeArrowheads="1"/>
          </p:cNvSpPr>
          <p:nvPr/>
        </p:nvSpPr>
        <p:spPr bwMode="auto">
          <a:xfrm>
            <a:off x="6275388" y="3005138"/>
            <a:ext cx="53975" cy="53975"/>
          </a:xfrm>
          <a:prstGeom prst="ellipse">
            <a:avLst/>
          </a:prstGeom>
          <a:solidFill>
            <a:srgbClr val="FF0000"/>
          </a:solidFill>
          <a:ln w="63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465" name="Oval 41"/>
          <p:cNvSpPr>
            <a:spLocks noChangeArrowheads="1"/>
          </p:cNvSpPr>
          <p:nvPr/>
        </p:nvSpPr>
        <p:spPr bwMode="auto">
          <a:xfrm>
            <a:off x="6361113" y="3005138"/>
            <a:ext cx="53975" cy="53975"/>
          </a:xfrm>
          <a:prstGeom prst="ellipse">
            <a:avLst/>
          </a:prstGeom>
          <a:solidFill>
            <a:srgbClr val="FF0000"/>
          </a:solidFill>
          <a:ln w="63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466" name="Line 42"/>
          <p:cNvSpPr>
            <a:spLocks noChangeShapeType="1"/>
          </p:cNvSpPr>
          <p:nvPr/>
        </p:nvSpPr>
        <p:spPr bwMode="auto">
          <a:xfrm flipH="1">
            <a:off x="5229225" y="3313113"/>
            <a:ext cx="11525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67" name="Line 43"/>
          <p:cNvSpPr>
            <a:spLocks noChangeShapeType="1"/>
          </p:cNvSpPr>
          <p:nvPr/>
        </p:nvSpPr>
        <p:spPr bwMode="auto">
          <a:xfrm flipH="1">
            <a:off x="5157788" y="3384550"/>
            <a:ext cx="1150937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68" name="Line 44"/>
          <p:cNvSpPr>
            <a:spLocks noChangeShapeType="1"/>
          </p:cNvSpPr>
          <p:nvPr/>
        </p:nvSpPr>
        <p:spPr bwMode="auto">
          <a:xfrm>
            <a:off x="6297613" y="3054350"/>
            <a:ext cx="87312" cy="33020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69" name="Line 45"/>
          <p:cNvSpPr>
            <a:spLocks noChangeShapeType="1"/>
          </p:cNvSpPr>
          <p:nvPr/>
        </p:nvSpPr>
        <p:spPr bwMode="auto">
          <a:xfrm>
            <a:off x="6384925" y="3059113"/>
            <a:ext cx="71438" cy="254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70" name="Line 46"/>
          <p:cNvSpPr>
            <a:spLocks noChangeShapeType="1"/>
          </p:cNvSpPr>
          <p:nvPr/>
        </p:nvSpPr>
        <p:spPr bwMode="auto">
          <a:xfrm flipH="1">
            <a:off x="6456363" y="3313113"/>
            <a:ext cx="11525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71" name="Line 47"/>
          <p:cNvSpPr>
            <a:spLocks noChangeShapeType="1"/>
          </p:cNvSpPr>
          <p:nvPr/>
        </p:nvSpPr>
        <p:spPr bwMode="auto">
          <a:xfrm flipH="1">
            <a:off x="6384925" y="3384550"/>
            <a:ext cx="1150938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03472" name="Picture 48" descr="푸쉬버튼 스위치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0275" y="3098800"/>
            <a:ext cx="503238" cy="501650"/>
          </a:xfrm>
          <a:prstGeom prst="rect">
            <a:avLst/>
          </a:prstGeom>
          <a:noFill/>
        </p:spPr>
      </p:pic>
      <p:sp>
        <p:nvSpPr>
          <p:cNvPr id="103473" name="Line 49"/>
          <p:cNvSpPr>
            <a:spLocks noChangeShapeType="1"/>
          </p:cNvSpPr>
          <p:nvPr/>
        </p:nvSpPr>
        <p:spPr bwMode="auto">
          <a:xfrm>
            <a:off x="2627313" y="3457575"/>
            <a:ext cx="0" cy="287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74" name="Line 50"/>
          <p:cNvSpPr>
            <a:spLocks noChangeShapeType="1"/>
          </p:cNvSpPr>
          <p:nvPr/>
        </p:nvSpPr>
        <p:spPr bwMode="auto">
          <a:xfrm flipH="1">
            <a:off x="2627313" y="3600450"/>
            <a:ext cx="4681537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75" name="Line 51"/>
          <p:cNvSpPr>
            <a:spLocks noChangeShapeType="1"/>
          </p:cNvSpPr>
          <p:nvPr/>
        </p:nvSpPr>
        <p:spPr bwMode="auto">
          <a:xfrm>
            <a:off x="7308850" y="3457575"/>
            <a:ext cx="0" cy="287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476" name="Text Box 52"/>
          <p:cNvSpPr txBox="1">
            <a:spLocks noChangeArrowheads="1"/>
          </p:cNvSpPr>
          <p:nvPr/>
        </p:nvSpPr>
        <p:spPr bwMode="auto">
          <a:xfrm>
            <a:off x="4572000" y="3554413"/>
            <a:ext cx="12493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1600">
                <a:solidFill>
                  <a:schemeClr val="tx2"/>
                </a:solidFill>
              </a:rPr>
              <a:t>Макс.</a:t>
            </a:r>
            <a:r>
              <a:rPr lang="en-US" altLang="ko-KR" sz="1600">
                <a:solidFill>
                  <a:schemeClr val="tx2"/>
                </a:solidFill>
              </a:rPr>
              <a:t> 100</a:t>
            </a:r>
            <a:r>
              <a:rPr lang="ru-RU" altLang="ko-KR" sz="1600">
                <a:solidFill>
                  <a:schemeClr val="tx2"/>
                </a:solidFill>
              </a:rPr>
              <a:t>м</a:t>
            </a:r>
            <a:endParaRPr lang="en-US" altLang="ko-KR" sz="1600">
              <a:solidFill>
                <a:schemeClr val="tx2"/>
              </a:solidFill>
            </a:endParaRPr>
          </a:p>
        </p:txBody>
      </p:sp>
      <p:sp>
        <p:nvSpPr>
          <p:cNvPr id="103530" name="Text Box 106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10.</a:t>
            </a:r>
          </a:p>
        </p:txBody>
      </p:sp>
      <p:grpSp>
        <p:nvGrpSpPr>
          <p:cNvPr id="103552" name="Group 128"/>
          <p:cNvGrpSpPr>
            <a:grpSpLocks/>
          </p:cNvGrpSpPr>
          <p:nvPr/>
        </p:nvGrpSpPr>
        <p:grpSpPr bwMode="auto">
          <a:xfrm>
            <a:off x="827088" y="4508500"/>
            <a:ext cx="7345362" cy="1443038"/>
            <a:chOff x="521" y="2840"/>
            <a:chExt cx="4309" cy="874"/>
          </a:xfrm>
        </p:grpSpPr>
        <p:sp>
          <p:nvSpPr>
            <p:cNvPr id="103531" name="Line 107"/>
            <p:cNvSpPr>
              <a:spLocks noChangeShapeType="1"/>
            </p:cNvSpPr>
            <p:nvPr/>
          </p:nvSpPr>
          <p:spPr bwMode="auto">
            <a:xfrm>
              <a:off x="2274" y="3114"/>
              <a:ext cx="1179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32" name="Line 108"/>
            <p:cNvSpPr>
              <a:spLocks noChangeShapeType="1"/>
            </p:cNvSpPr>
            <p:nvPr/>
          </p:nvSpPr>
          <p:spPr bwMode="auto">
            <a:xfrm>
              <a:off x="1775" y="3114"/>
              <a:ext cx="136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33" name="Line 109"/>
            <p:cNvSpPr>
              <a:spLocks noChangeShapeType="1"/>
            </p:cNvSpPr>
            <p:nvPr/>
          </p:nvSpPr>
          <p:spPr bwMode="auto">
            <a:xfrm>
              <a:off x="1003" y="3114"/>
              <a:ext cx="22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pic>
          <p:nvPicPr>
            <p:cNvPr id="103534" name="Picture 110" descr="DVMP2 12HP_14HP"/>
            <p:cNvPicPr>
              <a:picLocks noChangeAspect="1" noChangeArrowheads="1"/>
            </p:cNvPicPr>
            <p:nvPr/>
          </p:nvPicPr>
          <p:blipFill>
            <a:blip r:embed="rId6" cstate="print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1911" y="2841"/>
              <a:ext cx="347" cy="545"/>
            </a:xfrm>
            <a:prstGeom prst="rect">
              <a:avLst/>
            </a:prstGeom>
            <a:noFill/>
          </p:spPr>
        </p:pic>
        <p:pic>
          <p:nvPicPr>
            <p:cNvPr id="103535" name="Picture 111" descr="en-중앙제어기 cop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21" y="2840"/>
              <a:ext cx="502" cy="546"/>
            </a:xfrm>
            <a:prstGeom prst="rect">
              <a:avLst/>
            </a:prstGeom>
            <a:noFill/>
          </p:spPr>
        </p:pic>
        <p:pic>
          <p:nvPicPr>
            <p:cNvPr id="103536" name="Picture 112" descr="PLUS2중계기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185" y="3031"/>
              <a:ext cx="590" cy="186"/>
            </a:xfrm>
            <a:prstGeom prst="rect">
              <a:avLst/>
            </a:prstGeom>
            <a:noFill/>
          </p:spPr>
        </p:pic>
        <p:pic>
          <p:nvPicPr>
            <p:cNvPr id="103537" name="Picture 113" descr="4way_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6" y="2924"/>
              <a:ext cx="544" cy="414"/>
            </a:xfrm>
            <a:prstGeom prst="rect">
              <a:avLst/>
            </a:prstGeom>
            <a:noFill/>
          </p:spPr>
        </p:pic>
        <p:pic>
          <p:nvPicPr>
            <p:cNvPr id="103538" name="Picture 114" descr="4way_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13" y="2926"/>
              <a:ext cx="544" cy="414"/>
            </a:xfrm>
            <a:prstGeom prst="rect">
              <a:avLst/>
            </a:prstGeom>
            <a:noFill/>
          </p:spPr>
        </p:pic>
        <p:pic>
          <p:nvPicPr>
            <p:cNvPr id="103539" name="Picture 115" descr="MIM-B14(Current)"/>
            <p:cNvPicPr>
              <a:picLocks noChangeAspect="1" noChangeArrowheads="1"/>
            </p:cNvPicPr>
            <p:nvPr/>
          </p:nvPicPr>
          <p:blipFill>
            <a:blip r:embed="rId9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3945" y="2977"/>
              <a:ext cx="454" cy="308"/>
            </a:xfrm>
            <a:prstGeom prst="rect">
              <a:avLst/>
            </a:prstGeom>
            <a:noFill/>
          </p:spPr>
        </p:pic>
        <p:sp>
          <p:nvSpPr>
            <p:cNvPr id="103540" name="Line 116"/>
            <p:cNvSpPr>
              <a:spLocks noChangeShapeType="1"/>
            </p:cNvSpPr>
            <p:nvPr/>
          </p:nvSpPr>
          <p:spPr bwMode="auto">
            <a:xfrm flipH="1">
              <a:off x="4286" y="3431"/>
              <a:ext cx="363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pic>
          <p:nvPicPr>
            <p:cNvPr id="103541" name="Picture 117" descr="푸쉬버튼 스위치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13" y="3250"/>
              <a:ext cx="317" cy="316"/>
            </a:xfrm>
            <a:prstGeom prst="rect">
              <a:avLst/>
            </a:prstGeom>
            <a:noFill/>
          </p:spPr>
        </p:pic>
        <p:sp>
          <p:nvSpPr>
            <p:cNvPr id="103542" name="Line 118"/>
            <p:cNvSpPr>
              <a:spLocks noChangeShapeType="1"/>
            </p:cNvSpPr>
            <p:nvPr/>
          </p:nvSpPr>
          <p:spPr bwMode="auto">
            <a:xfrm>
              <a:off x="4286" y="3250"/>
              <a:ext cx="0" cy="181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03549" name="Text Box 125"/>
            <p:cNvSpPr txBox="1">
              <a:spLocks noChangeArrowheads="1"/>
            </p:cNvSpPr>
            <p:nvPr/>
          </p:nvSpPr>
          <p:spPr bwMode="auto">
            <a:xfrm>
              <a:off x="612" y="3529"/>
              <a:ext cx="2927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ko-KR">
                  <a:solidFill>
                    <a:schemeClr val="tx2"/>
                  </a:solidFill>
                </a:rPr>
                <a:t>※ MIM-B14 </a:t>
              </a:r>
              <a:r>
                <a:rPr lang="ru-RU" altLang="ko-KR">
                  <a:solidFill>
                    <a:schemeClr val="tx2"/>
                  </a:solidFill>
                </a:rPr>
                <a:t>работает совместно с центральным пультом.</a:t>
              </a:r>
              <a:r>
                <a:rPr lang="en-US" altLang="ko-KR">
                  <a:solidFill>
                    <a:schemeClr val="tx2"/>
                  </a:solidFill>
                </a:rPr>
                <a:t> </a:t>
              </a:r>
            </a:p>
          </p:txBody>
        </p:sp>
        <p:sp>
          <p:nvSpPr>
            <p:cNvPr id="103551" name="Line 127"/>
            <p:cNvSpPr>
              <a:spLocks noChangeShapeType="1"/>
            </p:cNvSpPr>
            <p:nvPr/>
          </p:nvSpPr>
          <p:spPr bwMode="auto">
            <a:xfrm flipH="1" flipV="1">
              <a:off x="3650" y="3113"/>
              <a:ext cx="272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103555" name="Text Box 131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Модуль внешнего управления </a:t>
            </a:r>
            <a:r>
              <a:rPr kumimoji="1" lang="en-US" altLang="ko-KR" sz="3200">
                <a:solidFill>
                  <a:schemeClr val="bg1"/>
                </a:solidFill>
              </a:rPr>
              <a:t>(MIM-B14)</a:t>
            </a:r>
          </a:p>
        </p:txBody>
      </p:sp>
      <p:sp>
        <p:nvSpPr>
          <p:cNvPr id="103556" name="Text Box 132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Конфигурация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Пульт выбора режима</a:t>
            </a:r>
            <a:r>
              <a:rPr kumimoji="1" lang="en-US" altLang="ko-KR" sz="3200">
                <a:solidFill>
                  <a:schemeClr val="bg1"/>
                </a:solidFill>
              </a:rPr>
              <a:t> (MCM-C200)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11.</a:t>
            </a:r>
          </a:p>
        </p:txBody>
      </p:sp>
      <p:graphicFrame>
        <p:nvGraphicFramePr>
          <p:cNvPr id="105537" name="Group 65"/>
          <p:cNvGraphicFramePr>
            <a:graphicFrameLocks noGrp="1"/>
          </p:cNvGraphicFramePr>
          <p:nvPr/>
        </p:nvGraphicFramePr>
        <p:xfrm>
          <a:off x="611188" y="4102100"/>
          <a:ext cx="7632700" cy="1331470"/>
        </p:xfrm>
        <a:graphic>
          <a:graphicData uri="http://schemas.openxmlformats.org/drawingml/2006/table">
            <a:tbl>
              <a:tblPr/>
              <a:tblGrid>
                <a:gridCol w="2544762"/>
                <a:gridCol w="5087938"/>
              </a:tblGrid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Длина сигнальной линии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Подключение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Плата наружного блока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разъем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OPT1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Исполнение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Настенное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Совместимость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DVM+3, DVM+2, DVM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5529" name="Text Box 57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105531" name="Text Box 59"/>
          <p:cNvSpPr txBox="1">
            <a:spLocks noChangeArrowheads="1"/>
          </p:cNvSpPr>
          <p:nvPr/>
        </p:nvSpPr>
        <p:spPr bwMode="auto">
          <a:xfrm>
            <a:off x="682625" y="3500438"/>
            <a:ext cx="4392613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Спецификация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pic>
        <p:nvPicPr>
          <p:cNvPr id="105532" name="Picture 60" descr="ic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5" y="3597275"/>
            <a:ext cx="279400" cy="254000"/>
          </a:xfrm>
          <a:prstGeom prst="rect">
            <a:avLst/>
          </a:prstGeom>
          <a:noFill/>
        </p:spPr>
      </p:pic>
      <p:pic>
        <p:nvPicPr>
          <p:cNvPr id="105538" name="Picture 66" descr="cool sele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9413" y="1450975"/>
            <a:ext cx="1563687" cy="2603500"/>
          </a:xfrm>
          <a:prstGeom prst="rect">
            <a:avLst/>
          </a:prstGeom>
          <a:noFill/>
        </p:spPr>
      </p:pic>
      <p:sp>
        <p:nvSpPr>
          <p:cNvPr id="105539" name="Text Box 67"/>
          <p:cNvSpPr txBox="1">
            <a:spLocks noChangeArrowheads="1"/>
          </p:cNvSpPr>
          <p:nvPr/>
        </p:nvSpPr>
        <p:spPr bwMode="auto">
          <a:xfrm>
            <a:off x="539750" y="1558925"/>
            <a:ext cx="5710238" cy="12033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1" lang="en-US" altLang="ko-KR" sz="1500">
                <a:solidFill>
                  <a:schemeClr val="tx1"/>
                </a:solidFill>
              </a:rPr>
              <a:t> </a:t>
            </a:r>
            <a:r>
              <a:rPr kumimoji="1" lang="ru-RU" altLang="ko-KR" sz="1500">
                <a:solidFill>
                  <a:schemeClr val="tx1"/>
                </a:solidFill>
              </a:rPr>
              <a:t>Блок выбора режима</a:t>
            </a:r>
            <a:endParaRPr kumimoji="1" lang="en-US" altLang="ko-KR" sz="1500">
              <a:solidFill>
                <a:schemeClr val="tx1"/>
              </a:solidFill>
            </a:endParaRPr>
          </a:p>
          <a:p>
            <a:pPr latinLnBrk="1">
              <a:buFont typeface="Wingdings" pitchFamily="2" charset="2"/>
              <a:buNone/>
            </a:pPr>
            <a:r>
              <a:rPr kumimoji="1" lang="en-US" altLang="ko-KR" sz="1500" b="0">
                <a:solidFill>
                  <a:schemeClr val="tx1"/>
                </a:solidFill>
              </a:rPr>
              <a:t>  (</a:t>
            </a:r>
            <a:r>
              <a:rPr kumimoji="1" lang="ru-RU" altLang="ko-KR" sz="1500" b="0">
                <a:solidFill>
                  <a:schemeClr val="tx1"/>
                </a:solidFill>
              </a:rPr>
              <a:t>Охлаждение</a:t>
            </a:r>
            <a:r>
              <a:rPr kumimoji="1" lang="en-US" altLang="ko-KR" sz="1500" b="0">
                <a:solidFill>
                  <a:schemeClr val="tx1"/>
                </a:solidFill>
              </a:rPr>
              <a:t> / </a:t>
            </a:r>
            <a:r>
              <a:rPr kumimoji="1" lang="ru-RU" altLang="ko-KR" sz="1500" b="0">
                <a:solidFill>
                  <a:schemeClr val="tx1"/>
                </a:solidFill>
              </a:rPr>
              <a:t>Обогрев</a:t>
            </a:r>
            <a:r>
              <a:rPr kumimoji="1" lang="en-US" altLang="ko-KR" sz="1500" b="0">
                <a:solidFill>
                  <a:schemeClr val="tx1"/>
                </a:solidFill>
              </a:rPr>
              <a:t> / </a:t>
            </a:r>
            <a:r>
              <a:rPr kumimoji="1" lang="ru-RU" altLang="ko-KR" sz="1500" b="0">
                <a:solidFill>
                  <a:schemeClr val="tx1"/>
                </a:solidFill>
              </a:rPr>
              <a:t>Авто</a:t>
            </a:r>
            <a:r>
              <a:rPr kumimoji="1" lang="en-US" altLang="ko-KR" sz="1500" b="0">
                <a:solidFill>
                  <a:schemeClr val="tx1"/>
                </a:solidFill>
              </a:rPr>
              <a:t>)</a:t>
            </a:r>
          </a:p>
          <a:p>
            <a:pPr latinLnBrk="1">
              <a:buFont typeface="Wingdings" pitchFamily="2" charset="2"/>
              <a:buNone/>
            </a:pPr>
            <a:endParaRPr kumimoji="1" lang="en-US" altLang="ko-KR" sz="1500" b="0">
              <a:solidFill>
                <a:schemeClr val="tx1"/>
              </a:solidFill>
            </a:endParaRPr>
          </a:p>
          <a:p>
            <a:pPr latinLnBrk="1">
              <a:buFont typeface="Wingdings" pitchFamily="2" charset="2"/>
              <a:buNone/>
            </a:pPr>
            <a:r>
              <a:rPr kumimoji="1" lang="en-US" altLang="ko-KR" b="0">
                <a:solidFill>
                  <a:schemeClr val="tx1"/>
                </a:solidFill>
              </a:rPr>
              <a:t>※MCM-C200 </a:t>
            </a:r>
            <a:r>
              <a:rPr kumimoji="1" lang="ru-RU" altLang="ko-KR" b="0">
                <a:solidFill>
                  <a:schemeClr val="tx1"/>
                </a:solidFill>
              </a:rPr>
              <a:t>не устраняет проблемы</a:t>
            </a:r>
            <a:r>
              <a:rPr kumimoji="1" lang="en-US" altLang="ko-KR" b="0">
                <a:solidFill>
                  <a:schemeClr val="tx1"/>
                </a:solidFill>
              </a:rPr>
              <a:t> “</a:t>
            </a:r>
            <a:r>
              <a:rPr kumimoji="1" lang="ru-RU" altLang="ko-KR" b="0">
                <a:solidFill>
                  <a:schemeClr val="tx1"/>
                </a:solidFill>
              </a:rPr>
              <a:t>Смешанный режим работы</a:t>
            </a:r>
            <a:r>
              <a:rPr kumimoji="1" lang="en-US" altLang="ko-KR" b="0">
                <a:solidFill>
                  <a:schemeClr val="tx1"/>
                </a:solidFill>
              </a:rPr>
              <a:t>”</a:t>
            </a:r>
          </a:p>
          <a:p>
            <a:pPr latinLnBrk="1">
              <a:buFont typeface="Wingdings" pitchFamily="2" charset="2"/>
              <a:buNone/>
            </a:pPr>
            <a:r>
              <a:rPr kumimoji="1" lang="en-US" altLang="ko-KR" b="0">
                <a:solidFill>
                  <a:schemeClr val="tx1"/>
                </a:solidFill>
              </a:rPr>
              <a:t> MCM-C200</a:t>
            </a:r>
            <a:r>
              <a:rPr kumimoji="1" lang="en-US" altLang="ko-KR"/>
              <a:t> </a:t>
            </a:r>
            <a:r>
              <a:rPr kumimoji="1" lang="ru-RU" altLang="ko-KR" b="0">
                <a:solidFill>
                  <a:schemeClr val="tx1"/>
                </a:solidFill>
              </a:rPr>
              <a:t>задает только режим работы наружного блока.</a:t>
            </a:r>
            <a:endParaRPr kumimoji="1" lang="en-US" altLang="ko-KR" b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 descr="heat selec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3925" y="4060825"/>
            <a:ext cx="788988" cy="1422400"/>
          </a:xfrm>
          <a:prstGeom prst="rect">
            <a:avLst/>
          </a:prstGeom>
          <a:noFill/>
        </p:spPr>
      </p:pic>
      <p:pic>
        <p:nvPicPr>
          <p:cNvPr id="107525" name="Picture 5" descr="4way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5225" y="2170113"/>
            <a:ext cx="646113" cy="487362"/>
          </a:xfrm>
          <a:prstGeom prst="rect">
            <a:avLst/>
          </a:prstGeom>
          <a:noFill/>
        </p:spPr>
      </p:pic>
      <p:pic>
        <p:nvPicPr>
          <p:cNvPr id="107526" name="Picture 6" descr="4way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0413" y="2170113"/>
            <a:ext cx="644525" cy="487362"/>
          </a:xfrm>
          <a:prstGeom prst="rect">
            <a:avLst/>
          </a:prstGeom>
          <a:noFill/>
        </p:spPr>
      </p:pic>
      <p:pic>
        <p:nvPicPr>
          <p:cNvPr id="107527" name="Picture 7" descr="4way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2170113"/>
            <a:ext cx="644525" cy="487362"/>
          </a:xfrm>
          <a:prstGeom prst="rect">
            <a:avLst/>
          </a:prstGeom>
          <a:solidFill>
            <a:srgbClr val="66FF33"/>
          </a:solidFill>
        </p:spPr>
      </p:pic>
      <p:pic>
        <p:nvPicPr>
          <p:cNvPr id="107528" name="Picture 8" descr="4way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9200" y="2170113"/>
            <a:ext cx="644525" cy="487362"/>
          </a:xfrm>
          <a:prstGeom prst="rect">
            <a:avLst/>
          </a:prstGeom>
          <a:noFill/>
        </p:spPr>
      </p:pic>
      <p:pic>
        <p:nvPicPr>
          <p:cNvPr id="107529" name="Picture 9" descr="4way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2170113"/>
            <a:ext cx="644525" cy="487362"/>
          </a:xfrm>
          <a:prstGeom prst="rect">
            <a:avLst/>
          </a:prstGeom>
          <a:noFill/>
        </p:spPr>
      </p:pic>
      <p:sp>
        <p:nvSpPr>
          <p:cNvPr id="107530" name="Line 10"/>
          <p:cNvSpPr>
            <a:spLocks noChangeShapeType="1"/>
          </p:cNvSpPr>
          <p:nvPr/>
        </p:nvSpPr>
        <p:spPr bwMode="auto">
          <a:xfrm flipH="1">
            <a:off x="4041775" y="2098675"/>
            <a:ext cx="66675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31" name="Line 11"/>
          <p:cNvSpPr>
            <a:spLocks noChangeShapeType="1"/>
          </p:cNvSpPr>
          <p:nvPr/>
        </p:nvSpPr>
        <p:spPr bwMode="auto">
          <a:xfrm>
            <a:off x="4108450" y="2098675"/>
            <a:ext cx="731838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32" name="Line 12"/>
          <p:cNvSpPr>
            <a:spLocks noChangeShapeType="1"/>
          </p:cNvSpPr>
          <p:nvPr/>
        </p:nvSpPr>
        <p:spPr bwMode="auto">
          <a:xfrm flipH="1" flipV="1">
            <a:off x="4840288" y="2098675"/>
            <a:ext cx="66675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33" name="Line 13"/>
          <p:cNvSpPr>
            <a:spLocks noChangeShapeType="1"/>
          </p:cNvSpPr>
          <p:nvPr/>
        </p:nvSpPr>
        <p:spPr bwMode="auto">
          <a:xfrm flipH="1">
            <a:off x="4905375" y="2098675"/>
            <a:ext cx="66675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34" name="Line 14"/>
          <p:cNvSpPr>
            <a:spLocks noChangeShapeType="1"/>
          </p:cNvSpPr>
          <p:nvPr/>
        </p:nvSpPr>
        <p:spPr bwMode="auto">
          <a:xfrm>
            <a:off x="4972050" y="2098675"/>
            <a:ext cx="665163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35" name="Line 15"/>
          <p:cNvSpPr>
            <a:spLocks noChangeShapeType="1"/>
          </p:cNvSpPr>
          <p:nvPr/>
        </p:nvSpPr>
        <p:spPr bwMode="auto">
          <a:xfrm flipH="1" flipV="1">
            <a:off x="5637213" y="2098675"/>
            <a:ext cx="68262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36" name="Line 16"/>
          <p:cNvSpPr>
            <a:spLocks noChangeShapeType="1"/>
          </p:cNvSpPr>
          <p:nvPr/>
        </p:nvSpPr>
        <p:spPr bwMode="auto">
          <a:xfrm flipH="1">
            <a:off x="5705475" y="2098675"/>
            <a:ext cx="66675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37" name="Line 17"/>
          <p:cNvSpPr>
            <a:spLocks noChangeShapeType="1"/>
          </p:cNvSpPr>
          <p:nvPr/>
        </p:nvSpPr>
        <p:spPr bwMode="auto">
          <a:xfrm>
            <a:off x="5772150" y="2098675"/>
            <a:ext cx="731838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38" name="Line 18"/>
          <p:cNvSpPr>
            <a:spLocks noChangeShapeType="1"/>
          </p:cNvSpPr>
          <p:nvPr/>
        </p:nvSpPr>
        <p:spPr bwMode="auto">
          <a:xfrm flipH="1" flipV="1">
            <a:off x="6503988" y="2098675"/>
            <a:ext cx="66675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39" name="Line 19"/>
          <p:cNvSpPr>
            <a:spLocks noChangeShapeType="1"/>
          </p:cNvSpPr>
          <p:nvPr/>
        </p:nvSpPr>
        <p:spPr bwMode="auto">
          <a:xfrm flipH="1">
            <a:off x="6565900" y="2098675"/>
            <a:ext cx="68263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40" name="Line 20"/>
          <p:cNvSpPr>
            <a:spLocks noChangeShapeType="1"/>
          </p:cNvSpPr>
          <p:nvPr/>
        </p:nvSpPr>
        <p:spPr bwMode="auto">
          <a:xfrm>
            <a:off x="6634163" y="2098675"/>
            <a:ext cx="531812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41" name="Line 21"/>
          <p:cNvSpPr>
            <a:spLocks noChangeShapeType="1"/>
          </p:cNvSpPr>
          <p:nvPr/>
        </p:nvSpPr>
        <p:spPr bwMode="auto">
          <a:xfrm flipH="1" flipV="1">
            <a:off x="8229600" y="2098675"/>
            <a:ext cx="66675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42" name="Line 22"/>
          <p:cNvSpPr>
            <a:spLocks noChangeShapeType="1"/>
          </p:cNvSpPr>
          <p:nvPr/>
        </p:nvSpPr>
        <p:spPr bwMode="auto">
          <a:xfrm>
            <a:off x="7165975" y="2098675"/>
            <a:ext cx="465138" cy="1588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43" name="Line 23"/>
          <p:cNvSpPr>
            <a:spLocks noChangeShapeType="1"/>
          </p:cNvSpPr>
          <p:nvPr/>
        </p:nvSpPr>
        <p:spPr bwMode="auto">
          <a:xfrm>
            <a:off x="7631113" y="2098675"/>
            <a:ext cx="598487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44" name="Oval 24"/>
          <p:cNvSpPr>
            <a:spLocks noChangeArrowheads="1"/>
          </p:cNvSpPr>
          <p:nvPr/>
        </p:nvSpPr>
        <p:spPr bwMode="auto">
          <a:xfrm>
            <a:off x="7232650" y="2387600"/>
            <a:ext cx="66675" cy="73025"/>
          </a:xfrm>
          <a:prstGeom prst="ellipse">
            <a:avLst/>
          </a:prstGeom>
          <a:solidFill>
            <a:srgbClr val="0000FF"/>
          </a:solidFill>
          <a:ln w="2857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7545" name="Oval 25"/>
          <p:cNvSpPr>
            <a:spLocks noChangeArrowheads="1"/>
          </p:cNvSpPr>
          <p:nvPr/>
        </p:nvSpPr>
        <p:spPr bwMode="auto">
          <a:xfrm>
            <a:off x="7432675" y="2387600"/>
            <a:ext cx="65088" cy="73025"/>
          </a:xfrm>
          <a:prstGeom prst="ellipse">
            <a:avLst/>
          </a:prstGeom>
          <a:solidFill>
            <a:srgbClr val="0000FF"/>
          </a:solidFill>
          <a:ln w="2857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7546" name="Oval 26"/>
          <p:cNvSpPr>
            <a:spLocks noChangeArrowheads="1"/>
          </p:cNvSpPr>
          <p:nvPr/>
        </p:nvSpPr>
        <p:spPr bwMode="auto">
          <a:xfrm>
            <a:off x="7631113" y="2387600"/>
            <a:ext cx="66675" cy="73025"/>
          </a:xfrm>
          <a:prstGeom prst="ellipse">
            <a:avLst/>
          </a:prstGeom>
          <a:solidFill>
            <a:srgbClr val="0000FF"/>
          </a:solidFill>
          <a:ln w="2857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7547" name="Line 27"/>
          <p:cNvSpPr>
            <a:spLocks noChangeShapeType="1"/>
          </p:cNvSpPr>
          <p:nvPr/>
        </p:nvSpPr>
        <p:spPr bwMode="auto">
          <a:xfrm>
            <a:off x="3230563" y="2087563"/>
            <a:ext cx="731837" cy="15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48" name="Line 28"/>
          <p:cNvSpPr>
            <a:spLocks noChangeShapeType="1"/>
          </p:cNvSpPr>
          <p:nvPr/>
        </p:nvSpPr>
        <p:spPr bwMode="auto">
          <a:xfrm flipH="1" flipV="1">
            <a:off x="3962400" y="2087563"/>
            <a:ext cx="66675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07549" name="Picture 29" descr="DVM+2실외기 그림자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9375" y="1657350"/>
            <a:ext cx="698500" cy="1028700"/>
          </a:xfrm>
          <a:prstGeom prst="rect">
            <a:avLst/>
          </a:prstGeom>
          <a:noFill/>
        </p:spPr>
      </p:pic>
      <p:pic>
        <p:nvPicPr>
          <p:cNvPr id="107550" name="Picture 30" descr="4way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325" y="4762500"/>
            <a:ext cx="644525" cy="487363"/>
          </a:xfrm>
          <a:prstGeom prst="rect">
            <a:avLst/>
          </a:prstGeom>
          <a:noFill/>
        </p:spPr>
      </p:pic>
      <p:pic>
        <p:nvPicPr>
          <p:cNvPr id="107551" name="Picture 31" descr="4way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6925" y="4762500"/>
            <a:ext cx="644525" cy="487363"/>
          </a:xfrm>
          <a:prstGeom prst="rect">
            <a:avLst/>
          </a:prstGeom>
          <a:noFill/>
        </p:spPr>
      </p:pic>
      <p:pic>
        <p:nvPicPr>
          <p:cNvPr id="107552" name="Picture 32" descr="4way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2113" y="4762500"/>
            <a:ext cx="644525" cy="487363"/>
          </a:xfrm>
          <a:prstGeom prst="rect">
            <a:avLst/>
          </a:prstGeom>
          <a:solidFill>
            <a:srgbClr val="FF5050"/>
          </a:solidFill>
        </p:spPr>
      </p:pic>
      <p:pic>
        <p:nvPicPr>
          <p:cNvPr id="107553" name="Picture 33" descr="4way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5713" y="4762500"/>
            <a:ext cx="646112" cy="487363"/>
          </a:xfrm>
          <a:prstGeom prst="rect">
            <a:avLst/>
          </a:prstGeom>
          <a:noFill/>
        </p:spPr>
      </p:pic>
      <p:pic>
        <p:nvPicPr>
          <p:cNvPr id="107554" name="Picture 34" descr="4way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4500" y="4762500"/>
            <a:ext cx="644525" cy="487363"/>
          </a:xfrm>
          <a:prstGeom prst="rect">
            <a:avLst/>
          </a:prstGeom>
          <a:noFill/>
        </p:spPr>
      </p:pic>
      <p:sp>
        <p:nvSpPr>
          <p:cNvPr id="107555" name="Line 35"/>
          <p:cNvSpPr>
            <a:spLocks noChangeShapeType="1"/>
          </p:cNvSpPr>
          <p:nvPr/>
        </p:nvSpPr>
        <p:spPr bwMode="auto">
          <a:xfrm flipH="1">
            <a:off x="4078288" y="4691063"/>
            <a:ext cx="66675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56" name="Line 36"/>
          <p:cNvSpPr>
            <a:spLocks noChangeShapeType="1"/>
          </p:cNvSpPr>
          <p:nvPr/>
        </p:nvSpPr>
        <p:spPr bwMode="auto">
          <a:xfrm>
            <a:off x="4144963" y="4691063"/>
            <a:ext cx="731837" cy="15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57" name="Line 37"/>
          <p:cNvSpPr>
            <a:spLocks noChangeShapeType="1"/>
          </p:cNvSpPr>
          <p:nvPr/>
        </p:nvSpPr>
        <p:spPr bwMode="auto">
          <a:xfrm flipH="1" flipV="1">
            <a:off x="4876800" y="4691063"/>
            <a:ext cx="66675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58" name="Line 38"/>
          <p:cNvSpPr>
            <a:spLocks noChangeShapeType="1"/>
          </p:cNvSpPr>
          <p:nvPr/>
        </p:nvSpPr>
        <p:spPr bwMode="auto">
          <a:xfrm flipH="1">
            <a:off x="4941888" y="4691063"/>
            <a:ext cx="66675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59" name="Line 39"/>
          <p:cNvSpPr>
            <a:spLocks noChangeShapeType="1"/>
          </p:cNvSpPr>
          <p:nvPr/>
        </p:nvSpPr>
        <p:spPr bwMode="auto">
          <a:xfrm>
            <a:off x="5008563" y="4691063"/>
            <a:ext cx="665162" cy="15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60" name="Line 40"/>
          <p:cNvSpPr>
            <a:spLocks noChangeShapeType="1"/>
          </p:cNvSpPr>
          <p:nvPr/>
        </p:nvSpPr>
        <p:spPr bwMode="auto">
          <a:xfrm flipH="1" flipV="1">
            <a:off x="5673725" y="4691063"/>
            <a:ext cx="68263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61" name="Line 41"/>
          <p:cNvSpPr>
            <a:spLocks noChangeShapeType="1"/>
          </p:cNvSpPr>
          <p:nvPr/>
        </p:nvSpPr>
        <p:spPr bwMode="auto">
          <a:xfrm flipH="1">
            <a:off x="5741988" y="4691063"/>
            <a:ext cx="66675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62" name="Line 42"/>
          <p:cNvSpPr>
            <a:spLocks noChangeShapeType="1"/>
          </p:cNvSpPr>
          <p:nvPr/>
        </p:nvSpPr>
        <p:spPr bwMode="auto">
          <a:xfrm>
            <a:off x="5808663" y="4691063"/>
            <a:ext cx="731837" cy="15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63" name="Line 43"/>
          <p:cNvSpPr>
            <a:spLocks noChangeShapeType="1"/>
          </p:cNvSpPr>
          <p:nvPr/>
        </p:nvSpPr>
        <p:spPr bwMode="auto">
          <a:xfrm flipH="1" flipV="1">
            <a:off x="6540500" y="4691063"/>
            <a:ext cx="66675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64" name="Line 44"/>
          <p:cNvSpPr>
            <a:spLocks noChangeShapeType="1"/>
          </p:cNvSpPr>
          <p:nvPr/>
        </p:nvSpPr>
        <p:spPr bwMode="auto">
          <a:xfrm flipH="1">
            <a:off x="6602413" y="4691063"/>
            <a:ext cx="68262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65" name="Line 45"/>
          <p:cNvSpPr>
            <a:spLocks noChangeShapeType="1"/>
          </p:cNvSpPr>
          <p:nvPr/>
        </p:nvSpPr>
        <p:spPr bwMode="auto">
          <a:xfrm>
            <a:off x="6670675" y="4691063"/>
            <a:ext cx="531813" cy="15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66" name="Line 46"/>
          <p:cNvSpPr>
            <a:spLocks noChangeShapeType="1"/>
          </p:cNvSpPr>
          <p:nvPr/>
        </p:nvSpPr>
        <p:spPr bwMode="auto">
          <a:xfrm flipH="1" flipV="1">
            <a:off x="8266113" y="4691063"/>
            <a:ext cx="68262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67" name="Line 47"/>
          <p:cNvSpPr>
            <a:spLocks noChangeShapeType="1"/>
          </p:cNvSpPr>
          <p:nvPr/>
        </p:nvSpPr>
        <p:spPr bwMode="auto">
          <a:xfrm>
            <a:off x="7202488" y="4691063"/>
            <a:ext cx="465137" cy="1587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68" name="Line 48"/>
          <p:cNvSpPr>
            <a:spLocks noChangeShapeType="1"/>
          </p:cNvSpPr>
          <p:nvPr/>
        </p:nvSpPr>
        <p:spPr bwMode="auto">
          <a:xfrm>
            <a:off x="7667625" y="4691063"/>
            <a:ext cx="598488" cy="15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69" name="Oval 49"/>
          <p:cNvSpPr>
            <a:spLocks noChangeArrowheads="1"/>
          </p:cNvSpPr>
          <p:nvPr/>
        </p:nvSpPr>
        <p:spPr bwMode="auto">
          <a:xfrm>
            <a:off x="7269163" y="4979988"/>
            <a:ext cx="66675" cy="73025"/>
          </a:xfrm>
          <a:prstGeom prst="ellipse">
            <a:avLst/>
          </a:prstGeom>
          <a:solidFill>
            <a:srgbClr val="0000FF"/>
          </a:solidFill>
          <a:ln w="2857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7570" name="Oval 50"/>
          <p:cNvSpPr>
            <a:spLocks noChangeArrowheads="1"/>
          </p:cNvSpPr>
          <p:nvPr/>
        </p:nvSpPr>
        <p:spPr bwMode="auto">
          <a:xfrm>
            <a:off x="7469188" y="4979988"/>
            <a:ext cx="65087" cy="73025"/>
          </a:xfrm>
          <a:prstGeom prst="ellipse">
            <a:avLst/>
          </a:prstGeom>
          <a:solidFill>
            <a:srgbClr val="0000FF"/>
          </a:solidFill>
          <a:ln w="2857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7571" name="Oval 51"/>
          <p:cNvSpPr>
            <a:spLocks noChangeArrowheads="1"/>
          </p:cNvSpPr>
          <p:nvPr/>
        </p:nvSpPr>
        <p:spPr bwMode="auto">
          <a:xfrm>
            <a:off x="7667625" y="4979988"/>
            <a:ext cx="66675" cy="73025"/>
          </a:xfrm>
          <a:prstGeom prst="ellipse">
            <a:avLst/>
          </a:prstGeom>
          <a:solidFill>
            <a:srgbClr val="0000FF"/>
          </a:solidFill>
          <a:ln w="2857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7572" name="Line 52"/>
          <p:cNvSpPr>
            <a:spLocks noChangeShapeType="1"/>
          </p:cNvSpPr>
          <p:nvPr/>
        </p:nvSpPr>
        <p:spPr bwMode="auto">
          <a:xfrm>
            <a:off x="3267075" y="4679950"/>
            <a:ext cx="731838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7573" name="Line 53"/>
          <p:cNvSpPr>
            <a:spLocks noChangeShapeType="1"/>
          </p:cNvSpPr>
          <p:nvPr/>
        </p:nvSpPr>
        <p:spPr bwMode="auto">
          <a:xfrm flipH="1" flipV="1">
            <a:off x="3998913" y="4679950"/>
            <a:ext cx="68262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07574" name="Picture 54" descr="DVM+2실외기 그림자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4925" y="4122738"/>
            <a:ext cx="715963" cy="1057275"/>
          </a:xfrm>
          <a:prstGeom prst="rect">
            <a:avLst/>
          </a:prstGeom>
          <a:noFill/>
        </p:spPr>
      </p:pic>
      <p:sp>
        <p:nvSpPr>
          <p:cNvPr id="107575" name="Line 55"/>
          <p:cNvSpPr>
            <a:spLocks noChangeShapeType="1"/>
          </p:cNvSpPr>
          <p:nvPr/>
        </p:nvSpPr>
        <p:spPr bwMode="auto">
          <a:xfrm flipH="1">
            <a:off x="1676400" y="4635500"/>
            <a:ext cx="9493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7576" name="Line 56"/>
          <p:cNvSpPr>
            <a:spLocks noChangeShapeType="1"/>
          </p:cNvSpPr>
          <p:nvPr/>
        </p:nvSpPr>
        <p:spPr bwMode="auto">
          <a:xfrm flipH="1">
            <a:off x="1701800" y="2135188"/>
            <a:ext cx="9493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07577" name="Picture 57" descr="cool selec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7900" y="1489075"/>
            <a:ext cx="804863" cy="1454150"/>
          </a:xfrm>
          <a:prstGeom prst="rect">
            <a:avLst/>
          </a:prstGeom>
          <a:noFill/>
        </p:spPr>
      </p:pic>
      <p:sp>
        <p:nvSpPr>
          <p:cNvPr id="107578" name="Text Box 58"/>
          <p:cNvSpPr txBox="1">
            <a:spLocks noChangeArrowheads="1"/>
          </p:cNvSpPr>
          <p:nvPr/>
        </p:nvSpPr>
        <p:spPr bwMode="auto">
          <a:xfrm>
            <a:off x="1012825" y="1852613"/>
            <a:ext cx="717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“COOL”</a:t>
            </a:r>
          </a:p>
        </p:txBody>
      </p:sp>
      <p:sp>
        <p:nvSpPr>
          <p:cNvPr id="107579" name="Text Box 59"/>
          <p:cNvSpPr txBox="1">
            <a:spLocks noChangeArrowheads="1"/>
          </p:cNvSpPr>
          <p:nvPr/>
        </p:nvSpPr>
        <p:spPr bwMode="auto">
          <a:xfrm>
            <a:off x="950913" y="4406900"/>
            <a:ext cx="692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“HEAT”</a:t>
            </a:r>
          </a:p>
        </p:txBody>
      </p:sp>
      <p:sp>
        <p:nvSpPr>
          <p:cNvPr id="107580" name="Text Box 60"/>
          <p:cNvSpPr txBox="1">
            <a:spLocks noChangeArrowheads="1"/>
          </p:cNvSpPr>
          <p:nvPr/>
        </p:nvSpPr>
        <p:spPr bwMode="auto">
          <a:xfrm>
            <a:off x="862013" y="2946400"/>
            <a:ext cx="7212012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>
              <a:buFontTx/>
              <a:buChar char="-"/>
            </a:pPr>
            <a:r>
              <a:rPr kumimoji="1" lang="ru-RU" altLang="ko-KR" sz="1100" b="0" dirty="0">
                <a:solidFill>
                  <a:schemeClr val="tx1"/>
                </a:solidFill>
              </a:rPr>
              <a:t>Внутренние блоки работают только в режиме охлаждения</a:t>
            </a:r>
            <a:r>
              <a:rPr kumimoji="1" lang="en-US" altLang="ko-KR" sz="1100" b="0" dirty="0">
                <a:solidFill>
                  <a:schemeClr val="tx1"/>
                </a:solidFill>
              </a:rPr>
              <a:t> “COOL”. </a:t>
            </a:r>
            <a:endParaRPr kumimoji="1" lang="ru-RU" altLang="ko-KR" sz="1100" b="0" dirty="0">
              <a:solidFill>
                <a:schemeClr val="tx1"/>
              </a:solidFill>
            </a:endParaRPr>
          </a:p>
          <a:p>
            <a:pPr latinLnBrk="1">
              <a:buFontTx/>
              <a:buChar char="-"/>
            </a:pPr>
            <a:r>
              <a:rPr kumimoji="1" lang="ru-RU" altLang="ko-KR" sz="1100" b="0" dirty="0">
                <a:solidFill>
                  <a:schemeClr val="tx1"/>
                </a:solidFill>
              </a:rPr>
              <a:t>Если на пульте управления включить</a:t>
            </a:r>
            <a:r>
              <a:rPr kumimoji="1" lang="en-US" altLang="ko-KR" sz="1100" b="0" dirty="0">
                <a:solidFill>
                  <a:schemeClr val="tx1"/>
                </a:solidFill>
              </a:rPr>
              <a:t> “HEAT” </a:t>
            </a:r>
            <a:r>
              <a:rPr kumimoji="1" lang="ru-RU" altLang="ko-KR" sz="1100" b="0" dirty="0">
                <a:solidFill>
                  <a:schemeClr val="tx1"/>
                </a:solidFill>
              </a:rPr>
              <a:t>внутренний блок остановиться с появлением ошибки</a:t>
            </a:r>
            <a:r>
              <a:rPr kumimoji="1" lang="en-US" altLang="ko-KR" sz="1100" b="0" dirty="0">
                <a:solidFill>
                  <a:schemeClr val="tx1"/>
                </a:solidFill>
              </a:rPr>
              <a:t> “E161”  </a:t>
            </a:r>
          </a:p>
          <a:p>
            <a:pPr latinLnBrk="1"/>
            <a:r>
              <a:rPr kumimoji="1" lang="en-US" altLang="ko-KR" sz="1100" b="0" dirty="0">
                <a:solidFill>
                  <a:schemeClr val="tx1"/>
                </a:solidFill>
              </a:rPr>
              <a:t>※ </a:t>
            </a:r>
            <a:r>
              <a:rPr kumimoji="1" lang="ru-RU" altLang="ko-KR" sz="1100" b="0" dirty="0">
                <a:solidFill>
                  <a:schemeClr val="tx1"/>
                </a:solidFill>
              </a:rPr>
              <a:t>В начале работы</a:t>
            </a:r>
            <a:r>
              <a:rPr kumimoji="1" lang="en-US" altLang="ko-KR" sz="1100" b="0" dirty="0">
                <a:solidFill>
                  <a:schemeClr val="tx1"/>
                </a:solidFill>
              </a:rPr>
              <a:t> : </a:t>
            </a:r>
            <a:r>
              <a:rPr kumimoji="1" lang="ru-RU" altLang="ko-KR" sz="1100" b="0" dirty="0">
                <a:solidFill>
                  <a:schemeClr val="tx1"/>
                </a:solidFill>
              </a:rPr>
              <a:t>Все блоки выключены.</a:t>
            </a:r>
            <a:endParaRPr kumimoji="1" lang="en-US" altLang="ko-KR" sz="1100" b="0" dirty="0">
              <a:solidFill>
                <a:schemeClr val="tx1"/>
              </a:solidFill>
            </a:endParaRPr>
          </a:p>
          <a:p>
            <a:pPr latinLnBrk="1"/>
            <a:r>
              <a:rPr kumimoji="1" lang="en-US" altLang="ko-KR" sz="1100" b="0" dirty="0">
                <a:solidFill>
                  <a:schemeClr val="tx1"/>
                </a:solidFill>
              </a:rPr>
              <a:t>   </a:t>
            </a:r>
            <a:r>
              <a:rPr kumimoji="1" lang="ru-RU" altLang="ko-KR" sz="1100" b="0" dirty="0">
                <a:solidFill>
                  <a:schemeClr val="tx1"/>
                </a:solidFill>
              </a:rPr>
              <a:t>- </a:t>
            </a:r>
            <a:r>
              <a:rPr kumimoji="1" lang="ru-RU" altLang="ko-KR" sz="1100" dirty="0">
                <a:solidFill>
                  <a:schemeClr val="tx1"/>
                </a:solidFill>
              </a:rPr>
              <a:t>Если первый внутренний блок включить в режим обогрева</a:t>
            </a:r>
            <a:r>
              <a:rPr kumimoji="1" lang="en-US" altLang="ko-KR" sz="1100" dirty="0">
                <a:solidFill>
                  <a:schemeClr val="tx1"/>
                </a:solidFill>
              </a:rPr>
              <a:t> “HEAT “ </a:t>
            </a:r>
            <a:r>
              <a:rPr kumimoji="1" lang="ru-RU" altLang="ko-KR" sz="1100" dirty="0">
                <a:solidFill>
                  <a:schemeClr val="tx1"/>
                </a:solidFill>
              </a:rPr>
              <a:t>индикации ошибки не будет,</a:t>
            </a:r>
          </a:p>
          <a:p>
            <a:pPr latinLnBrk="1"/>
            <a:r>
              <a:rPr kumimoji="1" lang="ru-RU" altLang="ko-KR" sz="1100" dirty="0">
                <a:solidFill>
                  <a:schemeClr val="tx1"/>
                </a:solidFill>
              </a:rPr>
              <a:t>       но блоки не будут работать в режиме обогрева</a:t>
            </a:r>
            <a:r>
              <a:rPr kumimoji="1" lang="ru-RU" altLang="ko-KR" sz="1100" b="0" dirty="0">
                <a:solidFill>
                  <a:schemeClr val="tx1"/>
                </a:solidFill>
              </a:rPr>
              <a:t>.</a:t>
            </a:r>
            <a:endParaRPr kumimoji="1" lang="en-US" altLang="ko-KR" sz="1100" b="0" dirty="0">
              <a:solidFill>
                <a:schemeClr val="tx1"/>
              </a:solidFill>
            </a:endParaRPr>
          </a:p>
          <a:p>
            <a:pPr latinLnBrk="1"/>
            <a:r>
              <a:rPr kumimoji="1" lang="en-US" altLang="ko-KR" sz="1100" b="0" dirty="0">
                <a:solidFill>
                  <a:schemeClr val="tx1"/>
                </a:solidFill>
              </a:rPr>
              <a:t>                           </a:t>
            </a:r>
            <a:r>
              <a:rPr kumimoji="1" lang="ru-RU" altLang="ko-KR" sz="1100" b="0" dirty="0">
                <a:solidFill>
                  <a:srgbClr val="0000FF"/>
                </a:solidFill>
              </a:rPr>
              <a:t>Первый блок должен быть включен в режим охлаждения</a:t>
            </a:r>
            <a:r>
              <a:rPr kumimoji="1" lang="en-US" altLang="ko-KR" sz="1100" b="0" dirty="0">
                <a:solidFill>
                  <a:srgbClr val="0000FF"/>
                </a:solidFill>
              </a:rPr>
              <a:t> “COOL”. </a:t>
            </a:r>
          </a:p>
        </p:txBody>
      </p:sp>
      <p:sp>
        <p:nvSpPr>
          <p:cNvPr id="107581" name="AutoShape 61"/>
          <p:cNvSpPr>
            <a:spLocks noChangeArrowheads="1"/>
          </p:cNvSpPr>
          <p:nvPr/>
        </p:nvSpPr>
        <p:spPr bwMode="auto">
          <a:xfrm rot="-14468706">
            <a:off x="5522119" y="1626394"/>
            <a:ext cx="647700" cy="331788"/>
          </a:xfrm>
          <a:prstGeom prst="rightArrow">
            <a:avLst>
              <a:gd name="adj1" fmla="val 50000"/>
              <a:gd name="adj2" fmla="val 48804"/>
            </a:avLst>
          </a:prstGeom>
          <a:solidFill>
            <a:srgbClr val="00FF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7582" name="Text Box 62"/>
          <p:cNvSpPr txBox="1">
            <a:spLocks noChangeArrowheads="1"/>
          </p:cNvSpPr>
          <p:nvPr/>
        </p:nvSpPr>
        <p:spPr bwMode="auto">
          <a:xfrm>
            <a:off x="4686300" y="1470025"/>
            <a:ext cx="3586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>
                <a:solidFill>
                  <a:srgbClr val="006600"/>
                </a:solidFill>
              </a:rPr>
              <a:t>Первый блок включить в режим</a:t>
            </a:r>
            <a:r>
              <a:rPr kumimoji="1" lang="en-US" altLang="ko-KR">
                <a:solidFill>
                  <a:srgbClr val="006600"/>
                </a:solidFill>
              </a:rPr>
              <a:t> : “COOL”</a:t>
            </a:r>
          </a:p>
        </p:txBody>
      </p:sp>
      <p:sp>
        <p:nvSpPr>
          <p:cNvPr id="107584" name="AutoShape 64"/>
          <p:cNvSpPr>
            <a:spLocks noChangeArrowheads="1"/>
          </p:cNvSpPr>
          <p:nvPr/>
        </p:nvSpPr>
        <p:spPr bwMode="auto">
          <a:xfrm rot="-14468706">
            <a:off x="5699919" y="4256881"/>
            <a:ext cx="647700" cy="331788"/>
          </a:xfrm>
          <a:prstGeom prst="rightArrow">
            <a:avLst>
              <a:gd name="adj1" fmla="val 50000"/>
              <a:gd name="adj2" fmla="val 48804"/>
            </a:avLst>
          </a:prstGeom>
          <a:solidFill>
            <a:srgbClr val="FF505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7585" name="Text Box 65"/>
          <p:cNvSpPr txBox="1">
            <a:spLocks noChangeArrowheads="1"/>
          </p:cNvSpPr>
          <p:nvPr/>
        </p:nvSpPr>
        <p:spPr bwMode="auto">
          <a:xfrm>
            <a:off x="4864100" y="4133850"/>
            <a:ext cx="3557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/>
              <a:t>Первый блок включить в режим</a:t>
            </a:r>
            <a:r>
              <a:rPr kumimoji="1" lang="en-US" altLang="ko-KR"/>
              <a:t> : “HEAT”</a:t>
            </a:r>
          </a:p>
        </p:txBody>
      </p:sp>
      <p:sp>
        <p:nvSpPr>
          <p:cNvPr id="107588" name="Text Box 68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11.</a:t>
            </a:r>
          </a:p>
        </p:txBody>
      </p:sp>
      <p:sp>
        <p:nvSpPr>
          <p:cNvPr id="107589" name="Text Box 69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Пульт выбора режима</a:t>
            </a:r>
            <a:r>
              <a:rPr kumimoji="1" lang="en-US" altLang="ko-KR" sz="3200">
                <a:solidFill>
                  <a:schemeClr val="bg1"/>
                </a:solidFill>
              </a:rPr>
              <a:t> (MCM-C200)</a:t>
            </a:r>
          </a:p>
        </p:txBody>
      </p:sp>
      <p:sp>
        <p:nvSpPr>
          <p:cNvPr id="107591" name="Text Box 71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107592" name="Text Box 72"/>
          <p:cNvSpPr txBox="1">
            <a:spLocks noChangeArrowheads="1"/>
          </p:cNvSpPr>
          <p:nvPr/>
        </p:nvSpPr>
        <p:spPr bwMode="auto">
          <a:xfrm>
            <a:off x="862013" y="5422900"/>
            <a:ext cx="7232650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>
              <a:buFontTx/>
              <a:buChar char="-"/>
            </a:pPr>
            <a:r>
              <a:rPr kumimoji="1" lang="ru-RU" altLang="ko-KR" sz="1100" b="0" dirty="0">
                <a:solidFill>
                  <a:schemeClr val="tx1"/>
                </a:solidFill>
              </a:rPr>
              <a:t>Внутренние блоки работают только в режиме обогрева</a:t>
            </a:r>
            <a:r>
              <a:rPr kumimoji="1" lang="en-US" altLang="ko-KR" sz="1100" b="0" dirty="0">
                <a:solidFill>
                  <a:schemeClr val="tx1"/>
                </a:solidFill>
              </a:rPr>
              <a:t> “HEAT”. </a:t>
            </a:r>
            <a:endParaRPr kumimoji="1" lang="ru-RU" altLang="ko-KR" sz="1100" b="0" dirty="0">
              <a:solidFill>
                <a:schemeClr val="tx1"/>
              </a:solidFill>
            </a:endParaRPr>
          </a:p>
          <a:p>
            <a:pPr latinLnBrk="1">
              <a:buFontTx/>
              <a:buChar char="-"/>
            </a:pPr>
            <a:r>
              <a:rPr kumimoji="1" lang="ru-RU" altLang="ko-KR" sz="1100" b="0" dirty="0">
                <a:solidFill>
                  <a:schemeClr val="tx1"/>
                </a:solidFill>
              </a:rPr>
              <a:t>Если на пульте управления включить</a:t>
            </a:r>
            <a:r>
              <a:rPr kumimoji="1" lang="en-US" altLang="ko-KR" sz="1100" b="0" dirty="0">
                <a:solidFill>
                  <a:schemeClr val="tx1"/>
                </a:solidFill>
              </a:rPr>
              <a:t> “COOL” </a:t>
            </a:r>
            <a:r>
              <a:rPr kumimoji="1" lang="ru-RU" altLang="ko-KR" sz="1100" b="0" dirty="0">
                <a:solidFill>
                  <a:schemeClr val="tx1"/>
                </a:solidFill>
              </a:rPr>
              <a:t>внутренний блок остановиться с появлением ошибки</a:t>
            </a:r>
            <a:r>
              <a:rPr kumimoji="1" lang="en-US" altLang="ko-KR" sz="1100" b="0" dirty="0">
                <a:solidFill>
                  <a:schemeClr val="tx1"/>
                </a:solidFill>
              </a:rPr>
              <a:t> “E161”  </a:t>
            </a:r>
          </a:p>
          <a:p>
            <a:pPr latinLnBrk="1"/>
            <a:r>
              <a:rPr kumimoji="1" lang="en-US" altLang="ko-KR" sz="1100" b="0" dirty="0">
                <a:solidFill>
                  <a:schemeClr val="tx1"/>
                </a:solidFill>
              </a:rPr>
              <a:t>※ </a:t>
            </a:r>
            <a:r>
              <a:rPr kumimoji="1" lang="ru-RU" altLang="ko-KR" sz="1100" b="0" dirty="0">
                <a:solidFill>
                  <a:schemeClr val="tx1"/>
                </a:solidFill>
              </a:rPr>
              <a:t>В начале работы</a:t>
            </a:r>
            <a:r>
              <a:rPr kumimoji="1" lang="en-US" altLang="ko-KR" sz="1100" b="0" dirty="0">
                <a:solidFill>
                  <a:schemeClr val="tx1"/>
                </a:solidFill>
              </a:rPr>
              <a:t> : </a:t>
            </a:r>
            <a:r>
              <a:rPr kumimoji="1" lang="ru-RU" altLang="ko-KR" sz="1100" b="0" dirty="0">
                <a:solidFill>
                  <a:schemeClr val="tx1"/>
                </a:solidFill>
              </a:rPr>
              <a:t>Все блоки выключены.</a:t>
            </a:r>
            <a:endParaRPr kumimoji="1" lang="en-US" altLang="ko-KR" sz="1100" b="0" dirty="0">
              <a:solidFill>
                <a:schemeClr val="tx1"/>
              </a:solidFill>
            </a:endParaRPr>
          </a:p>
          <a:p>
            <a:pPr latinLnBrk="1"/>
            <a:r>
              <a:rPr kumimoji="1" lang="en-US" altLang="ko-KR" sz="1100" b="0" dirty="0">
                <a:solidFill>
                  <a:schemeClr val="tx1"/>
                </a:solidFill>
              </a:rPr>
              <a:t>   </a:t>
            </a:r>
            <a:r>
              <a:rPr kumimoji="1" lang="ru-RU" altLang="ko-KR" sz="1100" dirty="0">
                <a:solidFill>
                  <a:schemeClr val="tx1"/>
                </a:solidFill>
              </a:rPr>
              <a:t>- Если первый внутренний блок включить в режим охлаждения</a:t>
            </a:r>
            <a:r>
              <a:rPr kumimoji="1" lang="en-US" altLang="ko-KR" sz="1100" dirty="0">
                <a:solidFill>
                  <a:schemeClr val="tx1"/>
                </a:solidFill>
              </a:rPr>
              <a:t> “COOL “ </a:t>
            </a:r>
            <a:r>
              <a:rPr kumimoji="1" lang="ru-RU" altLang="ko-KR" sz="1100" dirty="0">
                <a:solidFill>
                  <a:schemeClr val="tx1"/>
                </a:solidFill>
              </a:rPr>
              <a:t>индикации ошибки не будет,</a:t>
            </a:r>
          </a:p>
          <a:p>
            <a:pPr latinLnBrk="1"/>
            <a:r>
              <a:rPr kumimoji="1" lang="ru-RU" altLang="ko-KR" sz="1100" dirty="0">
                <a:solidFill>
                  <a:schemeClr val="tx1"/>
                </a:solidFill>
              </a:rPr>
              <a:t>       но блоки не будут работать в режиме охлаждения</a:t>
            </a:r>
            <a:r>
              <a:rPr kumimoji="1" lang="ru-RU" altLang="ko-KR" sz="1100" b="0" dirty="0">
                <a:solidFill>
                  <a:schemeClr val="tx1"/>
                </a:solidFill>
              </a:rPr>
              <a:t>.</a:t>
            </a:r>
            <a:endParaRPr kumimoji="1" lang="en-US" altLang="ko-KR" sz="1100" b="0" dirty="0">
              <a:solidFill>
                <a:schemeClr val="tx1"/>
              </a:solidFill>
            </a:endParaRPr>
          </a:p>
          <a:p>
            <a:pPr latinLnBrk="1"/>
            <a:r>
              <a:rPr kumimoji="1" lang="en-US" altLang="ko-KR" sz="1100" b="0" dirty="0">
                <a:solidFill>
                  <a:schemeClr val="tx1"/>
                </a:solidFill>
              </a:rPr>
              <a:t>                           </a:t>
            </a:r>
            <a:r>
              <a:rPr kumimoji="1" lang="ru-RU" altLang="ko-KR" sz="1100" b="0" dirty="0"/>
              <a:t>Первый блок должен быть включен в режим обогрева</a:t>
            </a:r>
            <a:r>
              <a:rPr kumimoji="1" lang="en-US" altLang="ko-KR" sz="1100" b="0" dirty="0"/>
              <a:t> “HEAT”.</a:t>
            </a:r>
            <a:r>
              <a:rPr kumimoji="1" lang="en-US" altLang="ko-KR" sz="1100" b="0" dirty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539750" y="1557338"/>
            <a:ext cx="8064500" cy="4608512"/>
          </a:xfrm>
          <a:prstGeom prst="rect">
            <a:avLst/>
          </a:prstGeom>
          <a:solidFill>
            <a:schemeClr val="bg1">
              <a:alpha val="60001"/>
            </a:schemeClr>
          </a:solidFill>
          <a:ln w="12700" algn="ctr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36195" name="Oval 3"/>
          <p:cNvSpPr>
            <a:spLocks noChangeArrowheads="1"/>
          </p:cNvSpPr>
          <p:nvPr/>
        </p:nvSpPr>
        <p:spPr bwMode="auto">
          <a:xfrm rot="-213674">
            <a:off x="7235825" y="3932238"/>
            <a:ext cx="1000125" cy="1008062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36196" name="Line 4"/>
          <p:cNvSpPr>
            <a:spLocks noChangeShapeType="1"/>
          </p:cNvSpPr>
          <p:nvPr/>
        </p:nvSpPr>
        <p:spPr bwMode="auto">
          <a:xfrm flipV="1">
            <a:off x="7751763" y="4503738"/>
            <a:ext cx="0" cy="576262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6197" name="Line 5"/>
          <p:cNvSpPr>
            <a:spLocks noChangeShapeType="1"/>
          </p:cNvSpPr>
          <p:nvPr/>
        </p:nvSpPr>
        <p:spPr bwMode="auto">
          <a:xfrm flipV="1">
            <a:off x="3533775" y="3944938"/>
            <a:ext cx="96361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6198" name="Line 6"/>
          <p:cNvSpPr>
            <a:spLocks noChangeShapeType="1"/>
          </p:cNvSpPr>
          <p:nvPr/>
        </p:nvSpPr>
        <p:spPr bwMode="auto">
          <a:xfrm flipV="1">
            <a:off x="4497388" y="3944938"/>
            <a:ext cx="0" cy="176212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6199" name="Line 7"/>
          <p:cNvSpPr>
            <a:spLocks noChangeShapeType="1"/>
          </p:cNvSpPr>
          <p:nvPr/>
        </p:nvSpPr>
        <p:spPr bwMode="auto">
          <a:xfrm flipV="1">
            <a:off x="4618038" y="3944938"/>
            <a:ext cx="9620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6200" name="Line 8"/>
          <p:cNvSpPr>
            <a:spLocks noChangeShapeType="1"/>
          </p:cNvSpPr>
          <p:nvPr/>
        </p:nvSpPr>
        <p:spPr bwMode="auto">
          <a:xfrm flipV="1">
            <a:off x="4497388" y="3944938"/>
            <a:ext cx="120650" cy="177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6201" name="Line 9"/>
          <p:cNvSpPr>
            <a:spLocks noChangeShapeType="1"/>
          </p:cNvSpPr>
          <p:nvPr/>
        </p:nvSpPr>
        <p:spPr bwMode="auto">
          <a:xfrm flipV="1">
            <a:off x="5581650" y="3944938"/>
            <a:ext cx="0" cy="176212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6202" name="Line 10"/>
          <p:cNvSpPr>
            <a:spLocks noChangeShapeType="1"/>
          </p:cNvSpPr>
          <p:nvPr/>
        </p:nvSpPr>
        <p:spPr bwMode="auto">
          <a:xfrm flipV="1">
            <a:off x="5702300" y="3944938"/>
            <a:ext cx="96361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6203" name="Line 11"/>
          <p:cNvSpPr>
            <a:spLocks noChangeShapeType="1"/>
          </p:cNvSpPr>
          <p:nvPr/>
        </p:nvSpPr>
        <p:spPr bwMode="auto">
          <a:xfrm flipV="1">
            <a:off x="5581650" y="3944938"/>
            <a:ext cx="120650" cy="177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6204" name="Line 12"/>
          <p:cNvSpPr>
            <a:spLocks noChangeShapeType="1"/>
          </p:cNvSpPr>
          <p:nvPr/>
        </p:nvSpPr>
        <p:spPr bwMode="auto">
          <a:xfrm flipV="1">
            <a:off x="6665913" y="3944938"/>
            <a:ext cx="0" cy="176212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6205" name="Line 13"/>
          <p:cNvSpPr>
            <a:spLocks noChangeShapeType="1"/>
          </p:cNvSpPr>
          <p:nvPr/>
        </p:nvSpPr>
        <p:spPr bwMode="auto">
          <a:xfrm flipV="1">
            <a:off x="6786563" y="3944938"/>
            <a:ext cx="96361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6206" name="Line 14"/>
          <p:cNvSpPr>
            <a:spLocks noChangeShapeType="1"/>
          </p:cNvSpPr>
          <p:nvPr/>
        </p:nvSpPr>
        <p:spPr bwMode="auto">
          <a:xfrm flipV="1">
            <a:off x="6665913" y="3944938"/>
            <a:ext cx="120650" cy="177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6207" name="Line 15"/>
          <p:cNvSpPr>
            <a:spLocks noChangeShapeType="1"/>
          </p:cNvSpPr>
          <p:nvPr/>
        </p:nvSpPr>
        <p:spPr bwMode="auto">
          <a:xfrm flipV="1">
            <a:off x="7751763" y="3944938"/>
            <a:ext cx="0" cy="176212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6208" name="Text Box 16"/>
          <p:cNvSpPr txBox="1">
            <a:spLocks noChangeArrowheads="1"/>
          </p:cNvSpPr>
          <p:nvPr/>
        </p:nvSpPr>
        <p:spPr bwMode="auto">
          <a:xfrm>
            <a:off x="2555875" y="3167063"/>
            <a:ext cx="1260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600">
                <a:solidFill>
                  <a:schemeClr val="tx1"/>
                </a:solidFill>
              </a:rPr>
              <a:t>DVM Plus II</a:t>
            </a:r>
          </a:p>
        </p:txBody>
      </p:sp>
      <p:sp>
        <p:nvSpPr>
          <p:cNvPr id="136209" name="Line 17"/>
          <p:cNvSpPr>
            <a:spLocks noChangeShapeType="1"/>
          </p:cNvSpPr>
          <p:nvPr/>
        </p:nvSpPr>
        <p:spPr bwMode="auto">
          <a:xfrm flipV="1">
            <a:off x="2124075" y="4287838"/>
            <a:ext cx="71913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36210" name="Picture 18" descr="PLUS2실외기그림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3050" y="3511550"/>
            <a:ext cx="796925" cy="1136650"/>
          </a:xfrm>
          <a:prstGeom prst="rect">
            <a:avLst/>
          </a:prstGeom>
          <a:noFill/>
        </p:spPr>
      </p:pic>
      <p:pic>
        <p:nvPicPr>
          <p:cNvPr id="136212" name="Picture 20" descr="MWR-WS00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5008563"/>
            <a:ext cx="681038" cy="720725"/>
          </a:xfrm>
          <a:prstGeom prst="rect">
            <a:avLst/>
          </a:prstGeom>
          <a:noFill/>
        </p:spPr>
      </p:pic>
      <p:pic>
        <p:nvPicPr>
          <p:cNvPr id="136213" name="Picture 21" descr="4way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9163" y="4076700"/>
            <a:ext cx="903287" cy="682625"/>
          </a:xfrm>
          <a:prstGeom prst="rect">
            <a:avLst/>
          </a:prstGeom>
          <a:noFill/>
        </p:spPr>
      </p:pic>
      <p:pic>
        <p:nvPicPr>
          <p:cNvPr id="136214" name="Picture 22" descr="4way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4788" y="4037013"/>
            <a:ext cx="903287" cy="682625"/>
          </a:xfrm>
          <a:prstGeom prst="rect">
            <a:avLst/>
          </a:prstGeom>
          <a:noFill/>
        </p:spPr>
      </p:pic>
      <p:pic>
        <p:nvPicPr>
          <p:cNvPr id="136215" name="Picture 23" descr="4way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9050" y="4037013"/>
            <a:ext cx="903288" cy="682625"/>
          </a:xfrm>
          <a:prstGeom prst="rect">
            <a:avLst/>
          </a:prstGeom>
          <a:noFill/>
        </p:spPr>
      </p:pic>
      <p:sp>
        <p:nvSpPr>
          <p:cNvPr id="136217" name="Text Box 25"/>
          <p:cNvSpPr txBox="1">
            <a:spLocks noChangeArrowheads="1"/>
          </p:cNvSpPr>
          <p:nvPr/>
        </p:nvSpPr>
        <p:spPr bwMode="auto">
          <a:xfrm>
            <a:off x="830263" y="1738313"/>
            <a:ext cx="2551112" cy="3968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ru-RU" altLang="ko-KR" sz="2000" b="0">
                <a:solidFill>
                  <a:schemeClr val="bg1"/>
                </a:solidFill>
              </a:rPr>
              <a:t>Начальные условия</a:t>
            </a:r>
            <a:endParaRPr kumimoji="1" lang="en-US" altLang="ko-KR" sz="2000" b="0">
              <a:solidFill>
                <a:schemeClr val="bg1"/>
              </a:solidFill>
            </a:endParaRPr>
          </a:p>
        </p:txBody>
      </p:sp>
      <p:sp>
        <p:nvSpPr>
          <p:cNvPr id="136218" name="Text Box 26"/>
          <p:cNvSpPr txBox="1">
            <a:spLocks noChangeArrowheads="1"/>
          </p:cNvSpPr>
          <p:nvPr/>
        </p:nvSpPr>
        <p:spPr bwMode="auto">
          <a:xfrm>
            <a:off x="1006475" y="2224088"/>
            <a:ext cx="60610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latinLnBrk="1"/>
            <a:r>
              <a:rPr kumimoji="1" lang="en-US" altLang="ko-KR" sz="1800" b="0">
                <a:solidFill>
                  <a:schemeClr val="tx1"/>
                </a:solidFill>
              </a:rPr>
              <a:t>1. </a:t>
            </a:r>
            <a:r>
              <a:rPr kumimoji="1" lang="ru-RU" altLang="ko-KR" sz="1800" b="0">
                <a:solidFill>
                  <a:schemeClr val="tx1"/>
                </a:solidFill>
              </a:rPr>
              <a:t>Положение переключателя режима: </a:t>
            </a:r>
            <a:r>
              <a:rPr kumimoji="1" lang="en-US" altLang="ko-KR" sz="1800" b="0">
                <a:solidFill>
                  <a:schemeClr val="tx1"/>
                </a:solidFill>
              </a:rPr>
              <a:t>Heat</a:t>
            </a:r>
          </a:p>
          <a:p>
            <a:pPr marL="457200" indent="-457200" latinLnBrk="1"/>
            <a:r>
              <a:rPr kumimoji="1" lang="en-US" altLang="ko-KR" sz="1800" b="0">
                <a:solidFill>
                  <a:schemeClr val="tx1"/>
                </a:solidFill>
              </a:rPr>
              <a:t>2. </a:t>
            </a:r>
            <a:r>
              <a:rPr kumimoji="1" lang="ru-RU" altLang="ko-KR" sz="1800" b="0">
                <a:solidFill>
                  <a:schemeClr val="tx1"/>
                </a:solidFill>
              </a:rPr>
              <a:t>Внутр. блоки </a:t>
            </a:r>
            <a:r>
              <a:rPr kumimoji="1" lang="en-US" altLang="ko-KR" sz="1800" b="0">
                <a:solidFill>
                  <a:schemeClr val="tx1"/>
                </a:solidFill>
              </a:rPr>
              <a:t>1,2,3 : </a:t>
            </a:r>
            <a:r>
              <a:rPr kumimoji="1" lang="ru-RU" altLang="ko-KR" sz="1800" b="0">
                <a:solidFill>
                  <a:schemeClr val="tx1"/>
                </a:solidFill>
              </a:rPr>
              <a:t>останов</a:t>
            </a:r>
            <a:r>
              <a:rPr kumimoji="1" lang="en-US" altLang="ko-KR" sz="1800" b="0">
                <a:solidFill>
                  <a:schemeClr val="tx1"/>
                </a:solidFill>
              </a:rPr>
              <a:t>, </a:t>
            </a:r>
            <a:r>
              <a:rPr kumimoji="1" lang="ru-RU" altLang="ko-KR" sz="1800" b="0">
                <a:solidFill>
                  <a:schemeClr val="tx1"/>
                </a:solidFill>
              </a:rPr>
              <a:t>Внутр. блок </a:t>
            </a:r>
            <a:r>
              <a:rPr kumimoji="1" lang="en-US" altLang="ko-KR" sz="1800" b="0">
                <a:solidFill>
                  <a:schemeClr val="tx1"/>
                </a:solidFill>
              </a:rPr>
              <a:t>4 : </a:t>
            </a:r>
            <a:r>
              <a:rPr kumimoji="1" lang="ru-RU" altLang="ko-KR" sz="1800" b="0">
                <a:solidFill>
                  <a:schemeClr val="tx1"/>
                </a:solidFill>
              </a:rPr>
              <a:t>Обогрев</a:t>
            </a:r>
            <a:endParaRPr kumimoji="1" lang="en-US" altLang="ko-KR" sz="1800" b="0">
              <a:solidFill>
                <a:schemeClr val="tx1"/>
              </a:solidFill>
            </a:endParaRPr>
          </a:p>
          <a:p>
            <a:pPr marL="457200" indent="-457200" latinLnBrk="1"/>
            <a:r>
              <a:rPr kumimoji="1" lang="en-US" altLang="ko-KR" sz="1800" b="0">
                <a:solidFill>
                  <a:schemeClr val="tx1"/>
                </a:solidFill>
              </a:rPr>
              <a:t>3. </a:t>
            </a:r>
            <a:r>
              <a:rPr kumimoji="1" lang="ru-RU" altLang="ko-KR" sz="1800" b="0">
                <a:solidFill>
                  <a:schemeClr val="tx1"/>
                </a:solidFill>
              </a:rPr>
              <a:t>Компрессор: Включен.</a:t>
            </a:r>
            <a:endParaRPr kumimoji="1" lang="en-US" altLang="ko-KR" sz="1800" b="0">
              <a:solidFill>
                <a:schemeClr val="tx1"/>
              </a:solidFill>
            </a:endParaRPr>
          </a:p>
        </p:txBody>
      </p:sp>
      <p:sp>
        <p:nvSpPr>
          <p:cNvPr id="136223" name="Text Box 31"/>
          <p:cNvSpPr txBox="1">
            <a:spLocks noChangeArrowheads="1"/>
          </p:cNvSpPr>
          <p:nvPr/>
        </p:nvSpPr>
        <p:spPr bwMode="auto">
          <a:xfrm>
            <a:off x="1104900" y="5370513"/>
            <a:ext cx="10906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1600">
                <a:solidFill>
                  <a:schemeClr val="tx1"/>
                </a:solidFill>
              </a:rPr>
              <a:t>Cool/Heat</a:t>
            </a:r>
          </a:p>
          <a:p>
            <a:pPr algn="ctr" latinLnBrk="1"/>
            <a:r>
              <a:rPr kumimoji="1" lang="ru-RU" altLang="ko-KR" sz="1600">
                <a:solidFill>
                  <a:schemeClr val="tx1"/>
                </a:solidFill>
              </a:rPr>
              <a:t>селектор</a:t>
            </a:r>
            <a:endParaRPr kumimoji="1" lang="en-US" altLang="ko-KR" sz="1600">
              <a:solidFill>
                <a:schemeClr val="tx1"/>
              </a:solidFill>
            </a:endParaRPr>
          </a:p>
        </p:txBody>
      </p:sp>
      <p:sp>
        <p:nvSpPr>
          <p:cNvPr id="136225" name="Rectangle 33"/>
          <p:cNvSpPr>
            <a:spLocks noChangeArrowheads="1"/>
          </p:cNvSpPr>
          <p:nvPr/>
        </p:nvSpPr>
        <p:spPr bwMode="auto">
          <a:xfrm>
            <a:off x="2916238" y="3817938"/>
            <a:ext cx="576262" cy="690562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36236" name="Picture 44" descr="heat selec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4425" y="3529013"/>
            <a:ext cx="1055688" cy="1903412"/>
          </a:xfrm>
          <a:prstGeom prst="rect">
            <a:avLst/>
          </a:prstGeom>
          <a:noFill/>
        </p:spPr>
      </p:pic>
      <p:pic>
        <p:nvPicPr>
          <p:cNvPr id="136226" name="Picture 34" descr="Compressor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675" y="3860800"/>
            <a:ext cx="431800" cy="612775"/>
          </a:xfrm>
          <a:prstGeom prst="rect">
            <a:avLst/>
          </a:prstGeom>
          <a:noFill/>
        </p:spPr>
      </p:pic>
      <p:sp>
        <p:nvSpPr>
          <p:cNvPr id="136227" name="Oval 35"/>
          <p:cNvSpPr>
            <a:spLocks noChangeArrowheads="1"/>
          </p:cNvSpPr>
          <p:nvPr/>
        </p:nvSpPr>
        <p:spPr bwMode="auto">
          <a:xfrm>
            <a:off x="2916238" y="3789363"/>
            <a:ext cx="576262" cy="792162"/>
          </a:xfrm>
          <a:prstGeom prst="ellipse">
            <a:avLst/>
          </a:prstGeom>
          <a:gradFill rotWithShape="1">
            <a:gsLst>
              <a:gs pos="0">
                <a:srgbClr val="FF33CC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36228" name="Line 36"/>
          <p:cNvSpPr>
            <a:spLocks noChangeShapeType="1"/>
          </p:cNvSpPr>
          <p:nvPr/>
        </p:nvSpPr>
        <p:spPr bwMode="auto">
          <a:xfrm flipV="1">
            <a:off x="6627813" y="4508500"/>
            <a:ext cx="0" cy="576263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36229" name="Picture 37" descr="MWR-WS00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7450" y="5013325"/>
            <a:ext cx="681038" cy="720725"/>
          </a:xfrm>
          <a:prstGeom prst="rect">
            <a:avLst/>
          </a:prstGeom>
          <a:noFill/>
        </p:spPr>
      </p:pic>
      <p:pic>
        <p:nvPicPr>
          <p:cNvPr id="136230" name="Picture 38" descr="4way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3313" y="4037013"/>
            <a:ext cx="903287" cy="682625"/>
          </a:xfrm>
          <a:prstGeom prst="rect">
            <a:avLst/>
          </a:prstGeom>
          <a:noFill/>
        </p:spPr>
      </p:pic>
      <p:sp>
        <p:nvSpPr>
          <p:cNvPr id="136233" name="Text Box 41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11.</a:t>
            </a:r>
          </a:p>
        </p:txBody>
      </p:sp>
      <p:sp>
        <p:nvSpPr>
          <p:cNvPr id="136234" name="Text Box 42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Пульт выбора режима</a:t>
            </a:r>
            <a:r>
              <a:rPr kumimoji="1" lang="en-US" altLang="ko-KR" sz="3200">
                <a:solidFill>
                  <a:schemeClr val="bg1"/>
                </a:solidFill>
              </a:rPr>
              <a:t> (MCM-C200)</a:t>
            </a:r>
          </a:p>
        </p:txBody>
      </p:sp>
      <p:sp>
        <p:nvSpPr>
          <p:cNvPr id="136235" name="Text Box 43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136224" name="AutoShape 32"/>
          <p:cNvSpPr>
            <a:spLocks noChangeArrowheads="1"/>
          </p:cNvSpPr>
          <p:nvPr/>
        </p:nvSpPr>
        <p:spPr bwMode="auto">
          <a:xfrm>
            <a:off x="1287463" y="4721225"/>
            <a:ext cx="719137" cy="207963"/>
          </a:xfrm>
          <a:prstGeom prst="bevel">
            <a:avLst>
              <a:gd name="adj" fmla="val 7597"/>
            </a:avLst>
          </a:prstGeom>
          <a:solidFill>
            <a:srgbClr val="FF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latinLnBrk="1"/>
            <a:r>
              <a:rPr kumimoji="1" lang="ru-RU" altLang="ko-KR">
                <a:solidFill>
                  <a:schemeClr val="bg1"/>
                </a:solidFill>
              </a:rPr>
              <a:t>Обогрев</a:t>
            </a:r>
            <a:endParaRPr kumimoji="1" lang="en-US" altLang="ko-KR">
              <a:solidFill>
                <a:schemeClr val="bg1"/>
              </a:solidFill>
            </a:endParaRPr>
          </a:p>
        </p:txBody>
      </p:sp>
      <p:sp>
        <p:nvSpPr>
          <p:cNvPr id="136237" name="Text Box 45"/>
          <p:cNvSpPr txBox="1">
            <a:spLocks noChangeArrowheads="1"/>
          </p:cNvSpPr>
          <p:nvPr/>
        </p:nvSpPr>
        <p:spPr bwMode="auto">
          <a:xfrm>
            <a:off x="4144963" y="3460750"/>
            <a:ext cx="725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>
                <a:solidFill>
                  <a:schemeClr val="tx1"/>
                </a:solidFill>
              </a:rPr>
              <a:t>Блок </a:t>
            </a:r>
            <a:r>
              <a:rPr kumimoji="1" lang="en-US" altLang="ko-KR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6238" name="Text Box 46"/>
          <p:cNvSpPr txBox="1">
            <a:spLocks noChangeArrowheads="1"/>
          </p:cNvSpPr>
          <p:nvPr/>
        </p:nvSpPr>
        <p:spPr bwMode="auto">
          <a:xfrm>
            <a:off x="5224463" y="3460750"/>
            <a:ext cx="725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>
                <a:solidFill>
                  <a:schemeClr val="tx1"/>
                </a:solidFill>
              </a:rPr>
              <a:t>Блок</a:t>
            </a:r>
            <a:r>
              <a:rPr kumimoji="1" lang="en-US" altLang="ko-KR"/>
              <a:t> </a:t>
            </a:r>
            <a:r>
              <a:rPr kumimoji="1" lang="en-US" altLang="ko-KR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6239" name="Text Box 47"/>
          <p:cNvSpPr txBox="1">
            <a:spLocks noChangeArrowheads="1"/>
          </p:cNvSpPr>
          <p:nvPr/>
        </p:nvSpPr>
        <p:spPr bwMode="auto">
          <a:xfrm>
            <a:off x="6305550" y="3460750"/>
            <a:ext cx="725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>
                <a:solidFill>
                  <a:schemeClr val="tx1"/>
                </a:solidFill>
              </a:rPr>
              <a:t>Блок</a:t>
            </a:r>
            <a:r>
              <a:rPr kumimoji="1" lang="en-US" altLang="ko-KR"/>
              <a:t> </a:t>
            </a:r>
            <a:r>
              <a:rPr kumimoji="1" lang="en-US" altLang="ko-KR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6240" name="Text Box 48"/>
          <p:cNvSpPr txBox="1">
            <a:spLocks noChangeArrowheads="1"/>
          </p:cNvSpPr>
          <p:nvPr/>
        </p:nvSpPr>
        <p:spPr bwMode="auto">
          <a:xfrm>
            <a:off x="7385050" y="3460750"/>
            <a:ext cx="725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>
                <a:solidFill>
                  <a:schemeClr val="tx1"/>
                </a:solidFill>
              </a:rPr>
              <a:t>Блок</a:t>
            </a:r>
            <a:r>
              <a:rPr kumimoji="1" lang="en-US" altLang="ko-KR"/>
              <a:t> </a:t>
            </a:r>
            <a:r>
              <a:rPr kumimoji="1" lang="en-US" altLang="ko-KR">
                <a:solidFill>
                  <a:schemeClr val="tx1"/>
                </a:solidFill>
              </a:rPr>
              <a:t>4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539750" y="1485900"/>
            <a:ext cx="8064500" cy="4967288"/>
          </a:xfrm>
          <a:prstGeom prst="rect">
            <a:avLst/>
          </a:prstGeom>
          <a:solidFill>
            <a:schemeClr val="bg1">
              <a:alpha val="60001"/>
            </a:schemeClr>
          </a:solidFill>
          <a:ln w="12700" algn="ctr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37219" name="Line 3"/>
          <p:cNvSpPr>
            <a:spLocks noChangeShapeType="1"/>
          </p:cNvSpPr>
          <p:nvPr/>
        </p:nvSpPr>
        <p:spPr bwMode="auto">
          <a:xfrm flipV="1">
            <a:off x="7769225" y="5084763"/>
            <a:ext cx="0" cy="576262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7220" name="Line 4"/>
          <p:cNvSpPr>
            <a:spLocks noChangeShapeType="1"/>
          </p:cNvSpPr>
          <p:nvPr/>
        </p:nvSpPr>
        <p:spPr bwMode="auto">
          <a:xfrm flipV="1">
            <a:off x="3533775" y="4525963"/>
            <a:ext cx="96361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7221" name="Line 5"/>
          <p:cNvSpPr>
            <a:spLocks noChangeShapeType="1"/>
          </p:cNvSpPr>
          <p:nvPr/>
        </p:nvSpPr>
        <p:spPr bwMode="auto">
          <a:xfrm flipV="1">
            <a:off x="4497388" y="4525963"/>
            <a:ext cx="0" cy="176212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7222" name="Line 6"/>
          <p:cNvSpPr>
            <a:spLocks noChangeShapeType="1"/>
          </p:cNvSpPr>
          <p:nvPr/>
        </p:nvSpPr>
        <p:spPr bwMode="auto">
          <a:xfrm flipV="1">
            <a:off x="4618038" y="4525963"/>
            <a:ext cx="9620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7223" name="Line 7"/>
          <p:cNvSpPr>
            <a:spLocks noChangeShapeType="1"/>
          </p:cNvSpPr>
          <p:nvPr/>
        </p:nvSpPr>
        <p:spPr bwMode="auto">
          <a:xfrm flipV="1">
            <a:off x="4497388" y="4525963"/>
            <a:ext cx="120650" cy="177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7224" name="Line 8"/>
          <p:cNvSpPr>
            <a:spLocks noChangeShapeType="1"/>
          </p:cNvSpPr>
          <p:nvPr/>
        </p:nvSpPr>
        <p:spPr bwMode="auto">
          <a:xfrm flipV="1">
            <a:off x="5581650" y="4525963"/>
            <a:ext cx="0" cy="176212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7225" name="Line 9"/>
          <p:cNvSpPr>
            <a:spLocks noChangeShapeType="1"/>
          </p:cNvSpPr>
          <p:nvPr/>
        </p:nvSpPr>
        <p:spPr bwMode="auto">
          <a:xfrm flipV="1">
            <a:off x="5702300" y="4525963"/>
            <a:ext cx="96361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7226" name="Line 10"/>
          <p:cNvSpPr>
            <a:spLocks noChangeShapeType="1"/>
          </p:cNvSpPr>
          <p:nvPr/>
        </p:nvSpPr>
        <p:spPr bwMode="auto">
          <a:xfrm flipV="1">
            <a:off x="5581650" y="4525963"/>
            <a:ext cx="120650" cy="177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7227" name="Line 11"/>
          <p:cNvSpPr>
            <a:spLocks noChangeShapeType="1"/>
          </p:cNvSpPr>
          <p:nvPr/>
        </p:nvSpPr>
        <p:spPr bwMode="auto">
          <a:xfrm flipV="1">
            <a:off x="6665913" y="4525963"/>
            <a:ext cx="0" cy="176212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7228" name="Line 12"/>
          <p:cNvSpPr>
            <a:spLocks noChangeShapeType="1"/>
          </p:cNvSpPr>
          <p:nvPr/>
        </p:nvSpPr>
        <p:spPr bwMode="auto">
          <a:xfrm flipV="1">
            <a:off x="6804025" y="4525963"/>
            <a:ext cx="96361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7229" name="Line 13"/>
          <p:cNvSpPr>
            <a:spLocks noChangeShapeType="1"/>
          </p:cNvSpPr>
          <p:nvPr/>
        </p:nvSpPr>
        <p:spPr bwMode="auto">
          <a:xfrm flipV="1">
            <a:off x="6665913" y="4525963"/>
            <a:ext cx="120650" cy="177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7230" name="Line 14"/>
          <p:cNvSpPr>
            <a:spLocks noChangeShapeType="1"/>
          </p:cNvSpPr>
          <p:nvPr/>
        </p:nvSpPr>
        <p:spPr bwMode="auto">
          <a:xfrm flipV="1">
            <a:off x="7769225" y="4525963"/>
            <a:ext cx="0" cy="176212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7231" name="Text Box 15"/>
          <p:cNvSpPr txBox="1">
            <a:spLocks noChangeArrowheads="1"/>
          </p:cNvSpPr>
          <p:nvPr/>
        </p:nvSpPr>
        <p:spPr bwMode="auto">
          <a:xfrm>
            <a:off x="2555875" y="3748088"/>
            <a:ext cx="1260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600">
                <a:solidFill>
                  <a:schemeClr val="tx1"/>
                </a:solidFill>
              </a:rPr>
              <a:t>DVM Plus II</a:t>
            </a:r>
          </a:p>
        </p:txBody>
      </p:sp>
      <p:sp>
        <p:nvSpPr>
          <p:cNvPr id="137232" name="Line 16"/>
          <p:cNvSpPr>
            <a:spLocks noChangeShapeType="1"/>
          </p:cNvSpPr>
          <p:nvPr/>
        </p:nvSpPr>
        <p:spPr bwMode="auto">
          <a:xfrm flipV="1">
            <a:off x="2124075" y="4868863"/>
            <a:ext cx="71913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37233" name="Picture 17" descr="PLUS2실외기그림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3050" y="4092575"/>
            <a:ext cx="796925" cy="1136650"/>
          </a:xfrm>
          <a:prstGeom prst="rect">
            <a:avLst/>
          </a:prstGeom>
          <a:noFill/>
        </p:spPr>
      </p:pic>
      <p:pic>
        <p:nvPicPr>
          <p:cNvPr id="137234" name="Picture 18" descr="MCM-C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4425" y="4149725"/>
            <a:ext cx="1063625" cy="1873250"/>
          </a:xfrm>
          <a:prstGeom prst="rect">
            <a:avLst/>
          </a:prstGeom>
          <a:noFill/>
        </p:spPr>
      </p:pic>
      <p:pic>
        <p:nvPicPr>
          <p:cNvPr id="137235" name="Picture 19" descr="MWR-WS00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5589588"/>
            <a:ext cx="681038" cy="720725"/>
          </a:xfrm>
          <a:prstGeom prst="rect">
            <a:avLst/>
          </a:prstGeom>
          <a:noFill/>
        </p:spPr>
      </p:pic>
      <p:pic>
        <p:nvPicPr>
          <p:cNvPr id="137236" name="Picture 20" descr="4way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4605338"/>
            <a:ext cx="903288" cy="682625"/>
          </a:xfrm>
          <a:prstGeom prst="rect">
            <a:avLst/>
          </a:prstGeom>
          <a:noFill/>
        </p:spPr>
      </p:pic>
      <p:pic>
        <p:nvPicPr>
          <p:cNvPr id="137237" name="Picture 21" descr="4way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4788" y="4618038"/>
            <a:ext cx="903287" cy="682625"/>
          </a:xfrm>
          <a:prstGeom prst="rect">
            <a:avLst/>
          </a:prstGeom>
          <a:noFill/>
        </p:spPr>
      </p:pic>
      <p:pic>
        <p:nvPicPr>
          <p:cNvPr id="137238" name="Picture 22" descr="4way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9050" y="4618038"/>
            <a:ext cx="903288" cy="682625"/>
          </a:xfrm>
          <a:prstGeom prst="rect">
            <a:avLst/>
          </a:prstGeom>
          <a:noFill/>
        </p:spPr>
      </p:pic>
      <p:sp>
        <p:nvSpPr>
          <p:cNvPr id="137239" name="Text Box 23"/>
          <p:cNvSpPr txBox="1">
            <a:spLocks noChangeArrowheads="1"/>
          </p:cNvSpPr>
          <p:nvPr/>
        </p:nvSpPr>
        <p:spPr bwMode="auto">
          <a:xfrm>
            <a:off x="830263" y="1666875"/>
            <a:ext cx="1509712" cy="3968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ru-RU" altLang="ko-KR" sz="2000" b="0">
                <a:solidFill>
                  <a:schemeClr val="bg1"/>
                </a:solidFill>
              </a:rPr>
              <a:t>Действие</a:t>
            </a:r>
            <a:r>
              <a:rPr kumimoji="1" lang="en-US" altLang="ko-KR" sz="2000" b="0">
                <a:solidFill>
                  <a:schemeClr val="bg1"/>
                </a:solidFill>
              </a:rPr>
              <a:t> 1</a:t>
            </a:r>
          </a:p>
        </p:txBody>
      </p:sp>
      <p:sp>
        <p:nvSpPr>
          <p:cNvPr id="137244" name="AutoShape 28"/>
          <p:cNvSpPr>
            <a:spLocks noChangeArrowheads="1"/>
          </p:cNvSpPr>
          <p:nvPr/>
        </p:nvSpPr>
        <p:spPr bwMode="auto">
          <a:xfrm>
            <a:off x="1287463" y="5302250"/>
            <a:ext cx="719137" cy="207963"/>
          </a:xfrm>
          <a:prstGeom prst="bevel">
            <a:avLst>
              <a:gd name="adj" fmla="val 7597"/>
            </a:avLst>
          </a:prstGeom>
          <a:solidFill>
            <a:srgbClr val="0000F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latinLnBrk="1"/>
            <a:r>
              <a:rPr kumimoji="1" lang="en-US" altLang="ko-KR">
                <a:solidFill>
                  <a:schemeClr val="bg1"/>
                </a:solidFill>
              </a:rPr>
              <a:t>Cooling</a:t>
            </a:r>
          </a:p>
        </p:txBody>
      </p:sp>
      <p:sp>
        <p:nvSpPr>
          <p:cNvPr id="137245" name="Text Box 29"/>
          <p:cNvSpPr txBox="1">
            <a:spLocks noChangeArrowheads="1"/>
          </p:cNvSpPr>
          <p:nvPr/>
        </p:nvSpPr>
        <p:spPr bwMode="auto">
          <a:xfrm>
            <a:off x="2598738" y="1727200"/>
            <a:ext cx="5657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latinLnBrk="1"/>
            <a:r>
              <a:rPr kumimoji="1" lang="ru-RU" altLang="ko-KR" sz="1600">
                <a:solidFill>
                  <a:schemeClr val="tx1"/>
                </a:solidFill>
              </a:rPr>
              <a:t>Положение переключателя режима переведено в : </a:t>
            </a:r>
            <a:r>
              <a:rPr kumimoji="1" lang="en-US" altLang="ko-KR" sz="1600">
                <a:solidFill>
                  <a:schemeClr val="tx1"/>
                </a:solidFill>
              </a:rPr>
              <a:t>COOL</a:t>
            </a:r>
          </a:p>
        </p:txBody>
      </p:sp>
      <p:sp>
        <p:nvSpPr>
          <p:cNvPr id="137246" name="Rectangle 30"/>
          <p:cNvSpPr>
            <a:spLocks noChangeArrowheads="1"/>
          </p:cNvSpPr>
          <p:nvPr/>
        </p:nvSpPr>
        <p:spPr bwMode="auto">
          <a:xfrm>
            <a:off x="2916238" y="4418013"/>
            <a:ext cx="576262" cy="690562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37247" name="Picture 31" descr="Compressor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675" y="4460875"/>
            <a:ext cx="431800" cy="612775"/>
          </a:xfrm>
          <a:prstGeom prst="rect">
            <a:avLst/>
          </a:prstGeom>
          <a:noFill/>
        </p:spPr>
      </p:pic>
      <p:grpSp>
        <p:nvGrpSpPr>
          <p:cNvPr id="137265" name="Group 49"/>
          <p:cNvGrpSpPr>
            <a:grpSpLocks/>
          </p:cNvGrpSpPr>
          <p:nvPr/>
        </p:nvGrpSpPr>
        <p:grpSpPr bwMode="auto">
          <a:xfrm>
            <a:off x="1687513" y="2230438"/>
            <a:ext cx="5251450" cy="835025"/>
            <a:chOff x="1063" y="1405"/>
            <a:chExt cx="3308" cy="526"/>
          </a:xfrm>
        </p:grpSpPr>
        <p:sp>
          <p:nvSpPr>
            <p:cNvPr id="137248" name="Text Box 32"/>
            <p:cNvSpPr txBox="1">
              <a:spLocks noChangeArrowheads="1"/>
            </p:cNvSpPr>
            <p:nvPr/>
          </p:nvSpPr>
          <p:spPr bwMode="auto">
            <a:xfrm>
              <a:off x="2109" y="1405"/>
              <a:ext cx="2262" cy="52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457200" indent="-457200" latinLnBrk="1"/>
              <a:r>
                <a:rPr kumimoji="1" lang="en-US" altLang="ko-KR" sz="1600" b="0">
                  <a:solidFill>
                    <a:schemeClr val="tx1"/>
                  </a:solidFill>
                </a:rPr>
                <a:t>1. </a:t>
              </a:r>
              <a:r>
                <a:rPr kumimoji="1" lang="ru-RU" altLang="ko-KR" sz="1600" b="0">
                  <a:solidFill>
                    <a:schemeClr val="tx1"/>
                  </a:solidFill>
                </a:rPr>
                <a:t>Компрессор останавливается</a:t>
              </a:r>
              <a:endParaRPr kumimoji="1" lang="en-US" altLang="ko-KR" sz="1600" b="0">
                <a:solidFill>
                  <a:schemeClr val="tx1"/>
                </a:solidFill>
              </a:endParaRPr>
            </a:p>
            <a:p>
              <a:pPr marL="457200" indent="-457200" latinLnBrk="1"/>
              <a:r>
                <a:rPr kumimoji="1" lang="en-US" altLang="ko-KR" sz="1600" b="0">
                  <a:solidFill>
                    <a:schemeClr val="tx1"/>
                  </a:solidFill>
                </a:rPr>
                <a:t>2. </a:t>
              </a:r>
              <a:r>
                <a:rPr kumimoji="1" lang="ru-RU" altLang="ko-KR" sz="1600" b="0">
                  <a:solidFill>
                    <a:schemeClr val="tx1"/>
                  </a:solidFill>
                </a:rPr>
                <a:t>Внутр. блок №4 останавливается</a:t>
              </a:r>
              <a:endParaRPr kumimoji="1" lang="en-US" altLang="ko-KR" sz="1600" b="0">
                <a:solidFill>
                  <a:schemeClr val="tx1"/>
                </a:solidFill>
              </a:endParaRPr>
            </a:p>
            <a:p>
              <a:pPr marL="457200" indent="-457200" latinLnBrk="1"/>
              <a:r>
                <a:rPr kumimoji="1" lang="en-US" altLang="ko-KR" sz="1600" b="0">
                  <a:solidFill>
                    <a:schemeClr val="tx1"/>
                  </a:solidFill>
                </a:rPr>
                <a:t>3. </a:t>
              </a:r>
              <a:r>
                <a:rPr kumimoji="1" lang="ru-RU" altLang="ko-KR" sz="1600" b="0">
                  <a:solidFill>
                    <a:schemeClr val="tx1"/>
                  </a:solidFill>
                </a:rPr>
                <a:t>Наружный блок: режим опроса.</a:t>
              </a:r>
              <a:endParaRPr kumimoji="1" lang="en-US" altLang="ko-KR" sz="1600" b="0">
                <a:solidFill>
                  <a:schemeClr val="tx1"/>
                </a:solidFill>
              </a:endParaRPr>
            </a:p>
          </p:txBody>
        </p:sp>
        <p:sp>
          <p:nvSpPr>
            <p:cNvPr id="137249" name="Rectangle 33"/>
            <p:cNvSpPr>
              <a:spLocks noChangeArrowheads="1"/>
            </p:cNvSpPr>
            <p:nvPr/>
          </p:nvSpPr>
          <p:spPr bwMode="auto">
            <a:xfrm>
              <a:off x="1063" y="1405"/>
              <a:ext cx="1046" cy="523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37250" name="Text Box 34"/>
            <p:cNvSpPr txBox="1">
              <a:spLocks noChangeArrowheads="1"/>
            </p:cNvSpPr>
            <p:nvPr/>
          </p:nvSpPr>
          <p:spPr bwMode="auto">
            <a:xfrm>
              <a:off x="1198" y="1555"/>
              <a:ext cx="7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457200" indent="-457200" latinLnBrk="1"/>
              <a:r>
                <a:rPr kumimoji="1" lang="ru-RU" altLang="ko-KR" sz="1800">
                  <a:solidFill>
                    <a:schemeClr val="tx1"/>
                  </a:solidFill>
                </a:rPr>
                <a:t>Результат</a:t>
              </a:r>
              <a:endParaRPr kumimoji="1" lang="en-US" altLang="ko-KR" sz="1800">
                <a:solidFill>
                  <a:schemeClr val="tx1"/>
                </a:solidFill>
              </a:endParaRPr>
            </a:p>
          </p:txBody>
        </p:sp>
      </p:grpSp>
      <p:sp>
        <p:nvSpPr>
          <p:cNvPr id="137251" name="Text Box 35"/>
          <p:cNvSpPr txBox="1">
            <a:spLocks noChangeArrowheads="1"/>
          </p:cNvSpPr>
          <p:nvPr/>
        </p:nvSpPr>
        <p:spPr bwMode="auto">
          <a:xfrm>
            <a:off x="1400175" y="5948363"/>
            <a:ext cx="488950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2400">
                <a:solidFill>
                  <a:schemeClr val="tx1"/>
                </a:solidFill>
              </a:rPr>
              <a:t>①</a:t>
            </a:r>
          </a:p>
        </p:txBody>
      </p:sp>
      <p:sp>
        <p:nvSpPr>
          <p:cNvPr id="137252" name="Text Box 36"/>
          <p:cNvSpPr txBox="1">
            <a:spLocks noChangeArrowheads="1"/>
          </p:cNvSpPr>
          <p:nvPr/>
        </p:nvSpPr>
        <p:spPr bwMode="auto">
          <a:xfrm>
            <a:off x="7264400" y="5156200"/>
            <a:ext cx="488950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2400">
                <a:solidFill>
                  <a:schemeClr val="tx1"/>
                </a:solidFill>
              </a:rPr>
              <a:t>②</a:t>
            </a:r>
          </a:p>
        </p:txBody>
      </p:sp>
      <p:sp>
        <p:nvSpPr>
          <p:cNvPr id="137253" name="Text Box 37"/>
          <p:cNvSpPr txBox="1">
            <a:spLocks noChangeArrowheads="1"/>
          </p:cNvSpPr>
          <p:nvPr/>
        </p:nvSpPr>
        <p:spPr bwMode="auto">
          <a:xfrm>
            <a:off x="2965450" y="5245100"/>
            <a:ext cx="488950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2400">
                <a:solidFill>
                  <a:schemeClr val="tx1"/>
                </a:solidFill>
              </a:rPr>
              <a:t>③</a:t>
            </a:r>
            <a:endParaRPr kumimoji="1" lang="en-US" altLang="ko-KR" sz="1600">
              <a:solidFill>
                <a:schemeClr val="tx1"/>
              </a:solidFill>
            </a:endParaRPr>
          </a:p>
        </p:txBody>
      </p:sp>
      <p:sp>
        <p:nvSpPr>
          <p:cNvPr id="137256" name="Line 40"/>
          <p:cNvSpPr>
            <a:spLocks noChangeShapeType="1"/>
          </p:cNvSpPr>
          <p:nvPr/>
        </p:nvSpPr>
        <p:spPr bwMode="auto">
          <a:xfrm flipV="1">
            <a:off x="6627813" y="5084763"/>
            <a:ext cx="0" cy="576262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37257" name="Picture 41" descr="MWR-WS00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7450" y="5589588"/>
            <a:ext cx="681038" cy="720725"/>
          </a:xfrm>
          <a:prstGeom prst="rect">
            <a:avLst/>
          </a:prstGeom>
          <a:noFill/>
        </p:spPr>
      </p:pic>
      <p:pic>
        <p:nvPicPr>
          <p:cNvPr id="137258" name="Picture 42" descr="4way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3313" y="4618038"/>
            <a:ext cx="903287" cy="682625"/>
          </a:xfrm>
          <a:prstGeom prst="rect">
            <a:avLst/>
          </a:prstGeom>
          <a:noFill/>
        </p:spPr>
      </p:pic>
      <p:sp>
        <p:nvSpPr>
          <p:cNvPr id="137261" name="Text Box 45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11.</a:t>
            </a:r>
          </a:p>
        </p:txBody>
      </p:sp>
      <p:sp>
        <p:nvSpPr>
          <p:cNvPr id="137263" name="Text Box 47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Пульт выбора режима</a:t>
            </a:r>
            <a:r>
              <a:rPr kumimoji="1" lang="en-US" altLang="ko-KR" sz="3200">
                <a:solidFill>
                  <a:schemeClr val="bg1"/>
                </a:solidFill>
              </a:rPr>
              <a:t> (MCM-C200)</a:t>
            </a:r>
          </a:p>
        </p:txBody>
      </p:sp>
      <p:sp>
        <p:nvSpPr>
          <p:cNvPr id="137264" name="Text Box 48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137266" name="Text Box 50"/>
          <p:cNvSpPr txBox="1">
            <a:spLocks noChangeArrowheads="1"/>
          </p:cNvSpPr>
          <p:nvPr/>
        </p:nvSpPr>
        <p:spPr bwMode="auto">
          <a:xfrm>
            <a:off x="4144963" y="4159250"/>
            <a:ext cx="725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>
                <a:solidFill>
                  <a:schemeClr val="tx1"/>
                </a:solidFill>
              </a:rPr>
              <a:t>Блок </a:t>
            </a:r>
            <a:r>
              <a:rPr kumimoji="1" lang="en-US" altLang="ko-KR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7267" name="Text Box 51"/>
          <p:cNvSpPr txBox="1">
            <a:spLocks noChangeArrowheads="1"/>
          </p:cNvSpPr>
          <p:nvPr/>
        </p:nvSpPr>
        <p:spPr bwMode="auto">
          <a:xfrm>
            <a:off x="5224463" y="4159250"/>
            <a:ext cx="725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>
                <a:solidFill>
                  <a:schemeClr val="tx1"/>
                </a:solidFill>
              </a:rPr>
              <a:t>Блок</a:t>
            </a:r>
            <a:r>
              <a:rPr kumimoji="1" lang="en-US" altLang="ko-KR"/>
              <a:t> </a:t>
            </a:r>
            <a:r>
              <a:rPr kumimoji="1" lang="en-US" altLang="ko-KR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7268" name="Text Box 52"/>
          <p:cNvSpPr txBox="1">
            <a:spLocks noChangeArrowheads="1"/>
          </p:cNvSpPr>
          <p:nvPr/>
        </p:nvSpPr>
        <p:spPr bwMode="auto">
          <a:xfrm>
            <a:off x="6305550" y="4159250"/>
            <a:ext cx="725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>
                <a:solidFill>
                  <a:schemeClr val="tx1"/>
                </a:solidFill>
              </a:rPr>
              <a:t>Блок</a:t>
            </a:r>
            <a:r>
              <a:rPr kumimoji="1" lang="en-US" altLang="ko-KR"/>
              <a:t> </a:t>
            </a:r>
            <a:r>
              <a:rPr kumimoji="1" lang="en-US" altLang="ko-KR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7269" name="Text Box 53"/>
          <p:cNvSpPr txBox="1">
            <a:spLocks noChangeArrowheads="1"/>
          </p:cNvSpPr>
          <p:nvPr/>
        </p:nvSpPr>
        <p:spPr bwMode="auto">
          <a:xfrm>
            <a:off x="7385050" y="4159250"/>
            <a:ext cx="725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>
                <a:solidFill>
                  <a:schemeClr val="tx1"/>
                </a:solidFill>
              </a:rPr>
              <a:t>Блок</a:t>
            </a:r>
            <a:r>
              <a:rPr kumimoji="1" lang="en-US" altLang="ko-KR"/>
              <a:t> </a:t>
            </a:r>
            <a:r>
              <a:rPr kumimoji="1" lang="en-US" altLang="ko-KR">
                <a:solidFill>
                  <a:schemeClr val="tx1"/>
                </a:solidFill>
              </a:rPr>
              <a:t>4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539750" y="1485900"/>
            <a:ext cx="8064500" cy="4895850"/>
          </a:xfrm>
          <a:prstGeom prst="rect">
            <a:avLst/>
          </a:prstGeom>
          <a:solidFill>
            <a:schemeClr val="bg1">
              <a:alpha val="60001"/>
            </a:schemeClr>
          </a:solidFill>
          <a:ln w="12700" algn="ctr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38278" name="AutoShape 38"/>
          <p:cNvSpPr>
            <a:spLocks noChangeArrowheads="1"/>
          </p:cNvSpPr>
          <p:nvPr/>
        </p:nvSpPr>
        <p:spPr bwMode="auto">
          <a:xfrm>
            <a:off x="6934200" y="2944813"/>
            <a:ext cx="649288" cy="431800"/>
          </a:xfrm>
          <a:prstGeom prst="leftArrow">
            <a:avLst>
              <a:gd name="adj1" fmla="val 43380"/>
              <a:gd name="adj2" fmla="val 67199"/>
            </a:avLst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38285" name="Text Box 45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11.</a:t>
            </a:r>
          </a:p>
        </p:txBody>
      </p:sp>
      <p:sp>
        <p:nvSpPr>
          <p:cNvPr id="138287" name="Text Box 47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Пульт выбора режима</a:t>
            </a:r>
            <a:r>
              <a:rPr kumimoji="1" lang="en-US" altLang="ko-KR" sz="3200">
                <a:solidFill>
                  <a:schemeClr val="bg1"/>
                </a:solidFill>
              </a:rPr>
              <a:t> (MCM-C200)</a:t>
            </a:r>
          </a:p>
        </p:txBody>
      </p:sp>
      <p:sp>
        <p:nvSpPr>
          <p:cNvPr id="138288" name="Text Box 48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138289" name="Text Box 49"/>
          <p:cNvSpPr txBox="1">
            <a:spLocks noChangeArrowheads="1"/>
          </p:cNvSpPr>
          <p:nvPr/>
        </p:nvSpPr>
        <p:spPr bwMode="auto">
          <a:xfrm>
            <a:off x="830263" y="1666875"/>
            <a:ext cx="1509712" cy="3968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ru-RU" altLang="ko-KR" sz="2000" b="0">
                <a:solidFill>
                  <a:schemeClr val="bg1"/>
                </a:solidFill>
              </a:rPr>
              <a:t>Действие</a:t>
            </a:r>
            <a:r>
              <a:rPr kumimoji="1" lang="en-US" altLang="ko-KR" sz="2000" b="0">
                <a:solidFill>
                  <a:schemeClr val="bg1"/>
                </a:solidFill>
              </a:rPr>
              <a:t> </a:t>
            </a:r>
            <a:r>
              <a:rPr kumimoji="1" lang="ru-RU" altLang="ko-KR" sz="2000" b="0">
                <a:solidFill>
                  <a:schemeClr val="bg1"/>
                </a:solidFill>
              </a:rPr>
              <a:t>2</a:t>
            </a:r>
            <a:endParaRPr kumimoji="1" lang="en-US" altLang="ko-KR" sz="2000" b="0">
              <a:solidFill>
                <a:schemeClr val="bg1"/>
              </a:solidFill>
            </a:endParaRPr>
          </a:p>
        </p:txBody>
      </p:sp>
      <p:sp>
        <p:nvSpPr>
          <p:cNvPr id="138290" name="Text Box 50"/>
          <p:cNvSpPr txBox="1">
            <a:spLocks noChangeArrowheads="1"/>
          </p:cNvSpPr>
          <p:nvPr/>
        </p:nvSpPr>
        <p:spPr bwMode="auto">
          <a:xfrm>
            <a:off x="2636838" y="1727200"/>
            <a:ext cx="3916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latinLnBrk="1"/>
            <a:r>
              <a:rPr kumimoji="1" lang="ru-RU" altLang="ko-KR" sz="1600">
                <a:solidFill>
                  <a:schemeClr val="tx1"/>
                </a:solidFill>
              </a:rPr>
              <a:t>Внутренний блок №4 включен в : </a:t>
            </a:r>
            <a:r>
              <a:rPr kumimoji="1" lang="en-US" altLang="ko-KR" sz="1600">
                <a:solidFill>
                  <a:schemeClr val="tx1"/>
                </a:solidFill>
              </a:rPr>
              <a:t>HEAT</a:t>
            </a:r>
          </a:p>
        </p:txBody>
      </p:sp>
      <p:sp>
        <p:nvSpPr>
          <p:cNvPr id="138292" name="Text Box 52"/>
          <p:cNvSpPr txBox="1">
            <a:spLocks noChangeArrowheads="1"/>
          </p:cNvSpPr>
          <p:nvPr/>
        </p:nvSpPr>
        <p:spPr bwMode="auto">
          <a:xfrm>
            <a:off x="3348038" y="2230438"/>
            <a:ext cx="3448050" cy="1079500"/>
          </a:xfrm>
          <a:prstGeom prst="rect">
            <a:avLst/>
          </a:prstGeom>
          <a:solidFill>
            <a:srgbClr val="FFFF00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latinLnBrk="1"/>
            <a:r>
              <a:rPr kumimoji="1" lang="en-US" altLang="ko-KR" sz="1600" b="0">
                <a:solidFill>
                  <a:schemeClr val="tx1"/>
                </a:solidFill>
              </a:rPr>
              <a:t>1. </a:t>
            </a:r>
            <a:r>
              <a:rPr kumimoji="1" lang="ru-RU" altLang="ko-KR" sz="1600" b="0">
                <a:solidFill>
                  <a:schemeClr val="tx1"/>
                </a:solidFill>
              </a:rPr>
              <a:t>Блок №4 :режим обогрева</a:t>
            </a:r>
            <a:endParaRPr kumimoji="1" lang="en-US" altLang="ko-KR" sz="1600" b="0">
              <a:solidFill>
                <a:schemeClr val="tx1"/>
              </a:solidFill>
            </a:endParaRPr>
          </a:p>
          <a:p>
            <a:pPr marL="457200" indent="-457200" latinLnBrk="1"/>
            <a:r>
              <a:rPr kumimoji="1" lang="en-US" altLang="ko-KR" sz="1600" b="0">
                <a:solidFill>
                  <a:schemeClr val="tx1"/>
                </a:solidFill>
              </a:rPr>
              <a:t>2. </a:t>
            </a:r>
            <a:r>
              <a:rPr kumimoji="1" lang="ru-RU" altLang="ko-KR" sz="1600" b="0">
                <a:solidFill>
                  <a:schemeClr val="tx1"/>
                </a:solidFill>
              </a:rPr>
              <a:t>Компрессор выключен</a:t>
            </a:r>
            <a:endParaRPr kumimoji="1" lang="en-US" altLang="ko-KR" sz="1600" b="0">
              <a:solidFill>
                <a:schemeClr val="tx1"/>
              </a:solidFill>
            </a:endParaRPr>
          </a:p>
          <a:p>
            <a:pPr marL="457200" indent="-457200" latinLnBrk="1"/>
            <a:r>
              <a:rPr kumimoji="1" lang="en-US" altLang="ko-KR" sz="1600" b="0">
                <a:solidFill>
                  <a:schemeClr val="tx1"/>
                </a:solidFill>
              </a:rPr>
              <a:t>3. </a:t>
            </a:r>
            <a:r>
              <a:rPr kumimoji="1" lang="ru-RU" altLang="ko-KR" sz="1600" b="0"/>
              <a:t>Предупреждение о смешанном </a:t>
            </a:r>
          </a:p>
          <a:p>
            <a:pPr marL="457200" indent="-457200" latinLnBrk="1"/>
            <a:r>
              <a:rPr kumimoji="1" lang="ru-RU" altLang="ko-KR" sz="1600" b="0"/>
              <a:t>режиме работы отсутствует</a:t>
            </a:r>
            <a:endParaRPr kumimoji="1" lang="en-US" altLang="ko-KR" sz="1600" b="0"/>
          </a:p>
        </p:txBody>
      </p:sp>
      <p:sp>
        <p:nvSpPr>
          <p:cNvPr id="138293" name="Rectangle 53"/>
          <p:cNvSpPr>
            <a:spLocks noChangeArrowheads="1"/>
          </p:cNvSpPr>
          <p:nvPr/>
        </p:nvSpPr>
        <p:spPr bwMode="auto">
          <a:xfrm>
            <a:off x="1687513" y="2230438"/>
            <a:ext cx="1660525" cy="1071562"/>
          </a:xfrm>
          <a:prstGeom prst="rect">
            <a:avLst/>
          </a:prstGeom>
          <a:solidFill>
            <a:srgbClr val="00FF00"/>
          </a:solidFill>
          <a:ln w="12700" algn="ctr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38294" name="Text Box 54"/>
          <p:cNvSpPr txBox="1">
            <a:spLocks noChangeArrowheads="1"/>
          </p:cNvSpPr>
          <p:nvPr/>
        </p:nvSpPr>
        <p:spPr bwMode="auto">
          <a:xfrm>
            <a:off x="1901825" y="2468563"/>
            <a:ext cx="1268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latinLnBrk="1"/>
            <a:r>
              <a:rPr kumimoji="1" lang="ru-RU" altLang="ko-KR" sz="1800">
                <a:solidFill>
                  <a:schemeClr val="tx1"/>
                </a:solidFill>
              </a:rPr>
              <a:t>Результат</a:t>
            </a:r>
            <a:endParaRPr kumimoji="1" lang="en-US" altLang="ko-KR" sz="1800">
              <a:solidFill>
                <a:schemeClr val="tx1"/>
              </a:solidFill>
            </a:endParaRPr>
          </a:p>
        </p:txBody>
      </p:sp>
      <p:sp>
        <p:nvSpPr>
          <p:cNvPr id="138295" name="Oval 55"/>
          <p:cNvSpPr>
            <a:spLocks noChangeArrowheads="1"/>
          </p:cNvSpPr>
          <p:nvPr/>
        </p:nvSpPr>
        <p:spPr bwMode="auto">
          <a:xfrm rot="-213674">
            <a:off x="7254875" y="4503738"/>
            <a:ext cx="1000125" cy="1008062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38296" name="Line 56"/>
          <p:cNvSpPr>
            <a:spLocks noChangeShapeType="1"/>
          </p:cNvSpPr>
          <p:nvPr/>
        </p:nvSpPr>
        <p:spPr bwMode="auto">
          <a:xfrm flipV="1">
            <a:off x="7756525" y="5092700"/>
            <a:ext cx="0" cy="576263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8297" name="Line 57"/>
          <p:cNvSpPr>
            <a:spLocks noChangeShapeType="1"/>
          </p:cNvSpPr>
          <p:nvPr/>
        </p:nvSpPr>
        <p:spPr bwMode="auto">
          <a:xfrm flipV="1">
            <a:off x="3538538" y="4533900"/>
            <a:ext cx="96361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8298" name="Line 58"/>
          <p:cNvSpPr>
            <a:spLocks noChangeShapeType="1"/>
          </p:cNvSpPr>
          <p:nvPr/>
        </p:nvSpPr>
        <p:spPr bwMode="auto">
          <a:xfrm flipV="1">
            <a:off x="4502150" y="4533900"/>
            <a:ext cx="0" cy="176213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8299" name="Line 59"/>
          <p:cNvSpPr>
            <a:spLocks noChangeShapeType="1"/>
          </p:cNvSpPr>
          <p:nvPr/>
        </p:nvSpPr>
        <p:spPr bwMode="auto">
          <a:xfrm flipV="1">
            <a:off x="4622800" y="4533900"/>
            <a:ext cx="9620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8300" name="Line 60"/>
          <p:cNvSpPr>
            <a:spLocks noChangeShapeType="1"/>
          </p:cNvSpPr>
          <p:nvPr/>
        </p:nvSpPr>
        <p:spPr bwMode="auto">
          <a:xfrm flipV="1">
            <a:off x="4502150" y="4533900"/>
            <a:ext cx="120650" cy="177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8301" name="Line 61"/>
          <p:cNvSpPr>
            <a:spLocks noChangeShapeType="1"/>
          </p:cNvSpPr>
          <p:nvPr/>
        </p:nvSpPr>
        <p:spPr bwMode="auto">
          <a:xfrm flipV="1">
            <a:off x="5586413" y="4533900"/>
            <a:ext cx="0" cy="176213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8302" name="Line 62"/>
          <p:cNvSpPr>
            <a:spLocks noChangeShapeType="1"/>
          </p:cNvSpPr>
          <p:nvPr/>
        </p:nvSpPr>
        <p:spPr bwMode="auto">
          <a:xfrm flipV="1">
            <a:off x="5707063" y="4533900"/>
            <a:ext cx="96361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8303" name="Line 63"/>
          <p:cNvSpPr>
            <a:spLocks noChangeShapeType="1"/>
          </p:cNvSpPr>
          <p:nvPr/>
        </p:nvSpPr>
        <p:spPr bwMode="auto">
          <a:xfrm flipV="1">
            <a:off x="5586413" y="4533900"/>
            <a:ext cx="120650" cy="177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8304" name="Line 64"/>
          <p:cNvSpPr>
            <a:spLocks noChangeShapeType="1"/>
          </p:cNvSpPr>
          <p:nvPr/>
        </p:nvSpPr>
        <p:spPr bwMode="auto">
          <a:xfrm flipV="1">
            <a:off x="6670675" y="4533900"/>
            <a:ext cx="0" cy="176213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8305" name="Line 65"/>
          <p:cNvSpPr>
            <a:spLocks noChangeShapeType="1"/>
          </p:cNvSpPr>
          <p:nvPr/>
        </p:nvSpPr>
        <p:spPr bwMode="auto">
          <a:xfrm flipV="1">
            <a:off x="6791325" y="4533900"/>
            <a:ext cx="96361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8306" name="Line 66"/>
          <p:cNvSpPr>
            <a:spLocks noChangeShapeType="1"/>
          </p:cNvSpPr>
          <p:nvPr/>
        </p:nvSpPr>
        <p:spPr bwMode="auto">
          <a:xfrm flipV="1">
            <a:off x="6670675" y="4533900"/>
            <a:ext cx="120650" cy="177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8307" name="Line 67"/>
          <p:cNvSpPr>
            <a:spLocks noChangeShapeType="1"/>
          </p:cNvSpPr>
          <p:nvPr/>
        </p:nvSpPr>
        <p:spPr bwMode="auto">
          <a:xfrm flipV="1">
            <a:off x="7756525" y="4533900"/>
            <a:ext cx="0" cy="176213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8308" name="Text Box 68"/>
          <p:cNvSpPr txBox="1">
            <a:spLocks noChangeArrowheads="1"/>
          </p:cNvSpPr>
          <p:nvPr/>
        </p:nvSpPr>
        <p:spPr bwMode="auto">
          <a:xfrm>
            <a:off x="2560638" y="3756025"/>
            <a:ext cx="1260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600">
                <a:solidFill>
                  <a:schemeClr val="tx1"/>
                </a:solidFill>
              </a:rPr>
              <a:t>DVM Plus II</a:t>
            </a:r>
          </a:p>
        </p:txBody>
      </p:sp>
      <p:sp>
        <p:nvSpPr>
          <p:cNvPr id="138309" name="Line 69"/>
          <p:cNvSpPr>
            <a:spLocks noChangeShapeType="1"/>
          </p:cNvSpPr>
          <p:nvPr/>
        </p:nvSpPr>
        <p:spPr bwMode="auto">
          <a:xfrm flipV="1">
            <a:off x="2128838" y="4876800"/>
            <a:ext cx="71913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38310" name="Picture 70" descr="PLUS2실외기그림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7813" y="4100513"/>
            <a:ext cx="796925" cy="1136650"/>
          </a:xfrm>
          <a:prstGeom prst="rect">
            <a:avLst/>
          </a:prstGeom>
          <a:noFill/>
        </p:spPr>
      </p:pic>
      <p:pic>
        <p:nvPicPr>
          <p:cNvPr id="138311" name="Picture 71" descr="MCM-C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9188" y="4157663"/>
            <a:ext cx="1063625" cy="1873250"/>
          </a:xfrm>
          <a:prstGeom prst="rect">
            <a:avLst/>
          </a:prstGeom>
          <a:noFill/>
        </p:spPr>
      </p:pic>
      <p:pic>
        <p:nvPicPr>
          <p:cNvPr id="138312" name="Picture 72" descr="MWR-WS00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6163" y="5597525"/>
            <a:ext cx="681037" cy="720725"/>
          </a:xfrm>
          <a:prstGeom prst="rect">
            <a:avLst/>
          </a:prstGeom>
          <a:noFill/>
        </p:spPr>
      </p:pic>
      <p:pic>
        <p:nvPicPr>
          <p:cNvPr id="138313" name="Picture 73" descr="4way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3925" y="4662488"/>
            <a:ext cx="903288" cy="682625"/>
          </a:xfrm>
          <a:prstGeom prst="rect">
            <a:avLst/>
          </a:prstGeom>
          <a:noFill/>
        </p:spPr>
      </p:pic>
      <p:pic>
        <p:nvPicPr>
          <p:cNvPr id="138314" name="Picture 74" descr="4way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9550" y="4625975"/>
            <a:ext cx="903288" cy="682625"/>
          </a:xfrm>
          <a:prstGeom prst="rect">
            <a:avLst/>
          </a:prstGeom>
          <a:noFill/>
        </p:spPr>
      </p:pic>
      <p:pic>
        <p:nvPicPr>
          <p:cNvPr id="138315" name="Picture 75" descr="4way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3813" y="4625975"/>
            <a:ext cx="903287" cy="682625"/>
          </a:xfrm>
          <a:prstGeom prst="rect">
            <a:avLst/>
          </a:prstGeom>
          <a:noFill/>
        </p:spPr>
      </p:pic>
      <p:sp>
        <p:nvSpPr>
          <p:cNvPr id="138316" name="Text Box 76"/>
          <p:cNvSpPr txBox="1">
            <a:spLocks noChangeArrowheads="1"/>
          </p:cNvSpPr>
          <p:nvPr/>
        </p:nvSpPr>
        <p:spPr bwMode="auto">
          <a:xfrm>
            <a:off x="4144963" y="4159250"/>
            <a:ext cx="725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>
                <a:solidFill>
                  <a:schemeClr val="tx1"/>
                </a:solidFill>
              </a:rPr>
              <a:t>Блок </a:t>
            </a:r>
            <a:r>
              <a:rPr kumimoji="1" lang="en-US" altLang="ko-KR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8317" name="Text Box 77"/>
          <p:cNvSpPr txBox="1">
            <a:spLocks noChangeArrowheads="1"/>
          </p:cNvSpPr>
          <p:nvPr/>
        </p:nvSpPr>
        <p:spPr bwMode="auto">
          <a:xfrm>
            <a:off x="5224463" y="4159250"/>
            <a:ext cx="725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>
                <a:solidFill>
                  <a:schemeClr val="tx1"/>
                </a:solidFill>
              </a:rPr>
              <a:t>Блок</a:t>
            </a:r>
            <a:r>
              <a:rPr kumimoji="1" lang="en-US" altLang="ko-KR"/>
              <a:t> </a:t>
            </a:r>
            <a:r>
              <a:rPr kumimoji="1" lang="en-US" altLang="ko-KR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8318" name="Text Box 78"/>
          <p:cNvSpPr txBox="1">
            <a:spLocks noChangeArrowheads="1"/>
          </p:cNvSpPr>
          <p:nvPr/>
        </p:nvSpPr>
        <p:spPr bwMode="auto">
          <a:xfrm>
            <a:off x="6305550" y="4159250"/>
            <a:ext cx="725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>
                <a:solidFill>
                  <a:schemeClr val="tx1"/>
                </a:solidFill>
              </a:rPr>
              <a:t>Блок</a:t>
            </a:r>
            <a:r>
              <a:rPr kumimoji="1" lang="en-US" altLang="ko-KR"/>
              <a:t> </a:t>
            </a:r>
            <a:r>
              <a:rPr kumimoji="1" lang="en-US" altLang="ko-KR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8319" name="Text Box 79"/>
          <p:cNvSpPr txBox="1">
            <a:spLocks noChangeArrowheads="1"/>
          </p:cNvSpPr>
          <p:nvPr/>
        </p:nvSpPr>
        <p:spPr bwMode="auto">
          <a:xfrm>
            <a:off x="7385050" y="4159250"/>
            <a:ext cx="725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>
                <a:solidFill>
                  <a:schemeClr val="tx1"/>
                </a:solidFill>
              </a:rPr>
              <a:t>Блок</a:t>
            </a:r>
            <a:r>
              <a:rPr kumimoji="1" lang="en-US" altLang="ko-KR"/>
              <a:t> </a:t>
            </a:r>
            <a:r>
              <a:rPr kumimoji="1" lang="en-US" altLang="ko-KR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8320" name="Rectangle 80"/>
          <p:cNvSpPr>
            <a:spLocks noChangeArrowheads="1"/>
          </p:cNvSpPr>
          <p:nvPr/>
        </p:nvSpPr>
        <p:spPr bwMode="auto">
          <a:xfrm>
            <a:off x="2921000" y="4425950"/>
            <a:ext cx="576263" cy="690563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38321" name="Picture 81" descr="Compressor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2438" y="4468813"/>
            <a:ext cx="431800" cy="612775"/>
          </a:xfrm>
          <a:prstGeom prst="rect">
            <a:avLst/>
          </a:prstGeom>
          <a:noFill/>
        </p:spPr>
      </p:pic>
      <p:sp>
        <p:nvSpPr>
          <p:cNvPr id="138322" name="Text Box 82"/>
          <p:cNvSpPr txBox="1">
            <a:spLocks noChangeArrowheads="1"/>
          </p:cNvSpPr>
          <p:nvPr/>
        </p:nvSpPr>
        <p:spPr bwMode="auto">
          <a:xfrm>
            <a:off x="7186613" y="5192713"/>
            <a:ext cx="488950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2400">
                <a:solidFill>
                  <a:schemeClr val="tx1"/>
                </a:solidFill>
              </a:rPr>
              <a:t>①</a:t>
            </a:r>
          </a:p>
        </p:txBody>
      </p:sp>
      <p:sp>
        <p:nvSpPr>
          <p:cNvPr id="138323" name="Text Box 83"/>
          <p:cNvSpPr txBox="1">
            <a:spLocks noChangeArrowheads="1"/>
          </p:cNvSpPr>
          <p:nvPr/>
        </p:nvSpPr>
        <p:spPr bwMode="auto">
          <a:xfrm>
            <a:off x="2992438" y="5195888"/>
            <a:ext cx="482600" cy="4556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latinLnBrk="1"/>
            <a:r>
              <a:rPr kumimoji="1" lang="en-US" altLang="ko-KR" sz="2400">
                <a:solidFill>
                  <a:schemeClr val="tx1"/>
                </a:solidFill>
              </a:rPr>
              <a:t>②</a:t>
            </a:r>
          </a:p>
        </p:txBody>
      </p:sp>
      <p:sp>
        <p:nvSpPr>
          <p:cNvPr id="138324" name="Text Box 84"/>
          <p:cNvSpPr txBox="1">
            <a:spLocks noChangeArrowheads="1"/>
          </p:cNvSpPr>
          <p:nvPr/>
        </p:nvSpPr>
        <p:spPr bwMode="auto">
          <a:xfrm>
            <a:off x="7956550" y="5146675"/>
            <a:ext cx="488950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2400">
                <a:solidFill>
                  <a:schemeClr val="tx1"/>
                </a:solidFill>
              </a:rPr>
              <a:t>③</a:t>
            </a:r>
          </a:p>
        </p:txBody>
      </p:sp>
      <p:sp>
        <p:nvSpPr>
          <p:cNvPr id="138325" name="AutoShape 85"/>
          <p:cNvSpPr>
            <a:spLocks noChangeArrowheads="1"/>
          </p:cNvSpPr>
          <p:nvPr/>
        </p:nvSpPr>
        <p:spPr bwMode="auto">
          <a:xfrm>
            <a:off x="1292225" y="5454650"/>
            <a:ext cx="719138" cy="207963"/>
          </a:xfrm>
          <a:prstGeom prst="bevel">
            <a:avLst>
              <a:gd name="adj" fmla="val 7597"/>
            </a:avLst>
          </a:prstGeom>
          <a:solidFill>
            <a:srgbClr val="0000F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latinLnBrk="1"/>
            <a:r>
              <a:rPr kumimoji="1" lang="en-US" altLang="ko-KR">
                <a:solidFill>
                  <a:schemeClr val="bg1"/>
                </a:solidFill>
              </a:rPr>
              <a:t>Cooling</a:t>
            </a:r>
          </a:p>
        </p:txBody>
      </p:sp>
      <p:sp>
        <p:nvSpPr>
          <p:cNvPr id="138326" name="Line 86"/>
          <p:cNvSpPr>
            <a:spLocks noChangeShapeType="1"/>
          </p:cNvSpPr>
          <p:nvPr/>
        </p:nvSpPr>
        <p:spPr bwMode="auto">
          <a:xfrm flipV="1">
            <a:off x="6630988" y="5092700"/>
            <a:ext cx="0" cy="576263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38327" name="Picture 87" descr="MWR-WS00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0625" y="5597525"/>
            <a:ext cx="681038" cy="720725"/>
          </a:xfrm>
          <a:prstGeom prst="rect">
            <a:avLst/>
          </a:prstGeom>
          <a:noFill/>
        </p:spPr>
      </p:pic>
      <p:pic>
        <p:nvPicPr>
          <p:cNvPr id="138328" name="Picture 88" descr="4way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8075" y="4625975"/>
            <a:ext cx="903288" cy="68262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539750" y="1557338"/>
            <a:ext cx="8064500" cy="4895850"/>
          </a:xfrm>
          <a:prstGeom prst="rect">
            <a:avLst/>
          </a:prstGeom>
          <a:solidFill>
            <a:schemeClr val="bg1">
              <a:alpha val="60001"/>
            </a:schemeClr>
          </a:solidFill>
          <a:ln w="12700" algn="ctr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39267" name="Line 3"/>
          <p:cNvSpPr>
            <a:spLocks noChangeShapeType="1"/>
          </p:cNvSpPr>
          <p:nvPr/>
        </p:nvSpPr>
        <p:spPr bwMode="auto">
          <a:xfrm flipV="1">
            <a:off x="7743825" y="5095875"/>
            <a:ext cx="0" cy="576263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9268" name="Line 4"/>
          <p:cNvSpPr>
            <a:spLocks noChangeShapeType="1"/>
          </p:cNvSpPr>
          <p:nvPr/>
        </p:nvSpPr>
        <p:spPr bwMode="auto">
          <a:xfrm flipV="1">
            <a:off x="3525838" y="4537075"/>
            <a:ext cx="96361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9269" name="Line 5"/>
          <p:cNvSpPr>
            <a:spLocks noChangeShapeType="1"/>
          </p:cNvSpPr>
          <p:nvPr/>
        </p:nvSpPr>
        <p:spPr bwMode="auto">
          <a:xfrm flipV="1">
            <a:off x="4489450" y="4537075"/>
            <a:ext cx="0" cy="176213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9270" name="Line 6"/>
          <p:cNvSpPr>
            <a:spLocks noChangeShapeType="1"/>
          </p:cNvSpPr>
          <p:nvPr/>
        </p:nvSpPr>
        <p:spPr bwMode="auto">
          <a:xfrm flipV="1">
            <a:off x="4610100" y="4537075"/>
            <a:ext cx="962025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9271" name="Line 7"/>
          <p:cNvSpPr>
            <a:spLocks noChangeShapeType="1"/>
          </p:cNvSpPr>
          <p:nvPr/>
        </p:nvSpPr>
        <p:spPr bwMode="auto">
          <a:xfrm flipV="1">
            <a:off x="4489450" y="4537075"/>
            <a:ext cx="120650" cy="177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9272" name="Line 8"/>
          <p:cNvSpPr>
            <a:spLocks noChangeShapeType="1"/>
          </p:cNvSpPr>
          <p:nvPr/>
        </p:nvSpPr>
        <p:spPr bwMode="auto">
          <a:xfrm flipV="1">
            <a:off x="5573713" y="4537075"/>
            <a:ext cx="0" cy="176213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9273" name="Line 9"/>
          <p:cNvSpPr>
            <a:spLocks noChangeShapeType="1"/>
          </p:cNvSpPr>
          <p:nvPr/>
        </p:nvSpPr>
        <p:spPr bwMode="auto">
          <a:xfrm flipV="1">
            <a:off x="5694363" y="4537075"/>
            <a:ext cx="96361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9274" name="Line 10"/>
          <p:cNvSpPr>
            <a:spLocks noChangeShapeType="1"/>
          </p:cNvSpPr>
          <p:nvPr/>
        </p:nvSpPr>
        <p:spPr bwMode="auto">
          <a:xfrm flipV="1">
            <a:off x="5573713" y="4537075"/>
            <a:ext cx="120650" cy="177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9275" name="Line 11"/>
          <p:cNvSpPr>
            <a:spLocks noChangeShapeType="1"/>
          </p:cNvSpPr>
          <p:nvPr/>
        </p:nvSpPr>
        <p:spPr bwMode="auto">
          <a:xfrm flipV="1">
            <a:off x="6657975" y="4537075"/>
            <a:ext cx="0" cy="176213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9276" name="Line 12"/>
          <p:cNvSpPr>
            <a:spLocks noChangeShapeType="1"/>
          </p:cNvSpPr>
          <p:nvPr/>
        </p:nvSpPr>
        <p:spPr bwMode="auto">
          <a:xfrm flipV="1">
            <a:off x="6778625" y="4537075"/>
            <a:ext cx="96361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9277" name="Line 13"/>
          <p:cNvSpPr>
            <a:spLocks noChangeShapeType="1"/>
          </p:cNvSpPr>
          <p:nvPr/>
        </p:nvSpPr>
        <p:spPr bwMode="auto">
          <a:xfrm flipV="1">
            <a:off x="6657975" y="4537075"/>
            <a:ext cx="120650" cy="177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9278" name="Line 14"/>
          <p:cNvSpPr>
            <a:spLocks noChangeShapeType="1"/>
          </p:cNvSpPr>
          <p:nvPr/>
        </p:nvSpPr>
        <p:spPr bwMode="auto">
          <a:xfrm flipV="1">
            <a:off x="7743825" y="4537075"/>
            <a:ext cx="0" cy="176213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9279" name="Text Box 15"/>
          <p:cNvSpPr txBox="1">
            <a:spLocks noChangeArrowheads="1"/>
          </p:cNvSpPr>
          <p:nvPr/>
        </p:nvSpPr>
        <p:spPr bwMode="auto">
          <a:xfrm>
            <a:off x="2547938" y="3759200"/>
            <a:ext cx="1260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600">
                <a:solidFill>
                  <a:schemeClr val="tx1"/>
                </a:solidFill>
              </a:rPr>
              <a:t>DVM Plus II</a:t>
            </a:r>
          </a:p>
        </p:txBody>
      </p:sp>
      <p:sp>
        <p:nvSpPr>
          <p:cNvPr id="139280" name="Line 16"/>
          <p:cNvSpPr>
            <a:spLocks noChangeShapeType="1"/>
          </p:cNvSpPr>
          <p:nvPr/>
        </p:nvSpPr>
        <p:spPr bwMode="auto">
          <a:xfrm flipV="1">
            <a:off x="2116138" y="4879975"/>
            <a:ext cx="71913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39281" name="Picture 17" descr="PLUS2실외기그림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5113" y="4103688"/>
            <a:ext cx="796925" cy="1136650"/>
          </a:xfrm>
          <a:prstGeom prst="rect">
            <a:avLst/>
          </a:prstGeom>
          <a:noFill/>
        </p:spPr>
      </p:pic>
      <p:pic>
        <p:nvPicPr>
          <p:cNvPr id="139282" name="Picture 18" descr="MCM-C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6488" y="4160838"/>
            <a:ext cx="1063625" cy="1873250"/>
          </a:xfrm>
          <a:prstGeom prst="rect">
            <a:avLst/>
          </a:prstGeom>
          <a:noFill/>
        </p:spPr>
      </p:pic>
      <p:pic>
        <p:nvPicPr>
          <p:cNvPr id="139283" name="Picture 19" descr="MWR-WS00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3463" y="5600700"/>
            <a:ext cx="681037" cy="720725"/>
          </a:xfrm>
          <a:prstGeom prst="rect">
            <a:avLst/>
          </a:prstGeom>
          <a:noFill/>
        </p:spPr>
      </p:pic>
      <p:pic>
        <p:nvPicPr>
          <p:cNvPr id="139284" name="Picture 20" descr="4way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61225" y="4630738"/>
            <a:ext cx="903288" cy="682625"/>
          </a:xfrm>
          <a:prstGeom prst="rect">
            <a:avLst/>
          </a:prstGeom>
          <a:noFill/>
        </p:spPr>
      </p:pic>
      <p:pic>
        <p:nvPicPr>
          <p:cNvPr id="139285" name="Picture 21" descr="4way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6850" y="4629150"/>
            <a:ext cx="903288" cy="682625"/>
          </a:xfrm>
          <a:prstGeom prst="rect">
            <a:avLst/>
          </a:prstGeom>
          <a:noFill/>
        </p:spPr>
      </p:pic>
      <p:pic>
        <p:nvPicPr>
          <p:cNvPr id="139286" name="Picture 22" descr="4way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1113" y="4629150"/>
            <a:ext cx="903287" cy="682625"/>
          </a:xfrm>
          <a:prstGeom prst="rect">
            <a:avLst/>
          </a:prstGeom>
          <a:noFill/>
        </p:spPr>
      </p:pic>
      <p:sp>
        <p:nvSpPr>
          <p:cNvPr id="139291" name="Rectangle 27"/>
          <p:cNvSpPr>
            <a:spLocks noChangeArrowheads="1"/>
          </p:cNvSpPr>
          <p:nvPr/>
        </p:nvSpPr>
        <p:spPr bwMode="auto">
          <a:xfrm>
            <a:off x="2908300" y="4429125"/>
            <a:ext cx="576263" cy="690563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39292" name="Picture 28" descr="Compressor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9738" y="4471988"/>
            <a:ext cx="431800" cy="612775"/>
          </a:xfrm>
          <a:prstGeom prst="rect">
            <a:avLst/>
          </a:prstGeom>
          <a:noFill/>
        </p:spPr>
      </p:pic>
      <p:sp>
        <p:nvSpPr>
          <p:cNvPr id="139295" name="Text Box 31"/>
          <p:cNvSpPr txBox="1">
            <a:spLocks noChangeArrowheads="1"/>
          </p:cNvSpPr>
          <p:nvPr/>
        </p:nvSpPr>
        <p:spPr bwMode="auto">
          <a:xfrm>
            <a:off x="3492500" y="2276475"/>
            <a:ext cx="4645025" cy="1323975"/>
          </a:xfrm>
          <a:prstGeom prst="rect">
            <a:avLst/>
          </a:prstGeom>
          <a:solidFill>
            <a:srgbClr val="FFFF00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latinLnBrk="1"/>
            <a:r>
              <a:rPr kumimoji="1" lang="en-US" altLang="ko-KR" sz="1600">
                <a:solidFill>
                  <a:schemeClr val="tx1"/>
                </a:solidFill>
              </a:rPr>
              <a:t>1. </a:t>
            </a:r>
            <a:r>
              <a:rPr kumimoji="1" lang="ru-RU" altLang="ko-KR" sz="1600" b="0">
                <a:solidFill>
                  <a:schemeClr val="tx1"/>
                </a:solidFill>
              </a:rPr>
              <a:t>Блок №3 :режим охлаждения</a:t>
            </a:r>
            <a:endParaRPr kumimoji="1" lang="en-US" altLang="ko-KR" sz="1600">
              <a:solidFill>
                <a:schemeClr val="tx1"/>
              </a:solidFill>
            </a:endParaRPr>
          </a:p>
          <a:p>
            <a:pPr marL="457200" indent="-457200" latinLnBrk="1"/>
            <a:r>
              <a:rPr kumimoji="1" lang="en-US" altLang="ko-KR" sz="1600">
                <a:solidFill>
                  <a:schemeClr val="tx1"/>
                </a:solidFill>
              </a:rPr>
              <a:t>2. </a:t>
            </a:r>
            <a:r>
              <a:rPr kumimoji="1" lang="ru-RU" altLang="ko-KR" sz="1600">
                <a:solidFill>
                  <a:schemeClr val="tx1"/>
                </a:solidFill>
              </a:rPr>
              <a:t>Компрессор включен</a:t>
            </a:r>
            <a:endParaRPr kumimoji="1" lang="en-US" altLang="ko-KR" sz="1600">
              <a:solidFill>
                <a:schemeClr val="tx1"/>
              </a:solidFill>
            </a:endParaRPr>
          </a:p>
          <a:p>
            <a:pPr marL="457200" indent="-457200" latinLnBrk="1"/>
            <a:r>
              <a:rPr kumimoji="1" lang="en-US" altLang="ko-KR" sz="1600">
                <a:solidFill>
                  <a:schemeClr val="tx1"/>
                </a:solidFill>
              </a:rPr>
              <a:t>3. </a:t>
            </a:r>
            <a:r>
              <a:rPr kumimoji="1" lang="ru-RU" altLang="ko-KR" sz="1600" b="0">
                <a:solidFill>
                  <a:schemeClr val="tx1"/>
                </a:solidFill>
              </a:rPr>
              <a:t>Блок №3 : нормальная работа</a:t>
            </a:r>
            <a:endParaRPr kumimoji="1" lang="en-US" altLang="ko-KR" sz="1600">
              <a:solidFill>
                <a:schemeClr val="tx1"/>
              </a:solidFill>
            </a:endParaRPr>
          </a:p>
          <a:p>
            <a:pPr marL="457200" indent="-457200" latinLnBrk="1"/>
            <a:r>
              <a:rPr kumimoji="1" lang="en-US" altLang="ko-KR" sz="1600">
                <a:solidFill>
                  <a:schemeClr val="tx1"/>
                </a:solidFill>
              </a:rPr>
              <a:t>4. </a:t>
            </a:r>
            <a:r>
              <a:rPr kumimoji="1" lang="ru-RU" altLang="ko-KR" sz="1600" b="0">
                <a:solidFill>
                  <a:schemeClr val="tx1"/>
                </a:solidFill>
              </a:rPr>
              <a:t>Блок №4 : ошибка – предупреждение о смешанном режиме работы</a:t>
            </a:r>
            <a:endParaRPr kumimoji="1" lang="en-US" altLang="ko-KR" sz="1600" b="0">
              <a:solidFill>
                <a:schemeClr val="tx1"/>
              </a:solidFill>
            </a:endParaRPr>
          </a:p>
        </p:txBody>
      </p:sp>
      <p:sp>
        <p:nvSpPr>
          <p:cNvPr id="139296" name="Rectangle 32"/>
          <p:cNvSpPr>
            <a:spLocks noChangeArrowheads="1"/>
          </p:cNvSpPr>
          <p:nvPr/>
        </p:nvSpPr>
        <p:spPr bwMode="auto">
          <a:xfrm>
            <a:off x="1679575" y="2276475"/>
            <a:ext cx="1812925" cy="1317625"/>
          </a:xfrm>
          <a:prstGeom prst="rect">
            <a:avLst/>
          </a:prstGeom>
          <a:solidFill>
            <a:srgbClr val="00FF00"/>
          </a:solidFill>
          <a:ln w="12700" algn="ctr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39298" name="Text Box 34"/>
          <p:cNvSpPr txBox="1">
            <a:spLocks noChangeArrowheads="1"/>
          </p:cNvSpPr>
          <p:nvPr/>
        </p:nvSpPr>
        <p:spPr bwMode="auto">
          <a:xfrm>
            <a:off x="2998788" y="5264150"/>
            <a:ext cx="488950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2400">
                <a:solidFill>
                  <a:schemeClr val="tx1"/>
                </a:solidFill>
              </a:rPr>
              <a:t>②</a:t>
            </a:r>
          </a:p>
        </p:txBody>
      </p:sp>
      <p:sp>
        <p:nvSpPr>
          <p:cNvPr id="139299" name="Oval 35"/>
          <p:cNvSpPr>
            <a:spLocks noChangeArrowheads="1"/>
          </p:cNvSpPr>
          <p:nvPr/>
        </p:nvSpPr>
        <p:spPr bwMode="auto">
          <a:xfrm>
            <a:off x="2908300" y="4376738"/>
            <a:ext cx="576263" cy="792162"/>
          </a:xfrm>
          <a:prstGeom prst="ellipse">
            <a:avLst/>
          </a:prstGeom>
          <a:gradFill rotWithShape="1">
            <a:gsLst>
              <a:gs pos="0">
                <a:srgbClr val="FF33CC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39300" name="AutoShape 36"/>
          <p:cNvSpPr>
            <a:spLocks noChangeArrowheads="1"/>
          </p:cNvSpPr>
          <p:nvPr/>
        </p:nvSpPr>
        <p:spPr bwMode="auto">
          <a:xfrm>
            <a:off x="1279525" y="5457825"/>
            <a:ext cx="719138" cy="207963"/>
          </a:xfrm>
          <a:prstGeom prst="bevel">
            <a:avLst>
              <a:gd name="adj" fmla="val 7597"/>
            </a:avLst>
          </a:prstGeom>
          <a:solidFill>
            <a:srgbClr val="0000F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latinLnBrk="1"/>
            <a:r>
              <a:rPr kumimoji="1" lang="en-US" altLang="ko-KR">
                <a:solidFill>
                  <a:schemeClr val="bg1"/>
                </a:solidFill>
              </a:rPr>
              <a:t>Cooling</a:t>
            </a:r>
          </a:p>
        </p:txBody>
      </p:sp>
      <p:sp>
        <p:nvSpPr>
          <p:cNvPr id="139301" name="Oval 37"/>
          <p:cNvSpPr>
            <a:spLocks noChangeArrowheads="1"/>
          </p:cNvSpPr>
          <p:nvPr/>
        </p:nvSpPr>
        <p:spPr bwMode="auto">
          <a:xfrm rot="-213674">
            <a:off x="6156325" y="4478338"/>
            <a:ext cx="1000125" cy="1008062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39302" name="Line 38"/>
          <p:cNvSpPr>
            <a:spLocks noChangeShapeType="1"/>
          </p:cNvSpPr>
          <p:nvPr/>
        </p:nvSpPr>
        <p:spPr bwMode="auto">
          <a:xfrm flipV="1">
            <a:off x="6611938" y="5083175"/>
            <a:ext cx="0" cy="576263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39303" name="Picture 39" descr="MWR-WS00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75" y="5588000"/>
            <a:ext cx="681038" cy="720725"/>
          </a:xfrm>
          <a:prstGeom prst="rect">
            <a:avLst/>
          </a:prstGeom>
          <a:noFill/>
        </p:spPr>
      </p:pic>
      <p:sp>
        <p:nvSpPr>
          <p:cNvPr id="139304" name="Text Box 40"/>
          <p:cNvSpPr txBox="1">
            <a:spLocks noChangeArrowheads="1"/>
          </p:cNvSpPr>
          <p:nvPr/>
        </p:nvSpPr>
        <p:spPr bwMode="auto">
          <a:xfrm>
            <a:off x="6021388" y="5180013"/>
            <a:ext cx="488950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2400">
                <a:solidFill>
                  <a:schemeClr val="tx1"/>
                </a:solidFill>
              </a:rPr>
              <a:t>①</a:t>
            </a:r>
          </a:p>
        </p:txBody>
      </p:sp>
      <p:sp>
        <p:nvSpPr>
          <p:cNvPr id="139305" name="Text Box 41"/>
          <p:cNvSpPr txBox="1">
            <a:spLocks noChangeArrowheads="1"/>
          </p:cNvSpPr>
          <p:nvPr/>
        </p:nvSpPr>
        <p:spPr bwMode="auto">
          <a:xfrm>
            <a:off x="6742113" y="5180013"/>
            <a:ext cx="488950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2400">
                <a:solidFill>
                  <a:schemeClr val="tx1"/>
                </a:solidFill>
              </a:rPr>
              <a:t>③</a:t>
            </a:r>
          </a:p>
        </p:txBody>
      </p:sp>
      <p:pic>
        <p:nvPicPr>
          <p:cNvPr id="139306" name="Picture 42" descr="4way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5375" y="4629150"/>
            <a:ext cx="903288" cy="682625"/>
          </a:xfrm>
          <a:prstGeom prst="rect">
            <a:avLst/>
          </a:prstGeom>
          <a:noFill/>
        </p:spPr>
      </p:pic>
      <p:sp>
        <p:nvSpPr>
          <p:cNvPr id="139307" name="Text Box 43"/>
          <p:cNvSpPr txBox="1">
            <a:spLocks noChangeArrowheads="1"/>
          </p:cNvSpPr>
          <p:nvPr/>
        </p:nvSpPr>
        <p:spPr bwMode="auto">
          <a:xfrm>
            <a:off x="8091488" y="5049838"/>
            <a:ext cx="488950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2400">
                <a:solidFill>
                  <a:schemeClr val="tx1"/>
                </a:solidFill>
              </a:rPr>
              <a:t>④</a:t>
            </a:r>
          </a:p>
        </p:txBody>
      </p:sp>
      <p:sp>
        <p:nvSpPr>
          <p:cNvPr id="139309" name="Text Box 45"/>
          <p:cNvSpPr txBox="1">
            <a:spLocks noChangeArrowheads="1"/>
          </p:cNvSpPr>
          <p:nvPr/>
        </p:nvSpPr>
        <p:spPr bwMode="auto">
          <a:xfrm rot="-2166936">
            <a:off x="7335838" y="5729288"/>
            <a:ext cx="777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altLang="ko-KR" sz="2000"/>
              <a:t>E</a:t>
            </a:r>
            <a:r>
              <a:rPr kumimoji="1" lang="ru-RU" altLang="ko-KR" sz="2000"/>
              <a:t>161</a:t>
            </a:r>
            <a:endParaRPr kumimoji="1" lang="en-US" altLang="ko-KR" sz="2000"/>
          </a:p>
        </p:txBody>
      </p:sp>
      <p:sp>
        <p:nvSpPr>
          <p:cNvPr id="139312" name="Text Box 48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11.</a:t>
            </a:r>
          </a:p>
        </p:txBody>
      </p:sp>
      <p:sp>
        <p:nvSpPr>
          <p:cNvPr id="139314" name="Text Box 50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Пульт выбора режима</a:t>
            </a:r>
            <a:r>
              <a:rPr kumimoji="1" lang="en-US" altLang="ko-KR" sz="3200">
                <a:solidFill>
                  <a:schemeClr val="bg1"/>
                </a:solidFill>
              </a:rPr>
              <a:t> (MCM-C200)</a:t>
            </a:r>
          </a:p>
        </p:txBody>
      </p:sp>
      <p:sp>
        <p:nvSpPr>
          <p:cNvPr id="139315" name="Text Box 51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139316" name="Text Box 52"/>
          <p:cNvSpPr txBox="1">
            <a:spLocks noChangeArrowheads="1"/>
          </p:cNvSpPr>
          <p:nvPr/>
        </p:nvSpPr>
        <p:spPr bwMode="auto">
          <a:xfrm>
            <a:off x="830263" y="1666875"/>
            <a:ext cx="1509712" cy="3968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ru-RU" altLang="ko-KR" sz="2000" b="0">
                <a:solidFill>
                  <a:schemeClr val="bg1"/>
                </a:solidFill>
              </a:rPr>
              <a:t>Действие</a:t>
            </a:r>
            <a:r>
              <a:rPr kumimoji="1" lang="en-US" altLang="ko-KR" sz="2000" b="0">
                <a:solidFill>
                  <a:schemeClr val="bg1"/>
                </a:solidFill>
              </a:rPr>
              <a:t> </a:t>
            </a:r>
            <a:r>
              <a:rPr kumimoji="1" lang="ru-RU" altLang="ko-KR" sz="2000" b="0">
                <a:solidFill>
                  <a:schemeClr val="bg1"/>
                </a:solidFill>
              </a:rPr>
              <a:t>3</a:t>
            </a:r>
            <a:endParaRPr kumimoji="1" lang="en-US" altLang="ko-KR" sz="2000" b="0">
              <a:solidFill>
                <a:schemeClr val="bg1"/>
              </a:solidFill>
            </a:endParaRPr>
          </a:p>
        </p:txBody>
      </p:sp>
      <p:sp>
        <p:nvSpPr>
          <p:cNvPr id="139317" name="Text Box 53"/>
          <p:cNvSpPr txBox="1">
            <a:spLocks noChangeArrowheads="1"/>
          </p:cNvSpPr>
          <p:nvPr/>
        </p:nvSpPr>
        <p:spPr bwMode="auto">
          <a:xfrm>
            <a:off x="2636838" y="1727200"/>
            <a:ext cx="3952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latinLnBrk="1"/>
            <a:r>
              <a:rPr kumimoji="1" lang="ru-RU" altLang="ko-KR" sz="1600">
                <a:solidFill>
                  <a:schemeClr val="tx1"/>
                </a:solidFill>
              </a:rPr>
              <a:t>Внутренний блок №3 включен в : </a:t>
            </a:r>
            <a:r>
              <a:rPr kumimoji="1" lang="en-US" altLang="ko-KR" sz="1600">
                <a:solidFill>
                  <a:schemeClr val="tx1"/>
                </a:solidFill>
              </a:rPr>
              <a:t>COOL</a:t>
            </a:r>
          </a:p>
        </p:txBody>
      </p:sp>
      <p:sp>
        <p:nvSpPr>
          <p:cNvPr id="139318" name="Text Box 54"/>
          <p:cNvSpPr txBox="1">
            <a:spLocks noChangeArrowheads="1"/>
          </p:cNvSpPr>
          <p:nvPr/>
        </p:nvSpPr>
        <p:spPr bwMode="auto">
          <a:xfrm>
            <a:off x="1901825" y="2493963"/>
            <a:ext cx="1268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latinLnBrk="1"/>
            <a:r>
              <a:rPr kumimoji="1" lang="ru-RU" altLang="ko-KR" sz="1800">
                <a:solidFill>
                  <a:schemeClr val="tx1"/>
                </a:solidFill>
              </a:rPr>
              <a:t>Результат</a:t>
            </a:r>
            <a:endParaRPr kumimoji="1" lang="en-US" altLang="ko-KR" sz="1800">
              <a:solidFill>
                <a:schemeClr val="tx1"/>
              </a:solidFill>
            </a:endParaRPr>
          </a:p>
        </p:txBody>
      </p:sp>
      <p:sp>
        <p:nvSpPr>
          <p:cNvPr id="139319" name="Text Box 55"/>
          <p:cNvSpPr txBox="1">
            <a:spLocks noChangeArrowheads="1"/>
          </p:cNvSpPr>
          <p:nvPr/>
        </p:nvSpPr>
        <p:spPr bwMode="auto">
          <a:xfrm>
            <a:off x="4144963" y="4159250"/>
            <a:ext cx="725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>
                <a:solidFill>
                  <a:schemeClr val="tx1"/>
                </a:solidFill>
              </a:rPr>
              <a:t>Блок </a:t>
            </a:r>
            <a:r>
              <a:rPr kumimoji="1" lang="en-US" altLang="ko-KR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9320" name="Text Box 56"/>
          <p:cNvSpPr txBox="1">
            <a:spLocks noChangeArrowheads="1"/>
          </p:cNvSpPr>
          <p:nvPr/>
        </p:nvSpPr>
        <p:spPr bwMode="auto">
          <a:xfrm>
            <a:off x="5224463" y="4159250"/>
            <a:ext cx="725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>
                <a:solidFill>
                  <a:schemeClr val="tx1"/>
                </a:solidFill>
              </a:rPr>
              <a:t>Блок</a:t>
            </a:r>
            <a:r>
              <a:rPr kumimoji="1" lang="en-US" altLang="ko-KR"/>
              <a:t> </a:t>
            </a:r>
            <a:r>
              <a:rPr kumimoji="1" lang="en-US" altLang="ko-KR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9321" name="Text Box 57"/>
          <p:cNvSpPr txBox="1">
            <a:spLocks noChangeArrowheads="1"/>
          </p:cNvSpPr>
          <p:nvPr/>
        </p:nvSpPr>
        <p:spPr bwMode="auto">
          <a:xfrm>
            <a:off x="6305550" y="4159250"/>
            <a:ext cx="725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>
                <a:solidFill>
                  <a:schemeClr val="tx1"/>
                </a:solidFill>
              </a:rPr>
              <a:t>Блок</a:t>
            </a:r>
            <a:r>
              <a:rPr kumimoji="1" lang="en-US" altLang="ko-KR"/>
              <a:t> </a:t>
            </a:r>
            <a:r>
              <a:rPr kumimoji="1" lang="en-US" altLang="ko-KR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9322" name="Text Box 58"/>
          <p:cNvSpPr txBox="1">
            <a:spLocks noChangeArrowheads="1"/>
          </p:cNvSpPr>
          <p:nvPr/>
        </p:nvSpPr>
        <p:spPr bwMode="auto">
          <a:xfrm>
            <a:off x="7385050" y="4159250"/>
            <a:ext cx="725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>
                <a:solidFill>
                  <a:schemeClr val="tx1"/>
                </a:solidFill>
              </a:rPr>
              <a:t>Блок</a:t>
            </a:r>
            <a:r>
              <a:rPr kumimoji="1" lang="en-US" altLang="ko-KR"/>
              <a:t> </a:t>
            </a:r>
            <a:r>
              <a:rPr kumimoji="1" lang="en-US" altLang="ko-KR">
                <a:solidFill>
                  <a:schemeClr val="tx1"/>
                </a:solidFill>
              </a:rPr>
              <a:t>4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en-US" altLang="ko-KR" sz="3200">
                <a:solidFill>
                  <a:schemeClr val="bg1"/>
                </a:solidFill>
              </a:rPr>
              <a:t>LonWorks (MIM-B07)</a:t>
            </a:r>
            <a:endParaRPr kumimoji="1" lang="en-US" altLang="ko-KR" sz="2000">
              <a:solidFill>
                <a:schemeClr val="bg1"/>
              </a:solidFill>
            </a:endParaRP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12.</a:t>
            </a:r>
          </a:p>
        </p:txBody>
      </p:sp>
      <p:pic>
        <p:nvPicPr>
          <p:cNvPr id="104479" name="Picture 31" descr="Lonworks중계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1628775"/>
            <a:ext cx="1325563" cy="2233613"/>
          </a:xfrm>
          <a:prstGeom prst="rect">
            <a:avLst/>
          </a:prstGeom>
          <a:noFill/>
        </p:spPr>
      </p:pic>
      <p:sp>
        <p:nvSpPr>
          <p:cNvPr id="104480" name="Text Box 32"/>
          <p:cNvSpPr txBox="1">
            <a:spLocks noChangeArrowheads="1"/>
          </p:cNvSpPr>
          <p:nvPr/>
        </p:nvSpPr>
        <p:spPr bwMode="auto">
          <a:xfrm>
            <a:off x="468313" y="1628775"/>
            <a:ext cx="597535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lang="en-US" altLang="ko-KR" sz="1500">
                <a:solidFill>
                  <a:schemeClr val="tx2"/>
                </a:solidFill>
              </a:rPr>
              <a:t>Lonworks – </a:t>
            </a:r>
            <a:r>
              <a:rPr lang="ru-RU" altLang="ko-KR" sz="1500">
                <a:solidFill>
                  <a:schemeClr val="tx2"/>
                </a:solidFill>
              </a:rPr>
              <a:t>модуль интерфейса, испозльзуемый для управления системой кондиционирования</a:t>
            </a:r>
            <a:r>
              <a:rPr lang="en-US" altLang="ko-KR" sz="1500">
                <a:solidFill>
                  <a:schemeClr val="tx2"/>
                </a:solidFill>
              </a:rPr>
              <a:t> </a:t>
            </a:r>
            <a:r>
              <a:rPr lang="ru-RU" altLang="ko-KR" sz="1500">
                <a:solidFill>
                  <a:schemeClr val="tx2"/>
                </a:solidFill>
              </a:rPr>
              <a:t>по открытому протоколу</a:t>
            </a:r>
            <a:r>
              <a:rPr lang="en-US" altLang="ko-KR" sz="1500">
                <a:solidFill>
                  <a:schemeClr val="tx2"/>
                </a:solidFill>
              </a:rPr>
              <a:t> </a:t>
            </a:r>
            <a:r>
              <a:rPr lang="ru-RU" altLang="ko-KR" sz="1500">
                <a:solidFill>
                  <a:schemeClr val="tx2"/>
                </a:solidFill>
              </a:rPr>
              <a:t>для интеграции в систему управления стороннего производителя</a:t>
            </a:r>
            <a:endParaRPr lang="en-US" altLang="ko-KR" sz="150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altLang="ko-KR" sz="1500">
                <a:solidFill>
                  <a:schemeClr val="tx2"/>
                </a:solidFill>
              </a:rPr>
              <a:t> </a:t>
            </a:r>
            <a:r>
              <a:rPr lang="ru-RU" altLang="ko-KR" sz="1500">
                <a:solidFill>
                  <a:schemeClr val="tx2"/>
                </a:solidFill>
              </a:rPr>
              <a:t>Поддержка</a:t>
            </a:r>
            <a:r>
              <a:rPr lang="en-US" altLang="ko-KR" sz="1500">
                <a:solidFill>
                  <a:schemeClr val="tx2"/>
                </a:solidFill>
              </a:rPr>
              <a:t> SNVT </a:t>
            </a:r>
            <a:r>
              <a:rPr lang="ru-RU" altLang="ko-KR" sz="1500">
                <a:solidFill>
                  <a:schemeClr val="tx2"/>
                </a:solidFill>
              </a:rPr>
              <a:t>переменных</a:t>
            </a:r>
            <a:endParaRPr lang="en-US" altLang="ko-KR" sz="150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altLang="ko-KR" sz="1500">
                <a:solidFill>
                  <a:schemeClr val="tx2"/>
                </a:solidFill>
              </a:rPr>
              <a:t> </a:t>
            </a:r>
            <a:r>
              <a:rPr lang="ru-RU" altLang="ko-KR" sz="1500">
                <a:solidFill>
                  <a:schemeClr val="tx2"/>
                </a:solidFill>
              </a:rPr>
              <a:t>Поддержка автоматического определения устройства</a:t>
            </a:r>
            <a:r>
              <a:rPr kumimoji="1" lang="en-US" altLang="ko-KR" sz="1200"/>
              <a:t>        </a:t>
            </a:r>
            <a:endParaRPr lang="en-US" altLang="ko-KR" sz="1500" b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endParaRPr lang="en-US" altLang="ko-KR" sz="1500" b="0">
              <a:solidFill>
                <a:schemeClr val="tx1"/>
              </a:solidFill>
            </a:endParaRPr>
          </a:p>
        </p:txBody>
      </p:sp>
      <p:graphicFrame>
        <p:nvGraphicFramePr>
          <p:cNvPr id="104526" name="Group 78"/>
          <p:cNvGraphicFramePr>
            <a:graphicFrameLocks noGrp="1"/>
          </p:cNvGraphicFramePr>
          <p:nvPr/>
        </p:nvGraphicFramePr>
        <p:xfrm>
          <a:off x="612775" y="4102100"/>
          <a:ext cx="7991475" cy="2215137"/>
        </p:xfrm>
        <a:graphic>
          <a:graphicData uri="http://schemas.openxmlformats.org/drawingml/2006/table">
            <a:tbl>
              <a:tblPr/>
              <a:tblGrid>
                <a:gridCol w="2544763"/>
                <a:gridCol w="5446712"/>
              </a:tblGrid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CPU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Neuron 3150 Smart Transceiver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Communication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FTT-10A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Transmission speed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FTT-10A 78Kbps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Wiring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Free  topology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Питание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: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DC 12V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Подключение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Макс. 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модуля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Lonworks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 одному наружному блоку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(12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внутренних блоков к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1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модулю 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Lonworks 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499" name="Text Box 51"/>
          <p:cNvSpPr txBox="1">
            <a:spLocks noChangeArrowheads="1"/>
          </p:cNvSpPr>
          <p:nvPr/>
        </p:nvSpPr>
        <p:spPr bwMode="auto">
          <a:xfrm>
            <a:off x="684213" y="3619500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Спецификкация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pic>
        <p:nvPicPr>
          <p:cNvPr id="104500" name="Picture 52" descr="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716338"/>
            <a:ext cx="279400" cy="254000"/>
          </a:xfrm>
          <a:prstGeom prst="rect">
            <a:avLst/>
          </a:prstGeom>
          <a:noFill/>
        </p:spPr>
      </p:pic>
      <p:sp>
        <p:nvSpPr>
          <p:cNvPr id="104527" name="Text Box 79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12.</a:t>
            </a:r>
          </a:p>
        </p:txBody>
      </p:sp>
      <p:graphicFrame>
        <p:nvGraphicFramePr>
          <p:cNvPr id="109651" name="Group 83"/>
          <p:cNvGraphicFramePr>
            <a:graphicFrameLocks noGrp="1"/>
          </p:cNvGraphicFramePr>
          <p:nvPr/>
        </p:nvGraphicFramePr>
        <p:xfrm>
          <a:off x="827088" y="1700213"/>
          <a:ext cx="7886700" cy="2781600"/>
        </p:xfrm>
        <a:graphic>
          <a:graphicData uri="http://schemas.openxmlformats.org/drawingml/2006/table">
            <a:tbl>
              <a:tblPr/>
              <a:tblGrid>
                <a:gridCol w="1547812"/>
                <a:gridCol w="2311400"/>
                <a:gridCol w="4027488"/>
              </a:tblGrid>
              <a:tr h="231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Функция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Описание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33363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Управление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</a:t>
                      </a:r>
                    </a:p>
                  </a:txBody>
                  <a:tcPr marL="36000" marR="36000" marT="36000" marB="36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Вкл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/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Выкл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Включение / Выклювение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Режим работы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Авто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/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Охлаждение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/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Обогрев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/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Вентиляция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Температура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Охлаждение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: 18~30°C,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Обогрев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: 16~30°C</a:t>
                      </a: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17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Скорость вентилятора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Авто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/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Низкая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/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Средняя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/ 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Высокая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1775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Мониторинг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Вкл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/</a:t>
                      </a: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Выкл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Индикация состояния внутр. блока.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Режим работы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Индикация режима работы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17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Тепература в помещении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Текущая температура в помещении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17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Ошибка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Индикация ошибки, код ошибки</a:t>
                      </a: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9647" name="Text Box 79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en-US" altLang="ko-KR" sz="3200">
                <a:solidFill>
                  <a:schemeClr val="bg1"/>
                </a:solidFill>
              </a:rPr>
              <a:t>LonWorks (MIM-B07)</a:t>
            </a:r>
            <a:endParaRPr kumimoji="1" lang="en-US" altLang="ko-KR" sz="2000">
              <a:solidFill>
                <a:schemeClr val="bg1"/>
              </a:solidFill>
            </a:endParaRPr>
          </a:p>
        </p:txBody>
      </p:sp>
      <p:sp>
        <p:nvSpPr>
          <p:cNvPr id="109648" name="Text Box 80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94" name="Group 62"/>
          <p:cNvGraphicFramePr>
            <a:graphicFrameLocks noGrp="1"/>
          </p:cNvGraphicFramePr>
          <p:nvPr>
            <p:ph idx="1"/>
          </p:nvPr>
        </p:nvGraphicFramePr>
        <p:xfrm>
          <a:off x="468313" y="4292600"/>
          <a:ext cx="5688012" cy="2063371"/>
        </p:xfrm>
        <a:graphic>
          <a:graphicData uri="http://schemas.openxmlformats.org/drawingml/2006/table">
            <a:tbl>
              <a:tblPr/>
              <a:tblGrid>
                <a:gridCol w="2820987"/>
                <a:gridCol w="2867025"/>
              </a:tblGrid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Питание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DC 12V/50mA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Длина сигнальной линии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1000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м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Габариты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мм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110(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Ш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 x 120(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 x 17(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Подключение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/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(COM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F3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/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F4 (COM 2)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Макс. кол-во внутренних блоков для управления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 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шт.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58" name="Picture 26" descr="교실"/>
          <p:cNvPicPr>
            <a:picLocks noChangeAspect="1" noChangeArrowheads="1"/>
          </p:cNvPicPr>
          <p:nvPr/>
        </p:nvPicPr>
        <p:blipFill>
          <a:blip r:embed="rId2" cstate="print"/>
          <a:srcRect r="10167"/>
          <a:stretch>
            <a:fillRect/>
          </a:stretch>
        </p:blipFill>
        <p:spPr bwMode="auto">
          <a:xfrm>
            <a:off x="6194425" y="4105275"/>
            <a:ext cx="269875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60" name="Text Box 28"/>
          <p:cNvSpPr txBox="1">
            <a:spLocks noChangeArrowheads="1"/>
          </p:cNvSpPr>
          <p:nvPr/>
        </p:nvSpPr>
        <p:spPr bwMode="auto">
          <a:xfrm>
            <a:off x="439738" y="1758950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8461" name="Text Box 29"/>
          <p:cNvSpPr txBox="1">
            <a:spLocks noChangeArrowheads="1"/>
          </p:cNvSpPr>
          <p:nvPr/>
        </p:nvSpPr>
        <p:spPr bwMode="auto">
          <a:xfrm>
            <a:off x="323850" y="1573213"/>
            <a:ext cx="6000750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>
                <a:solidFill>
                  <a:schemeClr val="tx2"/>
                </a:solidFill>
              </a:rPr>
              <a:t> </a:t>
            </a:r>
            <a:r>
              <a:rPr lang="ru-RU" altLang="ko-KR">
                <a:solidFill>
                  <a:schemeClr val="tx2"/>
                </a:solidFill>
              </a:rPr>
              <a:t>Настенное крепление.</a:t>
            </a:r>
            <a:endParaRPr lang="en-US" altLang="ko-KR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ru-RU" altLang="ko-KR">
                <a:solidFill>
                  <a:schemeClr val="tx2"/>
                </a:solidFill>
              </a:rPr>
              <a:t> Вкл./Выкл.</a:t>
            </a:r>
            <a:r>
              <a:rPr lang="en-US" altLang="ko-KR">
                <a:solidFill>
                  <a:schemeClr val="tx2"/>
                </a:solidFill>
              </a:rPr>
              <a:t>, </a:t>
            </a:r>
            <a:r>
              <a:rPr lang="ru-RU" altLang="ko-KR">
                <a:solidFill>
                  <a:schemeClr val="tx2"/>
                </a:solidFill>
              </a:rPr>
              <a:t>Режим работы</a:t>
            </a:r>
            <a:r>
              <a:rPr lang="en-US" altLang="ko-KR">
                <a:solidFill>
                  <a:schemeClr val="tx2"/>
                </a:solidFill>
              </a:rPr>
              <a:t>, </a:t>
            </a:r>
            <a:r>
              <a:rPr lang="ru-RU" altLang="ko-KR">
                <a:solidFill>
                  <a:schemeClr val="tx2"/>
                </a:solidFill>
              </a:rPr>
              <a:t>Температура</a:t>
            </a:r>
            <a:r>
              <a:rPr lang="en-US" altLang="ko-KR">
                <a:solidFill>
                  <a:schemeClr val="tx2"/>
                </a:solidFill>
              </a:rPr>
              <a:t>, </a:t>
            </a:r>
            <a:r>
              <a:rPr lang="ru-RU" altLang="ko-KR">
                <a:solidFill>
                  <a:schemeClr val="tx2"/>
                </a:solidFill>
              </a:rPr>
              <a:t>Расход воздуха</a:t>
            </a:r>
            <a:r>
              <a:rPr lang="en-US" altLang="ko-KR">
                <a:solidFill>
                  <a:schemeClr val="tx2"/>
                </a:solidFill>
              </a:rPr>
              <a:t>, </a:t>
            </a:r>
            <a:r>
              <a:rPr lang="ru-RU" altLang="ko-KR">
                <a:solidFill>
                  <a:schemeClr val="tx2"/>
                </a:solidFill>
              </a:rPr>
              <a:t>Заслонки.</a:t>
            </a:r>
            <a:endParaRPr lang="en-US" altLang="ko-KR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>
                <a:solidFill>
                  <a:schemeClr val="tx2"/>
                </a:solidFill>
              </a:rPr>
              <a:t> </a:t>
            </a:r>
            <a:r>
              <a:rPr lang="ru-RU" altLang="ko-KR">
                <a:solidFill>
                  <a:schemeClr val="tx2"/>
                </a:solidFill>
              </a:rPr>
              <a:t>Ежедневный график работы.</a:t>
            </a:r>
            <a:endParaRPr lang="en-US" altLang="ko-KR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>
                <a:solidFill>
                  <a:schemeClr val="tx2"/>
                </a:solidFill>
              </a:rPr>
              <a:t> </a:t>
            </a:r>
            <a:r>
              <a:rPr lang="ru-RU" altLang="ko-KR">
                <a:solidFill>
                  <a:schemeClr val="tx2"/>
                </a:solidFill>
              </a:rPr>
              <a:t>Индивидуальное и групповое управление.</a:t>
            </a:r>
            <a:endParaRPr lang="en-US" altLang="ko-KR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>
                <a:solidFill>
                  <a:srgbClr val="0000FF"/>
                </a:solidFill>
              </a:rPr>
              <a:t> </a:t>
            </a:r>
            <a:r>
              <a:rPr lang="ru-RU" altLang="ko-KR">
                <a:solidFill>
                  <a:srgbClr val="0000FF"/>
                </a:solidFill>
              </a:rPr>
              <a:t>Запрет на работу от беспроводного пульта управления.</a:t>
            </a:r>
            <a:endParaRPr lang="en-US" altLang="ko-KR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>
                <a:solidFill>
                  <a:schemeClr val="tx2"/>
                </a:solidFill>
              </a:rPr>
              <a:t> </a:t>
            </a:r>
            <a:r>
              <a:rPr lang="ru-RU" altLang="ko-KR">
                <a:solidFill>
                  <a:schemeClr val="tx2"/>
                </a:solidFill>
              </a:rPr>
              <a:t>Индикация ошибок.</a:t>
            </a:r>
            <a:endParaRPr lang="en-US" altLang="ko-KR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>
                <a:solidFill>
                  <a:schemeClr val="tx2"/>
                </a:solidFill>
              </a:rPr>
              <a:t> </a:t>
            </a:r>
            <a:r>
              <a:rPr lang="ru-RU" altLang="ko-KR">
                <a:solidFill>
                  <a:schemeClr val="tx2"/>
                </a:solidFill>
              </a:rPr>
              <a:t>Индикация загрязнения фильтра.</a:t>
            </a:r>
            <a:endParaRPr lang="en-US" altLang="ko-KR">
              <a:solidFill>
                <a:schemeClr val="tx2"/>
              </a:solidFill>
            </a:endParaRPr>
          </a:p>
        </p:txBody>
      </p:sp>
      <p:pic>
        <p:nvPicPr>
          <p:cNvPr id="18462" name="Picture 30" descr="En유선리모컨TH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7988" y="1484313"/>
            <a:ext cx="1917700" cy="2082800"/>
          </a:xfrm>
          <a:prstGeom prst="rect">
            <a:avLst/>
          </a:prstGeom>
          <a:noFill/>
        </p:spPr>
      </p:pic>
      <p:sp>
        <p:nvSpPr>
          <p:cNvPr id="18464" name="Text Box 32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pic>
        <p:nvPicPr>
          <p:cNvPr id="18465" name="Picture 33" descr="ic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957638"/>
            <a:ext cx="279400" cy="254000"/>
          </a:xfrm>
          <a:prstGeom prst="rect">
            <a:avLst/>
          </a:prstGeom>
          <a:noFill/>
        </p:spPr>
      </p:pic>
      <p:sp>
        <p:nvSpPr>
          <p:cNvPr id="18466" name="Text Box 34"/>
          <p:cNvSpPr txBox="1">
            <a:spLocks noChangeArrowheads="1"/>
          </p:cNvSpPr>
          <p:nvPr/>
        </p:nvSpPr>
        <p:spPr bwMode="auto">
          <a:xfrm>
            <a:off x="611188" y="3860800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Спецификация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18486" name="Text Box 54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Проводной пульт</a:t>
            </a:r>
            <a:r>
              <a:rPr kumimoji="1" lang="en-US" altLang="ko-KR" sz="3200">
                <a:solidFill>
                  <a:schemeClr val="bg1"/>
                </a:solidFill>
              </a:rPr>
              <a:t> (MWR-TH01)</a:t>
            </a:r>
          </a:p>
        </p:txBody>
      </p:sp>
      <p:sp>
        <p:nvSpPr>
          <p:cNvPr id="18487" name="Text Box 55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02.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Конфигурация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12.</a:t>
            </a:r>
          </a:p>
        </p:txBody>
      </p:sp>
      <p:sp>
        <p:nvSpPr>
          <p:cNvPr id="110640" name="Line 48"/>
          <p:cNvSpPr>
            <a:spLocks noChangeShapeType="1"/>
          </p:cNvSpPr>
          <p:nvPr/>
        </p:nvSpPr>
        <p:spPr bwMode="auto">
          <a:xfrm>
            <a:off x="4138613" y="2349500"/>
            <a:ext cx="360045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10641" name="Picture 49" descr="DVMP2 12HP_14HP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4498975" y="1773238"/>
            <a:ext cx="687388" cy="1079500"/>
          </a:xfrm>
          <a:prstGeom prst="rect">
            <a:avLst/>
          </a:prstGeom>
          <a:noFill/>
        </p:spPr>
      </p:pic>
      <p:pic>
        <p:nvPicPr>
          <p:cNvPr id="110642" name="Picture 50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2060575"/>
            <a:ext cx="720725" cy="576263"/>
          </a:xfrm>
          <a:prstGeom prst="rect">
            <a:avLst/>
          </a:prstGeom>
          <a:noFill/>
        </p:spPr>
      </p:pic>
      <p:pic>
        <p:nvPicPr>
          <p:cNvPr id="110643" name="Picture 51" descr="Slim DUC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2133600"/>
            <a:ext cx="792163" cy="417513"/>
          </a:xfrm>
          <a:prstGeom prst="rect">
            <a:avLst/>
          </a:prstGeom>
          <a:noFill/>
        </p:spPr>
      </p:pic>
      <p:pic>
        <p:nvPicPr>
          <p:cNvPr id="110644" name="Picture 52" descr="2WA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67625" y="2133600"/>
            <a:ext cx="792163" cy="425450"/>
          </a:xfrm>
          <a:prstGeom prst="rect">
            <a:avLst/>
          </a:prstGeom>
          <a:noFill/>
        </p:spPr>
      </p:pic>
      <p:pic>
        <p:nvPicPr>
          <p:cNvPr id="110645" name="Picture 53" descr="Lamp 4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2575" y="5302250"/>
            <a:ext cx="396875" cy="647700"/>
          </a:xfrm>
          <a:prstGeom prst="rect">
            <a:avLst/>
          </a:prstGeom>
          <a:noFill/>
        </p:spPr>
      </p:pic>
      <p:pic>
        <p:nvPicPr>
          <p:cNvPr id="110646" name="Picture 54" descr="수배전반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98975" y="3213100"/>
            <a:ext cx="720725" cy="482600"/>
          </a:xfrm>
          <a:prstGeom prst="rect">
            <a:avLst/>
          </a:prstGeom>
          <a:noFill/>
        </p:spPr>
      </p:pic>
      <p:pic>
        <p:nvPicPr>
          <p:cNvPr id="110647" name="Picture 55" descr="주차관리시스템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8975" y="4581525"/>
            <a:ext cx="720725" cy="476250"/>
          </a:xfrm>
          <a:prstGeom prst="rect">
            <a:avLst/>
          </a:prstGeom>
          <a:noFill/>
        </p:spPr>
      </p:pic>
      <p:pic>
        <p:nvPicPr>
          <p:cNvPr id="110648" name="Picture 56" descr="엘리베이터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0413" y="5302250"/>
            <a:ext cx="465137" cy="644525"/>
          </a:xfrm>
          <a:prstGeom prst="rect">
            <a:avLst/>
          </a:prstGeom>
          <a:noFill/>
        </p:spPr>
      </p:pic>
      <p:pic>
        <p:nvPicPr>
          <p:cNvPr id="110649" name="Picture 57" descr="PLC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98975" y="4005263"/>
            <a:ext cx="720725" cy="390525"/>
          </a:xfrm>
          <a:prstGeom prst="rect">
            <a:avLst/>
          </a:prstGeom>
          <a:noFill/>
        </p:spPr>
      </p:pic>
      <p:pic>
        <p:nvPicPr>
          <p:cNvPr id="110650" name="Picture 58" descr="Lonworks중계기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63938" y="2181225"/>
            <a:ext cx="647700" cy="384175"/>
          </a:xfrm>
          <a:prstGeom prst="rect">
            <a:avLst/>
          </a:prstGeom>
          <a:noFill/>
        </p:spPr>
      </p:pic>
      <p:pic>
        <p:nvPicPr>
          <p:cNvPr id="110651" name="Picture 59" descr="게이트웨어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51050" y="3313113"/>
            <a:ext cx="792163" cy="352425"/>
          </a:xfrm>
          <a:prstGeom prst="rect">
            <a:avLst/>
          </a:prstGeom>
          <a:noFill/>
        </p:spPr>
      </p:pic>
      <p:sp>
        <p:nvSpPr>
          <p:cNvPr id="110652" name="Text Box 60"/>
          <p:cNvSpPr txBox="1">
            <a:spLocks noChangeArrowheads="1"/>
          </p:cNvSpPr>
          <p:nvPr/>
        </p:nvSpPr>
        <p:spPr bwMode="auto">
          <a:xfrm>
            <a:off x="5291138" y="3287713"/>
            <a:ext cx="1830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1600">
                <a:solidFill>
                  <a:schemeClr val="tx2"/>
                </a:solidFill>
              </a:rPr>
              <a:t>Система питания</a:t>
            </a:r>
            <a:endParaRPr lang="en-US" altLang="ko-KR" sz="1600">
              <a:solidFill>
                <a:schemeClr val="tx2"/>
              </a:solidFill>
            </a:endParaRPr>
          </a:p>
        </p:txBody>
      </p:sp>
      <p:sp>
        <p:nvSpPr>
          <p:cNvPr id="110653" name="Text Box 61"/>
          <p:cNvSpPr txBox="1">
            <a:spLocks noChangeArrowheads="1"/>
          </p:cNvSpPr>
          <p:nvPr/>
        </p:nvSpPr>
        <p:spPr bwMode="auto">
          <a:xfrm>
            <a:off x="5291138" y="4030663"/>
            <a:ext cx="1225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1600">
                <a:solidFill>
                  <a:schemeClr val="tx2"/>
                </a:solidFill>
              </a:rPr>
              <a:t>Серверная</a:t>
            </a:r>
            <a:endParaRPr lang="en-US" altLang="ko-KR" sz="1600">
              <a:solidFill>
                <a:schemeClr val="tx2"/>
              </a:solidFill>
            </a:endParaRPr>
          </a:p>
        </p:txBody>
      </p:sp>
      <p:sp>
        <p:nvSpPr>
          <p:cNvPr id="110654" name="Text Box 62"/>
          <p:cNvSpPr txBox="1">
            <a:spLocks noChangeArrowheads="1"/>
          </p:cNvSpPr>
          <p:nvPr/>
        </p:nvSpPr>
        <p:spPr bwMode="auto">
          <a:xfrm>
            <a:off x="5291138" y="4654550"/>
            <a:ext cx="1068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1600">
                <a:solidFill>
                  <a:schemeClr val="tx2"/>
                </a:solidFill>
              </a:rPr>
              <a:t>Парковка</a:t>
            </a:r>
            <a:endParaRPr lang="en-US" altLang="ko-KR" sz="1600">
              <a:solidFill>
                <a:schemeClr val="tx2"/>
              </a:solidFill>
            </a:endParaRPr>
          </a:p>
        </p:txBody>
      </p:sp>
      <p:sp>
        <p:nvSpPr>
          <p:cNvPr id="110655" name="Text Box 63"/>
          <p:cNvSpPr txBox="1">
            <a:spLocks noChangeArrowheads="1"/>
          </p:cNvSpPr>
          <p:nvPr/>
        </p:nvSpPr>
        <p:spPr bwMode="auto">
          <a:xfrm>
            <a:off x="5867400" y="5446713"/>
            <a:ext cx="1870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1600">
                <a:solidFill>
                  <a:schemeClr val="tx2"/>
                </a:solidFill>
              </a:rPr>
              <a:t>Лифт, освещение</a:t>
            </a:r>
            <a:endParaRPr lang="en-US" altLang="ko-KR" sz="1600">
              <a:solidFill>
                <a:schemeClr val="tx2"/>
              </a:solidFill>
            </a:endParaRPr>
          </a:p>
        </p:txBody>
      </p:sp>
      <p:sp>
        <p:nvSpPr>
          <p:cNvPr id="110656" name="Line 64"/>
          <p:cNvSpPr>
            <a:spLocks noChangeShapeType="1"/>
          </p:cNvSpPr>
          <p:nvPr/>
        </p:nvSpPr>
        <p:spPr bwMode="auto">
          <a:xfrm>
            <a:off x="2771775" y="2349500"/>
            <a:ext cx="863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10657" name="Picture 65" descr="PC_BM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79613" y="1944688"/>
            <a:ext cx="863600" cy="763587"/>
          </a:xfrm>
          <a:prstGeom prst="rect">
            <a:avLst/>
          </a:prstGeom>
          <a:noFill/>
        </p:spPr>
      </p:pic>
      <p:sp>
        <p:nvSpPr>
          <p:cNvPr id="110658" name="Line 66"/>
          <p:cNvSpPr>
            <a:spLocks noChangeShapeType="1"/>
          </p:cNvSpPr>
          <p:nvPr/>
        </p:nvSpPr>
        <p:spPr bwMode="auto">
          <a:xfrm>
            <a:off x="1547813" y="3457575"/>
            <a:ext cx="503237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10659" name="Picture 67" descr="PC_BM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5650" y="3025775"/>
            <a:ext cx="863600" cy="763588"/>
          </a:xfrm>
          <a:prstGeom prst="rect">
            <a:avLst/>
          </a:prstGeom>
          <a:noFill/>
        </p:spPr>
      </p:pic>
      <p:pic>
        <p:nvPicPr>
          <p:cNvPr id="110660" name="Picture 68" descr="PC_BM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5650" y="4206875"/>
            <a:ext cx="863600" cy="763588"/>
          </a:xfrm>
          <a:prstGeom prst="rect">
            <a:avLst/>
          </a:prstGeom>
          <a:noFill/>
        </p:spPr>
      </p:pic>
      <p:pic>
        <p:nvPicPr>
          <p:cNvPr id="110661" name="Picture 69" descr="PC_BM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5650" y="5402263"/>
            <a:ext cx="863600" cy="763587"/>
          </a:xfrm>
          <a:prstGeom prst="rect">
            <a:avLst/>
          </a:prstGeom>
          <a:noFill/>
        </p:spPr>
      </p:pic>
      <p:sp>
        <p:nvSpPr>
          <p:cNvPr id="110662" name="Line 70"/>
          <p:cNvSpPr>
            <a:spLocks noChangeShapeType="1"/>
          </p:cNvSpPr>
          <p:nvPr/>
        </p:nvSpPr>
        <p:spPr bwMode="auto">
          <a:xfrm>
            <a:off x="3273425" y="2349500"/>
            <a:ext cx="0" cy="33115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10663" name="Line 71"/>
          <p:cNvSpPr>
            <a:spLocks noChangeShapeType="1"/>
          </p:cNvSpPr>
          <p:nvPr/>
        </p:nvSpPr>
        <p:spPr bwMode="auto">
          <a:xfrm flipH="1">
            <a:off x="2843213" y="3429000"/>
            <a:ext cx="1655762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10664" name="Line 72"/>
          <p:cNvSpPr>
            <a:spLocks noChangeShapeType="1"/>
          </p:cNvSpPr>
          <p:nvPr/>
        </p:nvSpPr>
        <p:spPr bwMode="auto">
          <a:xfrm>
            <a:off x="1835150" y="3476625"/>
            <a:ext cx="0" cy="1176338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10665" name="Line 73"/>
          <p:cNvSpPr>
            <a:spLocks noChangeShapeType="1"/>
          </p:cNvSpPr>
          <p:nvPr/>
        </p:nvSpPr>
        <p:spPr bwMode="auto">
          <a:xfrm flipH="1">
            <a:off x="1619250" y="4652963"/>
            <a:ext cx="215900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10666" name="Line 74"/>
          <p:cNvSpPr>
            <a:spLocks noChangeShapeType="1"/>
          </p:cNvSpPr>
          <p:nvPr/>
        </p:nvSpPr>
        <p:spPr bwMode="auto">
          <a:xfrm>
            <a:off x="1835150" y="4652963"/>
            <a:ext cx="0" cy="1176337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10667" name="Line 75"/>
          <p:cNvSpPr>
            <a:spLocks noChangeShapeType="1"/>
          </p:cNvSpPr>
          <p:nvPr/>
        </p:nvSpPr>
        <p:spPr bwMode="auto">
          <a:xfrm flipH="1">
            <a:off x="1619250" y="5829300"/>
            <a:ext cx="215900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10668" name="Line 76"/>
          <p:cNvSpPr>
            <a:spLocks noChangeShapeType="1"/>
          </p:cNvSpPr>
          <p:nvPr/>
        </p:nvSpPr>
        <p:spPr bwMode="auto">
          <a:xfrm flipH="1">
            <a:off x="3273425" y="5661025"/>
            <a:ext cx="129698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10669" name="Line 77"/>
          <p:cNvSpPr>
            <a:spLocks noChangeShapeType="1"/>
          </p:cNvSpPr>
          <p:nvPr/>
        </p:nvSpPr>
        <p:spPr bwMode="auto">
          <a:xfrm flipH="1">
            <a:off x="3273425" y="4868863"/>
            <a:ext cx="129698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10670" name="Line 78"/>
          <p:cNvSpPr>
            <a:spLocks noChangeShapeType="1"/>
          </p:cNvSpPr>
          <p:nvPr/>
        </p:nvSpPr>
        <p:spPr bwMode="auto">
          <a:xfrm flipH="1">
            <a:off x="3273425" y="4221163"/>
            <a:ext cx="122555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10671" name="Text Box 79"/>
          <p:cNvSpPr txBox="1">
            <a:spLocks noChangeArrowheads="1"/>
          </p:cNvSpPr>
          <p:nvPr/>
        </p:nvSpPr>
        <p:spPr bwMode="auto">
          <a:xfrm>
            <a:off x="4510088" y="1414463"/>
            <a:ext cx="6365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600">
                <a:solidFill>
                  <a:schemeClr val="tx2"/>
                </a:solidFill>
              </a:rPr>
              <a:t>DVM</a:t>
            </a:r>
          </a:p>
        </p:txBody>
      </p:sp>
      <p:sp>
        <p:nvSpPr>
          <p:cNvPr id="110672" name="Rectangle 80"/>
          <p:cNvSpPr>
            <a:spLocks noChangeArrowheads="1"/>
          </p:cNvSpPr>
          <p:nvPr/>
        </p:nvSpPr>
        <p:spPr bwMode="auto">
          <a:xfrm>
            <a:off x="1898650" y="2924175"/>
            <a:ext cx="114141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latinLnBrk="1">
              <a:lnSpc>
                <a:spcPct val="80000"/>
              </a:lnSpc>
            </a:pPr>
            <a:r>
              <a:rPr kumimoji="1" lang="en-US" altLang="ko-KR" sz="1200">
                <a:solidFill>
                  <a:schemeClr val="tx2"/>
                </a:solidFill>
              </a:rPr>
              <a:t>Lon to TPC/IP</a:t>
            </a:r>
          </a:p>
          <a:p>
            <a:pPr algn="ctr" latinLnBrk="1">
              <a:lnSpc>
                <a:spcPct val="80000"/>
              </a:lnSpc>
            </a:pPr>
            <a:r>
              <a:rPr kumimoji="1" lang="en-US" altLang="ko-KR" sz="1200">
                <a:solidFill>
                  <a:schemeClr val="tx2"/>
                </a:solidFill>
              </a:rPr>
              <a:t>Router</a:t>
            </a:r>
          </a:p>
        </p:txBody>
      </p:sp>
      <p:sp>
        <p:nvSpPr>
          <p:cNvPr id="110673" name="Rectangle 81"/>
          <p:cNvSpPr>
            <a:spLocks noChangeArrowheads="1"/>
          </p:cNvSpPr>
          <p:nvPr/>
        </p:nvSpPr>
        <p:spPr bwMode="auto">
          <a:xfrm>
            <a:off x="1974850" y="1751013"/>
            <a:ext cx="83661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latinLnBrk="1">
              <a:lnSpc>
                <a:spcPct val="80000"/>
              </a:lnSpc>
            </a:pPr>
            <a:r>
              <a:rPr kumimoji="1" lang="en-US" altLang="ko-KR" sz="1200">
                <a:solidFill>
                  <a:schemeClr val="tx2"/>
                </a:solidFill>
              </a:rPr>
              <a:t>LON MMI</a:t>
            </a:r>
          </a:p>
        </p:txBody>
      </p:sp>
      <p:sp>
        <p:nvSpPr>
          <p:cNvPr id="110674" name="Rectangle 82"/>
          <p:cNvSpPr>
            <a:spLocks noChangeArrowheads="1"/>
          </p:cNvSpPr>
          <p:nvPr/>
        </p:nvSpPr>
        <p:spPr bwMode="auto">
          <a:xfrm>
            <a:off x="841375" y="2806700"/>
            <a:ext cx="736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latinLnBrk="1">
              <a:lnSpc>
                <a:spcPct val="80000"/>
              </a:lnSpc>
            </a:pPr>
            <a:r>
              <a:rPr kumimoji="1" lang="en-US" altLang="ko-KR">
                <a:solidFill>
                  <a:schemeClr val="tx2"/>
                </a:solidFill>
              </a:rPr>
              <a:t>Client1</a:t>
            </a:r>
          </a:p>
        </p:txBody>
      </p:sp>
      <p:sp>
        <p:nvSpPr>
          <p:cNvPr id="110675" name="Rectangle 83"/>
          <p:cNvSpPr>
            <a:spLocks noChangeArrowheads="1"/>
          </p:cNvSpPr>
          <p:nvPr/>
        </p:nvSpPr>
        <p:spPr bwMode="auto">
          <a:xfrm>
            <a:off x="827088" y="3984625"/>
            <a:ext cx="736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latinLnBrk="1">
              <a:lnSpc>
                <a:spcPct val="80000"/>
              </a:lnSpc>
            </a:pPr>
            <a:r>
              <a:rPr kumimoji="1" lang="en-US" altLang="ko-KR">
                <a:solidFill>
                  <a:schemeClr val="tx2"/>
                </a:solidFill>
              </a:rPr>
              <a:t>Client2</a:t>
            </a:r>
          </a:p>
        </p:txBody>
      </p:sp>
      <p:sp>
        <p:nvSpPr>
          <p:cNvPr id="110676" name="Rectangle 84"/>
          <p:cNvSpPr>
            <a:spLocks noChangeArrowheads="1"/>
          </p:cNvSpPr>
          <p:nvPr/>
        </p:nvSpPr>
        <p:spPr bwMode="auto">
          <a:xfrm>
            <a:off x="827088" y="5183188"/>
            <a:ext cx="736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latinLnBrk="1">
              <a:lnSpc>
                <a:spcPct val="80000"/>
              </a:lnSpc>
            </a:pPr>
            <a:r>
              <a:rPr kumimoji="1" lang="en-US" altLang="ko-KR">
                <a:solidFill>
                  <a:schemeClr val="tx2"/>
                </a:solidFill>
              </a:rPr>
              <a:t>Client3</a:t>
            </a:r>
          </a:p>
        </p:txBody>
      </p:sp>
      <p:sp>
        <p:nvSpPr>
          <p:cNvPr id="110677" name="Rectangle 85"/>
          <p:cNvSpPr>
            <a:spLocks noChangeArrowheads="1"/>
          </p:cNvSpPr>
          <p:nvPr/>
        </p:nvSpPr>
        <p:spPr bwMode="auto">
          <a:xfrm>
            <a:off x="3492500" y="3141663"/>
            <a:ext cx="78581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latinLnBrk="1">
              <a:lnSpc>
                <a:spcPct val="80000"/>
              </a:lnSpc>
            </a:pPr>
            <a:r>
              <a:rPr kumimoji="1" lang="en-US" altLang="ko-KR" sz="1200">
                <a:solidFill>
                  <a:schemeClr val="tx2"/>
                </a:solidFill>
              </a:rPr>
              <a:t>FTT-10A</a:t>
            </a:r>
          </a:p>
        </p:txBody>
      </p:sp>
      <p:sp>
        <p:nvSpPr>
          <p:cNvPr id="110678" name="Rectangle 86"/>
          <p:cNvSpPr>
            <a:spLocks noChangeArrowheads="1"/>
          </p:cNvSpPr>
          <p:nvPr/>
        </p:nvSpPr>
        <p:spPr bwMode="auto">
          <a:xfrm rot="16200000">
            <a:off x="1623219" y="4575969"/>
            <a:ext cx="76041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latinLnBrk="1">
              <a:lnSpc>
                <a:spcPct val="80000"/>
              </a:lnSpc>
            </a:pPr>
            <a:r>
              <a:rPr kumimoji="1" lang="en-US" altLang="ko-KR" sz="1200">
                <a:solidFill>
                  <a:schemeClr val="tx2"/>
                </a:solidFill>
              </a:rPr>
              <a:t>Ethernet</a:t>
            </a:r>
          </a:p>
        </p:txBody>
      </p:sp>
      <p:sp>
        <p:nvSpPr>
          <p:cNvPr id="110679" name="Text Box 87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en-US" altLang="ko-KR" sz="3200">
                <a:solidFill>
                  <a:schemeClr val="bg1"/>
                </a:solidFill>
              </a:rPr>
              <a:t>LonWorks (MIM-B07)</a:t>
            </a:r>
            <a:endParaRPr kumimoji="1" lang="en-US" altLang="ko-KR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en-US" altLang="ko-KR" sz="3200">
                <a:solidFill>
                  <a:schemeClr val="bg1"/>
                </a:solidFill>
              </a:rPr>
              <a:t>RS-485 </a:t>
            </a:r>
            <a:r>
              <a:rPr kumimoji="1" lang="ru-RU" altLang="ko-KR" sz="3200">
                <a:solidFill>
                  <a:schemeClr val="bg1"/>
                </a:solidFill>
              </a:rPr>
              <a:t>конвертер</a:t>
            </a:r>
            <a:r>
              <a:rPr kumimoji="1" lang="en-US" altLang="ko-KR" sz="3200">
                <a:solidFill>
                  <a:schemeClr val="bg1"/>
                </a:solidFill>
              </a:rPr>
              <a:t> (MIM-C02)</a:t>
            </a:r>
            <a:endParaRPr kumimoji="1" lang="en-US" altLang="ko-KR" sz="2000">
              <a:solidFill>
                <a:schemeClr val="bg1"/>
              </a:solidFill>
            </a:endParaRPr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13.</a:t>
            </a:r>
          </a:p>
        </p:txBody>
      </p:sp>
      <p:pic>
        <p:nvPicPr>
          <p:cNvPr id="108549" name="Picture 5" descr="컨버터_사진_세워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1484313"/>
            <a:ext cx="1463675" cy="2709862"/>
          </a:xfrm>
          <a:prstGeom prst="rect">
            <a:avLst/>
          </a:prstGeom>
          <a:noFill/>
        </p:spPr>
      </p:pic>
      <p:graphicFrame>
        <p:nvGraphicFramePr>
          <p:cNvPr id="108578" name="Group 34"/>
          <p:cNvGraphicFramePr>
            <a:graphicFrameLocks noGrp="1"/>
          </p:cNvGraphicFramePr>
          <p:nvPr/>
        </p:nvGraphicFramePr>
        <p:xfrm>
          <a:off x="539750" y="2781300"/>
          <a:ext cx="5472113" cy="717550"/>
        </p:xfrm>
        <a:graphic>
          <a:graphicData uri="http://schemas.openxmlformats.org/drawingml/2006/table">
            <a:tbl>
              <a:tblPr/>
              <a:tblGrid>
                <a:gridCol w="2544763"/>
                <a:gridCol w="2927350"/>
              </a:tblGrid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Длина сигнальной линии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До 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1000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Подключение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F1/F2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77" name="Text Box 33"/>
          <p:cNvSpPr txBox="1">
            <a:spLocks noChangeArrowheads="1"/>
          </p:cNvSpPr>
          <p:nvPr/>
        </p:nvSpPr>
        <p:spPr bwMode="auto">
          <a:xfrm>
            <a:off x="539750" y="1558925"/>
            <a:ext cx="5040313" cy="5492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1" lang="en-US" altLang="ko-KR" sz="1500">
                <a:solidFill>
                  <a:schemeClr val="tx1"/>
                </a:solidFill>
              </a:rPr>
              <a:t> </a:t>
            </a:r>
            <a:r>
              <a:rPr kumimoji="1" lang="ru-RU" altLang="ko-KR" sz="1500">
                <a:solidFill>
                  <a:schemeClr val="tx1"/>
                </a:solidFill>
              </a:rPr>
              <a:t>Конвертор</a:t>
            </a:r>
            <a:r>
              <a:rPr kumimoji="1" lang="en-US" altLang="ko-KR" sz="1500">
                <a:solidFill>
                  <a:schemeClr val="tx1"/>
                </a:solidFill>
              </a:rPr>
              <a:t> RS-232C </a:t>
            </a:r>
            <a:r>
              <a:rPr kumimoji="1" lang="ru-RU" altLang="ko-KR" sz="1500">
                <a:solidFill>
                  <a:schemeClr val="tx1"/>
                </a:solidFill>
              </a:rPr>
              <a:t>-</a:t>
            </a:r>
            <a:r>
              <a:rPr kumimoji="1" lang="en-US" altLang="ko-KR" sz="1500">
                <a:solidFill>
                  <a:schemeClr val="tx1"/>
                </a:solidFill>
              </a:rPr>
              <a:t>&gt; RS 485</a:t>
            </a:r>
          </a:p>
          <a:p>
            <a:pPr latinLnBrk="1">
              <a:buFont typeface="Wingdings" pitchFamily="2" charset="2"/>
              <a:buChar char="§"/>
            </a:pPr>
            <a:r>
              <a:rPr kumimoji="1" lang="en-US" altLang="ko-KR" sz="1500" b="0">
                <a:solidFill>
                  <a:schemeClr val="tx1"/>
                </a:solidFill>
              </a:rPr>
              <a:t> </a:t>
            </a:r>
            <a:r>
              <a:rPr kumimoji="1" lang="ru-RU" altLang="ko-KR" sz="1500">
                <a:solidFill>
                  <a:schemeClr val="tx1"/>
                </a:solidFill>
              </a:rPr>
              <a:t>Используется для диагностики совместно с</a:t>
            </a:r>
            <a:r>
              <a:rPr kumimoji="1" lang="en-US" altLang="ko-KR" sz="1500">
                <a:solidFill>
                  <a:schemeClr val="tx1"/>
                </a:solidFill>
              </a:rPr>
              <a:t> S-NET I+</a:t>
            </a:r>
          </a:p>
        </p:txBody>
      </p:sp>
      <p:sp>
        <p:nvSpPr>
          <p:cNvPr id="108579" name="Text Box 35"/>
          <p:cNvSpPr txBox="1">
            <a:spLocks noChangeArrowheads="1"/>
          </p:cNvSpPr>
          <p:nvPr/>
        </p:nvSpPr>
        <p:spPr bwMode="auto">
          <a:xfrm>
            <a:off x="682625" y="2349500"/>
            <a:ext cx="4392613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Спецификация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pic>
        <p:nvPicPr>
          <p:cNvPr id="108580" name="Picture 36" descr="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" y="2446338"/>
            <a:ext cx="279400" cy="254000"/>
          </a:xfrm>
          <a:prstGeom prst="rect">
            <a:avLst/>
          </a:prstGeom>
          <a:noFill/>
        </p:spPr>
      </p:pic>
      <p:sp>
        <p:nvSpPr>
          <p:cNvPr id="108581" name="Text Box 37"/>
          <p:cNvSpPr txBox="1">
            <a:spLocks noChangeArrowheads="1"/>
          </p:cNvSpPr>
          <p:nvPr/>
        </p:nvSpPr>
        <p:spPr bwMode="auto">
          <a:xfrm>
            <a:off x="684213" y="4122738"/>
            <a:ext cx="4392612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Конфигурация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pic>
        <p:nvPicPr>
          <p:cNvPr id="108582" name="Picture 38" descr="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4219575"/>
            <a:ext cx="279400" cy="254000"/>
          </a:xfrm>
          <a:prstGeom prst="rect">
            <a:avLst/>
          </a:prstGeom>
          <a:noFill/>
        </p:spPr>
      </p:pic>
      <p:pic>
        <p:nvPicPr>
          <p:cNvPr id="108584" name="Picture 40" descr="컨버터_사진_세워짐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3738" y="5157788"/>
            <a:ext cx="1587500" cy="857250"/>
          </a:xfrm>
          <a:prstGeom prst="rect">
            <a:avLst/>
          </a:prstGeom>
          <a:noFill/>
        </p:spPr>
      </p:pic>
      <p:sp>
        <p:nvSpPr>
          <p:cNvPr id="108585" name="Line 41"/>
          <p:cNvSpPr>
            <a:spLocks noChangeShapeType="1"/>
          </p:cNvSpPr>
          <p:nvPr/>
        </p:nvSpPr>
        <p:spPr bwMode="auto">
          <a:xfrm flipH="1" flipV="1">
            <a:off x="5116513" y="5424488"/>
            <a:ext cx="2014537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8586" name="Line 42"/>
          <p:cNvSpPr>
            <a:spLocks noChangeShapeType="1"/>
          </p:cNvSpPr>
          <p:nvPr/>
        </p:nvSpPr>
        <p:spPr bwMode="auto">
          <a:xfrm flipH="1" flipV="1">
            <a:off x="5281613" y="5743575"/>
            <a:ext cx="167163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08587" name="Picture 43" descr="컨버터커넥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1075" y="5322888"/>
            <a:ext cx="533400" cy="508000"/>
          </a:xfrm>
          <a:prstGeom prst="rect">
            <a:avLst/>
          </a:prstGeom>
          <a:noFill/>
        </p:spPr>
      </p:pic>
      <p:sp>
        <p:nvSpPr>
          <p:cNvPr id="108588" name="Text Box 44"/>
          <p:cNvSpPr txBox="1">
            <a:spLocks noChangeArrowheads="1"/>
          </p:cNvSpPr>
          <p:nvPr/>
        </p:nvSpPr>
        <p:spPr bwMode="auto">
          <a:xfrm>
            <a:off x="5586413" y="5759450"/>
            <a:ext cx="1143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</a:pPr>
            <a:r>
              <a:rPr kumimoji="1" lang="en-US" altLang="ko-KR" sz="1200" b="0">
                <a:solidFill>
                  <a:schemeClr val="tx1"/>
                </a:solidFill>
              </a:rPr>
              <a:t>F1</a:t>
            </a:r>
          </a:p>
        </p:txBody>
      </p:sp>
      <p:sp>
        <p:nvSpPr>
          <p:cNvPr id="108589" name="Text Box 45"/>
          <p:cNvSpPr txBox="1">
            <a:spLocks noChangeArrowheads="1"/>
          </p:cNvSpPr>
          <p:nvPr/>
        </p:nvSpPr>
        <p:spPr bwMode="auto">
          <a:xfrm>
            <a:off x="5586413" y="5149850"/>
            <a:ext cx="1143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</a:pPr>
            <a:r>
              <a:rPr kumimoji="1" lang="en-US" altLang="ko-KR" sz="1200" b="0">
                <a:solidFill>
                  <a:schemeClr val="tx1"/>
                </a:solidFill>
              </a:rPr>
              <a:t>F2</a:t>
            </a:r>
          </a:p>
        </p:txBody>
      </p:sp>
      <p:grpSp>
        <p:nvGrpSpPr>
          <p:cNvPr id="108590" name="Group 46"/>
          <p:cNvGrpSpPr>
            <a:grpSpLocks/>
          </p:cNvGrpSpPr>
          <p:nvPr/>
        </p:nvGrpSpPr>
        <p:grpSpPr bwMode="auto">
          <a:xfrm>
            <a:off x="785813" y="4724400"/>
            <a:ext cx="1855787" cy="1458913"/>
            <a:chOff x="530" y="1651"/>
            <a:chExt cx="1182" cy="1024"/>
          </a:xfrm>
        </p:grpSpPr>
        <p:pic>
          <p:nvPicPr>
            <p:cNvPr id="108591" name="Picture 47" descr="노트북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0" y="1651"/>
              <a:ext cx="1182" cy="1024"/>
            </a:xfrm>
            <a:prstGeom prst="rect">
              <a:avLst/>
            </a:prstGeom>
            <a:noFill/>
          </p:spPr>
        </p:pic>
        <p:pic>
          <p:nvPicPr>
            <p:cNvPr id="108592" name="Picture 4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45" y="1705"/>
              <a:ext cx="902" cy="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8593" name="Picture 49" descr="USBtoseria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2286991">
            <a:off x="2441575" y="5157788"/>
            <a:ext cx="935038" cy="858837"/>
          </a:xfrm>
          <a:prstGeom prst="rect">
            <a:avLst/>
          </a:prstGeom>
          <a:noFill/>
        </p:spPr>
      </p:pic>
      <p:pic>
        <p:nvPicPr>
          <p:cNvPr id="108594" name="Picture 50" descr="DVM+2실외기 그림자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18288" y="4868863"/>
            <a:ext cx="977900" cy="1439862"/>
          </a:xfrm>
          <a:prstGeom prst="rect">
            <a:avLst/>
          </a:prstGeom>
          <a:noFill/>
        </p:spPr>
      </p:pic>
      <p:sp>
        <p:nvSpPr>
          <p:cNvPr id="108595" name="Text Box 51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56" name="Group 64"/>
          <p:cNvGraphicFramePr>
            <a:graphicFrameLocks noGrp="1"/>
          </p:cNvGraphicFramePr>
          <p:nvPr>
            <p:ph idx="1"/>
          </p:nvPr>
        </p:nvGraphicFramePr>
        <p:xfrm>
          <a:off x="468313" y="4149725"/>
          <a:ext cx="5256212" cy="2063371"/>
        </p:xfrm>
        <a:graphic>
          <a:graphicData uri="http://schemas.openxmlformats.org/drawingml/2006/table">
            <a:tbl>
              <a:tblPr/>
              <a:tblGrid>
                <a:gridCol w="2984500"/>
                <a:gridCol w="2271712"/>
              </a:tblGrid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Питание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DC 12V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Длина сигнальной линии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1000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м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Габариты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мм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122(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Ш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 x 120(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 x 18(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</a:t>
                      </a: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Подключение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F3/F4 (COM 2)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Макс. кол-во внутренних блоков для управления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 </a:t>
                      </a:r>
                      <a:r>
                        <a:rPr kumimoji="1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шт.</a:t>
                      </a:r>
                      <a:endParaRPr kumimoji="1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818" name="Picture 26" descr="교실"/>
          <p:cNvPicPr>
            <a:picLocks noChangeAspect="1" noChangeArrowheads="1"/>
          </p:cNvPicPr>
          <p:nvPr/>
        </p:nvPicPr>
        <p:blipFill>
          <a:blip r:embed="rId2" cstate="print"/>
          <a:srcRect r="10167"/>
          <a:stretch>
            <a:fillRect/>
          </a:stretch>
        </p:blipFill>
        <p:spPr bwMode="auto">
          <a:xfrm>
            <a:off x="5905500" y="3921125"/>
            <a:ext cx="2987675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1" name="Picture 29" descr="en_ws00"/>
          <p:cNvPicPr>
            <a:picLocks noChangeAspect="1" noChangeArrowheads="1"/>
          </p:cNvPicPr>
          <p:nvPr/>
        </p:nvPicPr>
        <p:blipFill>
          <a:blip r:embed="rId3"/>
          <a:srcRect l="6932" t="9169" r="5199" b="8615"/>
          <a:stretch>
            <a:fillRect/>
          </a:stretch>
        </p:blipFill>
        <p:spPr bwMode="auto">
          <a:xfrm>
            <a:off x="6227763" y="1412875"/>
            <a:ext cx="2200275" cy="2317750"/>
          </a:xfrm>
          <a:prstGeom prst="rect">
            <a:avLst/>
          </a:prstGeom>
          <a:noFill/>
        </p:spPr>
      </p:pic>
      <p:pic>
        <p:nvPicPr>
          <p:cNvPr id="33824" name="Picture 32" descr="ic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741738"/>
            <a:ext cx="279400" cy="254000"/>
          </a:xfrm>
          <a:prstGeom prst="rect">
            <a:avLst/>
          </a:prstGeom>
          <a:noFill/>
        </p:spPr>
      </p:pic>
      <p:sp>
        <p:nvSpPr>
          <p:cNvPr id="33825" name="Text Box 33"/>
          <p:cNvSpPr txBox="1">
            <a:spLocks noChangeArrowheads="1"/>
          </p:cNvSpPr>
          <p:nvPr/>
        </p:nvSpPr>
        <p:spPr bwMode="auto">
          <a:xfrm>
            <a:off x="611188" y="3644900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Спецификация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33858" name="Text Box 66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02.</a:t>
            </a:r>
          </a:p>
        </p:txBody>
      </p:sp>
      <p:sp>
        <p:nvSpPr>
          <p:cNvPr id="33860" name="Text Box 68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Особенности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33863" name="Text Box 71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Проводной пульт</a:t>
            </a:r>
            <a:r>
              <a:rPr kumimoji="1" lang="en-US" altLang="ko-KR" sz="3200">
                <a:solidFill>
                  <a:schemeClr val="bg1"/>
                </a:solidFill>
              </a:rPr>
              <a:t> (MWR-WS00)</a:t>
            </a:r>
          </a:p>
        </p:txBody>
      </p:sp>
      <p:sp>
        <p:nvSpPr>
          <p:cNvPr id="33864" name="Text Box 72"/>
          <p:cNvSpPr txBox="1">
            <a:spLocks noChangeArrowheads="1"/>
          </p:cNvSpPr>
          <p:nvPr/>
        </p:nvSpPr>
        <p:spPr bwMode="auto">
          <a:xfrm>
            <a:off x="323850" y="1484313"/>
            <a:ext cx="4776788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ru-RU" altLang="ko-KR">
                <a:solidFill>
                  <a:schemeClr val="tx2"/>
                </a:solidFill>
              </a:rPr>
              <a:t> Включает все функции проводного пульта </a:t>
            </a:r>
            <a:r>
              <a:rPr lang="en-US" altLang="ko-KR">
                <a:solidFill>
                  <a:schemeClr val="tx2"/>
                </a:solidFill>
              </a:rPr>
              <a:t>MWR-TH01 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>
                <a:solidFill>
                  <a:srgbClr val="0000FF"/>
                </a:solidFill>
              </a:rPr>
              <a:t>+ </a:t>
            </a:r>
            <a:r>
              <a:rPr lang="ru-RU" altLang="ko-KR">
                <a:solidFill>
                  <a:srgbClr val="0000FF"/>
                </a:solidFill>
              </a:rPr>
              <a:t>дополнительные:</a:t>
            </a:r>
            <a:endParaRPr lang="en-US" altLang="ko-KR">
              <a:solidFill>
                <a:srgbClr val="0000FF"/>
              </a:solidFill>
            </a:endParaRP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>
                <a:solidFill>
                  <a:srgbClr val="0000FF"/>
                </a:solidFill>
              </a:rPr>
              <a:t> </a:t>
            </a:r>
            <a:r>
              <a:rPr lang="ru-RU" altLang="ko-KR">
                <a:solidFill>
                  <a:srgbClr val="0000FF"/>
                </a:solidFill>
              </a:rPr>
              <a:t>Тихий режим.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ru-RU" altLang="ko-KR">
                <a:solidFill>
                  <a:srgbClr val="0000FF"/>
                </a:solidFill>
              </a:rPr>
              <a:t> Датчик температуры в пульте.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ru-RU" altLang="ko-KR">
                <a:solidFill>
                  <a:srgbClr val="0000FF"/>
                </a:solidFill>
              </a:rPr>
              <a:t>Индикация параметров внутреннего блока.</a:t>
            </a:r>
            <a:endParaRPr lang="en-US" altLang="ko-KR">
              <a:solidFill>
                <a:srgbClr val="0000FF"/>
              </a:solidFill>
            </a:endParaRPr>
          </a:p>
          <a:p>
            <a:r>
              <a:rPr kumimoji="1" lang="en-US" altLang="ko-KR" sz="1200"/>
              <a:t> </a:t>
            </a:r>
            <a:endParaRPr kumimoji="1" lang="en-US" altLang="ko-KR" sz="1200">
              <a:solidFill>
                <a:schemeClr val="tx2"/>
              </a:solidFill>
            </a:endParaRPr>
          </a:p>
          <a:p>
            <a:r>
              <a:rPr kumimoji="1" lang="en-US" altLang="ko-KR" sz="1200">
                <a:solidFill>
                  <a:schemeClr val="tx2"/>
                </a:solidFill>
              </a:rPr>
              <a:t> </a:t>
            </a:r>
            <a:endParaRPr lang="en-US" altLang="ko-KR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612775" y="2060575"/>
            <a:ext cx="5476875" cy="1836738"/>
            <a:chOff x="204" y="1230"/>
            <a:chExt cx="3450" cy="1320"/>
          </a:xfrm>
        </p:grpSpPr>
        <p:sp>
          <p:nvSpPr>
            <p:cNvPr id="36867" name="AutoShape 3"/>
            <p:cNvSpPr>
              <a:spLocks noChangeArrowheads="1"/>
            </p:cNvSpPr>
            <p:nvPr/>
          </p:nvSpPr>
          <p:spPr bwMode="auto">
            <a:xfrm>
              <a:off x="257" y="1251"/>
              <a:ext cx="3397" cy="1299"/>
            </a:xfrm>
            <a:prstGeom prst="roundRect">
              <a:avLst>
                <a:gd name="adj" fmla="val 8046"/>
              </a:avLst>
            </a:prstGeom>
            <a:solidFill>
              <a:srgbClr val="B2B2B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868" name="AutoShape 4"/>
            <p:cNvSpPr>
              <a:spLocks noChangeArrowheads="1"/>
            </p:cNvSpPr>
            <p:nvPr/>
          </p:nvSpPr>
          <p:spPr bwMode="auto">
            <a:xfrm>
              <a:off x="204" y="1230"/>
              <a:ext cx="3447" cy="1293"/>
            </a:xfrm>
            <a:prstGeom prst="roundRect">
              <a:avLst>
                <a:gd name="adj" fmla="val 8046"/>
              </a:avLst>
            </a:prstGeom>
            <a:solidFill>
              <a:srgbClr val="EAF5F6"/>
            </a:solidFill>
            <a:ln w="9525">
              <a:solidFill>
                <a:srgbClr val="73A2D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684213" y="2138363"/>
            <a:ext cx="53276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40000"/>
              </a:lnSpc>
              <a:buFont typeface="Wingdings" pitchFamily="2" charset="2"/>
              <a:buChar char="§"/>
            </a:pPr>
            <a:r>
              <a:rPr kumimoji="1" lang="en-US" altLang="ko-KR">
                <a:solidFill>
                  <a:schemeClr val="tx2"/>
                </a:solidFill>
              </a:rPr>
              <a:t> </a:t>
            </a:r>
            <a:r>
              <a:rPr kumimoji="1" lang="ru-RU" altLang="ko-KR">
                <a:solidFill>
                  <a:schemeClr val="tx2"/>
                </a:solidFill>
              </a:rPr>
              <a:t>Недельный график работы.</a:t>
            </a:r>
            <a:endParaRPr kumimoji="1" lang="en-US" altLang="ko-KR" b="0">
              <a:solidFill>
                <a:schemeClr val="tx2"/>
              </a:solidFill>
            </a:endParaRPr>
          </a:p>
          <a:p>
            <a:pPr>
              <a:lnSpc>
                <a:spcPct val="140000"/>
              </a:lnSpc>
              <a:buFont typeface="Wingdings" pitchFamily="2" charset="2"/>
              <a:buChar char="§"/>
            </a:pPr>
            <a:r>
              <a:rPr kumimoji="1" lang="en-US" altLang="ko-KR">
                <a:solidFill>
                  <a:schemeClr val="tx2"/>
                </a:solidFill>
              </a:rPr>
              <a:t> </a:t>
            </a:r>
            <a:r>
              <a:rPr kumimoji="1" lang="ru-RU" altLang="ko-KR">
                <a:solidFill>
                  <a:schemeClr val="tx2"/>
                </a:solidFill>
              </a:rPr>
              <a:t>Макс.</a:t>
            </a:r>
            <a:r>
              <a:rPr kumimoji="1" lang="en-US" altLang="ko-KR">
                <a:solidFill>
                  <a:schemeClr val="tx2"/>
                </a:solidFill>
              </a:rPr>
              <a:t> 10 </a:t>
            </a:r>
            <a:r>
              <a:rPr kumimoji="1" lang="ru-RU" altLang="ko-KR">
                <a:solidFill>
                  <a:schemeClr val="tx2"/>
                </a:solidFill>
              </a:rPr>
              <a:t>графиков в день</a:t>
            </a:r>
            <a:r>
              <a:rPr kumimoji="1" lang="en-US" altLang="ko-KR">
                <a:solidFill>
                  <a:schemeClr val="tx2"/>
                </a:solidFill>
              </a:rPr>
              <a:t> (</a:t>
            </a:r>
            <a:r>
              <a:rPr kumimoji="1" lang="ru-RU" altLang="ko-KR">
                <a:solidFill>
                  <a:schemeClr val="tx2"/>
                </a:solidFill>
              </a:rPr>
              <a:t>Макс.</a:t>
            </a:r>
            <a:r>
              <a:rPr kumimoji="1" lang="en-US" altLang="ko-KR">
                <a:solidFill>
                  <a:schemeClr val="tx2"/>
                </a:solidFill>
              </a:rPr>
              <a:t> 70 </a:t>
            </a:r>
            <a:r>
              <a:rPr kumimoji="1" lang="ru-RU" altLang="ko-KR">
                <a:solidFill>
                  <a:schemeClr val="tx2"/>
                </a:solidFill>
              </a:rPr>
              <a:t>в неделю</a:t>
            </a:r>
            <a:r>
              <a:rPr kumimoji="1" lang="en-US" altLang="ko-KR">
                <a:solidFill>
                  <a:schemeClr val="tx2"/>
                </a:solidFill>
              </a:rPr>
              <a:t>)</a:t>
            </a:r>
            <a:r>
              <a:rPr kumimoji="1" lang="ru-RU" altLang="ko-KR">
                <a:solidFill>
                  <a:schemeClr val="tx2"/>
                </a:solidFill>
              </a:rPr>
              <a:t>.</a:t>
            </a:r>
            <a:endParaRPr kumimoji="1" lang="en-US" altLang="ko-KR">
              <a:solidFill>
                <a:schemeClr val="tx2"/>
              </a:solidFill>
            </a:endParaRPr>
          </a:p>
          <a:p>
            <a:pPr>
              <a:lnSpc>
                <a:spcPct val="140000"/>
              </a:lnSpc>
              <a:buFont typeface="Wingdings" pitchFamily="2" charset="2"/>
              <a:buChar char="§"/>
            </a:pPr>
            <a:r>
              <a:rPr kumimoji="1" lang="en-US" altLang="ko-KR">
                <a:solidFill>
                  <a:schemeClr val="tx2"/>
                </a:solidFill>
              </a:rPr>
              <a:t> </a:t>
            </a:r>
            <a:r>
              <a:rPr kumimoji="1" lang="ru-RU" altLang="ko-KR">
                <a:solidFill>
                  <a:schemeClr val="tx2"/>
                </a:solidFill>
              </a:rPr>
              <a:t>Задание исключительного дня.</a:t>
            </a:r>
            <a:endParaRPr kumimoji="1" lang="en-US" altLang="ko-KR">
              <a:solidFill>
                <a:schemeClr val="tx2"/>
              </a:solidFill>
            </a:endParaRPr>
          </a:p>
          <a:p>
            <a:pPr>
              <a:lnSpc>
                <a:spcPct val="140000"/>
              </a:lnSpc>
              <a:buFont typeface="Wingdings" pitchFamily="2" charset="2"/>
              <a:buChar char="§"/>
            </a:pPr>
            <a:r>
              <a:rPr kumimoji="1" lang="en-US" altLang="ko-KR">
                <a:solidFill>
                  <a:schemeClr val="tx2"/>
                </a:solidFill>
              </a:rPr>
              <a:t> </a:t>
            </a:r>
            <a:r>
              <a:rPr kumimoji="1" lang="ru-RU" altLang="ko-KR">
                <a:solidFill>
                  <a:schemeClr val="tx2"/>
                </a:solidFill>
              </a:rPr>
              <a:t>Задаваемые параметры графика: время вкл./выкл.</a:t>
            </a:r>
            <a:r>
              <a:rPr kumimoji="1" lang="en-US" altLang="ko-KR">
                <a:solidFill>
                  <a:schemeClr val="tx2"/>
                </a:solidFill>
              </a:rPr>
              <a:t>, </a:t>
            </a:r>
            <a:r>
              <a:rPr kumimoji="1" lang="ru-RU" altLang="ko-KR">
                <a:solidFill>
                  <a:schemeClr val="tx2"/>
                </a:solidFill>
              </a:rPr>
              <a:t>режим работы,</a:t>
            </a:r>
            <a:r>
              <a:rPr kumimoji="1" lang="en-US" altLang="ko-KR">
                <a:solidFill>
                  <a:schemeClr val="tx2"/>
                </a:solidFill>
              </a:rPr>
              <a:t> </a:t>
            </a:r>
            <a:r>
              <a:rPr kumimoji="1" lang="ru-RU" altLang="ko-KR">
                <a:solidFill>
                  <a:schemeClr val="tx2"/>
                </a:solidFill>
              </a:rPr>
              <a:t>скорость вентилятора</a:t>
            </a:r>
            <a:r>
              <a:rPr kumimoji="1" lang="en-US" altLang="ko-KR">
                <a:solidFill>
                  <a:schemeClr val="tx2"/>
                </a:solidFill>
              </a:rPr>
              <a:t>, </a:t>
            </a:r>
            <a:r>
              <a:rPr kumimoji="1" lang="ru-RU" altLang="ko-KR">
                <a:solidFill>
                  <a:schemeClr val="tx2"/>
                </a:solidFill>
              </a:rPr>
              <a:t>работа жалюзи, температура.</a:t>
            </a:r>
            <a:endParaRPr kumimoji="1" lang="en-US" altLang="ko-KR">
              <a:solidFill>
                <a:srgbClr val="000000"/>
              </a:solidFill>
            </a:endParaRPr>
          </a:p>
        </p:txBody>
      </p:sp>
      <p:grpSp>
        <p:nvGrpSpPr>
          <p:cNvPr id="36870" name="Group 6"/>
          <p:cNvGrpSpPr>
            <a:grpSpLocks/>
          </p:cNvGrpSpPr>
          <p:nvPr/>
        </p:nvGrpSpPr>
        <p:grpSpPr bwMode="auto">
          <a:xfrm>
            <a:off x="539750" y="1851025"/>
            <a:ext cx="2160588" cy="368300"/>
            <a:chOff x="816" y="2304"/>
            <a:chExt cx="1440" cy="448"/>
          </a:xfrm>
        </p:grpSpPr>
        <p:sp>
          <p:nvSpPr>
            <p:cNvPr id="36871" name="Freeform 7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72" name="Rectangle 8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FFB9FF"/>
                </a:gs>
                <a:gs pos="100000">
                  <a:srgbClr val="FF99C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altLang="ko-KR" sz="16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График работы</a:t>
              </a:r>
              <a:endParaRPr lang="en-US" altLang="ko-KR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725488" y="4254500"/>
            <a:ext cx="5370512" cy="2054225"/>
          </a:xfrm>
          <a:prstGeom prst="roundRect">
            <a:avLst>
              <a:gd name="adj" fmla="val 8046"/>
            </a:avLst>
          </a:prstGeom>
          <a:solidFill>
            <a:srgbClr val="B2B2B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641350" y="4229100"/>
            <a:ext cx="5443538" cy="2046288"/>
          </a:xfrm>
          <a:prstGeom prst="roundRect">
            <a:avLst>
              <a:gd name="adj" fmla="val 8046"/>
            </a:avLst>
          </a:prstGeom>
          <a:solidFill>
            <a:srgbClr val="EAF5F6"/>
          </a:solidFill>
          <a:ln w="9525">
            <a:solidFill>
              <a:srgbClr val="73A2D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684213" y="4302125"/>
            <a:ext cx="554513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40000"/>
              </a:lnSpc>
              <a:buFont typeface="Wingdings" pitchFamily="2" charset="2"/>
              <a:buChar char="§"/>
            </a:pPr>
            <a:r>
              <a:rPr kumimoji="1" lang="en-US" altLang="ko-KR">
                <a:solidFill>
                  <a:schemeClr val="tx2"/>
                </a:solidFill>
              </a:rPr>
              <a:t> </a:t>
            </a:r>
            <a:r>
              <a:rPr kumimoji="1" lang="ru-RU" altLang="ko-KR">
                <a:solidFill>
                  <a:schemeClr val="tx2"/>
                </a:solidFill>
              </a:rPr>
              <a:t>Ограничение диапазона температур</a:t>
            </a:r>
            <a:endParaRPr kumimoji="1" lang="en-US" altLang="ko-KR">
              <a:solidFill>
                <a:schemeClr val="tx2"/>
              </a:solidFill>
            </a:endParaRPr>
          </a:p>
          <a:p>
            <a:r>
              <a:rPr kumimoji="1" lang="ru-RU" altLang="ko-KR" b="0">
                <a:solidFill>
                  <a:schemeClr val="tx2"/>
                </a:solidFill>
              </a:rPr>
              <a:t>Температура, задаваемая пользователем может меняться только в фиксированном диапазоне.</a:t>
            </a:r>
            <a:endParaRPr kumimoji="1" lang="en-US" altLang="ko-KR" b="0">
              <a:solidFill>
                <a:schemeClr val="tx2"/>
              </a:solidFill>
            </a:endParaRPr>
          </a:p>
          <a:p>
            <a:pPr>
              <a:lnSpc>
                <a:spcPct val="140000"/>
              </a:lnSpc>
              <a:buFont typeface="Wingdings" pitchFamily="2" charset="2"/>
              <a:buChar char="§"/>
            </a:pPr>
            <a:r>
              <a:rPr kumimoji="1" lang="en-US" altLang="ko-KR">
                <a:solidFill>
                  <a:schemeClr val="tx2"/>
                </a:solidFill>
              </a:rPr>
              <a:t> </a:t>
            </a:r>
            <a:r>
              <a:rPr kumimoji="1" lang="ru-RU" altLang="ko-KR">
                <a:solidFill>
                  <a:schemeClr val="tx2"/>
                </a:solidFill>
              </a:rPr>
              <a:t>Автоматический останов</a:t>
            </a:r>
            <a:endParaRPr kumimoji="1" lang="en-US" altLang="ko-KR">
              <a:solidFill>
                <a:schemeClr val="tx2"/>
              </a:solidFill>
            </a:endParaRPr>
          </a:p>
          <a:p>
            <a:r>
              <a:rPr kumimoji="1" lang="ru-RU" altLang="ko-KR" b="0">
                <a:solidFill>
                  <a:schemeClr val="tx2"/>
                </a:solidFill>
              </a:rPr>
              <a:t>Если на пульте управления не нажато ни одной кнопки за определенный период времени, кондиционер автоматически выключается.</a:t>
            </a:r>
            <a:r>
              <a:rPr kumimoji="1" lang="en-US" altLang="ko-KR" b="0">
                <a:solidFill>
                  <a:schemeClr val="tx2"/>
                </a:solidFill>
              </a:rPr>
              <a:t> </a:t>
            </a:r>
            <a:endParaRPr kumimoji="1" lang="en-US" altLang="ko-KR">
              <a:solidFill>
                <a:schemeClr val="tx2"/>
              </a:solidFill>
            </a:endParaRPr>
          </a:p>
        </p:txBody>
      </p:sp>
      <p:grpSp>
        <p:nvGrpSpPr>
          <p:cNvPr id="36876" name="Group 12"/>
          <p:cNvGrpSpPr>
            <a:grpSpLocks/>
          </p:cNvGrpSpPr>
          <p:nvPr/>
        </p:nvGrpSpPr>
        <p:grpSpPr bwMode="auto">
          <a:xfrm>
            <a:off x="539750" y="4011613"/>
            <a:ext cx="2233613" cy="368300"/>
            <a:chOff x="816" y="2304"/>
            <a:chExt cx="1440" cy="448"/>
          </a:xfrm>
        </p:grpSpPr>
        <p:sp>
          <p:nvSpPr>
            <p:cNvPr id="36877" name="Freeform 13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78" name="Rectangle 14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6699FF">
                    <a:gamma/>
                    <a:tint val="24314"/>
                    <a:invGamma/>
                  </a:srgbClr>
                </a:gs>
                <a:gs pos="100000">
                  <a:srgbClr val="6699FF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altLang="ko-KR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Сохранение энергии</a:t>
              </a:r>
              <a:endParaRPr lang="en-US" altLang="ko-KR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pic>
        <p:nvPicPr>
          <p:cNvPr id="36882" name="Picture 18" descr="en_유선리모컨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8" y="2427288"/>
            <a:ext cx="2733675" cy="2879725"/>
          </a:xfrm>
          <a:prstGeom prst="rect">
            <a:avLst/>
          </a:prstGeom>
          <a:noFill/>
        </p:spPr>
      </p:pic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636588" y="993775"/>
            <a:ext cx="43926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377" tIns="55189" rIns="110377" bIns="55189">
            <a:spAutoFit/>
          </a:bodyPr>
          <a:lstStyle/>
          <a:p>
            <a:pPr defTabSz="1103313" latinLnBrk="1">
              <a:spcBef>
                <a:spcPct val="50000"/>
              </a:spcBef>
            </a:pPr>
            <a:r>
              <a:rPr kumimoji="1" lang="ru-RU" altLang="ko-KR" sz="1800">
                <a:solidFill>
                  <a:schemeClr val="tx2"/>
                </a:solidFill>
              </a:rPr>
              <a:t>Дополнительные функции</a:t>
            </a:r>
            <a:endParaRPr kumimoji="1" lang="en-US" altLang="ko-KR" sz="1800">
              <a:solidFill>
                <a:schemeClr val="tx2"/>
              </a:solidFill>
            </a:endParaRP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152400" y="273050"/>
            <a:ext cx="81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3600">
                <a:solidFill>
                  <a:schemeClr val="bg1"/>
                </a:solidFill>
              </a:rPr>
              <a:t>02.</a:t>
            </a:r>
          </a:p>
        </p:txBody>
      </p:sp>
      <p:sp>
        <p:nvSpPr>
          <p:cNvPr id="36887" name="Text Box 23"/>
          <p:cNvSpPr txBox="1">
            <a:spLocks noChangeArrowheads="1"/>
          </p:cNvSpPr>
          <p:nvPr/>
        </p:nvSpPr>
        <p:spPr bwMode="auto">
          <a:xfrm>
            <a:off x="682625" y="304800"/>
            <a:ext cx="8281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36000" tIns="36000" rIns="36000" bIns="36000">
            <a:spAutoFit/>
          </a:bodyPr>
          <a:lstStyle/>
          <a:p>
            <a:pPr marL="539750" lvl="1" indent="-360363" latinLnBrk="1"/>
            <a:r>
              <a:rPr kumimoji="1" lang="ru-RU" altLang="ko-KR" sz="3200">
                <a:solidFill>
                  <a:schemeClr val="bg1"/>
                </a:solidFill>
              </a:rPr>
              <a:t>Проводной пульт</a:t>
            </a:r>
            <a:r>
              <a:rPr kumimoji="1" lang="en-US" altLang="ko-KR" sz="3200">
                <a:solidFill>
                  <a:schemeClr val="bg1"/>
                </a:solidFill>
              </a:rPr>
              <a:t> (MWR-WS00)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1depth_control system">
  <a:themeElements>
    <a:clrScheme name="1_1depth_control syste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1depth_control system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14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14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1_1depth_control syste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depth_control syste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depth_control syste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depth_control syste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depth_control syste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depth_control syste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1depth_control syste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1depth_control syste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1depth_control syste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1depth_control syste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1depth_control syste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1depth_control syste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기본 디자인">
  <a:themeElements>
    <a:clrScheme name="1_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14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14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1_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기본 디자인">
  <a:themeElements>
    <a:clrScheme name="5_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14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14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5_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3126</TotalTime>
  <Words>4200</Words>
  <Application>Microsoft Office PowerPoint</Application>
  <PresentationFormat>On-screen Show (4:3)</PresentationFormat>
  <Paragraphs>1141</Paragraphs>
  <Slides>71</Slides>
  <Notes>1</Notes>
  <HiddenSlides>1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1_1depth_control system</vt:lpstr>
      <vt:lpstr>1_기본 디자인</vt:lpstr>
      <vt:lpstr>5_기본 디자인</vt:lpstr>
      <vt:lpstr>훈민정음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</vt:vector>
  </TitlesOfParts>
  <Company>samsung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sec</dc:creator>
  <cp:lastModifiedBy>SAMSUNG ELECTRONICS</cp:lastModifiedBy>
  <cp:revision>41</cp:revision>
  <dcterms:created xsi:type="dcterms:W3CDTF">2008-07-01T06:30:29Z</dcterms:created>
  <dcterms:modified xsi:type="dcterms:W3CDTF">2009-07-30T13:31:09Z</dcterms:modified>
</cp:coreProperties>
</file>